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7" r:id="rId1"/>
  </p:sldMasterIdLst>
  <p:sldIdLst>
    <p:sldId id="258" r:id="rId2"/>
    <p:sldId id="635" r:id="rId3"/>
    <p:sldId id="570" r:id="rId4"/>
    <p:sldId id="645" r:id="rId5"/>
    <p:sldId id="577" r:id="rId6"/>
    <p:sldId id="600" r:id="rId7"/>
    <p:sldId id="576" r:id="rId8"/>
    <p:sldId id="593" r:id="rId9"/>
    <p:sldId id="574" r:id="rId10"/>
    <p:sldId id="646" r:id="rId11"/>
    <p:sldId id="575" r:id="rId12"/>
    <p:sldId id="590" r:id="rId13"/>
    <p:sldId id="607" r:id="rId14"/>
    <p:sldId id="608" r:id="rId15"/>
    <p:sldId id="609" r:id="rId16"/>
    <p:sldId id="610" r:id="rId17"/>
    <p:sldId id="611" r:id="rId18"/>
    <p:sldId id="612" r:id="rId19"/>
    <p:sldId id="613" r:id="rId20"/>
    <p:sldId id="614" r:id="rId21"/>
    <p:sldId id="615" r:id="rId22"/>
    <p:sldId id="616" r:id="rId23"/>
    <p:sldId id="618" r:id="rId24"/>
    <p:sldId id="633" r:id="rId25"/>
    <p:sldId id="598" r:id="rId26"/>
    <p:sldId id="619" r:id="rId27"/>
    <p:sldId id="634" r:id="rId28"/>
    <p:sldId id="632" r:id="rId29"/>
    <p:sldId id="604" r:id="rId30"/>
    <p:sldId id="630" r:id="rId31"/>
    <p:sldId id="620" r:id="rId32"/>
    <p:sldId id="621" r:id="rId33"/>
    <p:sldId id="602" r:id="rId34"/>
    <p:sldId id="603" r:id="rId35"/>
    <p:sldId id="626" r:id="rId36"/>
    <p:sldId id="636" r:id="rId37"/>
    <p:sldId id="647" r:id="rId38"/>
    <p:sldId id="648" r:id="rId39"/>
    <p:sldId id="649" r:id="rId40"/>
    <p:sldId id="650" r:id="rId41"/>
    <p:sldId id="640" r:id="rId42"/>
    <p:sldId id="651" r:id="rId43"/>
    <p:sldId id="652" r:id="rId44"/>
    <p:sldId id="654" r:id="rId45"/>
    <p:sldId id="655" r:id="rId46"/>
    <p:sldId id="624" r:id="rId47"/>
    <p:sldId id="597" r:id="rId48"/>
    <p:sldId id="599" r:id="rId49"/>
    <p:sldId id="591" r:id="rId50"/>
    <p:sldId id="592" r:id="rId51"/>
    <p:sldId id="586" r:id="rId52"/>
    <p:sldId id="539" r:id="rId53"/>
    <p:sldId id="656" r:id="rId54"/>
    <p:sldId id="596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/>
    <p:restoredTop sz="95238"/>
  </p:normalViewPr>
  <p:slideViewPr>
    <p:cSldViewPr snapToGrid="0" snapToObjects="1">
      <p:cViewPr varScale="1">
        <p:scale>
          <a:sx n="85" d="100"/>
          <a:sy n="85" d="100"/>
        </p:scale>
        <p:origin x="200" y="9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4/7/24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26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4/7/24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617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4/7/24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4155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9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16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962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14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75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4796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3192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4/7/24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65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6" r:id="rId6"/>
    <p:sldLayoutId id="2147483911" r:id="rId7"/>
    <p:sldLayoutId id="2147483912" r:id="rId8"/>
    <p:sldLayoutId id="2147483913" r:id="rId9"/>
    <p:sldLayoutId id="2147483915" r:id="rId10"/>
    <p:sldLayoutId id="2147483914" r:id="rId11"/>
    <p:sldLayoutId id="21474839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doi.org/10.1609/aimag.v27i4.1911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2616EE-270D-4F4C-BA1F-2708D387B800}"/>
              </a:ext>
            </a:extLst>
          </p:cNvPr>
          <p:cNvSpPr txBox="1">
            <a:spLocks/>
          </p:cNvSpPr>
          <p:nvPr/>
        </p:nvSpPr>
        <p:spPr>
          <a:xfrm>
            <a:off x="312599" y="5253806"/>
            <a:ext cx="6678511" cy="1121871"/>
          </a:xfrm>
          <a:prstGeom prst="rect">
            <a:avLst/>
          </a:prstGeom>
          <a:solidFill>
            <a:schemeClr val="tx1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Raleway" panose="020B0503030101060003" pitchFamily="34" charset="77"/>
                <a:cs typeface="Gill Sans MT"/>
              </a:rPr>
              <a:t>INTELIGENCIA ARTIFICIAL</a:t>
            </a:r>
          </a:p>
          <a:p>
            <a:r>
              <a:rPr lang="en-US" sz="2800" dirty="0">
                <a:solidFill>
                  <a:schemeClr val="bg1"/>
                </a:solidFill>
                <a:latin typeface="Raleway" panose="020B0503030101060003" pitchFamily="34" charset="77"/>
                <a:cs typeface="Gill Sans MT"/>
              </a:rPr>
              <a:t>RETOS Y DESAFÍOS</a:t>
            </a:r>
          </a:p>
          <a:p>
            <a:endParaRPr lang="en-US" sz="1600" dirty="0">
              <a:solidFill>
                <a:schemeClr val="bg1"/>
              </a:solidFill>
              <a:latin typeface="Raleway" panose="020B0503030101060003" pitchFamily="34" charset="77"/>
              <a:cs typeface="Gill Sans MT"/>
            </a:endParaRPr>
          </a:p>
          <a:p>
            <a:r>
              <a:rPr lang="en-US" sz="2000" dirty="0">
                <a:solidFill>
                  <a:schemeClr val="bg1"/>
                </a:solidFill>
                <a:latin typeface="Raleway" panose="020B0503030101060003" pitchFamily="34" charset="77"/>
                <a:cs typeface="Gill Sans MT"/>
              </a:rPr>
              <a:t>Dra. Juana e. </a:t>
            </a:r>
            <a:r>
              <a:rPr lang="en-US" sz="2000" dirty="0" err="1">
                <a:solidFill>
                  <a:schemeClr val="bg1"/>
                </a:solidFill>
                <a:latin typeface="Raleway" panose="020B0503030101060003" pitchFamily="34" charset="77"/>
                <a:cs typeface="Gill Sans MT"/>
              </a:rPr>
              <a:t>suárez</a:t>
            </a:r>
            <a:r>
              <a:rPr lang="en-US" sz="2000" dirty="0">
                <a:solidFill>
                  <a:schemeClr val="bg1"/>
                </a:solidFill>
                <a:latin typeface="Raleway" panose="020B0503030101060003" pitchFamily="34" charset="77"/>
                <a:cs typeface="Gill Sans M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aleway" panose="020B0503030101060003" pitchFamily="34" charset="77"/>
                <a:cs typeface="Gill Sans MT"/>
              </a:rPr>
              <a:t>conejero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Raleway" panose="020B0503030101060003" pitchFamily="34" charset="77"/>
              <a:cs typeface="Gill Sans MT"/>
            </a:endParaRPr>
          </a:p>
        </p:txBody>
      </p:sp>
      <p:pic>
        <p:nvPicPr>
          <p:cNvPr id="5122" name="Picture 2" descr="Pero qué es eso de blockchain, la tecnología que promete revolucionarlo todo">
            <a:extLst>
              <a:ext uri="{FF2B5EF4-FFF2-40B4-BE49-F238E27FC236}">
                <a16:creationId xmlns:a16="http://schemas.microsoft.com/office/drawing/2014/main" id="{4A830E8D-E300-F874-B456-3C935E113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1"/>
          <a:stretch/>
        </p:blipFill>
        <p:spPr bwMode="auto">
          <a:xfrm>
            <a:off x="0" y="0"/>
            <a:ext cx="12192000" cy="477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361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961644" y="4572003"/>
            <a:ext cx="10268712" cy="1169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en-US" sz="1800">
                <a:solidFill>
                  <a:schemeClr val="bg1"/>
                </a:solidFill>
              </a:rPr>
            </a:br>
            <a:br>
              <a:rPr lang="en-US" sz="1800">
                <a:solidFill>
                  <a:schemeClr val="bg1"/>
                </a:solidFill>
              </a:rPr>
            </a:br>
            <a:br>
              <a:rPr lang="en-US" sz="1800">
                <a:solidFill>
                  <a:schemeClr val="bg1"/>
                </a:solidFill>
              </a:rPr>
            </a:br>
            <a:endParaRPr lang="en-US" sz="1800" i="1">
              <a:solidFill>
                <a:schemeClr val="bg1"/>
              </a:solidFill>
            </a:endParaRPr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id="{00E76BBA-ABAF-9EBE-ACD6-44B8F18A8715}"/>
              </a:ext>
            </a:extLst>
          </p:cNvPr>
          <p:cNvSpPr txBox="1">
            <a:spLocks/>
          </p:cNvSpPr>
          <p:nvPr/>
        </p:nvSpPr>
        <p:spPr>
          <a:xfrm>
            <a:off x="372615" y="5741124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s-MX" sz="2800" dirty="0">
                <a:solidFill>
                  <a:srgbClr val="FFFFFF"/>
                </a:solidFill>
                <a:latin typeface="Raleway" panose="020B0503030101060003" pitchFamily="34" charset="77"/>
                <a:cs typeface="Arial" pitchFamily="34" charset="0"/>
              </a:rPr>
              <a:t>OTRA CLASIFICACIÓN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s-MX" sz="28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F8B9CF-00E1-8B4D-A25A-7D226F8DBEB6}"/>
              </a:ext>
            </a:extLst>
          </p:cNvPr>
          <p:cNvSpPr txBox="1"/>
          <p:nvPr/>
        </p:nvSpPr>
        <p:spPr>
          <a:xfrm>
            <a:off x="251429" y="53630"/>
            <a:ext cx="11242623" cy="555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effectLst/>
                <a:latin typeface="Raleway" panose="020B0503030101060003" pitchFamily="34" charset="77"/>
                <a:cs typeface="Segoe UI Light" panose="020B0502040204020203" pitchFamily="34" charset="0"/>
              </a:rPr>
              <a:t>Etapas IA</a:t>
            </a:r>
          </a:p>
          <a:p>
            <a:endParaRPr lang="es-MX" sz="2000" dirty="0">
              <a:latin typeface="Raleway" panose="020B0503030101060003" pitchFamily="34" charset="77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dirty="0">
                <a:latin typeface="Raleway" panose="020B0503030101060003" pitchFamily="34" charset="77"/>
                <a:cs typeface="Segoe UI Light" panose="020B0502040204020203" pitchFamily="34" charset="0"/>
              </a:rPr>
              <a:t>IA Débil o Estrecha (ANI). Etapa actual. Propósitos bien definidos y funciones específicas (asistente, mapas, tratar textos, edición videos, etc.). Dependiente y supervisado por los humanos. Puede igualar o superar la IH, pero solo en el área específica en que opera. Por ejemplo: ajedrez.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500" dirty="0">
              <a:latin typeface="Raleway" panose="020B0503030101060003" pitchFamily="34" charset="77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dirty="0">
                <a:latin typeface="Raleway" panose="020B0503030101060003" pitchFamily="34" charset="77"/>
                <a:cs typeface="Segoe UI Light" panose="020B0502040204020203" pitchFamily="34" charset="0"/>
              </a:rPr>
              <a:t>IA Fuerte o General (AGI). Cuando la IA tenga una capacidad de análisis similar a los humanos. Propósitos simultáneos y autotrazarse propósitos. Dependiente de los humanos, pero no supervisado.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500" dirty="0">
              <a:latin typeface="Raleway" panose="020B0503030101060003" pitchFamily="34" charset="77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dirty="0">
                <a:latin typeface="Raleway" panose="020B0503030101060003" pitchFamily="34" charset="77"/>
                <a:cs typeface="Segoe UI Light" panose="020B0502040204020203" pitchFamily="34" charset="0"/>
              </a:rPr>
              <a:t>Súper IA (ASI). Independiente de los humanos. Tomaría sus propias decisiones.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500" dirty="0">
              <a:latin typeface="Raleway" panose="020B0503030101060003" pitchFamily="34" charset="77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dirty="0">
                <a:latin typeface="Raleway" panose="020B0503030101060003" pitchFamily="34" charset="77"/>
                <a:cs typeface="Segoe UI Light" panose="020B0502040204020203" pitchFamily="34" charset="0"/>
              </a:rPr>
              <a:t>IA simbólica. Este enfoque de IA se basa en el procesamiento de símbolos y reglas lógicas. Utiliza representaciones explícitas de conocimiento y realiza inferencias sobre esos símbolos para resolver problemas.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500" dirty="0">
              <a:latin typeface="Raleway" panose="020B0503030101060003" pitchFamily="34" charset="77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dirty="0">
                <a:latin typeface="Raleway" panose="020B0503030101060003" pitchFamily="34" charset="77"/>
                <a:cs typeface="Segoe UI Light" panose="020B0502040204020203" pitchFamily="34" charset="0"/>
              </a:rPr>
              <a:t>IA conexionista o basada en redes neuronales. Este enfoque se inspira en la estructura y el funcionamiento del cerebro humano. Utiliza redes neuronales artificiales para aprender a partir de datos y realizar tareas como reconocimiento de patrones, procesamiento del lenguaje natural y control robótico.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500" dirty="0">
              <a:solidFill>
                <a:schemeClr val="bg1"/>
              </a:solidFill>
              <a:latin typeface="Raleway" panose="020B0503030101060003" pitchFamily="34" charset="77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dirty="0">
                <a:solidFill>
                  <a:schemeClr val="bg1"/>
                </a:solidFill>
                <a:latin typeface="Raleway" panose="020B0503030101060003" pitchFamily="34" charset="77"/>
                <a:cs typeface="Segoe UI Light" panose="020B0502040204020203" pitchFamily="34" charset="0"/>
              </a:rPr>
              <a:t>IA evolutiva. Se refiere a algoritmos inspirados en la teoría de la evolución y la selección natural. Estos algoritmos generan soluciones a problemas mediante la evolución de una población de posibles soluciones a lo largo de varias generaciones.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500" dirty="0">
              <a:solidFill>
                <a:schemeClr val="bg1"/>
              </a:solidFill>
              <a:latin typeface="Raleway" panose="020B0503030101060003" pitchFamily="34" charset="77"/>
              <a:cs typeface="Segoe UI Ligh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500" dirty="0">
                <a:solidFill>
                  <a:schemeClr val="bg1"/>
                </a:solidFill>
                <a:latin typeface="Raleway" panose="020B0503030101060003" pitchFamily="34" charset="77"/>
                <a:cs typeface="Segoe UI Light" panose="020B0502040204020203" pitchFamily="34" charset="0"/>
              </a:rPr>
              <a:t>IA híbrida. Combina diferentes enfoques y técnicas de IA para abordar problemas complejos. Por ejemplo, podría combinar técnicas de IA simbólica y conexionista para aprovechar las fortalezas de ambos enfoques.</a:t>
            </a:r>
          </a:p>
        </p:txBody>
      </p:sp>
    </p:spTree>
    <p:extLst>
      <p:ext uri="{BB962C8B-B14F-4D97-AF65-F5344CB8AC3E}">
        <p14:creationId xmlns:p14="http://schemas.microsoft.com/office/powerpoint/2010/main" val="361782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961644" y="4572003"/>
            <a:ext cx="10268712" cy="1169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en-US" sz="1800">
                <a:solidFill>
                  <a:schemeClr val="bg1"/>
                </a:solidFill>
              </a:rPr>
            </a:br>
            <a:br>
              <a:rPr lang="en-US" sz="1800">
                <a:solidFill>
                  <a:schemeClr val="bg1"/>
                </a:solidFill>
              </a:rPr>
            </a:br>
            <a:br>
              <a:rPr lang="en-US" sz="1800">
                <a:solidFill>
                  <a:schemeClr val="bg1"/>
                </a:solidFill>
              </a:rPr>
            </a:br>
            <a:endParaRPr lang="en-US" sz="1800" i="1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E729EF9-07C5-0414-C18B-6F373342DE69}"/>
              </a:ext>
            </a:extLst>
          </p:cNvPr>
          <p:cNvSpPr txBox="1"/>
          <p:nvPr/>
        </p:nvSpPr>
        <p:spPr>
          <a:xfrm>
            <a:off x="356452" y="621544"/>
            <a:ext cx="36410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MX" sz="2400" dirty="0">
              <a:latin typeface="Raleway" panose="020B0503030101060003" pitchFamily="34" charset="77"/>
              <a:cs typeface="Segoe UI Light" panose="020B0502040204020203" pitchFamily="34" charset="0"/>
            </a:endParaRPr>
          </a:p>
          <a:p>
            <a:r>
              <a:rPr lang="es-MX" sz="2400" dirty="0">
                <a:latin typeface="Raleway" panose="020B0503030101060003" pitchFamily="34" charset="77"/>
                <a:cs typeface="Segoe UI Light" panose="020B0502040204020203" pitchFamily="34" charset="0"/>
              </a:rPr>
              <a:t>ChatGPT</a:t>
            </a:r>
          </a:p>
          <a:p>
            <a:r>
              <a:rPr lang="es-MX" sz="2400" dirty="0">
                <a:latin typeface="Raleway" panose="020B0503030101060003" pitchFamily="34" charset="77"/>
                <a:cs typeface="Segoe UI Light" panose="020B0502040204020203" pitchFamily="34" charset="0"/>
              </a:rPr>
              <a:t>Bing</a:t>
            </a:r>
          </a:p>
          <a:p>
            <a:r>
              <a:rPr lang="es-MX" sz="2400" dirty="0">
                <a:latin typeface="Raleway" panose="020B0503030101060003" pitchFamily="34" charset="77"/>
                <a:cs typeface="Segoe UI Light" panose="020B0502040204020203" pitchFamily="34" charset="0"/>
              </a:rPr>
              <a:t>Google Bard</a:t>
            </a:r>
          </a:p>
          <a:p>
            <a:r>
              <a:rPr lang="es-MX" sz="2400" dirty="0">
                <a:latin typeface="Raleway" panose="020B0503030101060003" pitchFamily="34" charset="77"/>
                <a:cs typeface="Segoe UI Light" panose="020B0502040204020203" pitchFamily="34" charset="0"/>
              </a:rPr>
              <a:t>…</a:t>
            </a:r>
          </a:p>
          <a:p>
            <a:r>
              <a:rPr lang="es-MX" sz="2400" dirty="0">
                <a:latin typeface="Raleway" panose="020B0503030101060003" pitchFamily="34" charset="77"/>
                <a:cs typeface="Segoe UI Light" panose="020B0502040204020203" pitchFamily="34" charset="0"/>
              </a:rPr>
              <a:t>…</a:t>
            </a:r>
          </a:p>
          <a:p>
            <a:r>
              <a:rPr lang="es-MX" sz="2400" dirty="0">
                <a:latin typeface="Raleway" panose="020B0503030101060003" pitchFamily="34" charset="77"/>
                <a:cs typeface="Segoe UI Light" panose="020B0502040204020203" pitchFamily="34" charset="0"/>
              </a:rPr>
              <a:t>…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DE0B905-7AAF-C6C2-A046-286750774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85" b="5627"/>
          <a:stretch/>
        </p:blipFill>
        <p:spPr>
          <a:xfrm>
            <a:off x="6256239" y="0"/>
            <a:ext cx="5935761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3AF8B3-EF85-2395-068D-5F2C32BB7A28}"/>
              </a:ext>
            </a:extLst>
          </p:cNvPr>
          <p:cNvSpPr txBox="1"/>
          <p:nvPr/>
        </p:nvSpPr>
        <p:spPr>
          <a:xfrm>
            <a:off x="333828" y="3455127"/>
            <a:ext cx="503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>
                <a:solidFill>
                  <a:srgbClr val="0070C0"/>
                </a:solidFill>
                <a:latin typeface="Raleway" panose="020B0503030101060003" pitchFamily="34" charset="77"/>
              </a:rPr>
              <a:t>https://www.iaviajero.io/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54CC0B53-DF0A-BC75-9B41-42E1C633EEC9}"/>
              </a:ext>
            </a:extLst>
          </p:cNvPr>
          <p:cNvSpPr txBox="1">
            <a:spLocks/>
          </p:cNvSpPr>
          <p:nvPr/>
        </p:nvSpPr>
        <p:spPr>
          <a:xfrm>
            <a:off x="356452" y="5151383"/>
            <a:ext cx="563112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s-MX" sz="2800" dirty="0">
                <a:solidFill>
                  <a:srgbClr val="FFFFFF"/>
                </a:solidFill>
                <a:latin typeface="Raleway" panose="020B0503030101060003" pitchFamily="34" charset="77"/>
                <a:cs typeface="Arial" pitchFamily="34" charset="0"/>
              </a:rPr>
              <a:t>ASISTENTES DE INTELIGENCIA ARTIFICIAL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s-MX" sz="28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23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6" name="Rectangle 15375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78" name="Rectangle 1537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80" name="Rectangle 1537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i="1" kern="1200" cap="all" spc="12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La IA de Google se rebela contra sus creadores: “Google tiene un monopolio  y hay que dividirla”">
            <a:extLst>
              <a:ext uri="{FF2B5EF4-FFF2-40B4-BE49-F238E27FC236}">
                <a16:creationId xmlns:a16="http://schemas.microsoft.com/office/drawing/2014/main" id="{3FD9FF9C-CBB0-8B65-A588-0B0DC0932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7"/>
          <a:stretch/>
        </p:blipFill>
        <p:spPr bwMode="auto">
          <a:xfrm>
            <a:off x="6094474" y="10"/>
            <a:ext cx="6097526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p Advantages and Disadvantages of Artificial Intelligence [2023 Edition]">
            <a:extLst>
              <a:ext uri="{FF2B5EF4-FFF2-40B4-BE49-F238E27FC236}">
                <a16:creationId xmlns:a16="http://schemas.microsoft.com/office/drawing/2014/main" id="{589A8534-AF98-C06E-96CE-96CDB43DF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 r="2" b="2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E8CECED-12A5-6A09-5AB8-9EFF0918BB6E}"/>
              </a:ext>
            </a:extLst>
          </p:cNvPr>
          <p:cNvSpPr txBox="1"/>
          <p:nvPr/>
        </p:nvSpPr>
        <p:spPr>
          <a:xfrm>
            <a:off x="661198" y="1365249"/>
            <a:ext cx="4500737" cy="4337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n-US" sz="2400" i="0" spc="50" dirty="0">
                <a:effectLst/>
                <a:latin typeface="Raleway" panose="020B0503030101060003" pitchFamily="34" charset="77"/>
              </a:rPr>
              <a:t>IMPORTANTE: NO ES UNA GRAN BIBLIOTECA NI ES GOOGLE, </a:t>
            </a: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endParaRPr lang="en-US" sz="2400" i="0" spc="50" dirty="0">
              <a:effectLst/>
              <a:latin typeface="Raleway" panose="020B0503030101060003" pitchFamily="34" charset="77"/>
            </a:endParaRP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n-US" sz="2400" i="0" spc="50" dirty="0">
                <a:effectLst/>
                <a:latin typeface="Raleway" panose="020B0503030101060003" pitchFamily="34" charset="77"/>
              </a:rPr>
              <a:t>ES INTELIGENCIA, RAZONAMIENTO, TOMA DE DECISIONES, CON UNA CAPACIDAD DE PROCESAMIENTO DE LA INFORMACIÓN MUY SUPERIOR A LA HUMANA.</a:t>
            </a:r>
          </a:p>
        </p:txBody>
      </p:sp>
    </p:spTree>
    <p:extLst>
      <p:ext uri="{BB962C8B-B14F-4D97-AF65-F5344CB8AC3E}">
        <p14:creationId xmlns:p14="http://schemas.microsoft.com/office/powerpoint/2010/main" val="3687252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78750" y="5202924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Arial" pitchFamily="34" charset="0"/>
              </a:rPr>
              <a:t>DIFERENCIAS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/>
              <a:ea typeface="+mn-ea"/>
              <a:cs typeface="Arial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7A7FC6-FBF6-9D61-298B-C18069860D82}"/>
              </a:ext>
            </a:extLst>
          </p:cNvPr>
          <p:cNvSpPr txBox="1"/>
          <p:nvPr/>
        </p:nvSpPr>
        <p:spPr>
          <a:xfrm>
            <a:off x="431692" y="913407"/>
            <a:ext cx="1132861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Origen y Creación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IA:Desarrollada por humanos mediante programación y algoritmos, la inteligencia artificial es una creación tecnológica.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Inteligencia Humana: Inherente a los seres humanos y surgida de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procesos biológicos complejos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 en el cerebro.</a:t>
            </a:r>
          </a:p>
        </p:txBody>
      </p:sp>
    </p:spTree>
    <p:extLst>
      <p:ext uri="{BB962C8B-B14F-4D97-AF65-F5344CB8AC3E}">
        <p14:creationId xmlns:p14="http://schemas.microsoft.com/office/powerpoint/2010/main" val="2146601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78750" y="5202924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Arial" pitchFamily="34" charset="0"/>
              </a:rPr>
              <a:t>DIFERENCIAS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/>
              <a:ea typeface="+mn-ea"/>
              <a:cs typeface="Arial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7A7FC6-FBF6-9D61-298B-C18069860D82}"/>
              </a:ext>
            </a:extLst>
          </p:cNvPr>
          <p:cNvSpPr txBox="1"/>
          <p:nvPr/>
        </p:nvSpPr>
        <p:spPr>
          <a:xfrm>
            <a:off x="431692" y="913407"/>
            <a:ext cx="1132861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Aprendizaje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IA: Aprende a través de datos y patrones utilizando algoritmos y modelos de machine learning.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Inteligencia Humana: Aprende de manera excepcionalmente adaptable, incorporando </a:t>
            </a: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experiencias, emociones y relaciones sociales</a:t>
            </a: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616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78750" y="5202924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Arial" pitchFamily="34" charset="0"/>
              </a:rPr>
              <a:t>DIFERENCIAS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/>
              <a:ea typeface="+mn-ea"/>
              <a:cs typeface="Arial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7A7FC6-FBF6-9D61-298B-C18069860D82}"/>
              </a:ext>
            </a:extLst>
          </p:cNvPr>
          <p:cNvSpPr txBox="1"/>
          <p:nvPr/>
        </p:nvSpPr>
        <p:spPr>
          <a:xfrm>
            <a:off x="431692" y="913407"/>
            <a:ext cx="1132861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Flexibilidad y Adaptabilidad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IA: Especializada en tareas específicas y carece de la versatilidad y adaptabilidad de la inteligencia humana.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Inteligencia Humana: Capaz de realizar una amplia gama de tareas y </a:t>
            </a: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adaptarse a situaciones nuevas y complejas</a:t>
            </a: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2411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78750" y="5202924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Arial" pitchFamily="34" charset="0"/>
              </a:rPr>
              <a:t>DIFERENCIAS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/>
              <a:ea typeface="+mn-ea"/>
              <a:cs typeface="Arial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7A7FC6-FBF6-9D61-298B-C18069860D82}"/>
              </a:ext>
            </a:extLst>
          </p:cNvPr>
          <p:cNvSpPr txBox="1"/>
          <p:nvPr/>
        </p:nvSpPr>
        <p:spPr>
          <a:xfrm>
            <a:off x="431692" y="913407"/>
            <a:ext cx="113286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Conciencia y Emoción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IA: Carece de conciencia y emociones; procesa datos de manera objetiva.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Inteligencia Humana: </a:t>
            </a: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Conciencia de sí misma</a:t>
            </a: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, experiencias emociones y tiene un entendimiento subjetivo del mundo.</a:t>
            </a:r>
          </a:p>
        </p:txBody>
      </p:sp>
    </p:spTree>
    <p:extLst>
      <p:ext uri="{BB962C8B-B14F-4D97-AF65-F5344CB8AC3E}">
        <p14:creationId xmlns:p14="http://schemas.microsoft.com/office/powerpoint/2010/main" val="3990780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78750" y="5202924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Arial" pitchFamily="34" charset="0"/>
              </a:rPr>
              <a:t>DIFERENCIAS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/>
              <a:ea typeface="+mn-ea"/>
              <a:cs typeface="Arial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7A7FC6-FBF6-9D61-298B-C18069860D82}"/>
              </a:ext>
            </a:extLst>
          </p:cNvPr>
          <p:cNvSpPr txBox="1"/>
          <p:nvPr/>
        </p:nvSpPr>
        <p:spPr>
          <a:xfrm>
            <a:off x="431692" y="913407"/>
            <a:ext cx="1132861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Creatividad y Pensamiento Abstracto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IA: Puede generar soluciones basadas en patrones, pero su creatividad es limitada y no tiene la capacidad de pensamiento abstracto de la mente humana.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Inteligencia Humana: Capaz de </a:t>
            </a: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creatividad, pensamiento abstracto</a:t>
            </a: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, y la generación de ideas innovadoras.</a:t>
            </a:r>
          </a:p>
        </p:txBody>
      </p:sp>
    </p:spTree>
    <p:extLst>
      <p:ext uri="{BB962C8B-B14F-4D97-AF65-F5344CB8AC3E}">
        <p14:creationId xmlns:p14="http://schemas.microsoft.com/office/powerpoint/2010/main" val="2163043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78750" y="5202924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Arial" pitchFamily="34" charset="0"/>
              </a:rPr>
              <a:t>DIFERENCIAS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/>
              <a:ea typeface="+mn-ea"/>
              <a:cs typeface="Arial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7A7FC6-FBF6-9D61-298B-C18069860D82}"/>
              </a:ext>
            </a:extLst>
          </p:cNvPr>
          <p:cNvSpPr txBox="1"/>
          <p:nvPr/>
        </p:nvSpPr>
        <p:spPr>
          <a:xfrm>
            <a:off x="431692" y="913407"/>
            <a:ext cx="1132861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Ética y Moral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IA: No tiene un sentido intrínseco de ética o moral; sigue las reglas y patrones establecidos por sus programadores.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Inteligencia Humana: Capaz de </a:t>
            </a: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discernir entre lo correcto y lo incorrecto</a:t>
            </a: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, guiada por valores éticos y morales (pensamiento crítico).</a:t>
            </a:r>
          </a:p>
        </p:txBody>
      </p:sp>
    </p:spTree>
    <p:extLst>
      <p:ext uri="{BB962C8B-B14F-4D97-AF65-F5344CB8AC3E}">
        <p14:creationId xmlns:p14="http://schemas.microsoft.com/office/powerpoint/2010/main" val="2047220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78750" y="5202924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Arial" pitchFamily="34" charset="0"/>
              </a:rPr>
              <a:t>DIFERENCIAS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/>
              <a:ea typeface="+mn-ea"/>
              <a:cs typeface="Arial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7A7FC6-FBF6-9D61-298B-C18069860D82}"/>
              </a:ext>
            </a:extLst>
          </p:cNvPr>
          <p:cNvSpPr txBox="1"/>
          <p:nvPr/>
        </p:nvSpPr>
        <p:spPr>
          <a:xfrm>
            <a:off x="431692" y="913407"/>
            <a:ext cx="1132861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Autonomía y Autoconciencia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IA: Opera dentro de límites predefinidos y carece de autoconciencia o autonomía independiente.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Inteligencia Humana: Posee un alto grado de </a:t>
            </a: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autonomía y autoconciencia</a:t>
            </a: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, tomando decisiones y </a:t>
            </a: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adaptándose de manera independiente</a:t>
            </a:r>
            <a:r>
              <a:rPr kumimoji="0" lang="es-MX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1367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6" name="Rectangle 15385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88" name="Rectangle 15387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4" name="Picture 6" descr="IA: conexión mente-máquinas, en favor del bienestar y la calidad de vida">
            <a:extLst>
              <a:ext uri="{FF2B5EF4-FFF2-40B4-BE49-F238E27FC236}">
                <a16:creationId xmlns:a16="http://schemas.microsoft.com/office/drawing/2014/main" id="{A46C1E1B-CA70-AEF3-99EC-44894BBD0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56B1DAA-0E57-1AFA-99DE-367B3399F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0080"/>
            <a:ext cx="10268712" cy="32278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 dirty="0">
                <a:solidFill>
                  <a:schemeClr val="tx1"/>
                </a:solidFill>
                <a:latin typeface="Raleway" panose="020B0503030101060003" pitchFamily="34" charset="77"/>
              </a:rPr>
              <a:t>IA E INTELIGENCIA HUMANA</a:t>
            </a:r>
            <a:br>
              <a:rPr lang="en-US" sz="7500" dirty="0">
                <a:solidFill>
                  <a:schemeClr val="tx1"/>
                </a:solidFill>
              </a:rPr>
            </a:br>
            <a:endParaRPr lang="en-US" sz="7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226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72224E-0126-6480-3C8E-9F3E438F6A1A}"/>
              </a:ext>
            </a:extLst>
          </p:cNvPr>
          <p:cNvSpPr txBox="1"/>
          <p:nvPr/>
        </p:nvSpPr>
        <p:spPr>
          <a:xfrm>
            <a:off x="7629993" y="384642"/>
            <a:ext cx="4245632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Arial" panose="020B0604020202020204" pitchFamily="34" charset="0"/>
              </a:rPr>
              <a:t>La IA actual tiene profundas diferencias con los humanos en el razonamiento y en el uso del lenguaje, las cuales le imponen limitaciones significativas a lo que puede hacer. Está  en una fase prehumana o no humana de la evolución cognitiva.</a:t>
            </a:r>
          </a:p>
          <a:p>
            <a:pPr marL="45720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Raleway" panose="020B05030301010600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id="{D9A00141-63C3-B8E2-0174-74788523C1E5}"/>
              </a:ext>
            </a:extLst>
          </p:cNvPr>
          <p:cNvSpPr txBox="1">
            <a:spLocks/>
          </p:cNvSpPr>
          <p:nvPr/>
        </p:nvSpPr>
        <p:spPr>
          <a:xfrm>
            <a:off x="251429" y="5249222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IA E INTELIGENCIA HUMANA</a:t>
            </a: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/>
              <a:ea typeface="+mn-ea"/>
              <a:cs typeface="Arial" pitchFamily="34" charset="0"/>
            </a:endParaRPr>
          </a:p>
        </p:txBody>
      </p:sp>
      <p:pic>
        <p:nvPicPr>
          <p:cNvPr id="9218" name="Picture 2" descr="Inteligencia artificial, ¿amigo o enemigo?">
            <a:extLst>
              <a:ext uri="{FF2B5EF4-FFF2-40B4-BE49-F238E27FC236}">
                <a16:creationId xmlns:a16="http://schemas.microsoft.com/office/drawing/2014/main" id="{49DAC57F-A1AF-C207-5807-2DDAA5253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881"/>
            <a:ext cx="7180290" cy="42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80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id="{D9A00141-63C3-B8E2-0174-74788523C1E5}"/>
              </a:ext>
            </a:extLst>
          </p:cNvPr>
          <p:cNvSpPr txBox="1">
            <a:spLocks/>
          </p:cNvSpPr>
          <p:nvPr/>
        </p:nvSpPr>
        <p:spPr>
          <a:xfrm>
            <a:off x="251429" y="5249222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IA E INTELIGENCIA HUMANA</a:t>
            </a: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/>
              <a:ea typeface="+mn-ea"/>
              <a:cs typeface="Arial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5EFF19-D64E-A04F-CD47-70907E8AC8D2}"/>
              </a:ext>
            </a:extLst>
          </p:cNvPr>
          <p:cNvSpPr txBox="1"/>
          <p:nvPr/>
        </p:nvSpPr>
        <p:spPr>
          <a:xfrm>
            <a:off x="7431719" y="269141"/>
            <a:ext cx="45088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Su defecto más profundo es la ausencia de la capacidad crítica que posee cualquier inteligencia: decir no solo lo que ocurre, lo que ocurrió y lo que ocurrirá (eso es describir y predecir), sino también lo que no ocurre y lo que podría y no podría ocurrir, que es la señal de una verdadera inteligencia.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4098" name="Picture 2" descr="Siniestro - ¿La inteligencia artificial sustituirá a los diseñadores  gráficos?">
            <a:extLst>
              <a:ext uri="{FF2B5EF4-FFF2-40B4-BE49-F238E27FC236}">
                <a16:creationId xmlns:a16="http://schemas.microsoft.com/office/drawing/2014/main" id="{0AF7C577-9B20-F7FA-6745-33618DDAD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" y="-1"/>
            <a:ext cx="6405797" cy="426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933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id="{D9A00141-63C3-B8E2-0174-74788523C1E5}"/>
              </a:ext>
            </a:extLst>
          </p:cNvPr>
          <p:cNvSpPr txBox="1">
            <a:spLocks/>
          </p:cNvSpPr>
          <p:nvPr/>
        </p:nvSpPr>
        <p:spPr>
          <a:xfrm>
            <a:off x="251429" y="5249222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IA E INTELIGENCIA HUMANA</a:t>
            </a: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/>
              <a:ea typeface="+mn-ea"/>
              <a:cs typeface="Arial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5EFF19-D64E-A04F-CD47-70907E8AC8D2}"/>
              </a:ext>
            </a:extLst>
          </p:cNvPr>
          <p:cNvSpPr txBox="1"/>
          <p:nvPr/>
        </p:nvSpPr>
        <p:spPr>
          <a:xfrm>
            <a:off x="7525062" y="20270"/>
            <a:ext cx="46669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A diferencia de las máquinas, el pensamiento humano se basa en posibles explicaciones y corrección de errores.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Como la frase de Sherlok Holmes al Dr. Watson: “Cuando hayas eliminado lo imposible, lo que quede, por improbable que sea, debe ser la verdad”.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5122" name="Picture 2" descr="El impacto de la inteligencia artificial en el diseño gráfico">
            <a:extLst>
              <a:ext uri="{FF2B5EF4-FFF2-40B4-BE49-F238E27FC236}">
                <a16:creationId xmlns:a16="http://schemas.microsoft.com/office/drawing/2014/main" id="{AF0DCB9E-772E-3D31-40F3-87E2DB1DD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47975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317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2E9A2ED-4898-AA20-AF19-F8E8BA483797}"/>
              </a:ext>
            </a:extLst>
          </p:cNvPr>
          <p:cNvSpPr txBox="1"/>
          <p:nvPr/>
        </p:nvSpPr>
        <p:spPr>
          <a:xfrm>
            <a:off x="209826" y="215078"/>
            <a:ext cx="391239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Para entender bien a la IA debemos distinguir ingeniería pura de ciencias.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La ingeniería pura busca producir un producto que pueda ser de alguna utilidad.  La ciencia busca la comprensión.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ES POR ELLO QUE LA IA ES INGENIERÍA</a:t>
            </a:r>
          </a:p>
        </p:txBody>
      </p:sp>
      <p:pic>
        <p:nvPicPr>
          <p:cNvPr id="12290" name="Picture 2" descr="Inteligencia artificial vs inteligencia humana: ¿quién gana?">
            <a:extLst>
              <a:ext uri="{FF2B5EF4-FFF2-40B4-BE49-F238E27FC236}">
                <a16:creationId xmlns:a16="http://schemas.microsoft.com/office/drawing/2014/main" id="{C1C0DD52-D298-0CE9-EA74-C9BB00D98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24" y="0"/>
            <a:ext cx="8069776" cy="422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107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1E2D84-B260-77A9-EE44-DB2B2E853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6" name="Rectangle 15375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8" name="Rectangle 15377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8AEC632-5099-BDE8-9317-9DFF0BD81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088" y="0"/>
            <a:ext cx="6909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9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5" name="Rectangle 1538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87" name="Rectangle 1538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Inteligencia Artificial: ¿Promueve el terrorismo? - La Tercera">
            <a:extLst>
              <a:ext uri="{FF2B5EF4-FFF2-40B4-BE49-F238E27FC236}">
                <a16:creationId xmlns:a16="http://schemas.microsoft.com/office/drawing/2014/main" id="{298AE9B2-5857-E22D-493F-99CA152F8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21"/>
          <a:stretch/>
        </p:blipFill>
        <p:spPr bwMode="auto">
          <a:xfrm>
            <a:off x="1524" y="10"/>
            <a:ext cx="121889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9" name="Rectangle 15388">
            <a:extLst>
              <a:ext uri="{FF2B5EF4-FFF2-40B4-BE49-F238E27FC236}">
                <a16:creationId xmlns:a16="http://schemas.microsoft.com/office/drawing/2014/main" id="{365A786E-9028-443F-8713-B9552D9A2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779221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295721" y="1433841"/>
            <a:ext cx="6858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cap="all" spc="120" dirty="0">
                <a:solidFill>
                  <a:schemeClr val="bg1"/>
                </a:solidFill>
                <a:latin typeface="Raleway" panose="020B0503030101060003" pitchFamily="34" charset="77"/>
                <a:ea typeface="+mj-ea"/>
                <a:cs typeface="+mj-cs"/>
              </a:rPr>
              <a:t>Y ADEMÁS</a:t>
            </a:r>
          </a:p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4200" cap="all" spc="120" dirty="0">
              <a:solidFill>
                <a:schemeClr val="bg1"/>
              </a:solidFill>
              <a:latin typeface="Raleway" panose="020B0503030101060003" pitchFamily="34" charset="77"/>
              <a:ea typeface="+mj-ea"/>
              <a:cs typeface="+mj-cs"/>
            </a:endParaRPr>
          </a:p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cap="all" spc="120" dirty="0">
                <a:solidFill>
                  <a:schemeClr val="bg1"/>
                </a:solidFill>
                <a:latin typeface="Raleway" panose="020B0503030101060003" pitchFamily="34" charset="77"/>
                <a:ea typeface="+mj-ea"/>
                <a:cs typeface="+mj-cs"/>
              </a:rPr>
              <a:t>LA IA ES SESGADA</a:t>
            </a:r>
          </a:p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4200" cap="all" spc="120" dirty="0">
              <a:solidFill>
                <a:schemeClr val="bg1"/>
              </a:solidFill>
              <a:latin typeface="Raleway" panose="020B0503030101060003" pitchFamily="34" charset="77"/>
              <a:ea typeface="+mj-ea"/>
              <a:cs typeface="+mj-cs"/>
            </a:endParaRPr>
          </a:p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cap="all" spc="120" dirty="0">
                <a:solidFill>
                  <a:schemeClr val="bg1"/>
                </a:solidFill>
                <a:latin typeface="Raleway" panose="020B0503030101060003" pitchFamily="34" charset="77"/>
                <a:ea typeface="+mj-ea"/>
                <a:cs typeface="+mj-cs"/>
              </a:rPr>
              <a:t>PORQUE LOS ALGORITMOS DE BÚSQUEDA Y RAZONAMIENTO OBEDECEN A INTERESES NO DESPROVISTOS DE IDEOLOGÍA</a:t>
            </a:r>
          </a:p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4200" cap="all" spc="120" dirty="0">
              <a:solidFill>
                <a:schemeClr val="bg1"/>
              </a:solidFill>
              <a:latin typeface="Raleway" panose="020B0503030101060003" pitchFamily="34" charset="77"/>
              <a:ea typeface="+mj-ea"/>
              <a:cs typeface="+mj-cs"/>
            </a:endParaRPr>
          </a:p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4200" cap="all" spc="12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174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6" name="Rectangle 15385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88" name="Rectangle 15387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Las 10 mejores herramientas de diseño gráfico de IA (abril de 2024)">
            <a:extLst>
              <a:ext uri="{FF2B5EF4-FFF2-40B4-BE49-F238E27FC236}">
                <a16:creationId xmlns:a16="http://schemas.microsoft.com/office/drawing/2014/main" id="{3FD52703-9A43-0620-5685-6E11E910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29"/>
            <a:ext cx="12192000" cy="685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56B1DAA-0E57-1AFA-99DE-367B3399F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0080"/>
            <a:ext cx="10268712" cy="32278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 dirty="0">
                <a:solidFill>
                  <a:schemeClr val="tx1"/>
                </a:solidFill>
                <a:latin typeface="Raleway" panose="020B0503030101060003" pitchFamily="34" charset="77"/>
              </a:rPr>
              <a:t>CONTEXTO</a:t>
            </a:r>
            <a:br>
              <a:rPr lang="en-US" sz="8800" dirty="0">
                <a:solidFill>
                  <a:schemeClr val="tx1"/>
                </a:solidFill>
              </a:rPr>
            </a:br>
            <a:endParaRPr lang="en-US" sz="8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37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6" name="Rectangle 15375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78" name="Rectangle 15377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266" name="Picture 2" descr="ChatGPT ya engaña a los humanos: aprueba el examen de MBA de una escuela de  negocios">
            <a:extLst>
              <a:ext uri="{FF2B5EF4-FFF2-40B4-BE49-F238E27FC236}">
                <a16:creationId xmlns:a16="http://schemas.microsoft.com/office/drawing/2014/main" id="{897FFD1B-1839-668E-8954-EE8DFF310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0" name="Rectangle 15379">
            <a:extLst>
              <a:ext uri="{FF2B5EF4-FFF2-40B4-BE49-F238E27FC236}">
                <a16:creationId xmlns:a16="http://schemas.microsoft.com/office/drawing/2014/main" id="{5816E978-1809-4EE5-9DFC-90ECA301A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id="{D9A00141-63C3-B8E2-0174-74788523C1E5}"/>
              </a:ext>
            </a:extLst>
          </p:cNvPr>
          <p:cNvSpPr txBox="1">
            <a:spLocks/>
          </p:cNvSpPr>
          <p:nvPr/>
        </p:nvSpPr>
        <p:spPr>
          <a:xfrm>
            <a:off x="856713" y="-142406"/>
            <a:ext cx="10268712" cy="6858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1. USO CRECIENTE Y SIN REGULACIONES DE LA IA EN EDUCACIÓN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all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all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all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all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all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all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all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all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all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all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956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0CDDB4-A52F-1DD5-42EB-57BF5EB1F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6" name="Rectangle 15375">
            <a:extLst>
              <a:ext uri="{FF2B5EF4-FFF2-40B4-BE49-F238E27FC236}">
                <a16:creationId xmlns:a16="http://schemas.microsoft.com/office/drawing/2014/main" id="{BB5284CB-C955-3D8A-2926-D9D02035F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78" name="Rectangle 15377">
            <a:extLst>
              <a:ext uri="{FF2B5EF4-FFF2-40B4-BE49-F238E27FC236}">
                <a16:creationId xmlns:a16="http://schemas.microsoft.com/office/drawing/2014/main" id="{D9F13F53-602C-E3AC-4294-47DA6C9BD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80" name="Rectangle 15379">
            <a:extLst>
              <a:ext uri="{FF2B5EF4-FFF2-40B4-BE49-F238E27FC236}">
                <a16:creationId xmlns:a16="http://schemas.microsoft.com/office/drawing/2014/main" id="{7005CD95-1915-2744-578D-44FB3B27E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id="{80032809-E0E5-BC4F-7710-271CA25FED5B}"/>
              </a:ext>
            </a:extLst>
          </p:cNvPr>
          <p:cNvSpPr txBox="1">
            <a:spLocks/>
          </p:cNvSpPr>
          <p:nvPr/>
        </p:nvSpPr>
        <p:spPr>
          <a:xfrm>
            <a:off x="820967" y="369692"/>
            <a:ext cx="10268712" cy="57325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2. USO CRECIENTE Y SIN REGULACIONES DE LA IA EN EDUCACIÓN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all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all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Según un estudio realizado por el Instituto Universitario para el Desarrollo Productivo y Tecnológico Empresarial de la Argentina (IUDPT),</a:t>
            </a: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 9 de cada 10 estudiantes usan el ChatGPT.</a:t>
            </a:r>
            <a:endParaRPr kumimoji="0" lang="es-MX" sz="2600" b="0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A través de una encuesta realizada entre docentes y estudiantes del instituto universitario, se pudo determinar que </a:t>
            </a: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el 92% de los estudiantes usa el ChatGPT para ayudarse con las tareas académicas</a:t>
            </a:r>
            <a:r>
              <a:rPr kumimoji="0" lang="es-MX" sz="2600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, sin importar que la herramienta no es capaz de verificar la información que proporciona ni evaluar su fiabilidad.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all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all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552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37F76-C5AC-BD7D-2191-718BD5BA9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:a16="http://schemas.microsoft.com/office/drawing/2014/main" id="{BA32C591-F121-CB2F-A789-F86978932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i="1" kern="1200" cap="all" spc="12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100" name="Picture 4" descr="Académica ofrece el curso Pensamiento crítico 2020-7 - Fundación Carlos Slim">
            <a:extLst>
              <a:ext uri="{FF2B5EF4-FFF2-40B4-BE49-F238E27FC236}">
                <a16:creationId xmlns:a16="http://schemas.microsoft.com/office/drawing/2014/main" id="{669801BB-69A1-37BA-FBA0-934F2830F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5D917DE-301C-2832-F1CC-24E4DD002757}"/>
              </a:ext>
            </a:extLst>
          </p:cNvPr>
          <p:cNvSpPr txBox="1"/>
          <p:nvPr/>
        </p:nvSpPr>
        <p:spPr>
          <a:xfrm>
            <a:off x="429705" y="678324"/>
            <a:ext cx="3947424" cy="4337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2. CRISIS GLOBAL DEL PENSAMIENTO CRÍTICO</a:t>
            </a: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65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86484" y="5538589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s-MX" sz="2800" dirty="0">
                <a:solidFill>
                  <a:srgbClr val="FFFFFF"/>
                </a:solidFill>
                <a:latin typeface="Raleway" panose="020B0503030101060003" pitchFamily="34" charset="77"/>
                <a:cs typeface="Arial" pitchFamily="34" charset="0"/>
              </a:rPr>
              <a:t>BIG DATA E  INTELIGENCIA ARTIFICIAL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s-MX" sz="28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72224E-0126-6480-3C8E-9F3E438F6A1A}"/>
              </a:ext>
            </a:extLst>
          </p:cNvPr>
          <p:cNvSpPr txBox="1"/>
          <p:nvPr/>
        </p:nvSpPr>
        <p:spPr>
          <a:xfrm>
            <a:off x="-119921" y="533460"/>
            <a:ext cx="482683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es-ES_tradnl" sz="22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El año 2023 marca el hito de la masificación de la Inteligencia Artificial (IA). La Big Data y la IA están impulsando una "cuarta revolución industrial”, aún más poderosa que la del Internet, con usos y desafíos inéditos para el sector público y el privado. </a:t>
            </a:r>
            <a:endParaRPr lang="es-MX" sz="220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26" name="Picture 2" descr="2023, año de la inteligencia artificial - Marco Paz Pellat">
            <a:extLst>
              <a:ext uri="{FF2B5EF4-FFF2-40B4-BE49-F238E27FC236}">
                <a16:creationId xmlns:a16="http://schemas.microsoft.com/office/drawing/2014/main" id="{D09DFC74-E16F-2694-611F-BA37A2E60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1"/>
          <a:stretch/>
        </p:blipFill>
        <p:spPr bwMode="auto">
          <a:xfrm>
            <a:off x="4956877" y="-1"/>
            <a:ext cx="7235124" cy="421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256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D9AB4-308A-EC48-4C15-CB6B7B08C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8863BD15-D1DA-06F7-C39C-038A84A43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5" r="2025"/>
          <a:stretch/>
        </p:blipFill>
        <p:spPr bwMode="auto">
          <a:xfrm>
            <a:off x="0" y="0"/>
            <a:ext cx="5206636" cy="687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F767106-FD8E-D54B-B123-5D50C0E2BA58}"/>
              </a:ext>
            </a:extLst>
          </p:cNvPr>
          <p:cNvSpPr txBox="1"/>
          <p:nvPr/>
        </p:nvSpPr>
        <p:spPr>
          <a:xfrm>
            <a:off x="5853659" y="2532000"/>
            <a:ext cx="61009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1824 SE INVENTÓ LA FOTOGRAFÍA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1519 MUERE LEONARDO DA VINCI</a:t>
            </a: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01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6" name="Rectangle 15375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78" name="Rectangle 1537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80" name="Rectangle 1537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i="1" kern="1200" cap="all" spc="12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E8CECED-12A5-6A09-5AB8-9EFF0918BB6E}"/>
              </a:ext>
            </a:extLst>
          </p:cNvPr>
          <p:cNvSpPr txBox="1"/>
          <p:nvPr/>
        </p:nvSpPr>
        <p:spPr>
          <a:xfrm>
            <a:off x="459684" y="-61333"/>
            <a:ext cx="9658675" cy="4337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3. LA EDUCACIÓN NO ESTÁ EN SU MEJOR MOMENTO</a:t>
            </a: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16386" name="Picture 2" descr="La problemática de la educación en México: causas y consecuencias - Centro  de Estudios Espinosa Yglesias">
            <a:extLst>
              <a:ext uri="{FF2B5EF4-FFF2-40B4-BE49-F238E27FC236}">
                <a16:creationId xmlns:a16="http://schemas.microsoft.com/office/drawing/2014/main" id="{4892F1CC-F8B3-CFDE-72F9-A633E9F3F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6"/>
          <a:stretch/>
        </p:blipFill>
        <p:spPr bwMode="auto">
          <a:xfrm>
            <a:off x="0" y="2219216"/>
            <a:ext cx="12192000" cy="468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117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6" name="Rectangle 15375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78" name="Rectangle 1537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80" name="Rectangle 1537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i="1" kern="1200" cap="all" spc="12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E8CECED-12A5-6A09-5AB8-9EFF0918BB6E}"/>
              </a:ext>
            </a:extLst>
          </p:cNvPr>
          <p:cNvSpPr txBox="1"/>
          <p:nvPr/>
        </p:nvSpPr>
        <p:spPr>
          <a:xfrm>
            <a:off x="327139" y="2112515"/>
            <a:ext cx="3902454" cy="4337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4. LA INVESTIGACIÓN EN EDUCACIÓN NO ESTÁ CENTRÁNDOSE EN LOS TEMAS PRIORITARIOS</a:t>
            </a: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18434" name="Picture 2" descr="La detección de problemas de aprendizaje en niños como solución al fracaso  escolar">
            <a:extLst>
              <a:ext uri="{FF2B5EF4-FFF2-40B4-BE49-F238E27FC236}">
                <a16:creationId xmlns:a16="http://schemas.microsoft.com/office/drawing/2014/main" id="{4741998C-B234-3E8B-4E77-056522416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/>
          <a:stretch/>
        </p:blipFill>
        <p:spPr bwMode="auto">
          <a:xfrm>
            <a:off x="4060869" y="0"/>
            <a:ext cx="8174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509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72224E-0126-6480-3C8E-9F3E438F6A1A}"/>
              </a:ext>
            </a:extLst>
          </p:cNvPr>
          <p:cNvSpPr txBox="1"/>
          <p:nvPr/>
        </p:nvSpPr>
        <p:spPr>
          <a:xfrm>
            <a:off x="-183297" y="323975"/>
            <a:ext cx="746377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Tecnología en el Aula y ética de la educación digital</a:t>
            </a:r>
          </a:p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Aprendizajes personalizados y multimodales</a:t>
            </a:r>
          </a:p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Evaluación Innovadora</a:t>
            </a:r>
          </a:p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Equidad Educativa</a:t>
            </a:r>
          </a:p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Desarrollo de habilidades del Siglo XXI</a:t>
            </a:r>
          </a:p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Bienestar estudiantil</a:t>
            </a:r>
          </a:p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Inclusión educativa y diversidad cultural</a:t>
            </a:r>
          </a:p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Formación docente e IA</a:t>
            </a:r>
          </a:p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Impacto de la educación a distancia</a:t>
            </a:r>
          </a:p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Neuroeducación</a:t>
            </a:r>
          </a:p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Metodologías positivas</a:t>
            </a:r>
          </a:p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Educación en ciencia de datos</a:t>
            </a:r>
          </a:p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Raleway" panose="020B05030301010600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id="{D9A00141-63C3-B8E2-0174-74788523C1E5}"/>
              </a:ext>
            </a:extLst>
          </p:cNvPr>
          <p:cNvSpPr txBox="1">
            <a:spLocks/>
          </p:cNvSpPr>
          <p:nvPr/>
        </p:nvSpPr>
        <p:spPr>
          <a:xfrm>
            <a:off x="186484" y="5249222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Arial" pitchFamily="34" charset="0"/>
              </a:rPr>
              <a:t>TEMAS NECESARIOS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/>
              <a:ea typeface="+mn-ea"/>
              <a:cs typeface="Arial" pitchFamily="34" charset="0"/>
            </a:endParaRPr>
          </a:p>
        </p:txBody>
      </p:sp>
      <p:pic>
        <p:nvPicPr>
          <p:cNvPr id="1026" name="Picture 2" descr="Qué diferencia existe entre imaginar y pensar? - Quora">
            <a:extLst>
              <a:ext uri="{FF2B5EF4-FFF2-40B4-BE49-F238E27FC236}">
                <a16:creationId xmlns:a16="http://schemas.microsoft.com/office/drawing/2014/main" id="{FC7C5661-B520-1E9D-76CB-7CD2D928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20" y="0"/>
            <a:ext cx="5617580" cy="425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734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72224E-0126-6480-3C8E-9F3E438F6A1A}"/>
              </a:ext>
            </a:extLst>
          </p:cNvPr>
          <p:cNvSpPr txBox="1"/>
          <p:nvPr/>
        </p:nvSpPr>
        <p:spPr>
          <a:xfrm>
            <a:off x="83198" y="320121"/>
            <a:ext cx="1170200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Propuesta de una lista de cotejo sobre los circuitos de aprendizaje del siglo XXI para el diseño de planes de estudio de educación superior</a:t>
            </a:r>
          </a:p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Raleway" panose="020B05030301010600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Análisis pragmático en la comunicación social del deporte en la educación de nivel superior en la Ciudad de México</a:t>
            </a:r>
          </a:p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</a:b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El papel de la educación en la transición del estado natural al estado civilizado en el Emilio de Rousseau</a:t>
            </a:r>
          </a:p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4572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Empoderamiento en el autocuidado de una familia nuclear por medio de la promoción y educación para la salud</a:t>
            </a:r>
          </a:p>
          <a:p>
            <a:pPr marL="4572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4572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007BFF"/>
              </a:solidFill>
              <a:effectLst/>
              <a:uLnTx/>
              <a:uFill>
                <a:solidFill>
                  <a:srgbClr val="000000"/>
                </a:solidFill>
              </a:uFill>
              <a:latin typeface="Roboto" panose="020000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Raleway" panose="020B05030301010600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B95F8B7-F2A9-85A5-42D2-47C1716C5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8" y="5215947"/>
            <a:ext cx="6236579" cy="164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39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6" name="Rectangle 15375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78" name="Rectangle 1537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80" name="Rectangle 1537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cap="all" spc="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i="1" kern="1200" cap="all" spc="12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E8CECED-12A5-6A09-5AB8-9EFF0918BB6E}"/>
              </a:ext>
            </a:extLst>
          </p:cNvPr>
          <p:cNvSpPr txBox="1"/>
          <p:nvPr/>
        </p:nvSpPr>
        <p:spPr>
          <a:xfrm>
            <a:off x="7512034" y="2864869"/>
            <a:ext cx="3619828" cy="4337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NECESITAMOS UN ALTO Y REPENSAR</a:t>
            </a:r>
          </a:p>
          <a:p>
            <a:pPr marL="0" marR="0" lvl="0" indent="0" algn="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25602" name="Picture 2" descr="Mano Detener Abierto - Gráficos vectoriales gratis en Pixabay - Pixabay">
            <a:extLst>
              <a:ext uri="{FF2B5EF4-FFF2-40B4-BE49-F238E27FC236}">
                <a16:creationId xmlns:a16="http://schemas.microsoft.com/office/drawing/2014/main" id="{B3C78CF8-56C4-B6B8-9B81-1FAC3EAC4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70" y="432240"/>
            <a:ext cx="5625557" cy="579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135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7" name="Rectangle 15376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9" name="Rectangle 1537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81" name="Rectangle 15380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56B1DAA-0E57-1AFA-99DE-367B3399F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56" y="2411486"/>
            <a:ext cx="5141977" cy="32278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cap="none" dirty="0">
                <a:solidFill>
                  <a:schemeClr val="tx1"/>
                </a:solidFill>
                <a:latin typeface="Raleway" panose="020B0503030101060003" pitchFamily="34" charset="77"/>
              </a:rPr>
              <a:t>LA IA Y EL DISEÑO </a:t>
            </a:r>
            <a:b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</a:br>
            <a:endParaRPr lang="en-US" sz="2400" cap="none" dirty="0">
              <a:solidFill>
                <a:schemeClr val="tx1"/>
              </a:solidFill>
              <a:latin typeface="Raleway" panose="020B0503030101060003" pitchFamily="34" charset="77"/>
            </a:endParaRPr>
          </a:p>
        </p:txBody>
      </p:sp>
      <p:pic>
        <p:nvPicPr>
          <p:cNvPr id="1026" name="Picture 2" descr="☑️ ¿El arte generado por IA transformará la educación del diseño?">
            <a:extLst>
              <a:ext uri="{FF2B5EF4-FFF2-40B4-BE49-F238E27FC236}">
                <a16:creationId xmlns:a16="http://schemas.microsoft.com/office/drawing/2014/main" id="{FF553A0C-944F-7702-77EF-619B589F5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17" y="2266950"/>
            <a:ext cx="5936135" cy="395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756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72224E-0126-6480-3C8E-9F3E438F6A1A}"/>
              </a:ext>
            </a:extLst>
          </p:cNvPr>
          <p:cNvSpPr txBox="1"/>
          <p:nvPr/>
        </p:nvSpPr>
        <p:spPr>
          <a:xfrm>
            <a:off x="83198" y="235039"/>
            <a:ext cx="12108802" cy="4698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Automatización de tareas rutinarias</a:t>
            </a:r>
            <a:r>
              <a:rPr lang="es-MX" sz="2000" i="0" spc="50" dirty="0">
                <a:effectLst/>
                <a:latin typeface="Raleway" panose="020B0503030101060003" pitchFamily="34" charset="77"/>
              </a:rPr>
              <a:t>: Como la generación de prototipos básicos, el análisis de datos de mercado o la optimización de diseños. Si bien esto podría aumentar la eficiencia, también podría reducir la demanda de trabajo para los diseñadores que se especializan en estas áreas.</a:t>
            </a: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endParaRPr lang="es-MX" sz="2000" i="0" spc="50" dirty="0">
              <a:effectLst/>
              <a:latin typeface="Raleway" panose="020B0503030101060003" pitchFamily="34" charset="77"/>
            </a:endParaRP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Desplazamiento laboral</a:t>
            </a:r>
            <a:r>
              <a:rPr lang="es-MX" sz="2000" i="0" spc="50" dirty="0">
                <a:effectLst/>
                <a:latin typeface="Raleway" panose="020B0503030101060003" pitchFamily="34" charset="77"/>
              </a:rPr>
              <a:t>: Los diseñadores podrían necesitar adquirir nuevas habilidades para adaptarse a un entorno laboral cambiante.</a:t>
            </a: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endParaRPr lang="es-MX" sz="2000" i="0" spc="50" dirty="0">
              <a:effectLst/>
              <a:latin typeface="Raleway" panose="020B0503030101060003" pitchFamily="34" charset="77"/>
            </a:endParaRP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Competencia con herramientas de diseño generadas por IA</a:t>
            </a:r>
            <a:r>
              <a:rPr lang="es-MX" sz="2000" i="0" spc="50" dirty="0">
                <a:effectLst/>
                <a:latin typeface="Raleway" panose="020B0503030101060003" pitchFamily="34" charset="77"/>
              </a:rPr>
              <a:t>: Esto podría generar tensiones en la industria y requerir que los diseñadores demuestren el valor añadido de su experiencia y creatividad</a:t>
            </a:r>
            <a:endParaRPr kumimoji="0" lang="es-MX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4572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007BFF"/>
              </a:solidFill>
              <a:effectLst/>
              <a:uLnTx/>
              <a:uFill>
                <a:solidFill>
                  <a:srgbClr val="000000"/>
                </a:solidFill>
              </a:uFill>
              <a:latin typeface="Roboto" panose="020000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Raleway" panose="020B05030301010600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89999D-9497-9EA0-F7DE-D35BD5DEBFBB}"/>
              </a:ext>
            </a:extLst>
          </p:cNvPr>
          <p:cNvSpPr txBox="1"/>
          <p:nvPr/>
        </p:nvSpPr>
        <p:spPr>
          <a:xfrm>
            <a:off x="219473" y="5056079"/>
            <a:ext cx="11243387" cy="712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3600" i="0" spc="50" dirty="0">
                <a:solidFill>
                  <a:schemeClr val="bg1"/>
                </a:solidFill>
                <a:effectLst/>
                <a:latin typeface="Raleway" panose="020B0503030101060003" pitchFamily="34" charset="77"/>
              </a:rPr>
              <a:t>DESAFÍOS PARA EL </a:t>
            </a:r>
            <a:r>
              <a:rPr lang="es-MX" sz="3600" spc="50" dirty="0">
                <a:solidFill>
                  <a:schemeClr val="bg1"/>
                </a:solidFill>
                <a:latin typeface="Raleway" panose="020B0503030101060003" pitchFamily="34" charset="77"/>
              </a:rPr>
              <a:t>D</a:t>
            </a:r>
            <a:r>
              <a:rPr lang="es-MX" sz="3600" i="0" spc="50" dirty="0">
                <a:solidFill>
                  <a:schemeClr val="bg1"/>
                </a:solidFill>
                <a:effectLst/>
                <a:latin typeface="Raleway" panose="020B0503030101060003" pitchFamily="34" charset="77"/>
              </a:rPr>
              <a:t>ISEÑADOR INDUSTRIAL</a:t>
            </a:r>
            <a:endParaRPr lang="es-MX" sz="2400" i="0" spc="50" dirty="0">
              <a:solidFill>
                <a:schemeClr val="bg1"/>
              </a:solidFill>
              <a:effectLst/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1904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72224E-0126-6480-3C8E-9F3E438F6A1A}"/>
              </a:ext>
            </a:extLst>
          </p:cNvPr>
          <p:cNvSpPr txBox="1"/>
          <p:nvPr/>
        </p:nvSpPr>
        <p:spPr>
          <a:xfrm>
            <a:off x="83198" y="235039"/>
            <a:ext cx="12108802" cy="3954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Sesgos en los algoritmos de diseño</a:t>
            </a:r>
            <a:r>
              <a:rPr lang="es-MX" sz="2400" i="0" spc="50" dirty="0">
                <a:effectLst/>
                <a:latin typeface="Raleway" panose="020B0503030101060003" pitchFamily="34" charset="77"/>
              </a:rPr>
              <a:t>: Si los algoritmos de IA utilizados en el diseño industrial no se diseñan y entrenan cuidadosamente, podrían introducir sesgos no deseados en el proceso de diseño.</a:t>
            </a: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endParaRPr lang="es-MX" sz="2400" i="0" spc="50" dirty="0">
              <a:effectLst/>
              <a:latin typeface="Raleway" panose="020B0503030101060003" pitchFamily="34" charset="77"/>
            </a:endParaRP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Privatización del conocimiento de diseño</a:t>
            </a:r>
            <a:r>
              <a:rPr lang="es-MX" sz="2400" i="0" spc="50" dirty="0">
                <a:effectLst/>
                <a:latin typeface="Raleway" panose="020B0503030101060003" pitchFamily="34" charset="77"/>
              </a:rPr>
              <a:t>: Si las empresas desarrollan algoritmos de IA, podrían mantener sus métodos y procesos de diseño en secreto, lo que dificultaría la colaboración y el intercambio de conocimientos dentro de la comunidad de diseño.</a:t>
            </a:r>
          </a:p>
          <a:p>
            <a:pPr marL="4572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007BFF"/>
              </a:solidFill>
              <a:effectLst/>
              <a:uLnTx/>
              <a:uFill>
                <a:solidFill>
                  <a:srgbClr val="000000"/>
                </a:solidFill>
              </a:uFill>
              <a:latin typeface="Roboto" panose="02000000000000000000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Raleway" panose="020B05030301010600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22F7E0B-EC32-DE79-BFAF-F7F5CA11C88B}"/>
              </a:ext>
            </a:extLst>
          </p:cNvPr>
          <p:cNvSpPr txBox="1"/>
          <p:nvPr/>
        </p:nvSpPr>
        <p:spPr>
          <a:xfrm>
            <a:off x="204484" y="5011109"/>
            <a:ext cx="11243387" cy="712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3600" i="0" spc="50" dirty="0">
                <a:solidFill>
                  <a:schemeClr val="bg1"/>
                </a:solidFill>
                <a:effectLst/>
                <a:latin typeface="Raleway" panose="020B0503030101060003" pitchFamily="34" charset="77"/>
              </a:rPr>
              <a:t>DESAFÍOS PARA EL </a:t>
            </a:r>
            <a:r>
              <a:rPr lang="es-MX" sz="3600" spc="50" dirty="0">
                <a:solidFill>
                  <a:schemeClr val="bg1"/>
                </a:solidFill>
                <a:latin typeface="Raleway" panose="020B0503030101060003" pitchFamily="34" charset="77"/>
              </a:rPr>
              <a:t>D</a:t>
            </a:r>
            <a:r>
              <a:rPr lang="es-MX" sz="3600" i="0" spc="50" dirty="0">
                <a:solidFill>
                  <a:schemeClr val="bg1"/>
                </a:solidFill>
                <a:effectLst/>
                <a:latin typeface="Raleway" panose="020B0503030101060003" pitchFamily="34" charset="77"/>
              </a:rPr>
              <a:t>ISEÑADOR INDUSTRIAL</a:t>
            </a:r>
            <a:endParaRPr lang="es-MX" sz="2400" i="0" spc="50" dirty="0">
              <a:solidFill>
                <a:schemeClr val="bg1"/>
              </a:solidFill>
              <a:effectLst/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0725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72224E-0126-6480-3C8E-9F3E438F6A1A}"/>
              </a:ext>
            </a:extLst>
          </p:cNvPr>
          <p:cNvSpPr txBox="1"/>
          <p:nvPr/>
        </p:nvSpPr>
        <p:spPr>
          <a:xfrm>
            <a:off x="83198" y="235039"/>
            <a:ext cx="12108802" cy="4438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Responsabilidad y toma de decisiones</a:t>
            </a:r>
            <a:r>
              <a:rPr lang="es-MX" sz="2400" i="0" spc="50" dirty="0">
                <a:effectLst/>
                <a:latin typeface="Raleway" panose="020B0503030101060003" pitchFamily="34" charset="77"/>
              </a:rPr>
              <a:t>: Cuando se utilizan sistemas de IA para ayudar en el diseño industrial, surge la pregunta de quién es responsable en caso de que ocurra algún error o problema. ¿Es el diseñador humano responsable de supervisar y corregir las decisiones del sistema de IA, o es el propio sistema de IA responsable de sus acciones?.</a:t>
            </a: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endParaRPr lang="es-MX" sz="2400" i="0" spc="50" dirty="0">
              <a:effectLst/>
              <a:latin typeface="Raleway" panose="020B0503030101060003" pitchFamily="34" charset="77"/>
            </a:endParaRP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Privacidad y seguridad de los datos</a:t>
            </a:r>
            <a:r>
              <a:rPr lang="es-MX" sz="2400" i="0" spc="50" dirty="0">
                <a:effectLst/>
                <a:latin typeface="Raleway" panose="020B0503030101060003" pitchFamily="34" charset="77"/>
              </a:rPr>
              <a:t>: Es crucial garantizar que los datos estén protegidos contra accesos no autorizados y que se utilicen de manera ética y responsable.</a:t>
            </a: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endParaRPr lang="es-MX" sz="2400" i="0" spc="50" dirty="0">
              <a:effectLst/>
              <a:latin typeface="Raleway" panose="020B0503030101060003" pitchFamily="34" charset="77"/>
            </a:endParaRPr>
          </a:p>
          <a:p>
            <a:pPr marL="4572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Raleway" panose="020B05030301010600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89999D-9497-9EA0-F7DE-D35BD5DEBFBB}"/>
              </a:ext>
            </a:extLst>
          </p:cNvPr>
          <p:cNvSpPr txBox="1"/>
          <p:nvPr/>
        </p:nvSpPr>
        <p:spPr>
          <a:xfrm>
            <a:off x="204483" y="5176001"/>
            <a:ext cx="11243387" cy="712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3600" i="0" spc="50" dirty="0">
                <a:solidFill>
                  <a:schemeClr val="bg1"/>
                </a:solidFill>
                <a:effectLst/>
                <a:latin typeface="Raleway" panose="020B0503030101060003" pitchFamily="34" charset="77"/>
              </a:rPr>
              <a:t>DILEMAS ÉTICOS PARA LA PROFESIÓN</a:t>
            </a:r>
            <a:endParaRPr lang="es-MX" sz="2400" i="0" spc="50" dirty="0">
              <a:solidFill>
                <a:schemeClr val="bg1"/>
              </a:solidFill>
              <a:effectLst/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40166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86484" y="5538589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s-MX" sz="2800" dirty="0">
                <a:solidFill>
                  <a:srgbClr val="FFFFFF"/>
                </a:solidFill>
                <a:latin typeface="Raleway" panose="020B0503030101060003" pitchFamily="34" charset="77"/>
                <a:cs typeface="Arial" pitchFamily="34" charset="0"/>
              </a:rPr>
              <a:t>TECNOLOGÍA DE PUNTA, PERO NO TAN NUEVA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s-MX" sz="28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72224E-0126-6480-3C8E-9F3E438F6A1A}"/>
              </a:ext>
            </a:extLst>
          </p:cNvPr>
          <p:cNvSpPr txBox="1"/>
          <p:nvPr/>
        </p:nvSpPr>
        <p:spPr>
          <a:xfrm>
            <a:off x="3027231" y="639559"/>
            <a:ext cx="916476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es-MX" sz="2200" cap="none" dirty="0">
                <a:solidFill>
                  <a:schemeClr val="tx1"/>
                </a:solidFill>
                <a:latin typeface="Raleway" panose="020B0503030101060003" pitchFamily="34" charset="77"/>
              </a:rPr>
              <a:t>En </a:t>
            </a:r>
            <a:r>
              <a:rPr lang="es-MX" sz="2200" b="1" cap="none" dirty="0">
                <a:solidFill>
                  <a:schemeClr val="tx1"/>
                </a:solidFill>
                <a:latin typeface="Raleway" panose="020B0503030101060003" pitchFamily="34" charset="77"/>
              </a:rPr>
              <a:t>1842</a:t>
            </a:r>
            <a:r>
              <a:rPr lang="es-MX" sz="2200" cap="none" dirty="0">
                <a:solidFill>
                  <a:schemeClr val="tx1"/>
                </a:solidFill>
                <a:latin typeface="Raleway" panose="020B0503030101060003" pitchFamily="34" charset="77"/>
              </a:rPr>
              <a:t>, la matemática y pionera de la informática, Ada Lovelace, programó el primer  algoritmo  destinado  a  ser  procesado por una máquina ¹.</a:t>
            </a:r>
            <a:br>
              <a:rPr lang="es-MX" sz="2200" cap="none" dirty="0">
                <a:solidFill>
                  <a:schemeClr val="tx1"/>
                </a:solidFill>
                <a:latin typeface="Raleway" panose="020B0503030101060003" pitchFamily="34" charset="77"/>
              </a:rPr>
            </a:br>
            <a:r>
              <a:rPr lang="es-MX" sz="2200" cap="none" dirty="0">
                <a:solidFill>
                  <a:schemeClr val="tx1"/>
                </a:solidFill>
                <a:latin typeface="Raleway" panose="020B0503030101060003" pitchFamily="34" charset="77"/>
              </a:rPr>
              <a:t>Una conferencia en Darmouth en el año </a:t>
            </a:r>
            <a:r>
              <a:rPr lang="es-MX" sz="2200" b="1" cap="none" dirty="0">
                <a:solidFill>
                  <a:schemeClr val="tx1"/>
                </a:solidFill>
                <a:latin typeface="Raleway" panose="020B0503030101060003" pitchFamily="34" charset="77"/>
              </a:rPr>
              <a:t>1956</a:t>
            </a:r>
            <a:r>
              <a:rPr lang="es-MX" sz="2200" cap="none" dirty="0">
                <a:solidFill>
                  <a:schemeClr val="tx1"/>
                </a:solidFill>
                <a:latin typeface="Raleway" panose="020B0503030101060003" pitchFamily="34" charset="77"/>
              </a:rPr>
              <a:t> es considerada el momento fundacional de la inteligencia artificial, tanto del término  como  del  campo  de  estudio ².</a:t>
            </a:r>
            <a:br>
              <a:rPr lang="es-MX" sz="2200" cap="none" dirty="0">
                <a:solidFill>
                  <a:schemeClr val="tx1"/>
                </a:solidFill>
                <a:latin typeface="Raleway" panose="020B0503030101060003" pitchFamily="34" charset="77"/>
              </a:rPr>
            </a:br>
            <a:r>
              <a:rPr lang="es-MX" sz="2200" cap="none" dirty="0">
                <a:solidFill>
                  <a:schemeClr val="tx1"/>
                </a:solidFill>
                <a:latin typeface="Raleway" panose="020B0503030101060003" pitchFamily="34" charset="77"/>
              </a:rPr>
              <a:t>Ese mismo año dos de los participantes de la conferencia, publican  lo  que  es  considerado  el </a:t>
            </a:r>
            <a:r>
              <a:rPr lang="es-MX" sz="2200" b="1" cap="none" dirty="0">
                <a:solidFill>
                  <a:schemeClr val="tx1"/>
                </a:solidFill>
                <a:latin typeface="Raleway" panose="020B0503030101060003" pitchFamily="34" charset="77"/>
              </a:rPr>
              <a:t> primer  programa</a:t>
            </a:r>
            <a:r>
              <a:rPr lang="es-MX" sz="2200" cap="none" dirty="0">
                <a:solidFill>
                  <a:schemeClr val="tx1"/>
                </a:solidFill>
                <a:latin typeface="Raleway" panose="020B0503030101060003" pitchFamily="34" charset="77"/>
              </a:rPr>
              <a:t> de  inteligencia  artificial, el  programa “Logic  Theory  Machine” ³.</a:t>
            </a:r>
            <a:br>
              <a:rPr lang="es-MX" sz="2400" cap="none" dirty="0">
                <a:solidFill>
                  <a:schemeClr val="tx1"/>
                </a:solidFill>
                <a:latin typeface="Raleway" panose="020B0503030101060003" pitchFamily="34" charset="77"/>
              </a:rPr>
            </a:br>
            <a:endParaRPr lang="es-MX" sz="220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" name="Picture 2" descr="Ada Lovelace, la visionaria hija de Lord Byron">
            <a:extLst>
              <a:ext uri="{FF2B5EF4-FFF2-40B4-BE49-F238E27FC236}">
                <a16:creationId xmlns:a16="http://schemas.microsoft.com/office/drawing/2014/main" id="{5D1AAB7F-D688-EBD9-DA0F-5A7E76D02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75"/>
            <a:ext cx="2990335" cy="429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79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72224E-0126-6480-3C8E-9F3E438F6A1A}"/>
              </a:ext>
            </a:extLst>
          </p:cNvPr>
          <p:cNvSpPr txBox="1"/>
          <p:nvPr/>
        </p:nvSpPr>
        <p:spPr>
          <a:xfrm>
            <a:off x="83198" y="235039"/>
            <a:ext cx="12108802" cy="6131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Impacto en el empleo y la economía</a:t>
            </a:r>
            <a:r>
              <a:rPr lang="es-MX" sz="2400" i="0" spc="50" dirty="0">
                <a:effectLst/>
                <a:latin typeface="Raleway" panose="020B0503030101060003" pitchFamily="34" charset="77"/>
              </a:rPr>
              <a:t>: La automatización impulsada por la IA podría afectar el empleo en la industria del diseño industrial, desplazando a trabajadores humanos y generando desafíos económicos. Esto plantea preguntas sobre la responsabilidad social de los diseñadores y las empresas que implementan tecnologías de IA en sus procesos.</a:t>
            </a: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endParaRPr lang="es-MX" sz="2400" i="0" spc="50" dirty="0">
              <a:effectLst/>
              <a:latin typeface="Raleway" panose="020B0503030101060003" pitchFamily="34" charset="77"/>
            </a:endParaRP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Transparencia y explicabilidad</a:t>
            </a:r>
            <a:r>
              <a:rPr lang="es-MX" sz="2400" i="0" spc="50" dirty="0">
                <a:effectLst/>
                <a:latin typeface="Raleway" panose="020B0503030101060003" pitchFamily="34" charset="77"/>
              </a:rPr>
              <a:t>: Los sistemas de IA a menudo son complejos y difíciles de entender para los usuarios humanos. Los diseñadores deben esforzarse por hacer que sus procesos de diseño impulsados por IA sean transparentes y comprensibles para todos los interesados.</a:t>
            </a: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endParaRPr lang="es-MX" sz="2400" i="0" spc="50" dirty="0">
              <a:effectLst/>
              <a:latin typeface="Raleway" panose="020B0503030101060003" pitchFamily="34" charset="77"/>
            </a:endParaRP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i="0" spc="50" dirty="0">
                <a:effectLst/>
                <a:latin typeface="Raleway" panose="020B0503030101060003" pitchFamily="34" charset="77"/>
              </a:rPr>
              <a:t>3. </a:t>
            </a:r>
            <a:r>
              <a:rPr lang="es-MX" sz="2400" b="1" i="0" spc="50" dirty="0">
                <a:effectLst/>
                <a:latin typeface="Raleway" panose="020B0503030101060003" pitchFamily="34" charset="77"/>
              </a:rPr>
              <a:t>Privacidad y seguridad de los datos</a:t>
            </a:r>
            <a:r>
              <a:rPr lang="es-MX" sz="2400" i="0" spc="50" dirty="0">
                <a:effectLst/>
                <a:latin typeface="Raleway" panose="020B0503030101060003" pitchFamily="34" charset="77"/>
              </a:rPr>
              <a:t>: Es crucial garantizar que estos datos estén protegidos contra accesos no autorizados y que se utilicen de manera ética y responsable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07BFF"/>
              </a:solidFill>
              <a:effectLst/>
              <a:uLnTx/>
              <a:uFill>
                <a:solidFill>
                  <a:srgbClr val="000000"/>
                </a:solidFill>
              </a:uFill>
              <a:latin typeface="Raleway" panose="020B05030301010600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Raleway" panose="020B05030301010600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89999D-9497-9EA0-F7DE-D35BD5DEBFBB}"/>
              </a:ext>
            </a:extLst>
          </p:cNvPr>
          <p:cNvSpPr txBox="1"/>
          <p:nvPr/>
        </p:nvSpPr>
        <p:spPr>
          <a:xfrm>
            <a:off x="204483" y="5176001"/>
            <a:ext cx="11243387" cy="712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3600" i="0" spc="50" dirty="0">
                <a:solidFill>
                  <a:schemeClr val="bg1"/>
                </a:solidFill>
                <a:effectLst/>
                <a:latin typeface="Raleway" panose="020B0503030101060003" pitchFamily="34" charset="77"/>
              </a:rPr>
              <a:t>DILEMAS ÉTICOS PARA LA PROFESIÓN</a:t>
            </a:r>
            <a:endParaRPr lang="es-MX" sz="2400" i="0" spc="50" dirty="0">
              <a:solidFill>
                <a:schemeClr val="bg1"/>
              </a:solidFill>
              <a:effectLst/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6431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7" name="Rectangle 15376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9" name="Rectangle 1537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81" name="Rectangle 15380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56B1DAA-0E57-1AFA-99DE-367B3399F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56" y="2411486"/>
            <a:ext cx="5141977" cy="32278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cap="none" dirty="0">
                <a:solidFill>
                  <a:schemeClr val="tx1"/>
                </a:solidFill>
                <a:latin typeface="Raleway" panose="020B0503030101060003" pitchFamily="34" charset="77"/>
              </a:rPr>
              <a:t>LA IA Y LA NATURALEZA</a:t>
            </a:r>
            <a:b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</a:br>
            <a:endParaRPr lang="en-US" sz="2400" cap="none" dirty="0">
              <a:solidFill>
                <a:schemeClr val="tx1"/>
              </a:solidFill>
              <a:latin typeface="Raleway" panose="020B0503030101060003" pitchFamily="34" charset="77"/>
            </a:endParaRPr>
          </a:p>
        </p:txBody>
      </p:sp>
      <p:pic>
        <p:nvPicPr>
          <p:cNvPr id="4098" name="Picture 2" descr="Naturaleza, la mejor inspiración para crear inteligencia artificial - Alef">
            <a:extLst>
              <a:ext uri="{FF2B5EF4-FFF2-40B4-BE49-F238E27FC236}">
                <a16:creationId xmlns:a16="http://schemas.microsoft.com/office/drawing/2014/main" id="{C4148E2F-30CC-2599-4A95-6BCEBC578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00198"/>
            <a:ext cx="6092952" cy="380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620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72224E-0126-6480-3C8E-9F3E438F6A1A}"/>
              </a:ext>
            </a:extLst>
          </p:cNvPr>
          <p:cNvSpPr txBox="1"/>
          <p:nvPr/>
        </p:nvSpPr>
        <p:spPr>
          <a:xfrm>
            <a:off x="83198" y="235039"/>
            <a:ext cx="12108802" cy="6007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Consumo de recursos</a:t>
            </a:r>
            <a:r>
              <a:rPr lang="es-MX" sz="2400" i="0" spc="50" dirty="0">
                <a:effectLst/>
                <a:latin typeface="Raleway" panose="020B0503030101060003" pitchFamily="34" charset="77"/>
              </a:rPr>
              <a:t>: Los sistemas de IA suelen requerir grandes cantidades de energía para entrenar y operar, especialmente aquellos basados en redes neuronales profundas.</a:t>
            </a: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Impacto ambiental de la fabricación de hardware</a:t>
            </a:r>
            <a:r>
              <a:rPr lang="es-MX" sz="2400" i="0" spc="50" dirty="0">
                <a:effectLst/>
                <a:latin typeface="Raleway" panose="020B0503030101060003" pitchFamily="34" charset="77"/>
              </a:rPr>
              <a:t>: La producción de hardware especializado para IA, puede tener un impacto ambiental significativo debido al uso intensivo de recursos naturales y productos químicos, así como a la generación de residuos electrónicos.</a:t>
            </a: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Aumento del consumo y desecho de tecnología</a:t>
            </a:r>
            <a:r>
              <a:rPr lang="es-MX" sz="2400" i="0" spc="50" dirty="0">
                <a:effectLst/>
                <a:latin typeface="Raleway" panose="020B0503030101060003" pitchFamily="34" charset="77"/>
              </a:rPr>
              <a:t>: La rápida evolución de la IA puede conducir a ciclos de obsolescencia más cortos para dispositivos electrónicos.</a:t>
            </a: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endParaRPr lang="es-MX" sz="2400" i="0" spc="50" dirty="0">
              <a:effectLst/>
              <a:latin typeface="Raleway" panose="020B0503030101060003" pitchFamily="34" charset="77"/>
            </a:endParaRP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i="0" spc="50" dirty="0">
                <a:effectLst/>
                <a:latin typeface="Raleway" panose="020B0503030101060003" pitchFamily="34" charset="77"/>
              </a:rPr>
              <a:t>3. </a:t>
            </a:r>
            <a:r>
              <a:rPr lang="es-MX" sz="2400" b="1" i="0" spc="50" dirty="0">
                <a:effectLst/>
                <a:latin typeface="Raleway" panose="020B0503030101060003" pitchFamily="34" charset="77"/>
              </a:rPr>
              <a:t>Privacidad y seguridad de los datos</a:t>
            </a:r>
            <a:r>
              <a:rPr lang="es-MX" sz="2400" i="0" spc="50" dirty="0">
                <a:effectLst/>
                <a:latin typeface="Raleway" panose="020B0503030101060003" pitchFamily="34" charset="77"/>
              </a:rPr>
              <a:t>: Es crucial garantizar que estos datos estén protegidos contra accesos no autorizados y que se utilicen de manera ética y responsable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07BFF"/>
              </a:solidFill>
              <a:effectLst/>
              <a:uLnTx/>
              <a:uFill>
                <a:solidFill>
                  <a:srgbClr val="000000"/>
                </a:solidFill>
              </a:uFill>
              <a:latin typeface="Raleway" panose="020B05030301010600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Raleway" panose="020B05030301010600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89999D-9497-9EA0-F7DE-D35BD5DEBFBB}"/>
              </a:ext>
            </a:extLst>
          </p:cNvPr>
          <p:cNvSpPr txBox="1"/>
          <p:nvPr/>
        </p:nvSpPr>
        <p:spPr>
          <a:xfrm>
            <a:off x="204483" y="5176001"/>
            <a:ext cx="11243387" cy="712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3600" i="0" spc="50" dirty="0">
                <a:solidFill>
                  <a:schemeClr val="bg1"/>
                </a:solidFill>
                <a:effectLst/>
                <a:latin typeface="Raleway" panose="020B0503030101060003" pitchFamily="34" charset="77"/>
              </a:rPr>
              <a:t>RIESGOS DE LA IA PARA LA SOSTENIBILIDAD</a:t>
            </a:r>
            <a:endParaRPr lang="es-MX" sz="2400" i="0" spc="50" dirty="0">
              <a:solidFill>
                <a:schemeClr val="bg1"/>
              </a:solidFill>
              <a:effectLst/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14985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72224E-0126-6480-3C8E-9F3E438F6A1A}"/>
              </a:ext>
            </a:extLst>
          </p:cNvPr>
          <p:cNvSpPr txBox="1"/>
          <p:nvPr/>
        </p:nvSpPr>
        <p:spPr>
          <a:xfrm>
            <a:off x="83198" y="235039"/>
            <a:ext cx="12108802" cy="3615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Desigualdades y brecha digital</a:t>
            </a:r>
            <a:r>
              <a:rPr lang="es-MX" sz="2400" i="0" spc="50" dirty="0">
                <a:effectLst/>
                <a:latin typeface="Raleway" panose="020B0503030101060003" pitchFamily="34" charset="77"/>
              </a:rPr>
              <a:t>: Si la IA no se implementa de manera equitativa, podría exacerbar las desigualdades socioeconómicas y la brecha digital entre regiones y comunidades.</a:t>
            </a: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endParaRPr lang="es-MX" sz="2400" b="1" i="0" spc="50" dirty="0">
              <a:effectLst/>
              <a:latin typeface="Raleway" panose="020B0503030101060003" pitchFamily="34" charset="77"/>
            </a:endParaRP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Uso no ético de datos</a:t>
            </a:r>
            <a:r>
              <a:rPr lang="es-MX" sz="2400" i="0" spc="50" dirty="0">
                <a:effectLst/>
                <a:latin typeface="Raleway" panose="020B0503030101060003" pitchFamily="34" charset="77"/>
              </a:rPr>
              <a:t>: El desarrollo y despliegue de sistemas de IA pueden aumentar la recopilación y el análisis de datos a gran escala.. El uso no ético de datos personales podría socavar la confianza en la tecnología de IA y generar riesgos para la privacidad individual.</a:t>
            </a:r>
          </a:p>
          <a:p>
            <a:pPr marL="4572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Raleway" panose="020B05030301010600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89999D-9497-9EA0-F7DE-D35BD5DEBFBB}"/>
              </a:ext>
            </a:extLst>
          </p:cNvPr>
          <p:cNvSpPr txBox="1"/>
          <p:nvPr/>
        </p:nvSpPr>
        <p:spPr>
          <a:xfrm>
            <a:off x="204483" y="5176001"/>
            <a:ext cx="11243387" cy="712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3600" i="0" spc="50" dirty="0">
                <a:solidFill>
                  <a:schemeClr val="bg1"/>
                </a:solidFill>
                <a:effectLst/>
                <a:latin typeface="Raleway" panose="020B0503030101060003" pitchFamily="34" charset="77"/>
              </a:rPr>
              <a:t>RIESGOS DE LA IA PARA LA SOSTENIBILIDAD</a:t>
            </a:r>
            <a:endParaRPr lang="es-MX" sz="2400" i="0" spc="50" dirty="0">
              <a:solidFill>
                <a:schemeClr val="bg1"/>
              </a:solidFill>
              <a:effectLst/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68108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72224E-0126-6480-3C8E-9F3E438F6A1A}"/>
              </a:ext>
            </a:extLst>
          </p:cNvPr>
          <p:cNvSpPr txBox="1"/>
          <p:nvPr/>
        </p:nvSpPr>
        <p:spPr>
          <a:xfrm>
            <a:off x="83198" y="235039"/>
            <a:ext cx="12108802" cy="4361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Conservación de especies y biodiversidad</a:t>
            </a:r>
            <a:r>
              <a:rPr lang="es-MX" sz="2400" i="0" spc="50" dirty="0">
                <a:effectLst/>
                <a:latin typeface="Raleway" panose="020B0503030101060003" pitchFamily="34" charset="77"/>
              </a:rPr>
              <a:t>: Identificar patrones de cambio ambiental mediante el análisis de grandes conjuntos de datos , predecir la distribución de especies y monitorear la actividad humana en áreas sensibles, entre otras.</a:t>
            </a: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Gestión de recursos naturales</a:t>
            </a:r>
            <a:r>
              <a:rPr lang="es-MX" sz="2400" i="0" spc="50" dirty="0">
                <a:effectLst/>
                <a:latin typeface="Raleway" panose="020B0503030101060003" pitchFamily="34" charset="77"/>
              </a:rPr>
              <a:t>: Optimizar la gestión de recursos naturales. Por ejemplo, pueden predecir la demanda de agua y energía y ayudar en la detección temprana de incendios forestales.</a:t>
            </a: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Agricultura sostenible</a:t>
            </a:r>
            <a:r>
              <a:rPr lang="es-MX" sz="2400" i="0" spc="50" dirty="0">
                <a:effectLst/>
                <a:latin typeface="Raleway" panose="020B0503030101060003" pitchFamily="34" charset="77"/>
              </a:rPr>
              <a:t>: Monitorear el crecimiento de los cultivos y optimizar el riego, el uso de fertilizantes y pesticidas para reducir el uso de productos químicos y aumentar la eficiencia de la producción agrícola.</a:t>
            </a:r>
          </a:p>
          <a:p>
            <a:pPr marL="4572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Raleway" panose="020B05030301010600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89999D-9497-9EA0-F7DE-D35BD5DEBFBB}"/>
              </a:ext>
            </a:extLst>
          </p:cNvPr>
          <p:cNvSpPr txBox="1"/>
          <p:nvPr/>
        </p:nvSpPr>
        <p:spPr>
          <a:xfrm>
            <a:off x="204483" y="5176001"/>
            <a:ext cx="11243387" cy="712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3600" spc="50" dirty="0">
                <a:solidFill>
                  <a:schemeClr val="bg1"/>
                </a:solidFill>
                <a:latin typeface="Raleway" panose="020B0503030101060003" pitchFamily="34" charset="77"/>
              </a:rPr>
              <a:t>POTENCIAL</a:t>
            </a:r>
            <a:r>
              <a:rPr lang="es-MX" sz="3600" i="0" spc="50" dirty="0">
                <a:solidFill>
                  <a:schemeClr val="bg1"/>
                </a:solidFill>
                <a:effectLst/>
                <a:latin typeface="Raleway" panose="020B0503030101060003" pitchFamily="34" charset="77"/>
              </a:rPr>
              <a:t> DE LA IA PARA LA NATURALEZA</a:t>
            </a:r>
            <a:endParaRPr lang="es-MX" sz="2400" i="0" spc="50" dirty="0">
              <a:solidFill>
                <a:schemeClr val="bg1"/>
              </a:solidFill>
              <a:effectLst/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721199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72224E-0126-6480-3C8E-9F3E438F6A1A}"/>
              </a:ext>
            </a:extLst>
          </p:cNvPr>
          <p:cNvSpPr txBox="1"/>
          <p:nvPr/>
        </p:nvSpPr>
        <p:spPr>
          <a:xfrm>
            <a:off x="83198" y="235039"/>
            <a:ext cx="12108802" cy="4049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Monitoreo y conservación</a:t>
            </a:r>
            <a:r>
              <a:rPr lang="es-MX" sz="2400" i="0" spc="50" dirty="0">
                <a:effectLst/>
                <a:latin typeface="Raleway" panose="020B0503030101060003" pitchFamily="34" charset="77"/>
              </a:rPr>
              <a:t>: Analizar datos satelitales y de sensores para monitorear la salud de los ecosistemas, identificar las actividades ilegales y predecir la aparición de zonas muertas o proliferaciones de especies nocivas.</a:t>
            </a: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Prevención y mitigación de desastres naturales</a:t>
            </a:r>
            <a:r>
              <a:rPr lang="es-MX" sz="2400" i="0" spc="50" dirty="0">
                <a:effectLst/>
                <a:latin typeface="Raleway" panose="020B0503030101060003" pitchFamily="34" charset="77"/>
              </a:rPr>
              <a:t>: Analizar datos geoespaciales y meteorológicos para predecir la ocurrencia de eventos climáticos severos. Esto permite una respuesta más rápida y efectiva ante emergencias.</a:t>
            </a:r>
          </a:p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2400" b="1" i="0" spc="50" dirty="0">
                <a:effectLst/>
                <a:latin typeface="Raleway" panose="020B0503030101060003" pitchFamily="34" charset="77"/>
              </a:rPr>
              <a:t>Turismo ecológico</a:t>
            </a:r>
            <a:r>
              <a:rPr lang="es-MX" sz="2400" i="0" spc="50" dirty="0">
                <a:effectLst/>
                <a:latin typeface="Raleway" panose="020B0503030101060003" pitchFamily="34" charset="77"/>
              </a:rPr>
              <a:t>: Mejorar la experiencia del turismo ecológico al proporcionar información en tiempo real sobre la vida silvestre, las condiciones del hábitat y las rutas de senderismo seguras.</a:t>
            </a:r>
          </a:p>
          <a:p>
            <a:pPr marL="4572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Raleway" panose="020B05030301010600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89999D-9497-9EA0-F7DE-D35BD5DEBFBB}"/>
              </a:ext>
            </a:extLst>
          </p:cNvPr>
          <p:cNvSpPr txBox="1"/>
          <p:nvPr/>
        </p:nvSpPr>
        <p:spPr>
          <a:xfrm>
            <a:off x="204483" y="5176001"/>
            <a:ext cx="11243387" cy="712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01000"/>
              </a:lnSpc>
              <a:spcAft>
                <a:spcPts val="600"/>
              </a:spcAft>
            </a:pPr>
            <a:r>
              <a:rPr lang="es-MX" sz="3600" spc="50" dirty="0">
                <a:solidFill>
                  <a:schemeClr val="bg1"/>
                </a:solidFill>
                <a:latin typeface="Raleway" panose="020B0503030101060003" pitchFamily="34" charset="77"/>
              </a:rPr>
              <a:t>POTENCIAL</a:t>
            </a:r>
            <a:r>
              <a:rPr lang="es-MX" sz="3600" i="0" spc="50" dirty="0">
                <a:solidFill>
                  <a:schemeClr val="bg1"/>
                </a:solidFill>
                <a:effectLst/>
                <a:latin typeface="Raleway" panose="020B0503030101060003" pitchFamily="34" charset="77"/>
              </a:rPr>
              <a:t> DE LA IA PARA LA NATURALEZA</a:t>
            </a:r>
            <a:endParaRPr lang="es-MX" sz="2400" i="0" spc="50" dirty="0">
              <a:solidFill>
                <a:schemeClr val="bg1"/>
              </a:solidFill>
              <a:effectLst/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995774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7" name="Rectangle 15376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79" name="Rectangle 1537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381" name="Rectangle 15380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56B1DAA-0E57-1AFA-99DE-367B3399F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56" y="2411486"/>
            <a:ext cx="5141977" cy="3227832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200" cap="none" dirty="0">
                <a:solidFill>
                  <a:schemeClr val="tx1"/>
                </a:solidFill>
                <a:latin typeface="Raleway" panose="020B0503030101060003" pitchFamily="34" charset="77"/>
              </a:rPr>
            </a:br>
            <a:r>
              <a:rPr lang="en-US" sz="3200" cap="none" dirty="0">
                <a:solidFill>
                  <a:schemeClr val="tx1"/>
                </a:solidFill>
                <a:latin typeface="Raleway" panose="020B0503030101060003" pitchFamily="34" charset="77"/>
              </a:rPr>
              <a:t>RETOS</a:t>
            </a:r>
            <a:b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</a:br>
            <a:endParaRPr lang="en-US" sz="2400" cap="none" dirty="0">
              <a:solidFill>
                <a:schemeClr val="tx1"/>
              </a:solidFill>
              <a:latin typeface="Raleway" panose="020B0503030101060003" pitchFamily="34" charset="77"/>
            </a:endParaRPr>
          </a:p>
        </p:txBody>
      </p:sp>
      <p:pic>
        <p:nvPicPr>
          <p:cNvPr id="23558" name="Picture 6" descr="Usar Inteligencia artificial (IA) en investigación de mercado | Americas  Market Intelligence">
            <a:extLst>
              <a:ext uri="{FF2B5EF4-FFF2-40B4-BE49-F238E27FC236}">
                <a16:creationId xmlns:a16="http://schemas.microsoft.com/office/drawing/2014/main" id="{218A3B63-2966-3C8D-3D83-5DD5C021A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068" y="2264989"/>
            <a:ext cx="5920883" cy="395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59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72224E-0126-6480-3C8E-9F3E438F6A1A}"/>
              </a:ext>
            </a:extLst>
          </p:cNvPr>
          <p:cNvSpPr txBox="1"/>
          <p:nvPr/>
        </p:nvSpPr>
        <p:spPr>
          <a:xfrm>
            <a:off x="5831173" y="-141791"/>
            <a:ext cx="610939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r"/>
            <a:endParaRPr lang="es-MX" sz="2400" b="0" i="0" u="none" strike="noStrike" dirty="0">
              <a:solidFill>
                <a:srgbClr val="374151"/>
              </a:solidFill>
              <a:effectLst/>
              <a:latin typeface="Raleway" panose="020B0503030101060003" pitchFamily="34" charset="77"/>
            </a:endParaRPr>
          </a:p>
          <a:p>
            <a:pPr marL="457200" algn="r"/>
            <a:r>
              <a:rPr lang="es-MX" sz="2400" dirty="0">
                <a:solidFill>
                  <a:srgbClr val="374151"/>
                </a:solidFill>
                <a:latin typeface="Raleway" panose="020B0503030101060003" pitchFamily="34" charset="77"/>
              </a:rPr>
              <a:t>P</a:t>
            </a:r>
            <a:r>
              <a:rPr lang="es-MX" sz="2400" b="0" i="0" u="none" strike="noStrike" dirty="0">
                <a:solidFill>
                  <a:srgbClr val="374151"/>
                </a:solidFill>
                <a:effectLst/>
                <a:latin typeface="Raleway" panose="020B0503030101060003" pitchFamily="34" charset="77"/>
              </a:rPr>
              <a:t>ara la toma de decisiones, los humanos necesitamos fundamentalmente 2 cosas:</a:t>
            </a:r>
          </a:p>
          <a:p>
            <a:pPr marL="457200" algn="r"/>
            <a:endParaRPr lang="es-MX" sz="2400" dirty="0">
              <a:ln>
                <a:noFill/>
              </a:ln>
              <a:solidFill>
                <a:srgbClr val="374151"/>
              </a:solidFill>
              <a:uFill>
                <a:solidFill>
                  <a:srgbClr val="000000"/>
                </a:solidFill>
              </a:uFill>
              <a:latin typeface="Raleway" panose="020B05030301010600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algn="r"/>
            <a:r>
              <a:rPr lang="es-MX" sz="2400" dirty="0">
                <a:solidFill>
                  <a:srgbClr val="374151"/>
                </a:solidFill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Marcos filosóficos</a:t>
            </a:r>
            <a:endParaRPr lang="es-MX" sz="2400" dirty="0">
              <a:ln>
                <a:noFill/>
              </a:ln>
              <a:solidFill>
                <a:srgbClr val="374151"/>
              </a:solidFill>
              <a:uFill>
                <a:solidFill>
                  <a:srgbClr val="000000"/>
                </a:solidFill>
              </a:uFill>
              <a:latin typeface="Raleway" panose="020B05030301010600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algn="r"/>
            <a:r>
              <a:rPr lang="es-MX" sz="2400" dirty="0">
                <a:ln>
                  <a:noFill/>
                </a:ln>
                <a:solidFill>
                  <a:srgbClr val="374151"/>
                </a:solidFill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Poner en marcha nuestras capacidades </a:t>
            </a:r>
            <a:r>
              <a:rPr lang="es-MX" sz="2400" dirty="0">
                <a:solidFill>
                  <a:srgbClr val="374151"/>
                </a:solidFill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afectivas: EROS</a:t>
            </a:r>
          </a:p>
          <a:p>
            <a:pPr marL="457200" algn="r"/>
            <a:endParaRPr lang="es-MX" sz="2400" dirty="0">
              <a:ln>
                <a:noFill/>
              </a:ln>
              <a:solidFill>
                <a:srgbClr val="374151"/>
              </a:solidFill>
              <a:effectLst/>
              <a:uFill>
                <a:solidFill>
                  <a:srgbClr val="000000"/>
                </a:solidFill>
              </a:uFill>
              <a:latin typeface="Raleway" panose="020B05030301010600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algn="r"/>
            <a:r>
              <a:rPr lang="es-MX" sz="2400" dirty="0">
                <a:solidFill>
                  <a:srgbClr val="374151"/>
                </a:solidFill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Porque la inteligencia humana es diversa y se construye socialmente</a:t>
            </a:r>
            <a:endParaRPr lang="es-ES_tradnl" sz="2200" dirty="0">
              <a:ln>
                <a:noFill/>
              </a:ln>
              <a:effectLst/>
              <a:uFill>
                <a:solidFill>
                  <a:srgbClr val="000000"/>
                </a:solidFill>
              </a:uFill>
              <a:latin typeface="Raleway" panose="020B05030301010600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id="{D9A00141-63C3-B8E2-0174-74788523C1E5}"/>
              </a:ext>
            </a:extLst>
          </p:cNvPr>
          <p:cNvSpPr txBox="1">
            <a:spLocks/>
          </p:cNvSpPr>
          <p:nvPr/>
        </p:nvSpPr>
        <p:spPr>
          <a:xfrm>
            <a:off x="251429" y="4920052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s-MX" sz="2800" dirty="0">
                <a:solidFill>
                  <a:srgbClr val="FFFFFF"/>
                </a:solidFill>
                <a:latin typeface="Raleway" panose="020B0503030101060003" pitchFamily="34" charset="77"/>
                <a:cs typeface="Arial" pitchFamily="34" charset="0"/>
              </a:rPr>
              <a:t>¿POR QUÉ?</a:t>
            </a:r>
            <a:endParaRPr lang="es-MX" sz="28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146" name="Picture 2" descr="unocero - ¿Cómo una máquina puede analizar tus sentimientos y atenderte  mejor?">
            <a:extLst>
              <a:ext uri="{FF2B5EF4-FFF2-40B4-BE49-F238E27FC236}">
                <a16:creationId xmlns:a16="http://schemas.microsoft.com/office/drawing/2014/main" id="{B459790C-7E4F-8A16-9908-646DFFA19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40839" cy="422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2278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6" name="Rectangle 15375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8" name="Rectangle 1537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35464" y="402886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cap="all" spc="120" baseline="0" dirty="0">
                <a:solidFill>
                  <a:schemeClr val="bg1"/>
                </a:solidFill>
                <a:latin typeface="Raleway" panose="020B0503030101060003" pitchFamily="34" charset="77"/>
                <a:ea typeface="+mj-ea"/>
                <a:cs typeface="+mj-cs"/>
              </a:rPr>
              <a:t>LA AUSENCIA DE </a:t>
            </a:r>
            <a:r>
              <a:rPr lang="en-US" sz="3200" cap="all" spc="120" dirty="0">
                <a:solidFill>
                  <a:schemeClr val="bg1"/>
                </a:solidFill>
                <a:latin typeface="Raleway" panose="020B0503030101060003" pitchFamily="34" charset="77"/>
                <a:ea typeface="+mj-ea"/>
                <a:cs typeface="+mj-cs"/>
              </a:rPr>
              <a:t>LO ANTERIOR</a:t>
            </a:r>
            <a:r>
              <a:rPr lang="en-US" sz="3200" kern="1200" cap="all" spc="120" baseline="0" dirty="0">
                <a:solidFill>
                  <a:schemeClr val="bg1"/>
                </a:solidFill>
                <a:latin typeface="Raleway" panose="020B0503030101060003" pitchFamily="34" charset="77"/>
                <a:ea typeface="+mj-ea"/>
                <a:cs typeface="+mj-cs"/>
              </a:rPr>
              <a:t> NOS ENFRENTA A IMPORTANTES RETOS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kern="1200" cap="all" spc="120" baseline="0" dirty="0">
              <a:solidFill>
                <a:schemeClr val="bg1"/>
              </a:solidFill>
              <a:latin typeface="Raleway" panose="020B0503030101060003" pitchFamily="34" charset="77"/>
              <a:ea typeface="+mj-ea"/>
              <a:cs typeface="+mj-cs"/>
            </a:endParaRPr>
          </a:p>
        </p:txBody>
      </p:sp>
      <p:sp>
        <p:nvSpPr>
          <p:cNvPr id="15380" name="Rectangle 15379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72224E-0126-6480-3C8E-9F3E438F6A1A}"/>
              </a:ext>
            </a:extLst>
          </p:cNvPr>
          <p:cNvSpPr txBox="1"/>
          <p:nvPr/>
        </p:nvSpPr>
        <p:spPr>
          <a:xfrm>
            <a:off x="6796894" y="2709719"/>
            <a:ext cx="5303040" cy="331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defTabSz="914400">
              <a:lnSpc>
                <a:spcPct val="101000"/>
              </a:lnSpc>
              <a:spcAft>
                <a:spcPts val="600"/>
              </a:spcAft>
            </a:pP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ÉTICOS</a:t>
            </a:r>
          </a:p>
          <a:p>
            <a:pPr marL="457200" defTabSz="914400">
              <a:lnSpc>
                <a:spcPct val="101000"/>
              </a:lnSpc>
              <a:spcAft>
                <a:spcPts val="600"/>
              </a:spcAft>
            </a:pPr>
            <a:endParaRPr lang="en-US" sz="2200" spc="50" dirty="0">
              <a:uFill>
                <a:solidFill>
                  <a:srgbClr val="000000"/>
                </a:solidFill>
              </a:uFill>
              <a:latin typeface="Raleway" panose="020B0503030101060003" pitchFamily="34" charset="77"/>
            </a:endParaRPr>
          </a:p>
          <a:p>
            <a:pPr marL="457200" defTabSz="914400">
              <a:lnSpc>
                <a:spcPct val="101000"/>
              </a:lnSpc>
              <a:spcAft>
                <a:spcPts val="600"/>
              </a:spcAft>
            </a:pP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DEL CONOCIMIENTO (MÉTODO CIENTÍFICO / TRENDING TOPIC)</a:t>
            </a:r>
          </a:p>
          <a:p>
            <a:pPr marL="457200" defTabSz="914400">
              <a:lnSpc>
                <a:spcPct val="101000"/>
              </a:lnSpc>
              <a:spcAft>
                <a:spcPts val="600"/>
              </a:spcAft>
            </a:pPr>
            <a:endParaRPr lang="en-US" sz="2200" spc="50" dirty="0">
              <a:uFill>
                <a:solidFill>
                  <a:srgbClr val="000000"/>
                </a:solidFill>
              </a:uFill>
              <a:latin typeface="Raleway" panose="020B0503030101060003" pitchFamily="34" charset="77"/>
            </a:endParaRPr>
          </a:p>
          <a:p>
            <a:pPr marL="457200" defTabSz="914400">
              <a:lnSpc>
                <a:spcPct val="101000"/>
              </a:lnSpc>
              <a:spcAft>
                <a:spcPts val="600"/>
              </a:spcAft>
            </a:pP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DE LA HISTORIA</a:t>
            </a:r>
          </a:p>
        </p:txBody>
      </p:sp>
      <p:pic>
        <p:nvPicPr>
          <p:cNvPr id="10242" name="Picture 2" descr="Regulación y talento, los dos retos de la Inteligencia Artificial - IA Latam">
            <a:extLst>
              <a:ext uri="{FF2B5EF4-FFF2-40B4-BE49-F238E27FC236}">
                <a16:creationId xmlns:a16="http://schemas.microsoft.com/office/drawing/2014/main" id="{C49C943A-1EDA-1E54-6170-1EED0BB8E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4987"/>
            <a:ext cx="6796894" cy="395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422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72224E-0126-6480-3C8E-9F3E438F6A1A}"/>
              </a:ext>
            </a:extLst>
          </p:cNvPr>
          <p:cNvSpPr txBox="1"/>
          <p:nvPr/>
        </p:nvSpPr>
        <p:spPr>
          <a:xfrm>
            <a:off x="0" y="1092210"/>
            <a:ext cx="47318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es-MX" sz="3200" b="0" i="0" u="none" strike="noStrike" dirty="0">
                <a:solidFill>
                  <a:srgbClr val="374151"/>
                </a:solidFill>
                <a:effectLst/>
                <a:latin typeface="Raleway" panose="020B0503030101060003" pitchFamily="34" charset="77"/>
              </a:rPr>
              <a:t>Establecer políticas y estándares éticos</a:t>
            </a:r>
          </a:p>
          <a:p>
            <a:pPr marL="457200"/>
            <a:endParaRPr lang="es-MX" sz="3200" b="0" i="0" u="none" strike="noStrike" dirty="0">
              <a:solidFill>
                <a:srgbClr val="374151"/>
              </a:solidFill>
              <a:effectLst/>
              <a:latin typeface="Raleway" panose="020B0503030101060003" pitchFamily="34" charset="77"/>
            </a:endParaRPr>
          </a:p>
          <a:p>
            <a:pPr marL="457200"/>
            <a:r>
              <a:rPr lang="es-MX" sz="3200" b="0" i="0" u="none" strike="noStrike" dirty="0">
                <a:solidFill>
                  <a:srgbClr val="374151"/>
                </a:solidFill>
                <a:effectLst/>
                <a:latin typeface="Raleway" panose="020B0503030101060003" pitchFamily="34" charset="77"/>
              </a:rPr>
              <a:t>Formación en ética de la IA</a:t>
            </a:r>
            <a:endParaRPr lang="es-ES_tradnl" sz="3200" dirty="0">
              <a:ln>
                <a:noFill/>
              </a:ln>
              <a:effectLst/>
              <a:uFill>
                <a:solidFill>
                  <a:srgbClr val="000000"/>
                </a:solidFill>
              </a:uFill>
              <a:latin typeface="Raleway" panose="020B0503030101060003" pitchFamily="34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id="{D9A00141-63C3-B8E2-0174-74788523C1E5}"/>
              </a:ext>
            </a:extLst>
          </p:cNvPr>
          <p:cNvSpPr txBox="1">
            <a:spLocks/>
          </p:cNvSpPr>
          <p:nvPr/>
        </p:nvSpPr>
        <p:spPr>
          <a:xfrm>
            <a:off x="502859" y="4959560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s-MX" sz="3200" dirty="0">
                <a:solidFill>
                  <a:srgbClr val="FFFFFF"/>
                </a:solidFill>
                <a:latin typeface="Raleway" panose="020B0503030101060003" pitchFamily="34" charset="77"/>
                <a:cs typeface="Arial" pitchFamily="34" charset="0"/>
              </a:rPr>
              <a:t>¿QUÉ URGE?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s-MX" sz="32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218" name="Picture 2" descr="Cuáles son los retos de la IA en las empresas y cómo superarlos?">
            <a:extLst>
              <a:ext uri="{FF2B5EF4-FFF2-40B4-BE49-F238E27FC236}">
                <a16:creationId xmlns:a16="http://schemas.microsoft.com/office/drawing/2014/main" id="{CA5C9321-7B5A-2BF8-F49C-B3E56F1B7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57" y="14772"/>
            <a:ext cx="6908843" cy="421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27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6" name="Rectangle 15375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78" name="Rectangle 1537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80" name="Rectangle 1537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72224E-0126-6480-3C8E-9F3E438F6A1A}"/>
              </a:ext>
            </a:extLst>
          </p:cNvPr>
          <p:cNvSpPr txBox="1"/>
          <p:nvPr/>
        </p:nvSpPr>
        <p:spPr>
          <a:xfrm>
            <a:off x="0" y="1342357"/>
            <a:ext cx="5411449" cy="3594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 defTabSz="914400">
              <a:lnSpc>
                <a:spcPct val="101000"/>
              </a:lnSpc>
              <a:spcAft>
                <a:spcPts val="600"/>
              </a:spcAft>
            </a:pP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La Big Data y la IA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están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estrechamente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vinculadas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en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la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actualidad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a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numerosas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ramas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o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sectores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sociales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. La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economía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,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el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sector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bancario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, la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publicidad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y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el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marketing, entre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otros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,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desde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hace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años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hacen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uso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eficiente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de la Big data para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establecer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predicciones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,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tendencias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,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analizar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grandes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volúmenes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de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información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,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determinar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 </a:t>
            </a:r>
            <a:r>
              <a:rPr lang="en-US" sz="2200" spc="50" dirty="0" err="1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patrones</a:t>
            </a:r>
            <a:r>
              <a:rPr lang="en-US" sz="2200" spc="50" dirty="0">
                <a:ln>
                  <a:noFill/>
                </a:ln>
                <a:effectLst/>
                <a:uFill>
                  <a:solidFill>
                    <a:srgbClr val="000000"/>
                  </a:solidFill>
                </a:uFill>
                <a:latin typeface="Raleway" panose="020B0503030101060003" pitchFamily="34" charset="77"/>
              </a:rPr>
              <a:t>, etc.  </a:t>
            </a:r>
          </a:p>
        </p:txBody>
      </p:sp>
      <p:pic>
        <p:nvPicPr>
          <p:cNvPr id="2050" name="Picture 2" descr="El Big Data y la Inteligencia Artificial nos acompañarán en el día a día -  Cepymenews">
            <a:extLst>
              <a:ext uri="{FF2B5EF4-FFF2-40B4-BE49-F238E27FC236}">
                <a16:creationId xmlns:a16="http://schemas.microsoft.com/office/drawing/2014/main" id="{973C1533-97F4-8ECE-ABF9-400D9A952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4" r="27271"/>
          <a:stretch/>
        </p:blipFill>
        <p:spPr bwMode="auto">
          <a:xfrm>
            <a:off x="6094474" y="10"/>
            <a:ext cx="60975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90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7" name="Rectangle 15376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9" name="Rectangle 1537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1" name="Rectangle 15380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56B1DAA-0E57-1AFA-99DE-367B3399F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36" y="2142289"/>
            <a:ext cx="5141977" cy="32278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  <a:t>LA ALFABETIZACIÓN MEDIÁTICA INFORMACIONAL Y DIGITAL</a:t>
            </a:r>
            <a:b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</a:br>
            <a:b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</a:br>
            <a: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  <a:t>INFLUENCERS POSITIVOS</a:t>
            </a:r>
            <a:b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</a:br>
            <a:endParaRPr lang="en-US" sz="2400" cap="none" dirty="0">
              <a:solidFill>
                <a:schemeClr val="tx1"/>
              </a:solidFill>
              <a:latin typeface="Raleway" panose="020B0503030101060003" pitchFamily="34" charset="77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453684F-B248-7D69-A622-CF6A99B37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537" y="2331809"/>
            <a:ext cx="4773186" cy="381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B7A1E3A0-CD77-A29B-BA07-08A634153A08}"/>
              </a:ext>
            </a:extLst>
          </p:cNvPr>
          <p:cNvSpPr txBox="1">
            <a:spLocks/>
          </p:cNvSpPr>
          <p:nvPr/>
        </p:nvSpPr>
        <p:spPr>
          <a:xfrm>
            <a:off x="371350" y="749196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s-MX" sz="3200" dirty="0">
                <a:solidFill>
                  <a:schemeClr val="bg1"/>
                </a:solidFill>
                <a:latin typeface="Raleway" panose="020B0503030101060003" pitchFamily="34" charset="77"/>
                <a:cs typeface="Arial" pitchFamily="34" charset="0"/>
              </a:rPr>
              <a:t>¿QUÉ URGE?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s-MX" sz="32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251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7" name="Rectangle 15376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9" name="Rectangle 1537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1" name="Rectangle 15380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10 formas de aprovechar la Inteligencia Artificial (IA) y brindar  experiencias del cliente excepcionales - Grupo In Motion">
            <a:extLst>
              <a:ext uri="{FF2B5EF4-FFF2-40B4-BE49-F238E27FC236}">
                <a16:creationId xmlns:a16="http://schemas.microsoft.com/office/drawing/2014/main" id="{7ECC2174-A1F1-8ADC-1B85-6EC2386AA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33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56B1DAA-0E57-1AFA-99DE-367B3399F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85" y="3429000"/>
            <a:ext cx="4460960" cy="32278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  <a:t>Hay que usar la IA.</a:t>
            </a:r>
            <a:b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</a:br>
            <a:b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</a:br>
            <a: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  <a:t>Hay que </a:t>
            </a:r>
            <a:r>
              <a:rPr lang="en-US" sz="2400" cap="none" dirty="0" err="1">
                <a:solidFill>
                  <a:schemeClr val="tx1"/>
                </a:solidFill>
                <a:latin typeface="Raleway" panose="020B0503030101060003" pitchFamily="34" charset="77"/>
              </a:rPr>
              <a:t>conocerla</a:t>
            </a:r>
            <a: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  <a:t>, </a:t>
            </a:r>
            <a:r>
              <a:rPr lang="en-US" sz="2400" cap="none" dirty="0" err="1">
                <a:solidFill>
                  <a:schemeClr val="tx1"/>
                </a:solidFill>
                <a:latin typeface="Raleway" panose="020B0503030101060003" pitchFamily="34" charset="77"/>
              </a:rPr>
              <a:t>criticarla</a:t>
            </a:r>
            <a: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  <a:t> y </a:t>
            </a:r>
            <a:r>
              <a:rPr lang="en-US" sz="2400" cap="none" dirty="0" err="1">
                <a:solidFill>
                  <a:schemeClr val="tx1"/>
                </a:solidFill>
                <a:latin typeface="Raleway" panose="020B0503030101060003" pitchFamily="34" charset="77"/>
              </a:rPr>
              <a:t>prepararse</a:t>
            </a:r>
            <a: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  <a:latin typeface="Raleway" panose="020B0503030101060003" pitchFamily="34" charset="77"/>
              </a:rPr>
              <a:t>éticamente</a:t>
            </a:r>
            <a: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  <a:t> para </a:t>
            </a:r>
            <a:r>
              <a:rPr lang="en-US" sz="2400" cap="none" dirty="0" err="1">
                <a:solidFill>
                  <a:schemeClr val="tx1"/>
                </a:solidFill>
                <a:latin typeface="Raleway" panose="020B0503030101060003" pitchFamily="34" charset="77"/>
              </a:rPr>
              <a:t>el</a:t>
            </a:r>
            <a: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  <a:t> </a:t>
            </a:r>
            <a:r>
              <a:rPr lang="en-US" sz="2400" cap="none" dirty="0" err="1">
                <a:solidFill>
                  <a:schemeClr val="tx1"/>
                </a:solidFill>
                <a:latin typeface="Raleway" panose="020B0503030101060003" pitchFamily="34" charset="77"/>
              </a:rPr>
              <a:t>futuro</a:t>
            </a:r>
            <a: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  <a:t>.</a:t>
            </a:r>
            <a:b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</a:br>
            <a:b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</a:br>
            <a: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  <a:t>Hay que defender las </a:t>
            </a:r>
            <a:r>
              <a:rPr lang="en-US" sz="2400" cap="none" dirty="0" err="1">
                <a:solidFill>
                  <a:schemeClr val="tx1"/>
                </a:solidFill>
                <a:latin typeface="Raleway" panose="020B0503030101060003" pitchFamily="34" charset="77"/>
              </a:rPr>
              <a:t>profesiones</a:t>
            </a:r>
            <a: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  <a:t>.</a:t>
            </a:r>
            <a:br>
              <a:rPr lang="en-US" sz="2400" cap="none" dirty="0">
                <a:solidFill>
                  <a:schemeClr val="tx1"/>
                </a:solidFill>
                <a:latin typeface="Raleway" panose="020B0503030101060003" pitchFamily="34" charset="77"/>
              </a:rPr>
            </a:br>
            <a:endParaRPr lang="en-US" sz="2400" cap="none" dirty="0">
              <a:solidFill>
                <a:schemeClr val="tx1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95672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Equilibrio hombre y máquina en el lugar de trabajo">
            <a:extLst>
              <a:ext uri="{FF2B5EF4-FFF2-40B4-BE49-F238E27FC236}">
                <a16:creationId xmlns:a16="http://schemas.microsoft.com/office/drawing/2014/main" id="{B448CF95-9708-0D4A-AB38-23792CD3A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7"/>
          <a:stretch/>
        </p:blipFill>
        <p:spPr bwMode="auto">
          <a:xfrm>
            <a:off x="0" y="-187376"/>
            <a:ext cx="12192000" cy="704537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C1B0F1A-5187-9E4C-B1FE-C3464266C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>
                <a:latin typeface="Raleway" panose="020B0503030101060003" pitchFamily="34" charset="77"/>
              </a:rPr>
              <a:t>FINALIZANDO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7C00A67-99EE-AD4C-B0D9-61864664BF46}"/>
              </a:ext>
            </a:extLst>
          </p:cNvPr>
          <p:cNvSpPr txBox="1"/>
          <p:nvPr/>
        </p:nvSpPr>
        <p:spPr>
          <a:xfrm>
            <a:off x="1095382" y="0"/>
            <a:ext cx="10133450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Raleway" panose="020B0503030101060003" pitchFamily="34" charset="77"/>
              </a:rPr>
              <a:t>¿QUÉ HACE LA DIFERENCIA?</a:t>
            </a:r>
          </a:p>
          <a:p>
            <a:pPr algn="ctr"/>
            <a:r>
              <a:rPr lang="es-MX" sz="2800" dirty="0">
                <a:latin typeface="Raleway" panose="020B0503030101060003" pitchFamily="34" charset="77"/>
              </a:rPr>
              <a:t>El hecho de que en nuestras profesiones tenemos:</a:t>
            </a:r>
          </a:p>
          <a:p>
            <a:pPr algn="ctr"/>
            <a:endParaRPr lang="es-MX" sz="2800" dirty="0">
              <a:latin typeface="Raleway" panose="020B0503030101060003" pitchFamily="34" charset="77"/>
            </a:endParaRPr>
          </a:p>
          <a:p>
            <a:pPr algn="ctr"/>
            <a:endParaRPr lang="es-MX" sz="2800" dirty="0">
              <a:latin typeface="Raleway" panose="020B0503030101060003" pitchFamily="34" charset="77"/>
            </a:endParaRPr>
          </a:p>
          <a:p>
            <a:pPr algn="ctr"/>
            <a:endParaRPr lang="es-MX" sz="2800" dirty="0">
              <a:latin typeface="Raleway" panose="020B0503030101060003" pitchFamily="34" charset="77"/>
            </a:endParaRPr>
          </a:p>
          <a:p>
            <a:pPr algn="ctr"/>
            <a:endParaRPr lang="es-MX" sz="2800" dirty="0">
              <a:latin typeface="Raleway" panose="020B0503030101060003" pitchFamily="34" charset="77"/>
            </a:endParaRPr>
          </a:p>
          <a:p>
            <a:pPr algn="ctr"/>
            <a:endParaRPr lang="es-MX" sz="2800" dirty="0">
              <a:latin typeface="Raleway" panose="020B0503030101060003" pitchFamily="34" charset="77"/>
            </a:endParaRPr>
          </a:p>
          <a:p>
            <a:pPr algn="ctr"/>
            <a:endParaRPr lang="es-MX" sz="2800" dirty="0">
              <a:latin typeface="Raleway" panose="020B0503030101060003" pitchFamily="34" charset="77"/>
            </a:endParaRPr>
          </a:p>
          <a:p>
            <a:pPr algn="ctr"/>
            <a:endParaRPr lang="es-MX" sz="2800" dirty="0">
              <a:latin typeface="Raleway" panose="020B0503030101060003" pitchFamily="34" charset="77"/>
            </a:endParaRPr>
          </a:p>
          <a:p>
            <a:pPr algn="ctr"/>
            <a:r>
              <a:rPr lang="es-MX" sz="2800" dirty="0">
                <a:latin typeface="Raleway" panose="020B0503030101060003" pitchFamily="34" charset="77"/>
              </a:rPr>
              <a:t>Valores</a:t>
            </a:r>
          </a:p>
          <a:p>
            <a:pPr algn="ctr"/>
            <a:r>
              <a:rPr lang="es-MX" sz="2800" dirty="0">
                <a:latin typeface="Raleway" panose="020B0503030101060003" pitchFamily="34" charset="77"/>
              </a:rPr>
              <a:t>Humanismo</a:t>
            </a:r>
          </a:p>
          <a:p>
            <a:pPr algn="ctr"/>
            <a:r>
              <a:rPr lang="es-MX" sz="2800" dirty="0">
                <a:latin typeface="Raleway" panose="020B0503030101060003" pitchFamily="34" charset="77"/>
              </a:rPr>
              <a:t>Trabajo en equipo </a:t>
            </a:r>
          </a:p>
          <a:p>
            <a:pPr algn="ctr"/>
            <a:r>
              <a:rPr lang="es-MX" sz="2800" dirty="0">
                <a:latin typeface="Raleway" panose="020B0503030101060003" pitchFamily="34" charset="77"/>
              </a:rPr>
              <a:t>Creemos en el ser humano </a:t>
            </a:r>
          </a:p>
          <a:p>
            <a:pPr algn="ctr"/>
            <a:r>
              <a:rPr lang="es-MX" sz="2800" dirty="0">
                <a:latin typeface="Raleway" panose="020B0503030101060003" pitchFamily="34" charset="77"/>
              </a:rPr>
              <a:t>Pensamiento crítico e independiente </a:t>
            </a:r>
          </a:p>
          <a:p>
            <a:pPr algn="ctr"/>
            <a:r>
              <a:rPr lang="es-MX" sz="2800" dirty="0">
                <a:latin typeface="Raleway" panose="020B0503030101060003" pitchFamily="34" charset="77"/>
              </a:rPr>
              <a:t>Espíritu investigativo</a:t>
            </a:r>
          </a:p>
          <a:p>
            <a:pPr algn="ctr"/>
            <a:endParaRPr lang="es-MX" sz="3200" dirty="0"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426359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613145-A780-A796-DCA1-523A99C31C5A}"/>
              </a:ext>
            </a:extLst>
          </p:cNvPr>
          <p:cNvSpPr txBox="1">
            <a:spLocks/>
          </p:cNvSpPr>
          <p:nvPr/>
        </p:nvSpPr>
        <p:spPr>
          <a:xfrm>
            <a:off x="450772" y="399061"/>
            <a:ext cx="4500737" cy="3594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91000"/>
              </a:lnSpc>
              <a:spcAft>
                <a:spcPts val="600"/>
              </a:spcAft>
            </a:pPr>
            <a:r>
              <a:rPr lang="en-US" sz="2000" spc="50" dirty="0" err="1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rPr>
              <a:t>Referencias</a:t>
            </a:r>
            <a:endParaRPr lang="en-US" sz="2000" spc="50" dirty="0">
              <a:solidFill>
                <a:schemeClr val="tx1"/>
              </a:solidFill>
              <a:latin typeface="Raleway" panose="020B0503030101060003" pitchFamily="34" charset="77"/>
              <a:ea typeface="+mn-ea"/>
              <a:cs typeface="+mn-cs"/>
            </a:endParaRPr>
          </a:p>
          <a:p>
            <a:pPr defTabSz="914400">
              <a:lnSpc>
                <a:spcPct val="91000"/>
              </a:lnSpc>
              <a:spcAft>
                <a:spcPts val="600"/>
              </a:spcAft>
            </a:pPr>
            <a:endParaRPr lang="en-US" sz="2000" spc="50" dirty="0">
              <a:solidFill>
                <a:schemeClr val="tx1"/>
              </a:solidFill>
              <a:latin typeface="Raleway" panose="020B0503030101060003" pitchFamily="34" charset="77"/>
              <a:ea typeface="+mn-ea"/>
              <a:cs typeface="+mn-cs"/>
            </a:endParaRPr>
          </a:p>
          <a:p>
            <a:pPr defTabSz="914400">
              <a:lnSpc>
                <a:spcPct val="91000"/>
              </a:lnSpc>
              <a:spcAft>
                <a:spcPts val="600"/>
              </a:spcAft>
            </a:pPr>
            <a:r>
              <a:rPr lang="en-US" sz="2000" spc="50" dirty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rPr>
              <a:t>[1] </a:t>
            </a:r>
            <a:r>
              <a:rPr lang="en-US" sz="2000" spc="50" dirty="0" err="1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rPr>
              <a:t>Abeliuk</a:t>
            </a:r>
            <a:r>
              <a:rPr lang="en-US" sz="2000" spc="50" dirty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rPr>
              <a:t>, Andrés, y Claudio Gutiérrez. “Historia y </a:t>
            </a:r>
            <a:r>
              <a:rPr lang="en-US" sz="2000" spc="50" dirty="0" err="1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rPr>
              <a:t>evolución</a:t>
            </a:r>
            <a:r>
              <a:rPr lang="en-US" sz="2000" spc="50" dirty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rPr>
              <a:t> de la </a:t>
            </a:r>
            <a:r>
              <a:rPr lang="en-US" sz="2000" spc="50" dirty="0" err="1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rPr>
              <a:t>inteligencia</a:t>
            </a:r>
            <a:r>
              <a:rPr lang="en-US" sz="2000" spc="50" dirty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rPr>
              <a:t> artificial”. </a:t>
            </a:r>
            <a:r>
              <a:rPr lang="en-US" sz="2000" spc="50" dirty="0" err="1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rPr>
              <a:t>Revista</a:t>
            </a:r>
            <a:r>
              <a:rPr lang="en-US" sz="2000" spc="50" dirty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rPr>
              <a:t> Bits de </a:t>
            </a:r>
            <a:r>
              <a:rPr lang="en-US" sz="2000" spc="50" dirty="0" err="1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rPr>
              <a:t>Ciencia</a:t>
            </a:r>
            <a:r>
              <a:rPr lang="en-US" sz="2000" spc="50" dirty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rPr>
              <a:t>, </a:t>
            </a:r>
            <a:r>
              <a:rPr lang="en-US" sz="2000" spc="50" dirty="0" err="1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rPr>
              <a:t>núm</a:t>
            </a:r>
            <a:r>
              <a:rPr lang="en-US" sz="2000" spc="50" dirty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rPr>
              <a:t>. 21 (</a:t>
            </a:r>
            <a:r>
              <a:rPr lang="en-US" sz="2000" spc="50" dirty="0" err="1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rPr>
              <a:t>agosto</a:t>
            </a:r>
            <a:r>
              <a:rPr lang="en-US" sz="2000" spc="50" dirty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rPr>
              <a:t>): 14–21, 2021</a:t>
            </a:r>
          </a:p>
          <a:p>
            <a:pPr defTabSz="914400">
              <a:lnSpc>
                <a:spcPct val="91000"/>
              </a:lnSpc>
              <a:spcAft>
                <a:spcPts val="600"/>
              </a:spcAft>
            </a:pPr>
            <a:r>
              <a:rPr lang="en-US" sz="2000" spc="50" dirty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rPr>
              <a:t>[2]  James Moor. “The Dartmouth College Artificial Intelligence Conference: The Next Fifty Years”. AI Magazine 27(4),2006. </a:t>
            </a:r>
            <a:r>
              <a:rPr lang="en-US" sz="2000" spc="50" dirty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https://doi.org/10.1609/aimag.v27i4.1911</a:t>
            </a:r>
            <a:r>
              <a:rPr lang="en-US" sz="2000" spc="50" dirty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rPr>
              <a:t>.</a:t>
            </a:r>
          </a:p>
          <a:p>
            <a:pPr defTabSz="914400">
              <a:lnSpc>
                <a:spcPct val="91000"/>
              </a:lnSpc>
              <a:spcAft>
                <a:spcPts val="600"/>
              </a:spcAft>
            </a:pPr>
            <a:r>
              <a:rPr lang="en-US" sz="2000" spc="50" dirty="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rPr>
              <a:t>[3]A.  Newell  y  H.  Simon.  “The  Logic  Theory  Machine  –  A  Complex  Information  Processing  System”.  IRE Transactions on Information Theory 2, 1956.</a:t>
            </a:r>
          </a:p>
        </p:txBody>
      </p:sp>
      <p:pic>
        <p:nvPicPr>
          <p:cNvPr id="3074" name="Picture 2" descr="El impacto de la inteligencia artificial en el diseño gráfico">
            <a:extLst>
              <a:ext uri="{FF2B5EF4-FFF2-40B4-BE49-F238E27FC236}">
                <a16:creationId xmlns:a16="http://schemas.microsoft.com/office/drawing/2014/main" id="{76514894-0015-BA0A-BC43-8A07C1762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9"/>
          <a:stretch/>
        </p:blipFill>
        <p:spPr bwMode="auto">
          <a:xfrm>
            <a:off x="6094474" y="10"/>
            <a:ext cx="60975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755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2616EE-270D-4F4C-BA1F-2708D387B800}"/>
              </a:ext>
            </a:extLst>
          </p:cNvPr>
          <p:cNvSpPr txBox="1">
            <a:spLocks/>
          </p:cNvSpPr>
          <p:nvPr/>
        </p:nvSpPr>
        <p:spPr>
          <a:xfrm>
            <a:off x="312599" y="5253806"/>
            <a:ext cx="6678511" cy="1121871"/>
          </a:xfrm>
          <a:prstGeom prst="rect">
            <a:avLst/>
          </a:prstGeom>
          <a:solidFill>
            <a:schemeClr val="tx1"/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Raleway" panose="020B0503030101060003" pitchFamily="34" charset="77"/>
                <a:cs typeface="Gill Sans MT"/>
              </a:rPr>
              <a:t>MUCHAS GRACIAS</a:t>
            </a:r>
          </a:p>
          <a:p>
            <a:endParaRPr lang="en-US" sz="1600" dirty="0">
              <a:solidFill>
                <a:schemeClr val="bg1"/>
              </a:solidFill>
              <a:latin typeface="Raleway" panose="020B0503030101060003" pitchFamily="34" charset="77"/>
              <a:cs typeface="Gill Sans MT"/>
            </a:endParaRPr>
          </a:p>
          <a:p>
            <a:r>
              <a:rPr lang="en-US" sz="2000" dirty="0">
                <a:solidFill>
                  <a:schemeClr val="bg1"/>
                </a:solidFill>
                <a:latin typeface="Raleway" panose="020B0503030101060003" pitchFamily="34" charset="77"/>
                <a:cs typeface="Gill Sans MT"/>
              </a:rPr>
              <a:t>Dra. Juana e. </a:t>
            </a:r>
            <a:r>
              <a:rPr lang="en-US" sz="2000" dirty="0" err="1">
                <a:solidFill>
                  <a:schemeClr val="bg1"/>
                </a:solidFill>
                <a:latin typeface="Raleway" panose="020B0503030101060003" pitchFamily="34" charset="77"/>
                <a:cs typeface="Gill Sans MT"/>
              </a:rPr>
              <a:t>suárez</a:t>
            </a:r>
            <a:r>
              <a:rPr lang="en-US" sz="2000" dirty="0">
                <a:solidFill>
                  <a:schemeClr val="bg1"/>
                </a:solidFill>
                <a:latin typeface="Raleway" panose="020B0503030101060003" pitchFamily="34" charset="77"/>
                <a:cs typeface="Gill Sans M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aleway" panose="020B0503030101060003" pitchFamily="34" charset="77"/>
                <a:cs typeface="Gill Sans MT"/>
              </a:rPr>
              <a:t>conejero</a:t>
            </a:r>
            <a:endParaRPr lang="en-US" sz="2000" dirty="0">
              <a:solidFill>
                <a:schemeClr val="bg1"/>
              </a:solidFill>
              <a:latin typeface="Raleway" panose="020B0503030101060003" pitchFamily="34" charset="77"/>
              <a:cs typeface="Gill Sans MT"/>
            </a:endParaRPr>
          </a:p>
          <a:p>
            <a:r>
              <a:rPr lang="en-US" sz="2000" dirty="0">
                <a:solidFill>
                  <a:schemeClr val="bg1"/>
                </a:solidFill>
                <a:latin typeface="Raleway" panose="020B0503030101060003" pitchFamily="34" charset="77"/>
                <a:cs typeface="Gill Sans MT"/>
              </a:rPr>
              <a:t>JUAN COVARRUBIAS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  <a:latin typeface="Raleway" panose="020B0503030101060003" pitchFamily="34" charset="77"/>
              <a:cs typeface="Gill Sans MT"/>
            </a:endParaRPr>
          </a:p>
        </p:txBody>
      </p:sp>
      <p:pic>
        <p:nvPicPr>
          <p:cNvPr id="5122" name="Picture 2" descr="Pero qué es eso de blockchain, la tecnología que promete revolucionarlo todo">
            <a:extLst>
              <a:ext uri="{FF2B5EF4-FFF2-40B4-BE49-F238E27FC236}">
                <a16:creationId xmlns:a16="http://schemas.microsoft.com/office/drawing/2014/main" id="{4A830E8D-E300-F874-B456-3C935E113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1"/>
          <a:stretch/>
        </p:blipFill>
        <p:spPr bwMode="auto">
          <a:xfrm>
            <a:off x="0" y="0"/>
            <a:ext cx="12192000" cy="477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670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6" name="Rectangle 15375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78" name="Rectangle 1537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80" name="Rectangle 1537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Enfermedad del coronavirus (COVID-19) | Naciones Unidas">
            <a:extLst>
              <a:ext uri="{FF2B5EF4-FFF2-40B4-BE49-F238E27FC236}">
                <a16:creationId xmlns:a16="http://schemas.microsoft.com/office/drawing/2014/main" id="{9E5BEABC-6FF6-69C7-6A83-86A435332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" y="-149903"/>
            <a:ext cx="12188952" cy="740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407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78750" y="5202924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s-MX" sz="2800" dirty="0">
                <a:solidFill>
                  <a:srgbClr val="FFFFFF"/>
                </a:solidFill>
                <a:latin typeface="Raleway" panose="020B0503030101060003" pitchFamily="34" charset="77"/>
                <a:cs typeface="Arial" pitchFamily="34" charset="0"/>
              </a:rPr>
              <a:t>¿QUÉ ES LA INTELIGENCIA ARTIFICIAL?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s-MX" sz="28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074" name="Picture 2" descr="Data Lake: Definición y Tecnologías 2023 - Aprender BIG DATA">
            <a:extLst>
              <a:ext uri="{FF2B5EF4-FFF2-40B4-BE49-F238E27FC236}">
                <a16:creationId xmlns:a16="http://schemas.microsoft.com/office/drawing/2014/main" id="{158FD334-CA87-2CC1-1AC1-4BF51DE28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4" y="241620"/>
            <a:ext cx="7426411" cy="382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24C9FA1-7830-5818-BD9F-4A23DD058D42}"/>
              </a:ext>
            </a:extLst>
          </p:cNvPr>
          <p:cNvSpPr txBox="1"/>
          <p:nvPr/>
        </p:nvSpPr>
        <p:spPr>
          <a:xfrm>
            <a:off x="8234549" y="29642"/>
            <a:ext cx="36410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s-MX" dirty="0">
                <a:latin typeface="Raleway" panose="020B0503030101060003" pitchFamily="34" charset="77"/>
              </a:rPr>
            </a:br>
            <a:r>
              <a:rPr lang="es-MX" b="0" i="0" dirty="0">
                <a:effectLst/>
                <a:latin typeface="Raleway" panose="020B0503030101060003" pitchFamily="34" charset="77"/>
              </a:rPr>
              <a:t>El aprendizaje automático (ML) es el proceso mediante el cual se usan modelos matemáticos de datos para ayudar a un equipo a aprender sin instrucciones directas.</a:t>
            </a:r>
            <a:endParaRPr lang="es-MX" dirty="0">
              <a:latin typeface="Raleway" panose="020B0503030101060003" pitchFamily="34" charset="77"/>
            </a:endParaRPr>
          </a:p>
        </p:txBody>
      </p:sp>
      <p:pic>
        <p:nvPicPr>
          <p:cNvPr id="4" name="Picture 2" descr="Training data: the milestone of machine learning | Mapendo Blog | Technology">
            <a:extLst>
              <a:ext uri="{FF2B5EF4-FFF2-40B4-BE49-F238E27FC236}">
                <a16:creationId xmlns:a16="http://schemas.microsoft.com/office/drawing/2014/main" id="{67C5AE73-12FD-F202-EA19-0F7BF8BE9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199" y="2156242"/>
            <a:ext cx="3353100" cy="188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140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78750" y="5202924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s-MX" sz="2800" dirty="0">
                <a:solidFill>
                  <a:srgbClr val="FFFFFF"/>
                </a:solidFill>
                <a:latin typeface="Raleway" panose="020B0503030101060003" pitchFamily="34" charset="77"/>
                <a:cs typeface="Arial" pitchFamily="34" charset="0"/>
              </a:rPr>
              <a:t>¿QUÉ ES LA INTELIGENCIA ARTIFICIAL?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s-MX" sz="28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26" name="Picture 2" descr="Robot tiene un saludo mientras se toma una taza de café en una mano. imagen generada por ordenador - 54536250">
            <a:extLst>
              <a:ext uri="{FF2B5EF4-FFF2-40B4-BE49-F238E27FC236}">
                <a16:creationId xmlns:a16="http://schemas.microsoft.com/office/drawing/2014/main" id="{9AB8B915-9940-95A2-974C-17C1CDDC7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4"/>
          <a:stretch/>
        </p:blipFill>
        <p:spPr bwMode="auto">
          <a:xfrm>
            <a:off x="5423854" y="1"/>
            <a:ext cx="5918704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57A7FC6-FBF6-9D61-298B-C18069860D82}"/>
              </a:ext>
            </a:extLst>
          </p:cNvPr>
          <p:cNvSpPr txBox="1"/>
          <p:nvPr/>
        </p:nvSpPr>
        <p:spPr>
          <a:xfrm>
            <a:off x="484635" y="1363112"/>
            <a:ext cx="48043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dirty="0">
                <a:latin typeface="Raleway" panose="020B0503030101060003" pitchFamily="34" charset="77"/>
              </a:rPr>
              <a:t>DE LA TAZA DE CAFÉ A LA EMPATÍA ARTIFICIAL O INTELIGENCIA ARTIFICIAL SOCIOEMOCIONAL</a:t>
            </a:r>
          </a:p>
        </p:txBody>
      </p:sp>
    </p:spTree>
    <p:extLst>
      <p:ext uri="{BB962C8B-B14F-4D97-AF65-F5344CB8AC3E}">
        <p14:creationId xmlns:p14="http://schemas.microsoft.com/office/powerpoint/2010/main" val="3624002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961644" y="4572003"/>
            <a:ext cx="10268712" cy="1169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en-US" sz="1800">
                <a:solidFill>
                  <a:schemeClr val="bg1"/>
                </a:solidFill>
              </a:rPr>
            </a:br>
            <a:br>
              <a:rPr lang="en-US" sz="1800">
                <a:solidFill>
                  <a:schemeClr val="bg1"/>
                </a:solidFill>
              </a:rPr>
            </a:br>
            <a:br>
              <a:rPr lang="en-US" sz="1800">
                <a:solidFill>
                  <a:schemeClr val="bg1"/>
                </a:solidFill>
              </a:rPr>
            </a:br>
            <a:endParaRPr lang="en-US" sz="1800" i="1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EBB37B2-A589-51F0-4700-34B41366B6FF}"/>
              </a:ext>
            </a:extLst>
          </p:cNvPr>
          <p:cNvSpPr txBox="1"/>
          <p:nvPr/>
        </p:nvSpPr>
        <p:spPr>
          <a:xfrm>
            <a:off x="251429" y="210294"/>
            <a:ext cx="1124262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s-MX" sz="2000" dirty="0">
                <a:latin typeface="Raleway" panose="020B0503030101060003" pitchFamily="34" charset="77"/>
                <a:cs typeface="Segoe UI Light" panose="020B0502040204020203" pitchFamily="34" charset="0"/>
              </a:rPr>
            </a:br>
            <a:r>
              <a:rPr lang="es-MX" sz="2000" dirty="0">
                <a:effectLst/>
                <a:latin typeface="Raleway" panose="020B0503030101060003" pitchFamily="34" charset="77"/>
                <a:cs typeface="Segoe UI Light" panose="020B0502040204020203" pitchFamily="34" charset="0"/>
              </a:rPr>
              <a:t>Etapas IA</a:t>
            </a:r>
          </a:p>
          <a:p>
            <a:endParaRPr lang="es-MX" sz="2000" dirty="0">
              <a:latin typeface="Raleway" panose="020B0503030101060003" pitchFamily="34" charset="77"/>
              <a:cs typeface="Segoe UI Light" panose="020B0502040204020203" pitchFamily="34" charset="0"/>
            </a:endParaRPr>
          </a:p>
          <a:p>
            <a:r>
              <a:rPr lang="es-MX" sz="2000" dirty="0">
                <a:latin typeface="Raleway" panose="020B0503030101060003" pitchFamily="34" charset="77"/>
                <a:cs typeface="Segoe UI Light" panose="020B0502040204020203" pitchFamily="34" charset="0"/>
              </a:rPr>
              <a:t>IA Estrecha (ANI). Etapa actual. Propósitos bien definidos y funciones específicas (asistente, mapas, tratar textos, edición videos, etc.). Dependiente y supervisado por los humanos. Puede igualar o superar la IH, pero solo en el área específica en que opera. Por ejemplo: ajedrez.</a:t>
            </a:r>
          </a:p>
          <a:p>
            <a:endParaRPr lang="es-MX" sz="2000" dirty="0">
              <a:latin typeface="Raleway" panose="020B0503030101060003" pitchFamily="34" charset="77"/>
              <a:cs typeface="Segoe UI Light" panose="020B0502040204020203" pitchFamily="34" charset="0"/>
            </a:endParaRPr>
          </a:p>
          <a:p>
            <a:r>
              <a:rPr lang="es-MX" sz="2000" dirty="0">
                <a:latin typeface="Raleway" panose="020B0503030101060003" pitchFamily="34" charset="77"/>
                <a:cs typeface="Segoe UI Light" panose="020B0502040204020203" pitchFamily="34" charset="0"/>
              </a:rPr>
              <a:t>IA General (AGI). Cuando la IA tenga una capacidad de análisis similar a los humanos. Propósitos simultáneos y autotrazarse propósitos. Dependiente de los humanos, pero no supervisado.</a:t>
            </a:r>
          </a:p>
          <a:p>
            <a:endParaRPr lang="es-MX" sz="2000" dirty="0">
              <a:latin typeface="Raleway" panose="020B0503030101060003" pitchFamily="34" charset="77"/>
              <a:cs typeface="Segoe UI Light" panose="020B0502040204020203" pitchFamily="34" charset="0"/>
            </a:endParaRPr>
          </a:p>
          <a:p>
            <a:r>
              <a:rPr lang="es-MX" sz="2000" dirty="0">
                <a:latin typeface="Raleway" panose="020B0503030101060003" pitchFamily="34" charset="77"/>
                <a:cs typeface="Segoe UI Light" panose="020B0502040204020203" pitchFamily="34" charset="0"/>
              </a:rPr>
              <a:t>Súper IA (ASI). Independiente de los humanos. Tomaría sus propias decisiones.</a:t>
            </a:r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id="{00E76BBA-ABAF-9EBE-ACD6-44B8F18A8715}"/>
              </a:ext>
            </a:extLst>
          </p:cNvPr>
          <p:cNvSpPr txBox="1">
            <a:spLocks/>
          </p:cNvSpPr>
          <p:nvPr/>
        </p:nvSpPr>
        <p:spPr>
          <a:xfrm>
            <a:off x="251429" y="5580234"/>
            <a:ext cx="1168914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s-MX" sz="2800" dirty="0">
                <a:solidFill>
                  <a:srgbClr val="FFFFFF"/>
                </a:solidFill>
                <a:latin typeface="Raleway" panose="020B0503030101060003" pitchFamily="34" charset="77"/>
                <a:cs typeface="Arial" pitchFamily="34" charset="0"/>
              </a:rPr>
              <a:t>TIPOS O ETAPAS DE  LA INTELIGENCIA ARTIFICIAL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s-MX" sz="28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53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JuxtaposeVTI">
  <a:themeElements>
    <a:clrScheme name="AnalogousFromRegularSeed_2SEEDS">
      <a:dk1>
        <a:srgbClr val="000000"/>
      </a:dk1>
      <a:lt1>
        <a:srgbClr val="FFFFFF"/>
      </a:lt1>
      <a:dk2>
        <a:srgbClr val="231B30"/>
      </a:dk2>
      <a:lt2>
        <a:srgbClr val="F1F0F3"/>
      </a:lt2>
      <a:accent1>
        <a:srgbClr val="71B216"/>
      </a:accent1>
      <a:accent2>
        <a:srgbClr val="A5A51F"/>
      </a:accent2>
      <a:accent3>
        <a:srgbClr val="3CB923"/>
      </a:accent3>
      <a:accent4>
        <a:srgbClr val="2E31D6"/>
      </a:accent4>
      <a:accent5>
        <a:srgbClr val="752CE4"/>
      </a:accent5>
      <a:accent6>
        <a:srgbClr val="B01AD2"/>
      </a:accent6>
      <a:hlink>
        <a:srgbClr val="743FBF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{2DC74FA2-1370-AD4F-A9B1-F80799CAC68B}tf16401378</Template>
  <TotalTime>59097</TotalTime>
  <Words>2709</Words>
  <Application>Microsoft Macintosh PowerPoint</Application>
  <PresentationFormat>Panorámica</PresentationFormat>
  <Paragraphs>265</Paragraphs>
  <Slides>54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2" baseType="lpstr">
      <vt:lpstr>Arial</vt:lpstr>
      <vt:lpstr>Century Gothic</vt:lpstr>
      <vt:lpstr>Franklin Gothic Demi Cond</vt:lpstr>
      <vt:lpstr>Franklin Gothic Medium</vt:lpstr>
      <vt:lpstr>Raleway</vt:lpstr>
      <vt:lpstr>Roboto</vt:lpstr>
      <vt:lpstr>Wingdings</vt:lpstr>
      <vt:lpstr>JuxtaposeVTI</vt:lpstr>
      <vt:lpstr>Presentación de PowerPoint</vt:lpstr>
      <vt:lpstr>IA E INTELIGENCIA HUMANA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</vt:lpstr>
      <vt:lpstr>   </vt:lpstr>
      <vt:lpstr>   </vt:lpstr>
      <vt:lpstr>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CONTEXTO </vt:lpstr>
      <vt:lpstr>Presentación de PowerPoint</vt:lpstr>
      <vt:lpstr>Presentación de PowerPoint</vt:lpstr>
      <vt:lpstr>    </vt:lpstr>
      <vt:lpstr>Presentación de PowerPoint</vt:lpstr>
      <vt:lpstr>    </vt:lpstr>
      <vt:lpstr>    </vt:lpstr>
      <vt:lpstr>Presentación de PowerPoint</vt:lpstr>
      <vt:lpstr>Presentación de PowerPoint</vt:lpstr>
      <vt:lpstr>    </vt:lpstr>
      <vt:lpstr>LA IA Y EL DISEÑO  </vt:lpstr>
      <vt:lpstr>Presentación de PowerPoint</vt:lpstr>
      <vt:lpstr>Presentación de PowerPoint</vt:lpstr>
      <vt:lpstr>Presentación de PowerPoint</vt:lpstr>
      <vt:lpstr>Presentación de PowerPoint</vt:lpstr>
      <vt:lpstr>LA IA Y LA NATURALEZA </vt:lpstr>
      <vt:lpstr>Presentación de PowerPoint</vt:lpstr>
      <vt:lpstr>Presentación de PowerPoint</vt:lpstr>
      <vt:lpstr>Presentación de PowerPoint</vt:lpstr>
      <vt:lpstr>Presentación de PowerPoint</vt:lpstr>
      <vt:lpstr> RETOS </vt:lpstr>
      <vt:lpstr>Presentación de PowerPoint</vt:lpstr>
      <vt:lpstr>Presentación de PowerPoint</vt:lpstr>
      <vt:lpstr>Presentación de PowerPoint</vt:lpstr>
      <vt:lpstr>LA ALFABETIZACIÓN MEDIÁTICA INFORMACIONAL Y DIGITAL  INFLUENCERS POSITIVOS </vt:lpstr>
      <vt:lpstr>Hay que usar la IA.  Hay que conocerla, criticarla y prepararse éticamente para el futuro.  Hay que defender las profesiones. </vt:lpstr>
      <vt:lpstr>FINALIZANDO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Maestría en Urbanismo </dc:title>
  <dc:creator>Dra. Juana E. Suárez Conejero</dc:creator>
  <cp:lastModifiedBy>Dra. Juana E. Suárez Conejero</cp:lastModifiedBy>
  <cp:revision>160</cp:revision>
  <dcterms:created xsi:type="dcterms:W3CDTF">2022-01-18T19:52:13Z</dcterms:created>
  <dcterms:modified xsi:type="dcterms:W3CDTF">2024-04-07T20:35:06Z</dcterms:modified>
</cp:coreProperties>
</file>