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1452" r:id="rId2"/>
    <p:sldId id="522" r:id="rId3"/>
    <p:sldId id="259" r:id="rId4"/>
    <p:sldId id="524" r:id="rId5"/>
    <p:sldId id="736" r:id="rId6"/>
    <p:sldId id="562" r:id="rId7"/>
    <p:sldId id="674" r:id="rId8"/>
    <p:sldId id="747" r:id="rId9"/>
    <p:sldId id="356" r:id="rId10"/>
    <p:sldId id="639" r:id="rId11"/>
    <p:sldId id="754" r:id="rId12"/>
    <p:sldId id="635" r:id="rId13"/>
    <p:sldId id="601" r:id="rId14"/>
    <p:sldId id="614" r:id="rId15"/>
    <p:sldId id="608" r:id="rId16"/>
    <p:sldId id="653" r:id="rId17"/>
    <p:sldId id="654" r:id="rId18"/>
    <p:sldId id="1529" r:id="rId19"/>
    <p:sldId id="655" r:id="rId20"/>
    <p:sldId id="617" r:id="rId21"/>
    <p:sldId id="618" r:id="rId22"/>
    <p:sldId id="621" r:id="rId23"/>
    <p:sldId id="619" r:id="rId24"/>
    <p:sldId id="622" r:id="rId25"/>
    <p:sldId id="623" r:id="rId26"/>
    <p:sldId id="624" r:id="rId27"/>
    <p:sldId id="625" r:id="rId28"/>
    <p:sldId id="671" r:id="rId29"/>
    <p:sldId id="630" r:id="rId30"/>
    <p:sldId id="631" r:id="rId31"/>
    <p:sldId id="678" r:id="rId32"/>
    <p:sldId id="634" r:id="rId33"/>
    <p:sldId id="421" r:id="rId34"/>
    <p:sldId id="422" r:id="rId35"/>
    <p:sldId id="423" r:id="rId36"/>
    <p:sldId id="424" r:id="rId37"/>
    <p:sldId id="1522" r:id="rId38"/>
    <p:sldId id="1531" r:id="rId39"/>
    <p:sldId id="1530" r:id="rId40"/>
    <p:sldId id="682" r:id="rId41"/>
    <p:sldId id="691" r:id="rId42"/>
    <p:sldId id="689" r:id="rId43"/>
    <p:sldId id="693" r:id="rId44"/>
    <p:sldId id="694" r:id="rId45"/>
    <p:sldId id="453" r:id="rId46"/>
    <p:sldId id="680" r:id="rId47"/>
    <p:sldId id="457" r:id="rId48"/>
    <p:sldId id="456" r:id="rId49"/>
    <p:sldId id="1533" r:id="rId50"/>
    <p:sldId id="1534" r:id="rId51"/>
    <p:sldId id="1519" r:id="rId52"/>
    <p:sldId id="1520" r:id="rId53"/>
    <p:sldId id="1528" r:id="rId54"/>
    <p:sldId id="1523" r:id="rId55"/>
    <p:sldId id="1524" r:id="rId56"/>
    <p:sldId id="1526" r:id="rId57"/>
    <p:sldId id="1527" r:id="rId58"/>
    <p:sldId id="737" r:id="rId59"/>
    <p:sldId id="1708" r:id="rId60"/>
  </p:sldIdLst>
  <p:sldSz cx="12192000" cy="6858000"/>
  <p:notesSz cx="6858000" cy="9144000"/>
  <p:defaultTextStyle>
    <a:defPPr>
      <a:defRPr lang="es-C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 autoAdjust="0"/>
    <p:restoredTop sz="95897"/>
  </p:normalViewPr>
  <p:slideViewPr>
    <p:cSldViewPr snapToGrid="0">
      <p:cViewPr varScale="1">
        <p:scale>
          <a:sx n="110" d="100"/>
          <a:sy n="110" d="100"/>
        </p:scale>
        <p:origin x="4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U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02008-0843-439A-8E92-F65C8EDE2CD1}" type="datetimeFigureOut">
              <a:rPr lang="es-CU" smtClean="0"/>
              <a:t>3/3/24</a:t>
            </a:fld>
            <a:endParaRPr lang="es-CU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U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U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797AF1-0BEC-4912-9758-CAE4E4C24A6C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703655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US"/>
          </a:p>
        </p:txBody>
      </p:sp>
      <p:sp>
        <p:nvSpPr>
          <p:cNvPr id="2560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7B07DE-4482-4186-BA29-A4922AB443D0}" type="slidenum">
              <a:rPr lang="es-E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54</a:t>
            </a:fld>
            <a:endParaRPr lang="es-E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24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BF25ED-CB8B-C420-2D81-88D1BBB6C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5674681-59FF-3616-D319-1B42D94E7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5B26DA-B5F1-0177-0CB3-1CD2F38B2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B3D4A8-2F88-1195-0C60-EA7AE58D3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69835D-931B-3108-1A1C-41E9E4098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543671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D8975-D1C6-9EE2-2E98-CE911A648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29DEBDD-D749-7F18-C16B-0C9CD44F27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D4B1BF-F906-D1A5-0838-54DE400A7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CE8C5F-9F39-548C-4ED7-7C4218590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EECC01-5FFC-F613-7481-48A012D2E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4227358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586A912-DCBB-467F-E5BC-595A7CC9F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DFDAAE1-8F75-2D24-8A86-9DE568AEC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D52F1E-DDDD-8166-9EA2-2B5F65DF8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539F73-76E3-B5EE-D61F-8CA527D9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91F0C30-6798-E42D-1380-DE3FB468E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562277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284695-C8D9-0770-7636-EEE3505C5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2D21EC-3083-63D0-E05C-2FE32E775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2C36C55-100D-712E-7421-AD138550E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7E8068-1158-4C45-247E-B15D5D2B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7CB3E9-8C3A-DEED-0AB5-B31594EC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790760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CD9E74-E288-2B95-BB11-08B0B2BEA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156D157-B135-DDC5-596F-F022CC294C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44EFFA-EF83-38F5-B919-A04AB56F3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210967-22A5-56D1-DAF2-4F81EC60C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1C15F5-6328-D8FF-CEA6-7C725BA3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1812605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F5B9F-0952-A6DC-39B9-52EB8EA67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F5A290-CB16-368A-6388-2EE9C3602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13C3621-C1EA-4697-E686-7150AEA8B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64E5D5-4129-4A82-007F-84889C44D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2E50CDF-C1F6-63C9-EBC6-EFCF9DA21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088A03-0420-71A0-4E80-32019021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33792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E3F2F-B55E-46A8-91BD-7D8609E8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A5DA4D-A469-B04E-7F4A-4AA26377B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032F4A7-C86C-4406-848F-EE3811091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681079F-4A6D-164E-3839-B8F05BDC01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EE18C7C-2417-A15E-2EBF-696CBFD08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B7F789F-3732-38C6-0B9A-55659A5B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7A1F2CC-6B39-28B5-B753-4A00EB878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4EFB301-390A-CA9F-C45C-46AACDE5A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1389453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A73EE-AE35-F8B1-2E81-464B8471D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970B524-445B-19C9-8A9D-60E0E376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068C057-4369-0C46-1DF5-26E8D965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2988D58-D746-508F-62F7-DC4A90FAC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78079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5893B9D-2E2D-1342-A5E5-21D238B83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4421E93-F5FD-BDDD-13FB-9D2CE632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7062E25-DC09-C612-20B6-A315B6C79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11659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83BC0A-DEEE-9F2E-C957-5BAEF415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4DBE5F-A6E9-4C6E-065A-F8EB81CC41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B62F91-9098-ABB2-C094-0F9A21042B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17695B4-B9A6-C108-E99C-12D4E4E2F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6FF79E-D111-B696-A34B-B006E5A65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CBFA01B-BD72-A02A-1D68-81B07C626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777357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E6255-8E24-F8E2-ED55-45E69227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A041A90-5725-5755-54F6-369B9445B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U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97E2627-C160-7AF9-C8FD-9C76A420C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EDA92F3-89AC-AAA6-1641-3E22C550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5001A2-B528-66D6-9E5D-756EF263F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U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D64D164-96E7-684B-C188-6F77FBC2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2040073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82691D0-DC2E-7038-3E72-4A277D533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U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A039AE-BFA1-E3AA-0B24-C45522C1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U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020786-2507-5B37-C0FD-F1F1F511F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A3FD1-4312-4F15-A078-E87D6BD3F959}" type="datetimeFigureOut">
              <a:rPr lang="es-CU" smtClean="0"/>
              <a:t>3/3/24</a:t>
            </a:fld>
            <a:endParaRPr lang="es-CU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F865FB-548D-1237-D670-5737495887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U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64B2E0-3350-CBE5-F856-FDC077525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3F4F09-7A6B-4E2F-A2CB-7C59DB355A0B}" type="slidenum">
              <a:rPr lang="es-CU" smtClean="0"/>
              <a:t>‹Nº›</a:t>
            </a:fld>
            <a:endParaRPr lang="es-CU"/>
          </a:p>
        </p:txBody>
      </p:sp>
    </p:spTree>
    <p:extLst>
      <p:ext uri="{BB962C8B-B14F-4D97-AF65-F5344CB8AC3E}">
        <p14:creationId xmlns:p14="http://schemas.microsoft.com/office/powerpoint/2010/main" val="4123839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7558" y="4356042"/>
            <a:ext cx="5896393" cy="536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 b="1">
                <a:solidFill>
                  <a:srgbClr val="2C8632"/>
                </a:solidFill>
                <a:latin typeface="+mj-lt"/>
                <a:ea typeface="Adobe Gothic Std B" panose="020B0800000000000000" pitchFamily="34" charset="-128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Abel E. TABLADA DE LA TORRE Prof. Dr. Ing. </a:t>
            </a:r>
            <a:r>
              <a:rPr lang="es-C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Arq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96E5416-60C7-404F-AF42-0C278B7FE7AB}"/>
              </a:ext>
            </a:extLst>
          </p:cNvPr>
          <p:cNvSpPr/>
          <p:nvPr/>
        </p:nvSpPr>
        <p:spPr>
          <a:xfrm>
            <a:off x="4049061" y="622826"/>
            <a:ext cx="35205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altLang="zh-CN" sz="3600" b="1" dirty="0">
                <a:latin typeface="Calibri" panose="020F0502020204030204" pitchFamily="34" charset="0"/>
              </a:rPr>
              <a:t>Seminario UNAM</a:t>
            </a:r>
          </a:p>
          <a:p>
            <a:endParaRPr lang="es-419" altLang="zh-CN" sz="3600" b="1" dirty="0">
              <a:latin typeface="Calibri" panose="020F050202020403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B1E8C99F-D5C5-4004-A63D-6252A4610B9C}"/>
              </a:ext>
            </a:extLst>
          </p:cNvPr>
          <p:cNvSpPr/>
          <p:nvPr/>
        </p:nvSpPr>
        <p:spPr>
          <a:xfrm>
            <a:off x="2761319" y="145199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419" altLang="zh-CN" b="1" dirty="0">
                <a:latin typeface="Calibri" panose="020F0502020204030204" pitchFamily="34" charset="0"/>
              </a:rPr>
              <a:t>24 de febrero de 2024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FD682ECE-5701-4EDF-9D41-7CAD998C111C}"/>
              </a:ext>
            </a:extLst>
          </p:cNvPr>
          <p:cNvSpPr/>
          <p:nvPr/>
        </p:nvSpPr>
        <p:spPr>
          <a:xfrm>
            <a:off x="494159" y="2574604"/>
            <a:ext cx="1109875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6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Eco-ciudades en Asia: </a:t>
            </a:r>
          </a:p>
          <a:p>
            <a:pPr algn="ctr"/>
            <a:r>
              <a:rPr lang="es-ES" sz="4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Reflexiones desde Latinoamérica </a:t>
            </a:r>
            <a:endParaRPr lang="es-419" sz="4000" dirty="0">
              <a:solidFill>
                <a:srgbClr val="0070C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7389F5A-FE5E-4542-B522-28FAA100EB4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59" y="5425018"/>
            <a:ext cx="4224986" cy="1128185"/>
          </a:xfrm>
          <a:prstGeom prst="rect">
            <a:avLst/>
          </a:prstGeom>
          <a:noFill/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9E40C40-BFDA-3A86-D89E-49D324A8D4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52175" y="5425018"/>
            <a:ext cx="1126162" cy="126583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4B5A941-E471-07C0-5DF9-5EA3715BBF2E}"/>
              </a:ext>
            </a:extLst>
          </p:cNvPr>
          <p:cNvSpPr txBox="1"/>
          <p:nvPr/>
        </p:nvSpPr>
        <p:spPr>
          <a:xfrm>
            <a:off x="6186095" y="5527445"/>
            <a:ext cx="43851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MX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Maestría en Urbanismo </a:t>
            </a:r>
          </a:p>
          <a:p>
            <a:pPr algn="r"/>
            <a:r>
              <a:rPr lang="es-MX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Facultad de Arquitectura</a:t>
            </a:r>
            <a:endParaRPr lang="de-DE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s-MX" sz="18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Universidad Nacional Autónoma de México</a:t>
            </a:r>
            <a:endParaRPr lang="de-DE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965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048000" y="91441"/>
            <a:ext cx="289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i="1" dirty="0">
                <a:solidFill>
                  <a:srgbClr val="F79646">
                    <a:lumMod val="75000"/>
                  </a:srgbClr>
                </a:solidFill>
                <a:latin typeface="Calibri-BoldItalic"/>
              </a:rPr>
              <a:t>Future-city strategies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524000" y="640080"/>
            <a:ext cx="9144000" cy="0"/>
          </a:xfrm>
          <a:prstGeom prst="line">
            <a:avLst/>
          </a:prstGeom>
          <a:ln w="57150">
            <a:solidFill>
              <a:srgbClr val="094F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24000" y="1"/>
            <a:ext cx="1370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94F24"/>
                </a:solidFill>
              </a:rPr>
              <a:t> RR&amp;A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33874" y="1"/>
            <a:ext cx="8579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94F24"/>
                </a:solidFill>
              </a:rPr>
              <a:t> L-7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b="16218"/>
          <a:stretch/>
        </p:blipFill>
        <p:spPr>
          <a:xfrm>
            <a:off x="5898990" y="0"/>
            <a:ext cx="4769011" cy="30715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t="2267" r="6988"/>
          <a:stretch/>
        </p:blipFill>
        <p:spPr>
          <a:xfrm>
            <a:off x="6705601" y="3262948"/>
            <a:ext cx="3962400" cy="3589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5"/>
          <a:stretch/>
        </p:blipFill>
        <p:spPr>
          <a:xfrm>
            <a:off x="1502556" y="0"/>
            <a:ext cx="4373812" cy="30715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1502555" y="3271576"/>
            <a:ext cx="5112186" cy="357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2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33"/>
          <a:stretch/>
        </p:blipFill>
        <p:spPr>
          <a:xfrm>
            <a:off x="1524000" y="1"/>
            <a:ext cx="5294781" cy="2798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12793"/>
            <a:ext cx="5294781" cy="3971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 b="10137"/>
          <a:stretch/>
        </p:blipFill>
        <p:spPr>
          <a:xfrm>
            <a:off x="6934200" y="2912793"/>
            <a:ext cx="3733801" cy="39403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223" y="0"/>
            <a:ext cx="2057400" cy="2743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1"/>
          <a:stretch/>
        </p:blipFill>
        <p:spPr>
          <a:xfrm>
            <a:off x="6934200" y="0"/>
            <a:ext cx="1614329" cy="27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18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r="24991"/>
          <a:stretch/>
        </p:blipFill>
        <p:spPr>
          <a:xfrm>
            <a:off x="7848601" y="836198"/>
            <a:ext cx="2819399" cy="55646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2" r="7853"/>
          <a:stretch/>
        </p:blipFill>
        <p:spPr>
          <a:xfrm>
            <a:off x="1524001" y="836198"/>
            <a:ext cx="6121494" cy="556460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1905000" y="6096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8">
            <a:extLst>
              <a:ext uri="{FF2B5EF4-FFF2-40B4-BE49-F238E27FC236}">
                <a16:creationId xmlns:a16="http://schemas.microsoft.com/office/drawing/2014/main" id="{42D0A95A-91BF-6121-FD6B-2C8C0BE1455C}"/>
              </a:ext>
            </a:extLst>
          </p:cNvPr>
          <p:cNvSpPr txBox="1"/>
          <p:nvPr/>
        </p:nvSpPr>
        <p:spPr>
          <a:xfrm>
            <a:off x="2938314" y="101947"/>
            <a:ext cx="4507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Nuevas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: Tianjin</a:t>
            </a:r>
          </a:p>
        </p:txBody>
      </p:sp>
    </p:spTree>
    <p:extLst>
      <p:ext uri="{BB962C8B-B14F-4D97-AF65-F5344CB8AC3E}">
        <p14:creationId xmlns:p14="http://schemas.microsoft.com/office/powerpoint/2010/main" val="17547725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15904"/>
            <a:ext cx="9144000" cy="4552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00200" y="61545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1000" dirty="0"/>
              <a:t>https://www.fosterandpartners.com/projects/masdar-city/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95600" y="883622"/>
            <a:ext cx="4353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Masdar</a:t>
            </a:r>
            <a:r>
              <a:rPr lang="en-US" sz="2000" dirty="0">
                <a:solidFill>
                  <a:schemeClr val="accent1"/>
                </a:solidFill>
                <a:latin typeface="Lucida Sans" panose="020B0602030504020204" pitchFamily="34" charset="0"/>
              </a:rPr>
              <a:t> City, Abu Dhabi, UAE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A847DFF8-EA19-EB1D-4D02-1ECC6FC78AC4}"/>
              </a:ext>
            </a:extLst>
          </p:cNvPr>
          <p:cNvSpPr txBox="1"/>
          <p:nvPr/>
        </p:nvSpPr>
        <p:spPr>
          <a:xfrm>
            <a:off x="2938314" y="101947"/>
            <a:ext cx="329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Nuevas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endParaRPr lang="en-US" sz="2400" dirty="0">
              <a:solidFill>
                <a:schemeClr val="accent1"/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2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38314" y="25747"/>
            <a:ext cx="5426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Nuevas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: Masdar City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428591" y="1828801"/>
            <a:ext cx="7315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U" dirty="0"/>
              <a:t>Financiado por el Gobierno de Abu </a:t>
            </a:r>
            <a:r>
              <a:rPr lang="es-CU" dirty="0" err="1"/>
              <a:t>Dhabi</a:t>
            </a:r>
            <a:r>
              <a:rPr lang="es-CU" dirty="0"/>
              <a:t> (2006)
Costo estimado de US$ 18-22 mil millones
Superficie: 6 km2
Población: 40.000 personas, con 50.000 viajeros adicionales
Su terminación estimada para 2030</a:t>
            </a:r>
            <a:endParaRPr lang="en-SG" dirty="0"/>
          </a:p>
        </p:txBody>
      </p:sp>
      <p:sp>
        <p:nvSpPr>
          <p:cNvPr id="11" name="Rectangle 10"/>
          <p:cNvSpPr/>
          <p:nvPr/>
        </p:nvSpPr>
        <p:spPr>
          <a:xfrm>
            <a:off x="2482309" y="1055935"/>
            <a:ext cx="2173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accent1"/>
                </a:solidFill>
              </a:rPr>
              <a:t>Datos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 err="1">
                <a:solidFill>
                  <a:schemeClr val="accent1"/>
                </a:solidFill>
              </a:rPr>
              <a:t>generales</a:t>
            </a:r>
            <a:endParaRPr lang="en-GB" sz="2400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28591" y="4002303"/>
            <a:ext cx="73152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U" dirty="0"/>
              <a:t>Diseñado por Foster and </a:t>
            </a:r>
            <a:r>
              <a:rPr lang="es-CU" dirty="0" err="1"/>
              <a:t>Partners</a:t>
            </a:r>
            <a:r>
              <a:rPr lang="es-CU" dirty="0"/>
              <a:t>. Plan maestro y supervisión
Se espera que albergue 1.500 empresas, principalmente comerciales e instalaciones de fabricación especializadas en productos respetuosos con el medio ambiente.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60802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6666" b="3334"/>
          <a:stretch/>
        </p:blipFill>
        <p:spPr>
          <a:xfrm>
            <a:off x="1545566" y="1371600"/>
            <a:ext cx="9144000" cy="4572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>
            <a:extLst>
              <a:ext uri="{FF2B5EF4-FFF2-40B4-BE49-F238E27FC236}">
                <a16:creationId xmlns:a16="http://schemas.microsoft.com/office/drawing/2014/main" id="{E4C26B7E-F725-AE48-108F-3BB4A5CCA6D1}"/>
              </a:ext>
            </a:extLst>
          </p:cNvPr>
          <p:cNvSpPr txBox="1"/>
          <p:nvPr/>
        </p:nvSpPr>
        <p:spPr>
          <a:xfrm>
            <a:off x="2938314" y="25747"/>
            <a:ext cx="5426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Nuevas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: Masdar City</a:t>
            </a:r>
          </a:p>
        </p:txBody>
      </p:sp>
    </p:spTree>
    <p:extLst>
      <p:ext uri="{BB962C8B-B14F-4D97-AF65-F5344CB8AC3E}">
        <p14:creationId xmlns:p14="http://schemas.microsoft.com/office/powerpoint/2010/main" val="3405891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500" t="38000" b="3333"/>
          <a:stretch/>
        </p:blipFill>
        <p:spPr>
          <a:xfrm>
            <a:off x="1524001" y="1219200"/>
            <a:ext cx="9118023" cy="4953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8">
            <a:extLst>
              <a:ext uri="{FF2B5EF4-FFF2-40B4-BE49-F238E27FC236}">
                <a16:creationId xmlns:a16="http://schemas.microsoft.com/office/drawing/2014/main" id="{198DB88D-E34D-51C2-AD67-FA8CD6672510}"/>
              </a:ext>
            </a:extLst>
          </p:cNvPr>
          <p:cNvSpPr txBox="1"/>
          <p:nvPr/>
        </p:nvSpPr>
        <p:spPr>
          <a:xfrm>
            <a:off x="2938314" y="25747"/>
            <a:ext cx="5426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Nuevas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: Masdar City</a:t>
            </a:r>
          </a:p>
        </p:txBody>
      </p:sp>
    </p:spTree>
    <p:extLst>
      <p:ext uri="{BB962C8B-B14F-4D97-AF65-F5344CB8AC3E}">
        <p14:creationId xmlns:p14="http://schemas.microsoft.com/office/powerpoint/2010/main" val="3733326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1667" t="24667" b="3334"/>
          <a:stretch/>
        </p:blipFill>
        <p:spPr>
          <a:xfrm>
            <a:off x="2286000" y="0"/>
            <a:ext cx="7391400" cy="68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36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AE5FC1-FBD1-DE32-B8AE-60F61FF66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003" y="-11824"/>
            <a:ext cx="10033994" cy="68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533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97135" y="1659874"/>
            <a:ext cx="396054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CU" dirty="0"/>
              <a:t>Aplicación de morfologías urbanas y estrategias de enfriamiento inspiradas en la arquitectura islámica tradicional y ciudades antiguas con clima cálido-seco (Alepo, Siria y </a:t>
            </a:r>
            <a:r>
              <a:rPr lang="es-CU" dirty="0" err="1"/>
              <a:t>Shibam</a:t>
            </a:r>
            <a:r>
              <a:rPr lang="es-CU" dirty="0"/>
              <a:t>, Yemen)
Desarrollo de uso mixto 
Muy amigable con peatones y ciclistas
Uso del sistema de transporte avanzado (PRT) y del ferrocarril ligero
Carbono neutro, energía neta cero y cero residuos utilizando métodos in situ
Corredores verdes</a:t>
            </a:r>
            <a:endParaRPr lang="en-SG" dirty="0"/>
          </a:p>
        </p:txBody>
      </p:sp>
      <p:sp>
        <p:nvSpPr>
          <p:cNvPr id="4" name="TextBox 3"/>
          <p:cNvSpPr txBox="1"/>
          <p:nvPr/>
        </p:nvSpPr>
        <p:spPr>
          <a:xfrm>
            <a:off x="2297136" y="933900"/>
            <a:ext cx="3715761" cy="4616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GB" dirty="0" err="1">
                <a:solidFill>
                  <a:schemeClr val="accent1"/>
                </a:solidFill>
              </a:rPr>
              <a:t>Estrategias</a:t>
            </a:r>
            <a:r>
              <a:rPr lang="en-GB" dirty="0">
                <a:solidFill>
                  <a:schemeClr val="accent1"/>
                </a:solidFill>
              </a:rPr>
              <a:t> del Plan Maestro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/>
          <a:stretch/>
        </p:blipFill>
        <p:spPr>
          <a:xfrm>
            <a:off x="6411000" y="838557"/>
            <a:ext cx="3810000" cy="5715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10716" y="887734"/>
            <a:ext cx="23802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</a:rPr>
              <a:t>City Centre by: KANNFINCH &amp; LAVA</a:t>
            </a:r>
          </a:p>
        </p:txBody>
      </p:sp>
      <p:sp>
        <p:nvSpPr>
          <p:cNvPr id="9" name="Rectangle 8"/>
          <p:cNvSpPr/>
          <p:nvPr/>
        </p:nvSpPr>
        <p:spPr>
          <a:xfrm>
            <a:off x="6324600" y="6553558"/>
            <a:ext cx="3896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00" dirty="0"/>
              <a:t>http://www.kannfinch.com/projects/masdar-city-centre#/projects</a:t>
            </a:r>
          </a:p>
        </p:txBody>
      </p:sp>
    </p:spTree>
    <p:extLst>
      <p:ext uri="{BB962C8B-B14F-4D97-AF65-F5344CB8AC3E}">
        <p14:creationId xmlns:p14="http://schemas.microsoft.com/office/powerpoint/2010/main" val="2812162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154" y="0"/>
            <a:ext cx="8673693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1480" y="6553201"/>
            <a:ext cx="3689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Richard Register’s </a:t>
            </a:r>
            <a:r>
              <a:rPr lang="en-SG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Ecocity</a:t>
            </a:r>
            <a:r>
              <a:rPr lang="en-SG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Berkeley, circa 1987 </a:t>
            </a:r>
          </a:p>
        </p:txBody>
      </p:sp>
    </p:spTree>
    <p:extLst>
      <p:ext uri="{BB962C8B-B14F-4D97-AF65-F5344CB8AC3E}">
        <p14:creationId xmlns:p14="http://schemas.microsoft.com/office/powerpoint/2010/main" val="656466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52600" y="4724401"/>
            <a:ext cx="23622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 err="1">
                <a:solidFill>
                  <a:schemeClr val="bg1"/>
                </a:solidFill>
                <a:latin typeface="AdvTimes"/>
              </a:rPr>
              <a:t>Diseño</a:t>
            </a:r>
            <a:r>
              <a:rPr lang="en-SG" dirty="0">
                <a:solidFill>
                  <a:schemeClr val="bg1"/>
                </a:solidFill>
                <a:latin typeface="AdvTimes"/>
              </a:rPr>
              <a:t> </a:t>
            </a:r>
            <a:r>
              <a:rPr lang="en-SG" dirty="0" err="1">
                <a:solidFill>
                  <a:schemeClr val="bg1"/>
                </a:solidFill>
                <a:latin typeface="AdvTimes"/>
              </a:rPr>
              <a:t>urbano</a:t>
            </a:r>
            <a:r>
              <a:rPr lang="en-SG" dirty="0">
                <a:solidFill>
                  <a:schemeClr val="bg1"/>
                </a:solidFill>
                <a:latin typeface="AdvTimes"/>
              </a:rPr>
              <a:t> </a:t>
            </a:r>
            <a:r>
              <a:rPr lang="en-SG" dirty="0" err="1">
                <a:solidFill>
                  <a:schemeClr val="bg1"/>
                </a:solidFill>
                <a:latin typeface="AdvTimes"/>
              </a:rPr>
              <a:t>compacto</a:t>
            </a:r>
            <a:r>
              <a:rPr lang="en-SG" dirty="0">
                <a:solidFill>
                  <a:schemeClr val="bg1"/>
                </a:solidFill>
                <a:latin typeface="AdvTimes"/>
              </a:rPr>
              <a:t> con </a:t>
            </a:r>
            <a:r>
              <a:rPr lang="en-SG" dirty="0" err="1">
                <a:solidFill>
                  <a:schemeClr val="bg1"/>
                </a:solidFill>
                <a:latin typeface="AdvTimes"/>
              </a:rPr>
              <a:t>calles</a:t>
            </a:r>
            <a:r>
              <a:rPr lang="en-SG" dirty="0">
                <a:solidFill>
                  <a:schemeClr val="bg1"/>
                </a:solidFill>
                <a:latin typeface="AdvTimes"/>
              </a:rPr>
              <a:t> </a:t>
            </a:r>
            <a:r>
              <a:rPr lang="en-SG" dirty="0" err="1">
                <a:solidFill>
                  <a:schemeClr val="bg1"/>
                </a:solidFill>
                <a:latin typeface="AdvTimes"/>
              </a:rPr>
              <a:t>cortas</a:t>
            </a:r>
            <a:r>
              <a:rPr lang="en-SG" dirty="0">
                <a:solidFill>
                  <a:schemeClr val="bg1"/>
                </a:solidFill>
                <a:latin typeface="AdvTimes"/>
              </a:rPr>
              <a:t> (&lt;70m), bien </a:t>
            </a:r>
            <a:r>
              <a:rPr lang="en-SG" dirty="0" err="1">
                <a:solidFill>
                  <a:schemeClr val="bg1"/>
                </a:solidFill>
                <a:latin typeface="AdvTimes"/>
              </a:rPr>
              <a:t>conectadas</a:t>
            </a:r>
            <a:r>
              <a:rPr lang="en-SG" dirty="0">
                <a:solidFill>
                  <a:schemeClr val="bg1"/>
                </a:solidFill>
                <a:latin typeface="AdvTimes"/>
              </a:rPr>
              <a:t> y </a:t>
            </a:r>
            <a:r>
              <a:rPr lang="en-SG" dirty="0" err="1">
                <a:solidFill>
                  <a:schemeClr val="bg1"/>
                </a:solidFill>
                <a:latin typeface="AdvTimes"/>
              </a:rPr>
              <a:t>estrechas</a:t>
            </a:r>
            <a:r>
              <a:rPr lang="en-SG" dirty="0">
                <a:solidFill>
                  <a:schemeClr val="bg1"/>
                </a:solidFill>
                <a:latin typeface="AdvTimes"/>
              </a:rPr>
              <a:t> para </a:t>
            </a:r>
            <a:r>
              <a:rPr lang="en-SG" dirty="0" err="1">
                <a:solidFill>
                  <a:schemeClr val="bg1"/>
                </a:solidFill>
                <a:latin typeface="AdvTimes"/>
              </a:rPr>
              <a:t>maximizar</a:t>
            </a:r>
            <a:r>
              <a:rPr lang="en-SG" dirty="0">
                <a:solidFill>
                  <a:schemeClr val="bg1"/>
                </a:solidFill>
                <a:latin typeface="AdvTimes"/>
              </a:rPr>
              <a:t> </a:t>
            </a:r>
            <a:r>
              <a:rPr lang="en-SG" dirty="0" err="1">
                <a:solidFill>
                  <a:schemeClr val="bg1"/>
                </a:solidFill>
                <a:latin typeface="AdvTimes"/>
              </a:rPr>
              <a:t>sombreado</a:t>
            </a:r>
            <a:r>
              <a:rPr lang="en-SG" dirty="0">
                <a:solidFill>
                  <a:schemeClr val="bg1"/>
                </a:solidFill>
                <a:latin typeface="AdvTimes"/>
              </a:rPr>
              <a:t> y </a:t>
            </a:r>
            <a:r>
              <a:rPr lang="en-SG" dirty="0" err="1">
                <a:solidFill>
                  <a:schemeClr val="bg1"/>
                </a:solidFill>
                <a:latin typeface="AdvTimes"/>
              </a:rPr>
              <a:t>ventilación</a:t>
            </a:r>
            <a:r>
              <a:rPr lang="en-SG" dirty="0">
                <a:solidFill>
                  <a:schemeClr val="bg1"/>
                </a:solidFill>
                <a:latin typeface="AdvTimes"/>
              </a:rPr>
              <a:t> </a:t>
            </a:r>
            <a:r>
              <a:rPr lang="en-SG" dirty="0" err="1">
                <a:solidFill>
                  <a:schemeClr val="bg1"/>
                </a:solidFill>
                <a:latin typeface="AdvTimes"/>
              </a:rPr>
              <a:t>urbana</a:t>
            </a:r>
            <a:r>
              <a:rPr lang="en-SG" dirty="0">
                <a:solidFill>
                  <a:schemeClr val="bg1"/>
                </a:solidFill>
                <a:latin typeface="AdvTimes"/>
              </a:rPr>
              <a:t>.</a:t>
            </a:r>
            <a:endParaRPr lang="en-S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97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r="11110"/>
          <a:stretch/>
        </p:blipFill>
        <p:spPr>
          <a:xfrm>
            <a:off x="1524000" y="0"/>
            <a:ext cx="443613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/>
          <a:stretch/>
        </p:blipFill>
        <p:spPr>
          <a:xfrm>
            <a:off x="6019800" y="0"/>
            <a:ext cx="4648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2601" y="6324600"/>
            <a:ext cx="1643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Dubai, Al </a:t>
            </a:r>
            <a:r>
              <a:rPr lang="en-GB" dirty="0" err="1">
                <a:solidFill>
                  <a:schemeClr val="bg1"/>
                </a:solidFill>
              </a:rPr>
              <a:t>Fahidi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382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r="49167"/>
          <a:stretch/>
        </p:blipFill>
        <p:spPr>
          <a:xfrm>
            <a:off x="1524000" y="0"/>
            <a:ext cx="457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0"/>
            <a:ext cx="4470400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 r="56389" b="25555"/>
          <a:stretch/>
        </p:blipFill>
        <p:spPr>
          <a:xfrm>
            <a:off x="6181726" y="3429000"/>
            <a:ext cx="4486275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2600" y="6324600"/>
            <a:ext cx="169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Dubai, Al </a:t>
            </a:r>
            <a:r>
              <a:rPr lang="en-GB" dirty="0" err="1">
                <a:solidFill>
                  <a:schemeClr val="bg1"/>
                </a:solidFill>
              </a:rPr>
              <a:t>Fahidi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718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8"/>
          <a:stretch/>
        </p:blipFill>
        <p:spPr>
          <a:xfrm>
            <a:off x="1524001" y="381001"/>
            <a:ext cx="3925881" cy="61235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4" r="18332"/>
          <a:stretch/>
        </p:blipFill>
        <p:spPr>
          <a:xfrm>
            <a:off x="5492152" y="381001"/>
            <a:ext cx="5175849" cy="6129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76400" y="6488668"/>
            <a:ext cx="275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Abu Dhabi, Heritage Village</a:t>
            </a:r>
          </a:p>
        </p:txBody>
      </p:sp>
    </p:spTree>
    <p:extLst>
      <p:ext uri="{BB962C8B-B14F-4D97-AF65-F5344CB8AC3E}">
        <p14:creationId xmlns:p14="http://schemas.microsoft.com/office/powerpoint/2010/main" val="3899604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51435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1"/>
          <a:stretch/>
        </p:blipFill>
        <p:spPr>
          <a:xfrm>
            <a:off x="6705600" y="3178630"/>
            <a:ext cx="3962400" cy="36793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" r="16219"/>
          <a:stretch/>
        </p:blipFill>
        <p:spPr>
          <a:xfrm rot="5400000">
            <a:off x="6575535" y="112812"/>
            <a:ext cx="3155730" cy="289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6400800"/>
            <a:ext cx="2750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Abu Dhabi, Heritage Village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6412468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Dubai</a:t>
            </a:r>
          </a:p>
        </p:txBody>
      </p:sp>
    </p:spTree>
    <p:extLst>
      <p:ext uri="{BB962C8B-B14F-4D97-AF65-F5344CB8AC3E}">
        <p14:creationId xmlns:p14="http://schemas.microsoft.com/office/powerpoint/2010/main" val="28960694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" r="8054"/>
          <a:stretch/>
        </p:blipFill>
        <p:spPr>
          <a:xfrm>
            <a:off x="1519238" y="0"/>
            <a:ext cx="4424363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5" t="1740" r="2376"/>
          <a:stretch/>
        </p:blipFill>
        <p:spPr>
          <a:xfrm>
            <a:off x="6015038" y="0"/>
            <a:ext cx="4652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668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4568800" cy="3426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800" y="0"/>
            <a:ext cx="4568800" cy="342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/>
          <a:stretch/>
        </p:blipFill>
        <p:spPr>
          <a:xfrm>
            <a:off x="3886200" y="3426600"/>
            <a:ext cx="2206600" cy="342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200" y="3431400"/>
            <a:ext cx="4568800" cy="342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5"/>
          <a:stretch/>
        </p:blipFill>
        <p:spPr>
          <a:xfrm>
            <a:off x="1517600" y="3426600"/>
            <a:ext cx="2368600" cy="342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56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7"/>
          <a:stretch/>
        </p:blipFill>
        <p:spPr>
          <a:xfrm>
            <a:off x="1524000" y="0"/>
            <a:ext cx="4876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3" r="5925"/>
          <a:stretch/>
        </p:blipFill>
        <p:spPr>
          <a:xfrm>
            <a:off x="6477000" y="0"/>
            <a:ext cx="4191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1" y="6248400"/>
            <a:ext cx="2057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Around 35°C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10401" y="6248400"/>
            <a:ext cx="2057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Around 27°C</a:t>
            </a:r>
            <a:endParaRPr lang="en-SG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800" y="228601"/>
            <a:ext cx="24529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29 Oct 2017</a:t>
            </a:r>
            <a:endParaRPr lang="en-SG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6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864" r="42248" b="38836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9382" y="6593307"/>
            <a:ext cx="80772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00" dirty="0">
                <a:solidFill>
                  <a:schemeClr val="bg1"/>
                </a:solidFill>
              </a:rPr>
              <a:t>https://www.theguardian.com/environment/2016/feb/16/masdars-zero-carbon-dream-could-become-worlds-first-green-ghost-town</a:t>
            </a:r>
          </a:p>
        </p:txBody>
      </p:sp>
      <p:sp>
        <p:nvSpPr>
          <p:cNvPr id="5" name="Rectangle 4"/>
          <p:cNvSpPr/>
          <p:nvPr/>
        </p:nvSpPr>
        <p:spPr>
          <a:xfrm>
            <a:off x="1676400" y="228601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>
                <a:latin typeface="TimesNewRomanPSMT"/>
              </a:rPr>
              <a:t>Traditional settlements from the region were built on high ground to obtain both defensive benefits and stronger winds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0855074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1429"/>
          <a:stretch/>
        </p:blipFill>
        <p:spPr>
          <a:xfrm>
            <a:off x="2816525" y="-37381"/>
            <a:ext cx="6381750" cy="35433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3"/>
          <a:stretch/>
        </p:blipFill>
        <p:spPr>
          <a:xfrm>
            <a:off x="2819400" y="3548158"/>
            <a:ext cx="6400800" cy="330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35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iopscience.iop.org/1748-9326/12/2/025008/downloadHRFigure/figure/erlaa5556f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7" y="231519"/>
            <a:ext cx="9129012" cy="640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35517" y="5902626"/>
            <a:ext cx="29309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SG" sz="1050" dirty="0" err="1">
                <a:solidFill>
                  <a:srgbClr val="333333"/>
                </a:solidFill>
                <a:latin typeface="franklin-gothic-urw-cond"/>
              </a:rPr>
              <a:t>Ramaswami</a:t>
            </a:r>
            <a:r>
              <a:rPr lang="en-SG" sz="1050" dirty="0">
                <a:solidFill>
                  <a:srgbClr val="333333"/>
                </a:solidFill>
                <a:latin typeface="franklin-gothic-urw-cond"/>
              </a:rPr>
              <a:t> et al. 2017. An urban systems framework to assess the trans-boundary food-energy-water nexus: implementation in Delhi, India. Environmental Research Letters 12(2).</a:t>
            </a:r>
            <a:endParaRPr lang="en-SG" sz="1050" i="0" dirty="0">
              <a:solidFill>
                <a:srgbClr val="333333"/>
              </a:solidFill>
              <a:effectLst/>
              <a:latin typeface="franklin-gothic-urw-con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23142" y="784176"/>
            <a:ext cx="25736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“la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suma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total de los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procesos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técnicos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y socio-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económicos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que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ocurren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en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las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ciudades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resultando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en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su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crecimiento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producción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de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energía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y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generación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/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eliminación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 de </a:t>
            </a:r>
            <a:r>
              <a:rPr lang="en-SG" dirty="0" err="1">
                <a:solidFill>
                  <a:srgbClr val="222222"/>
                </a:solidFill>
                <a:latin typeface="Arial" panose="020B0604020202020204" pitchFamily="34" charset="0"/>
              </a:rPr>
              <a:t>desechos</a:t>
            </a:r>
            <a:r>
              <a:rPr lang="en-SG" dirty="0">
                <a:solidFill>
                  <a:srgbClr val="222222"/>
                </a:solidFill>
                <a:latin typeface="Arial" panose="020B0604020202020204" pitchFamily="34" charset="0"/>
              </a:rPr>
              <a:t>”</a:t>
            </a:r>
            <a:endParaRPr lang="en-SG" dirty="0"/>
          </a:p>
        </p:txBody>
      </p:sp>
      <p:sp>
        <p:nvSpPr>
          <p:cNvPr id="5" name="Rectangle 4"/>
          <p:cNvSpPr/>
          <p:nvPr/>
        </p:nvSpPr>
        <p:spPr>
          <a:xfrm>
            <a:off x="9523142" y="3646498"/>
            <a:ext cx="248672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50" dirty="0"/>
              <a:t>Kennedy, C., </a:t>
            </a:r>
            <a:r>
              <a:rPr lang="en-SG" sz="1050" dirty="0" err="1"/>
              <a:t>Cuddihy</a:t>
            </a:r>
            <a:r>
              <a:rPr lang="en-SG" sz="1050" dirty="0"/>
              <a:t>, J., &amp; Engel-Yan, J. (2007). The changing metabolism of cities. Journal of Industrial Ecology, 11(2), 43-59.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30A97F8-DF34-4646-9EED-45D5550B4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1728" y="226602"/>
            <a:ext cx="33381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Century Gothic" panose="020B0502020202020204" pitchFamily="34" charset="0"/>
              </a:rPr>
              <a:t>Metabolismo</a:t>
            </a:r>
            <a:r>
              <a:rPr lang="en-US" altLang="en-US" sz="2400" dirty="0">
                <a:latin typeface="Century Gothic" panose="020B0502020202020204" pitchFamily="34" charset="0"/>
              </a:rPr>
              <a:t> </a:t>
            </a:r>
            <a:r>
              <a:rPr lang="en-US" altLang="en-US" sz="2400" dirty="0" err="1">
                <a:latin typeface="Century Gothic" panose="020B0502020202020204" pitchFamily="34" charset="0"/>
              </a:rPr>
              <a:t>urbano</a:t>
            </a:r>
            <a:endParaRPr lang="en-US" alt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766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smedia.imgix.net/81/9a/5e/cc/0309/416b/9a46/abd818fada39/masdar-city-is-epcot-center-for-urbanists-and-prominent-retailers.jpeg?rect=0%2C449%2C933%2C467&amp;auto=format%2Ccompress&amp;w=9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781800" cy="339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1" y="3399152"/>
            <a:ext cx="26669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00" dirty="0"/>
              <a:t>https://www.inverse.com/article/23321-masdar-city-abu-dhabi-future-cities-sustainable-architecture-urban-middle-east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22"/>
          <a:stretch/>
        </p:blipFill>
        <p:spPr>
          <a:xfrm>
            <a:off x="4528457" y="3276600"/>
            <a:ext cx="613954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1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64" y="0"/>
            <a:ext cx="51435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8" r="23206"/>
          <a:stretch/>
        </p:blipFill>
        <p:spPr>
          <a:xfrm>
            <a:off x="5943600" y="0"/>
            <a:ext cx="4724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89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86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8314" y="25747"/>
            <a:ext cx="704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Tengah New Town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828800" y="6553200"/>
            <a:ext cx="4572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1050" dirty="0"/>
              <a:t>http://www.hdb.gov.sg/cs/infoweb/img/corporate-pr-08092016-img1.jpg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762000"/>
            <a:ext cx="8287613" cy="5486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14" y="767751"/>
            <a:ext cx="8278925" cy="548064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057400" y="914401"/>
            <a:ext cx="2667000" cy="397031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en-SG" dirty="0">
                <a:solidFill>
                  <a:schemeClr val="bg1"/>
                </a:solidFill>
              </a:rPr>
              <a:t>Area: 700ha</a:t>
            </a:r>
          </a:p>
          <a:p>
            <a:endParaRPr lang="en-SG" dirty="0">
              <a:solidFill>
                <a:schemeClr val="bg1"/>
              </a:solidFill>
            </a:endParaRPr>
          </a:p>
          <a:p>
            <a:r>
              <a:rPr lang="en-SG" dirty="0">
                <a:solidFill>
                  <a:schemeClr val="bg1"/>
                </a:solidFill>
              </a:rPr>
              <a:t>Primer </a:t>
            </a:r>
            <a:r>
              <a:rPr lang="en-SG" dirty="0" err="1">
                <a:solidFill>
                  <a:schemeClr val="bg1"/>
                </a:solidFill>
              </a:rPr>
              <a:t>distrito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libre</a:t>
            </a:r>
            <a:r>
              <a:rPr lang="en-SG" dirty="0">
                <a:solidFill>
                  <a:schemeClr val="bg1"/>
                </a:solidFill>
              </a:rPr>
              <a:t> de autos </a:t>
            </a:r>
            <a:r>
              <a:rPr lang="en-SG" dirty="0" err="1">
                <a:solidFill>
                  <a:schemeClr val="bg1"/>
                </a:solidFill>
              </a:rPr>
              <a:t>en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Singapur</a:t>
            </a:r>
            <a:endParaRPr lang="en-SG" dirty="0">
              <a:solidFill>
                <a:schemeClr val="bg1"/>
              </a:solidFill>
            </a:endParaRPr>
          </a:p>
          <a:p>
            <a:endParaRPr lang="en-SG" dirty="0">
              <a:solidFill>
                <a:schemeClr val="bg1"/>
              </a:solidFill>
            </a:endParaRPr>
          </a:p>
          <a:p>
            <a:r>
              <a:rPr lang="en-SG" dirty="0" err="1">
                <a:solidFill>
                  <a:schemeClr val="bg1"/>
                </a:solidFill>
              </a:rPr>
              <a:t>Promueve</a:t>
            </a:r>
            <a:r>
              <a:rPr lang="en-SG" dirty="0">
                <a:solidFill>
                  <a:schemeClr val="bg1"/>
                </a:solidFill>
              </a:rPr>
              <a:t> el </a:t>
            </a:r>
            <a:r>
              <a:rPr lang="en-SG" dirty="0" err="1">
                <a:solidFill>
                  <a:schemeClr val="bg1"/>
                </a:solidFill>
              </a:rPr>
              <a:t>acercamiento</a:t>
            </a:r>
            <a:r>
              <a:rPr lang="en-SG" dirty="0">
                <a:solidFill>
                  <a:schemeClr val="bg1"/>
                </a:solidFill>
              </a:rPr>
              <a:t> de </a:t>
            </a:r>
            <a:r>
              <a:rPr lang="en-SG" dirty="0" err="1">
                <a:solidFill>
                  <a:schemeClr val="bg1"/>
                </a:solidFill>
              </a:rPr>
              <a:t>los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residentes</a:t>
            </a:r>
            <a:r>
              <a:rPr lang="en-SG" dirty="0">
                <a:solidFill>
                  <a:schemeClr val="bg1"/>
                </a:solidFill>
              </a:rPr>
              <a:t> a la </a:t>
            </a:r>
            <a:r>
              <a:rPr lang="en-SG" dirty="0" err="1">
                <a:solidFill>
                  <a:schemeClr val="bg1"/>
                </a:solidFill>
              </a:rPr>
              <a:t>naturaleza</a:t>
            </a:r>
            <a:r>
              <a:rPr lang="en-SG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SG" dirty="0">
                <a:solidFill>
                  <a:schemeClr val="bg1"/>
                </a:solidFill>
              </a:rPr>
              <a:t>42,000 </a:t>
            </a:r>
            <a:r>
              <a:rPr lang="en-SG" dirty="0" err="1">
                <a:solidFill>
                  <a:schemeClr val="bg1"/>
                </a:solidFill>
              </a:rPr>
              <a:t>nuevas</a:t>
            </a:r>
            <a:r>
              <a:rPr lang="en-SG" dirty="0">
                <a:solidFill>
                  <a:schemeClr val="bg1"/>
                </a:solidFill>
              </a:rPr>
              <a:t> </a:t>
            </a:r>
            <a:r>
              <a:rPr lang="en-SG" dirty="0" err="1">
                <a:solidFill>
                  <a:schemeClr val="bg1"/>
                </a:solidFill>
              </a:rPr>
              <a:t>viviendas</a:t>
            </a:r>
            <a:r>
              <a:rPr lang="en-SG" dirty="0">
                <a:solidFill>
                  <a:schemeClr val="bg1"/>
                </a:solidFill>
              </a:rPr>
              <a:t> (</a:t>
            </a:r>
            <a:r>
              <a:rPr lang="en-SG" dirty="0" err="1">
                <a:solidFill>
                  <a:schemeClr val="bg1"/>
                </a:solidFill>
              </a:rPr>
              <a:t>sociales</a:t>
            </a:r>
            <a:r>
              <a:rPr lang="en-SG" dirty="0">
                <a:solidFill>
                  <a:schemeClr val="bg1"/>
                </a:solidFill>
              </a:rPr>
              <a:t> &gt;70%)</a:t>
            </a:r>
          </a:p>
          <a:p>
            <a:endParaRPr lang="en-SG" dirty="0">
              <a:solidFill>
                <a:schemeClr val="bg1"/>
              </a:solidFill>
            </a:endParaRPr>
          </a:p>
          <a:p>
            <a:r>
              <a:rPr lang="en-SG" dirty="0">
                <a:solidFill>
                  <a:schemeClr val="bg1"/>
                </a:solidFill>
              </a:rPr>
              <a:t>Distrito </a:t>
            </a:r>
            <a:r>
              <a:rPr lang="en-SG" dirty="0" err="1">
                <a:solidFill>
                  <a:schemeClr val="bg1"/>
                </a:solidFill>
              </a:rPr>
              <a:t>inteligente</a:t>
            </a:r>
            <a:r>
              <a:rPr lang="en-SG" dirty="0">
                <a:solidFill>
                  <a:schemeClr val="bg1"/>
                </a:solidFill>
              </a:rPr>
              <a:t> y </a:t>
            </a:r>
            <a:r>
              <a:rPr lang="en-SG" dirty="0" err="1">
                <a:solidFill>
                  <a:schemeClr val="bg1"/>
                </a:solidFill>
              </a:rPr>
              <a:t>sostenible</a:t>
            </a:r>
            <a:endParaRPr lang="en-SG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28800" y="6375484"/>
            <a:ext cx="5638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50" dirty="0"/>
              <a:t>https://www.todayonline.com/singapore/peek-tengah-next-new-hdb-town-size-bishan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299415-1808-4904-8BC6-D8CB243EB508}"/>
              </a:ext>
            </a:extLst>
          </p:cNvPr>
          <p:cNvSpPr/>
          <p:nvPr/>
        </p:nvSpPr>
        <p:spPr>
          <a:xfrm>
            <a:off x="2076027" y="5726668"/>
            <a:ext cx="61535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Smart Planning; Smart Environment; Smart Estate; Smart Living</a:t>
            </a:r>
          </a:p>
        </p:txBody>
      </p:sp>
    </p:spTree>
    <p:extLst>
      <p:ext uri="{BB962C8B-B14F-4D97-AF65-F5344CB8AC3E}">
        <p14:creationId xmlns:p14="http://schemas.microsoft.com/office/powerpoint/2010/main" val="4971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8314" y="25747"/>
            <a:ext cx="704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Tengah New Town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3907558"/>
            <a:ext cx="5748486" cy="28742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685800"/>
            <a:ext cx="5748487" cy="31616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72400" y="685801"/>
            <a:ext cx="26644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 err="1"/>
              <a:t>Cinturón</a:t>
            </a:r>
            <a:r>
              <a:rPr lang="en-SG" dirty="0"/>
              <a:t> </a:t>
            </a:r>
            <a:r>
              <a:rPr lang="en-SG" dirty="0" err="1"/>
              <a:t>verde</a:t>
            </a:r>
            <a:r>
              <a:rPr lang="en-SG" dirty="0"/>
              <a:t> de 100-m de ancho y 5km de largo</a:t>
            </a:r>
          </a:p>
        </p:txBody>
      </p:sp>
      <p:sp>
        <p:nvSpPr>
          <p:cNvPr id="5" name="Rectangle 4"/>
          <p:cNvSpPr/>
          <p:nvPr/>
        </p:nvSpPr>
        <p:spPr>
          <a:xfrm>
            <a:off x="7806906" y="3911871"/>
            <a:ext cx="2629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/>
              <a:t>Caminos </a:t>
            </a:r>
            <a:r>
              <a:rPr lang="en-SG" dirty="0" err="1"/>
              <a:t>comunitarios</a:t>
            </a:r>
            <a:r>
              <a:rPr lang="en-SG" dirty="0"/>
              <a:t> con </a:t>
            </a:r>
            <a:r>
              <a:rPr lang="en-SG" dirty="0" err="1"/>
              <a:t>huertos</a:t>
            </a:r>
            <a:r>
              <a:rPr lang="en-SG" dirty="0"/>
              <a:t> </a:t>
            </a:r>
          </a:p>
          <a:p>
            <a:endParaRPr lang="en-SG" dirty="0"/>
          </a:p>
        </p:txBody>
      </p:sp>
      <p:sp>
        <p:nvSpPr>
          <p:cNvPr id="9" name="Rectangle 8"/>
          <p:cNvSpPr/>
          <p:nvPr/>
        </p:nvSpPr>
        <p:spPr>
          <a:xfrm>
            <a:off x="7772400" y="6172201"/>
            <a:ext cx="244860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50" dirty="0"/>
              <a:t>http://www.hdb.gov.sg/cs/infoweb/press-releases/corporate-pr-unveiling-the-masterplan-for-tengah-08092016</a:t>
            </a:r>
          </a:p>
        </p:txBody>
      </p:sp>
    </p:spTree>
    <p:extLst>
      <p:ext uri="{BB962C8B-B14F-4D97-AF65-F5344CB8AC3E}">
        <p14:creationId xmlns:p14="http://schemas.microsoft.com/office/powerpoint/2010/main" val="1993556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8314" y="25747"/>
            <a:ext cx="704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Tengah New Town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77" y="702209"/>
            <a:ext cx="9056477" cy="50897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88257" y="5837937"/>
            <a:ext cx="83327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/>
              <a:t>El </a:t>
            </a:r>
            <a:r>
              <a:rPr lang="en-SG" dirty="0" err="1"/>
              <a:t>diseño</a:t>
            </a:r>
            <a:r>
              <a:rPr lang="en-SG" dirty="0"/>
              <a:t> del </a:t>
            </a:r>
            <a:r>
              <a:rPr lang="en-SG" dirty="0" err="1"/>
              <a:t>distrito</a:t>
            </a:r>
            <a:r>
              <a:rPr lang="en-SG" dirty="0"/>
              <a:t> </a:t>
            </a:r>
            <a:r>
              <a:rPr lang="en-SG" dirty="0" err="1"/>
              <a:t>incluye</a:t>
            </a:r>
            <a:r>
              <a:rPr lang="en-SG" dirty="0"/>
              <a:t> </a:t>
            </a:r>
            <a:r>
              <a:rPr lang="en-SG" dirty="0" err="1"/>
              <a:t>elementos</a:t>
            </a:r>
            <a:r>
              <a:rPr lang="en-SG" dirty="0"/>
              <a:t> para la </a:t>
            </a:r>
            <a:r>
              <a:rPr lang="en-SG" dirty="0" err="1"/>
              <a:t>conservación</a:t>
            </a:r>
            <a:r>
              <a:rPr lang="en-SG" dirty="0"/>
              <a:t> de la </a:t>
            </a:r>
            <a:r>
              <a:rPr lang="en-SG" dirty="0" err="1"/>
              <a:t>energía</a:t>
            </a:r>
            <a:r>
              <a:rPr lang="en-SG" dirty="0"/>
              <a:t> y el </a:t>
            </a:r>
            <a:r>
              <a:rPr lang="en-SG" dirty="0" err="1"/>
              <a:t>agua</a:t>
            </a:r>
            <a:r>
              <a:rPr lang="en-SG" dirty="0"/>
              <a:t> </a:t>
            </a:r>
            <a:r>
              <a:rPr lang="en-SG" dirty="0" err="1"/>
              <a:t>dentro</a:t>
            </a:r>
            <a:r>
              <a:rPr lang="en-SG" dirty="0"/>
              <a:t> y </a:t>
            </a:r>
            <a:r>
              <a:rPr lang="en-SG" dirty="0" err="1"/>
              <a:t>fuera</a:t>
            </a:r>
            <a:r>
              <a:rPr lang="en-SG" dirty="0"/>
              <a:t> de </a:t>
            </a:r>
            <a:r>
              <a:rPr lang="en-SG" dirty="0" err="1"/>
              <a:t>los</a:t>
            </a:r>
            <a:r>
              <a:rPr lang="en-SG" dirty="0"/>
              <a:t> </a:t>
            </a:r>
            <a:r>
              <a:rPr lang="en-SG" dirty="0" err="1"/>
              <a:t>hogares</a:t>
            </a:r>
            <a:r>
              <a:rPr lang="en-SG" dirty="0"/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5001" y="6527884"/>
            <a:ext cx="834711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50" dirty="0"/>
              <a:t>https://www.channelnewsasia.com/news/singapore/tengah-forest-town-to-be-singapore-s-largest-smart-sustainable-t-7813062</a:t>
            </a:r>
          </a:p>
        </p:txBody>
      </p:sp>
    </p:spTree>
    <p:extLst>
      <p:ext uri="{BB962C8B-B14F-4D97-AF65-F5344CB8AC3E}">
        <p14:creationId xmlns:p14="http://schemas.microsoft.com/office/powerpoint/2010/main" val="3463282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8314" y="25747"/>
            <a:ext cx="704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Tengah New Town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62000"/>
            <a:ext cx="9144000" cy="55717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76400" y="6426686"/>
            <a:ext cx="5486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50" dirty="0"/>
              <a:t>https://www.todayonline.com/singapore/peek-tengah-next-new-hdb-town-size-bishan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5000" y="1066801"/>
            <a:ext cx="815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 err="1"/>
              <a:t>Reducción</a:t>
            </a:r>
            <a:r>
              <a:rPr lang="en-SG" dirty="0"/>
              <a:t> </a:t>
            </a:r>
            <a:r>
              <a:rPr lang="en-SG" dirty="0" err="1"/>
              <a:t>drástica</a:t>
            </a:r>
            <a:r>
              <a:rPr lang="en-SG" dirty="0"/>
              <a:t> del </a:t>
            </a:r>
            <a:r>
              <a:rPr lang="en-SG" dirty="0" err="1"/>
              <a:t>uso</a:t>
            </a:r>
            <a:r>
              <a:rPr lang="en-SG" dirty="0"/>
              <a:t> de </a:t>
            </a:r>
            <a:r>
              <a:rPr lang="en-SG" dirty="0" err="1"/>
              <a:t>automóviles</a:t>
            </a:r>
            <a:r>
              <a:rPr lang="en-SG" dirty="0"/>
              <a:t> </a:t>
            </a:r>
            <a:r>
              <a:rPr lang="en-SG" dirty="0" err="1"/>
              <a:t>gracias</a:t>
            </a:r>
            <a:r>
              <a:rPr lang="en-SG" dirty="0"/>
              <a:t> a </a:t>
            </a:r>
            <a:r>
              <a:rPr lang="en-SG" dirty="0" err="1"/>
              <a:t>transporte</a:t>
            </a:r>
            <a:r>
              <a:rPr lang="en-SG" dirty="0"/>
              <a:t> </a:t>
            </a:r>
            <a:r>
              <a:rPr lang="en-SG" dirty="0" err="1"/>
              <a:t>público</a:t>
            </a:r>
            <a:r>
              <a:rPr lang="en-SG" dirty="0"/>
              <a:t> </a:t>
            </a:r>
            <a:r>
              <a:rPr lang="en-SG" dirty="0" err="1"/>
              <a:t>eficiente</a:t>
            </a:r>
            <a:r>
              <a:rPr lang="en-SG" dirty="0"/>
              <a:t>, </a:t>
            </a:r>
            <a:r>
              <a:rPr lang="en-SG" dirty="0" err="1"/>
              <a:t>uso</a:t>
            </a:r>
            <a:r>
              <a:rPr lang="en-SG" dirty="0"/>
              <a:t> de </a:t>
            </a:r>
            <a:r>
              <a:rPr lang="en-SG" dirty="0" err="1"/>
              <a:t>bicicletas</a:t>
            </a:r>
            <a:r>
              <a:rPr lang="en-SG" dirty="0"/>
              <a:t> y </a:t>
            </a:r>
            <a:r>
              <a:rPr lang="en-SG" dirty="0" err="1"/>
              <a:t>otros</a:t>
            </a:r>
            <a:r>
              <a:rPr lang="en-SG" dirty="0"/>
              <a:t> </a:t>
            </a:r>
            <a:r>
              <a:rPr lang="en-SG" dirty="0" err="1"/>
              <a:t>dispositivos</a:t>
            </a:r>
            <a:r>
              <a:rPr lang="en-SG" dirty="0"/>
              <a:t> de </a:t>
            </a:r>
            <a:r>
              <a:rPr lang="en-SG" dirty="0" err="1"/>
              <a:t>mobilidad</a:t>
            </a:r>
            <a:r>
              <a:rPr lang="en-SG" dirty="0"/>
              <a:t> personal y a </a:t>
            </a:r>
            <a:r>
              <a:rPr lang="en-SG" dirty="0" err="1"/>
              <a:t>senderos</a:t>
            </a:r>
            <a:r>
              <a:rPr lang="en-SG" dirty="0"/>
              <a:t> para </a:t>
            </a:r>
            <a:r>
              <a:rPr lang="en-SG" dirty="0" err="1"/>
              <a:t>caminar</a:t>
            </a:r>
            <a:r>
              <a:rPr lang="en-SG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4137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2C1765BF-999B-0E60-65BB-D794CB555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0" y="0"/>
            <a:ext cx="1029102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8314" y="25747"/>
            <a:ext cx="704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Tengah New Town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76400" y="6426686"/>
            <a:ext cx="5486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50" dirty="0"/>
              <a:t>https://www.todayonline.com/singapore/peek-tengah-next-new-hdb-town-size-bishan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698B7276-1E24-D410-24C4-31F64C6F1986}"/>
              </a:ext>
            </a:extLst>
          </p:cNvPr>
          <p:cNvSpPr/>
          <p:nvPr/>
        </p:nvSpPr>
        <p:spPr>
          <a:xfrm>
            <a:off x="1824824" y="697646"/>
            <a:ext cx="3502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/>
              <a:t>Junio 2022, Wikipedia (</a:t>
            </a:r>
            <a:r>
              <a:rPr lang="en-SG" dirty="0" err="1"/>
              <a:t>Seloloving</a:t>
            </a:r>
            <a:r>
              <a:rPr lang="en-SG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726714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56A126-9413-7615-D5B6-3621760C1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63" y="0"/>
            <a:ext cx="1028957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8314" y="25747"/>
            <a:ext cx="704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Tengah New Town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676400" y="6426686"/>
            <a:ext cx="54864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50" dirty="0"/>
              <a:t>https://www.todayonline.com/singapore/peek-tengah-next-new-hdb-town-size-bishan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CDBFD90-D41F-92F1-5D4A-98717DEFADAE}"/>
              </a:ext>
            </a:extLst>
          </p:cNvPr>
          <p:cNvSpPr/>
          <p:nvPr/>
        </p:nvSpPr>
        <p:spPr>
          <a:xfrm>
            <a:off x="1824824" y="697646"/>
            <a:ext cx="8685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 err="1"/>
              <a:t>Enero</a:t>
            </a:r>
            <a:r>
              <a:rPr lang="en-SG" dirty="0"/>
              <a:t> 2024, https://dollarsandsense.sg/first-mover-disadvantage-trip-tengah-newest-hdb-town-amenities-residents/</a:t>
            </a:r>
          </a:p>
        </p:txBody>
      </p:sp>
    </p:spTree>
    <p:extLst>
      <p:ext uri="{BB962C8B-B14F-4D97-AF65-F5344CB8AC3E}">
        <p14:creationId xmlns:p14="http://schemas.microsoft.com/office/powerpoint/2010/main" val="36815514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38314" y="25747"/>
            <a:ext cx="704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Tengah New Town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>
            <a:extLst>
              <a:ext uri="{FF2B5EF4-FFF2-40B4-BE49-F238E27FC236}">
                <a16:creationId xmlns:a16="http://schemas.microsoft.com/office/drawing/2014/main" id="{DCDBFD90-D41F-92F1-5D4A-98717DEFADAE}"/>
              </a:ext>
            </a:extLst>
          </p:cNvPr>
          <p:cNvSpPr/>
          <p:nvPr/>
        </p:nvSpPr>
        <p:spPr>
          <a:xfrm>
            <a:off x="1824824" y="697646"/>
            <a:ext cx="8685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dirty="0" err="1"/>
              <a:t>Enero</a:t>
            </a:r>
            <a:r>
              <a:rPr lang="en-SG" dirty="0"/>
              <a:t> 2024, https://dollarsandsense.sg/first-mover-disadvantage-trip-tengah-newest-hdb-town-amenities-residents/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3D89B9-29B3-719E-4DB7-7F2D23C40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601"/>
          <a:stretch/>
        </p:blipFill>
        <p:spPr>
          <a:xfrm>
            <a:off x="5754791" y="1802921"/>
            <a:ext cx="6459243" cy="5078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CEEF6-61F0-D626-95F1-CF6BFBAC7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50"/>
          <a:stretch/>
        </p:blipFill>
        <p:spPr>
          <a:xfrm>
            <a:off x="-1" y="1802921"/>
            <a:ext cx="5602805" cy="507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8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00663" y="1066800"/>
            <a:ext cx="10161917" cy="1887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CU" sz="2000" b="1" dirty="0"/>
              <a:t>Una eco-ciudad es una ciudad construida sobre los principios de vivir dentro de los límites del medio ambiente. 
El objetivo final de muchas eco-ciudades es eliminar todos los residuos de carbono, producir toda la energía a través de fuentes renovables e incorporar los ciclos naturales en la ciudad; 
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940" y="2784623"/>
            <a:ext cx="6091865" cy="39568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00663" y="3352684"/>
            <a:ext cx="2639684" cy="3298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s-CU" sz="2000" dirty="0"/>
              <a:t>Sin embargo, las eco-ciudades también tienen la intención de estimular el crecimiento económico, reducir la pobreza, aumentar la eficiencia y mejorar la salud. 
(Wikipedia)</a:t>
            </a:r>
            <a:endParaRPr lang="en-GB" sz="2000" dirty="0"/>
          </a:p>
        </p:txBody>
      </p:sp>
      <p:sp>
        <p:nvSpPr>
          <p:cNvPr id="4" name="Rectangle 3"/>
          <p:cNvSpPr/>
          <p:nvPr/>
        </p:nvSpPr>
        <p:spPr>
          <a:xfrm>
            <a:off x="9365589" y="5627298"/>
            <a:ext cx="196520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100" dirty="0">
                <a:latin typeface="arial" panose="020B0604020202020204" pitchFamily="34" charset="0"/>
              </a:rPr>
              <a:t>Lehmann, S. (2010). The Principles of Green Urbanism, Transforming the City for Sustainability. </a:t>
            </a:r>
            <a:r>
              <a:rPr lang="en-SG" sz="1100" dirty="0" err="1">
                <a:latin typeface="arial" panose="020B0604020202020204" pitchFamily="34" charset="0"/>
              </a:rPr>
              <a:t>Earthscan</a:t>
            </a:r>
            <a:r>
              <a:rPr lang="en-SG" sz="1100" dirty="0">
                <a:latin typeface="arial" panose="020B0604020202020204" pitchFamily="34" charset="0"/>
              </a:rPr>
              <a:t>, London.</a:t>
            </a:r>
            <a:endParaRPr lang="en-SG" sz="1100" dirty="0"/>
          </a:p>
        </p:txBody>
      </p:sp>
      <p:sp>
        <p:nvSpPr>
          <p:cNvPr id="7" name="TextBox 6"/>
          <p:cNvSpPr txBox="1"/>
          <p:nvPr/>
        </p:nvSpPr>
        <p:spPr>
          <a:xfrm>
            <a:off x="2938315" y="101947"/>
            <a:ext cx="3886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Definiciones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: Eco-Ciudad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6096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856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38314" y="25747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Criticismo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sobre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las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190446" y="990600"/>
            <a:ext cx="9920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2800" dirty="0">
                <a:solidFill>
                  <a:schemeClr val="accent1"/>
                </a:solidFill>
              </a:rPr>
              <a:t>¿Son las </a:t>
            </a:r>
            <a:r>
              <a:rPr lang="es-CU" sz="2800" dirty="0" err="1">
                <a:solidFill>
                  <a:schemeClr val="accent1"/>
                </a:solidFill>
              </a:rPr>
              <a:t>ecociudades</a:t>
            </a:r>
            <a:r>
              <a:rPr lang="es-CU" sz="2800" dirty="0">
                <a:solidFill>
                  <a:schemeClr val="accent1"/>
                </a:solidFill>
              </a:rPr>
              <a:t> realmente bajas en carbono y respetuosas con el medio ambiente?
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90446" y="2034393"/>
            <a:ext cx="96357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U" sz="2000" dirty="0" err="1"/>
              <a:t>Masdar</a:t>
            </a:r>
            <a:r>
              <a:rPr lang="es-CU" sz="2000" dirty="0"/>
              <a:t> City no está cerca de reducir a cero sus emisiones de gases de efecto invernadero ahora, incluso a una fracción de su huella planificada. </a:t>
            </a:r>
            <a:br>
              <a:rPr lang="es-CU" sz="2000" dirty="0"/>
            </a:br>
            <a:r>
              <a:rPr lang="es-CU" sz="2000" dirty="0"/>
              <a:t>
"A partir de hoy, no es un futuro neto cero, es alrededor del 50%".
dijo Chris </a:t>
            </a:r>
            <a:r>
              <a:rPr lang="es-CU" sz="2000" dirty="0" err="1"/>
              <a:t>Wan</a:t>
            </a:r>
            <a:r>
              <a:rPr lang="es-CU" sz="2000" dirty="0"/>
              <a:t>, el gerente de diseño de </a:t>
            </a:r>
            <a:r>
              <a:rPr lang="es-CU" sz="2000" dirty="0" err="1"/>
              <a:t>Masdar</a:t>
            </a:r>
            <a:r>
              <a:rPr lang="es-CU" sz="2000" dirty="0"/>
              <a:t> City.
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8209472" y="3003889"/>
            <a:ext cx="26166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00" dirty="0"/>
              <a:t>https://www.theguardian.com/environment/2016/feb/16/masdars-zero-carbon-dream-could-become-worlds-first-green-ghost-town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32500" t="45200" b="3333"/>
          <a:stretch/>
        </p:blipFill>
        <p:spPr>
          <a:xfrm>
            <a:off x="2403359" y="3892642"/>
            <a:ext cx="6145417" cy="292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3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0446" y="2263170"/>
            <a:ext cx="95925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U" sz="2000" dirty="0"/>
              <a:t>La transformación del modelo de desarrollo existente y el cambio de estilos de vida actuales a uno simple, sostenible y saludable deben ser las principales tareas del desarrollo de </a:t>
            </a:r>
            <a:r>
              <a:rPr lang="es-CU" sz="2000" dirty="0" err="1"/>
              <a:t>ecociudades</a:t>
            </a:r>
            <a:r>
              <a:rPr lang="es-CU" sz="2000" dirty="0"/>
              <a:t> bajas en carbono a corto plazo. 
</a:t>
            </a:r>
            <a:endParaRPr lang="en-GB" sz="2000" dirty="0"/>
          </a:p>
        </p:txBody>
      </p:sp>
      <p:sp>
        <p:nvSpPr>
          <p:cNvPr id="3" name="Rectangle 2"/>
          <p:cNvSpPr/>
          <p:nvPr/>
        </p:nvSpPr>
        <p:spPr>
          <a:xfrm>
            <a:off x="2516037" y="5468997"/>
            <a:ext cx="6477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Yu, L. (2014) Low carbon eco-city: New approach for Chinese urbanization. Habitat International 44.</a:t>
            </a:r>
            <a:endParaRPr lang="en-GB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1190447" y="3671501"/>
            <a:ext cx="959257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2000" dirty="0"/>
              <a:t>Sin embargo, para lograr propuestas económicamente viables, el equilibrio tiende, no a promover un estilo de vida bajo en carbono, sino a atraer a la población de ingresos medios-altos que al final puede consumir más personas que el promedio en las ciudades convencionales.
</a:t>
            </a:r>
            <a:endParaRPr lang="en-GB" sz="2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6">
            <a:extLst>
              <a:ext uri="{FF2B5EF4-FFF2-40B4-BE49-F238E27FC236}">
                <a16:creationId xmlns:a16="http://schemas.microsoft.com/office/drawing/2014/main" id="{061F3312-7E16-3940-74AB-6E85253F4E69}"/>
              </a:ext>
            </a:extLst>
          </p:cNvPr>
          <p:cNvSpPr txBox="1"/>
          <p:nvPr/>
        </p:nvSpPr>
        <p:spPr>
          <a:xfrm>
            <a:off x="2938314" y="25747"/>
            <a:ext cx="5282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Criticismo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sobre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las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1B33C-B6A0-FBBB-8412-2F11CE9EA987}"/>
              </a:ext>
            </a:extLst>
          </p:cNvPr>
          <p:cNvSpPr txBox="1"/>
          <p:nvPr/>
        </p:nvSpPr>
        <p:spPr>
          <a:xfrm>
            <a:off x="1190446" y="990600"/>
            <a:ext cx="99203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2800" dirty="0">
                <a:solidFill>
                  <a:schemeClr val="accent1"/>
                </a:solidFill>
              </a:rPr>
              <a:t>¿Son las </a:t>
            </a:r>
            <a:r>
              <a:rPr lang="es-CU" sz="2800" dirty="0" err="1">
                <a:solidFill>
                  <a:schemeClr val="accent1"/>
                </a:solidFill>
              </a:rPr>
              <a:t>ecociudades</a:t>
            </a:r>
            <a:r>
              <a:rPr lang="es-CU" sz="2800" dirty="0">
                <a:solidFill>
                  <a:schemeClr val="accent1"/>
                </a:solidFill>
              </a:rPr>
              <a:t> realmente bajas en carbono y respetuosas con el medio ambiente?
</a:t>
            </a:r>
            <a:endParaRPr lang="en-US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15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93962" y="990600"/>
            <a:ext cx="94372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U"/>
            </a:defPPr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s-CU" dirty="0"/>
              <a:t>¿Están anteponiendo los ecosistemas naturales y la reducción de la huella de carbono a los beneficios económicos?
</a:t>
            </a:r>
            <a:endParaRPr lang="en-SG" dirty="0"/>
          </a:p>
        </p:txBody>
      </p:sp>
      <p:sp>
        <p:nvSpPr>
          <p:cNvPr id="9" name="Rectangle 8"/>
          <p:cNvSpPr/>
          <p:nvPr/>
        </p:nvSpPr>
        <p:spPr>
          <a:xfrm>
            <a:off x="6117357" y="2046584"/>
            <a:ext cx="427747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U" sz="2000" dirty="0"/>
              <a:t>Rapoport (2014) destaca cómo, en los proyectos de eco-ciudad, "las preocupaciones económicas tienen prioridad constante sobre las ambientales"...
Foster (2002) plantea preocupaciones..., señalando que la modernización ecológica no cambia los patrones capitalistas tradicionales de producción y consumo, y por lo tanto replica los mismos problemas ambientales intrínsecos al capitalismo.
</a:t>
            </a:r>
            <a:endParaRPr lang="en-SG" sz="2000" b="1" dirty="0"/>
          </a:p>
        </p:txBody>
      </p:sp>
      <p:sp>
        <p:nvSpPr>
          <p:cNvPr id="11" name="Rectangle 10"/>
          <p:cNvSpPr/>
          <p:nvPr/>
        </p:nvSpPr>
        <p:spPr>
          <a:xfrm>
            <a:off x="6117357" y="6214972"/>
            <a:ext cx="345035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00" dirty="0">
                <a:latin typeface="AdvPS8E82"/>
              </a:rPr>
              <a:t>F. </a:t>
            </a:r>
            <a:r>
              <a:rPr lang="en-SG" sz="1000" dirty="0" err="1">
                <a:latin typeface="AdvPS8E82"/>
              </a:rPr>
              <a:t>Cugurullo</a:t>
            </a:r>
            <a:r>
              <a:rPr lang="en-SG" sz="1000" dirty="0">
                <a:latin typeface="AdvPS8E82"/>
              </a:rPr>
              <a:t> (2016). Urban eco-modernisation and the policy context of new eco-city projects: Where </a:t>
            </a:r>
            <a:r>
              <a:rPr lang="en-SG" sz="1000" dirty="0" err="1">
                <a:latin typeface="AdvPS8E82"/>
              </a:rPr>
              <a:t>Masdar</a:t>
            </a:r>
            <a:r>
              <a:rPr lang="en-SG" sz="1000" dirty="0">
                <a:latin typeface="AdvPS8E82"/>
              </a:rPr>
              <a:t> City fails and why. </a:t>
            </a:r>
            <a:r>
              <a:rPr lang="en-SG" sz="1000" dirty="0"/>
              <a:t>Urban Studies 53(11).</a:t>
            </a: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646" y="2147977"/>
            <a:ext cx="2885754" cy="45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20350727-2512-22A8-AE38-20A443D9F94F}"/>
              </a:ext>
            </a:extLst>
          </p:cNvPr>
          <p:cNvSpPr txBox="1"/>
          <p:nvPr/>
        </p:nvSpPr>
        <p:spPr>
          <a:xfrm>
            <a:off x="2938314" y="25747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Criticismo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sobre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las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621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07147" y="994270"/>
            <a:ext cx="6553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U"/>
            </a:defPPr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s-CU" dirty="0"/>
              <a:t>¿Son socialmente inclusivos y equitativos?
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83746" y="5294984"/>
            <a:ext cx="2643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/>
              <a:t>Caprotti</a:t>
            </a:r>
            <a:r>
              <a:rPr lang="en-GB" sz="1200" dirty="0"/>
              <a:t> F. (2014) </a:t>
            </a:r>
            <a:r>
              <a:rPr lang="en-US" sz="1200" dirty="0"/>
              <a:t>Critical research on eco-cities? A walk through the Sino-Singapore </a:t>
            </a:r>
            <a:r>
              <a:rPr lang="en-GB" sz="1200" dirty="0"/>
              <a:t>Tianjin Eco-City, China. Cities 36.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83746" y="1730517"/>
            <a:ext cx="403725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U" sz="2000" dirty="0"/>
              <a:t>"Estos nuevos centros </a:t>
            </a:r>
            <a:r>
              <a:rPr lang="es-CU" sz="2000" dirty="0" err="1"/>
              <a:t>ecourbanos</a:t>
            </a:r>
            <a:r>
              <a:rPr lang="es-CU" sz="2000" dirty="0"/>
              <a:t>, con sus brillantes apartamentos ejecutivos y bloques de oficinas comerciales, y con su amplia provisión para la vida urbana de clase media, están siendo construidos desde cero por trabajadores mal pagados, construyendo eco-ciudades en las que probablemente nunca podrán permitirse vivir por sí mismos".</a:t>
            </a:r>
          </a:p>
        </p:txBody>
      </p:sp>
      <p:pic>
        <p:nvPicPr>
          <p:cNvPr id="1026" name="Picture 2" descr="Image result for indian workers in duba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8"/>
          <a:stretch/>
        </p:blipFill>
        <p:spPr bwMode="auto">
          <a:xfrm>
            <a:off x="995213" y="1730517"/>
            <a:ext cx="4974247" cy="434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48463" y="6124543"/>
            <a:ext cx="3917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https://blogs.tribune.com.pk/story/27604/why-is-it-acceptable-for-indian-companies-to-abuse-indian-migrants-in-the-middle-east/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2A87CC8E-79CB-11C7-F4C0-9A2DB59507BF}"/>
              </a:ext>
            </a:extLst>
          </p:cNvPr>
          <p:cNvSpPr txBox="1"/>
          <p:nvPr/>
        </p:nvSpPr>
        <p:spPr>
          <a:xfrm>
            <a:off x="2938314" y="25747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Criticismo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sobre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las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098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09623" y="990600"/>
            <a:ext cx="9083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U"/>
            </a:defPPr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s-CU" dirty="0"/>
              <a:t>¿Proporcionan soluciones asequibles, replicables y escalables para ser aplicadas en futuros distritos y ciudades? 
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95600" y="5974291"/>
            <a:ext cx="6629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00" dirty="0">
                <a:latin typeface="AdvPS8E82"/>
              </a:rPr>
              <a:t>F. </a:t>
            </a:r>
            <a:r>
              <a:rPr lang="en-SG" sz="1000" dirty="0" err="1">
                <a:latin typeface="AdvPS8E82"/>
              </a:rPr>
              <a:t>Cugurullo</a:t>
            </a:r>
            <a:r>
              <a:rPr lang="en-SG" sz="1000" dirty="0">
                <a:latin typeface="AdvPS8E82"/>
              </a:rPr>
              <a:t> (2016). Urban eco-modernisation and the policy context of new eco-city projects: Where </a:t>
            </a:r>
            <a:r>
              <a:rPr lang="en-SG" sz="1000" dirty="0" err="1">
                <a:latin typeface="AdvPS8E82"/>
              </a:rPr>
              <a:t>Masdar</a:t>
            </a:r>
            <a:r>
              <a:rPr lang="en-SG" sz="1000" dirty="0">
                <a:latin typeface="AdvPS8E82"/>
              </a:rPr>
              <a:t> City fails and why. </a:t>
            </a:r>
            <a:r>
              <a:rPr lang="en-SG" sz="1000" dirty="0"/>
              <a:t>Urban Studies 53(11).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31456" y="2155685"/>
            <a:ext cx="476178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U" sz="2000" b="1" dirty="0"/>
              <a:t>Los socios comerciales evalúan el éxito de sus proyectos individualmente, en lugar de considerar el beneficio general que aportan a la ciudad. 
</a:t>
            </a:r>
          </a:p>
          <a:p>
            <a:r>
              <a:rPr lang="es-CU" sz="2000" b="1" dirty="0"/>
              <a:t>Como resultado, en lugar de trabajar juntos para disminuir el impacto ambiental del asentamiento, operan de una manera descoordinada e individualista que a menudo penaliza otras iniciativas de sostenibilidad en la ciudad. 
</a:t>
            </a:r>
            <a:endParaRPr lang="en-SG" sz="2000" dirty="0"/>
          </a:p>
        </p:txBody>
      </p:sp>
      <p:pic>
        <p:nvPicPr>
          <p:cNvPr id="3074" name="Picture 2" descr="Image result for masdar compani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0" r="10173"/>
          <a:stretch/>
        </p:blipFill>
        <p:spPr bwMode="auto">
          <a:xfrm>
            <a:off x="1576050" y="2277372"/>
            <a:ext cx="4086791" cy="320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2A5E5239-A2E0-2B74-5FF3-A06BE571470C}"/>
              </a:ext>
            </a:extLst>
          </p:cNvPr>
          <p:cNvSpPr txBox="1"/>
          <p:nvPr/>
        </p:nvSpPr>
        <p:spPr>
          <a:xfrm>
            <a:off x="2938314" y="25747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Criticismo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sobre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las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95569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9622" y="2375595"/>
            <a:ext cx="897147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U" sz="2000" dirty="0">
                <a:solidFill>
                  <a:srgbClr val="000000"/>
                </a:solidFill>
              </a:rPr>
              <a:t>No es posible reducir las emisiones de carbono, ni reducir la contaminación significativamente, siempre y cuando las ciudades continúen empleando energía y materiales tan derrochadoramente como está ocurriendo en la actualidad. 
</a:t>
            </a:r>
          </a:p>
          <a:p>
            <a:r>
              <a:rPr lang="es-CU" sz="2200" dirty="0">
                <a:solidFill>
                  <a:srgbClr val="000000"/>
                </a:solidFill>
              </a:rPr>
              <a:t>Tampoco las eco-ciudades pueden replicar, y mucho menos mejorar, la existencia consumista y aún así esperar seguir siendo limpias, verdes y económicamente viables. </a:t>
            </a:r>
            <a:endParaRPr lang="en-GB" sz="2200" b="1" dirty="0"/>
          </a:p>
        </p:txBody>
      </p:sp>
      <p:sp>
        <p:nvSpPr>
          <p:cNvPr id="6" name="Rectangle 5"/>
          <p:cNvSpPr/>
          <p:nvPr/>
        </p:nvSpPr>
        <p:spPr>
          <a:xfrm>
            <a:off x="2881745" y="5532453"/>
            <a:ext cx="594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/>
              <a:t>Premalatha</a:t>
            </a:r>
            <a:r>
              <a:rPr lang="en-GB" sz="1200" dirty="0"/>
              <a:t>, M. (2014) </a:t>
            </a:r>
            <a:r>
              <a:rPr lang="en-US" sz="1200" dirty="0">
                <a:solidFill>
                  <a:srgbClr val="000000"/>
                </a:solidFill>
                <a:latin typeface="GBOLC I+ Adv O T 863180fb"/>
              </a:rPr>
              <a:t>The promise and the performance of the world</a:t>
            </a:r>
            <a:r>
              <a:rPr lang="en-US" sz="1200" dirty="0">
                <a:solidFill>
                  <a:srgbClr val="000000"/>
                </a:solidFill>
                <a:latin typeface="GBOLC J+ Adv O Tf 9433e 2d"/>
              </a:rPr>
              <a:t>'</a:t>
            </a:r>
            <a:r>
              <a:rPr lang="en-US" sz="1200" dirty="0">
                <a:solidFill>
                  <a:srgbClr val="000000"/>
                </a:solidFill>
                <a:latin typeface="GBOLC I+ Adv O T 863180fb"/>
              </a:rPr>
              <a:t>s </a:t>
            </a:r>
            <a:r>
              <a:rPr lang="en-US" sz="1200" dirty="0">
                <a:solidFill>
                  <a:srgbClr val="000000"/>
                </a:solidFill>
                <a:latin typeface="GBOLC K+ Adv O T 863180fb+fb"/>
              </a:rPr>
              <a:t>fi</a:t>
            </a:r>
            <a:r>
              <a:rPr lang="en-US" sz="1200" dirty="0">
                <a:solidFill>
                  <a:srgbClr val="000000"/>
                </a:solidFill>
                <a:latin typeface="GBOLC I+ Adv O T 863180fb"/>
              </a:rPr>
              <a:t>rst two zero carbon eco-cities. </a:t>
            </a:r>
            <a:r>
              <a:rPr lang="en-US" sz="1200" dirty="0"/>
              <a:t>Renewable and Sustainable Energy Reviews 25.</a:t>
            </a:r>
            <a:endParaRPr lang="en-GB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6">
            <a:extLst>
              <a:ext uri="{FF2B5EF4-FFF2-40B4-BE49-F238E27FC236}">
                <a16:creationId xmlns:a16="http://schemas.microsoft.com/office/drawing/2014/main" id="{1B697A0E-2E2B-BDA9-A19B-F84DB0456C92}"/>
              </a:ext>
            </a:extLst>
          </p:cNvPr>
          <p:cNvSpPr txBox="1"/>
          <p:nvPr/>
        </p:nvSpPr>
        <p:spPr>
          <a:xfrm>
            <a:off x="2938314" y="25747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Criticismo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sobre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las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EBB0F8-5FA8-D2CD-985A-26712366543C}"/>
              </a:ext>
            </a:extLst>
          </p:cNvPr>
          <p:cNvSpPr txBox="1"/>
          <p:nvPr/>
        </p:nvSpPr>
        <p:spPr>
          <a:xfrm>
            <a:off x="1509623" y="990600"/>
            <a:ext cx="9083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U"/>
            </a:defPPr>
            <a:lvl1pPr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s-CU" dirty="0"/>
              <a:t>¿Proporcionan soluciones asequibles, replicables y escalables para ser aplicadas en futuros distritos y ciudades? 
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7819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t="32800" r="30846" b="2"/>
          <a:stretch/>
        </p:blipFill>
        <p:spPr>
          <a:xfrm>
            <a:off x="4718830" y="-1"/>
            <a:ext cx="5949171" cy="35052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6"/>
          <a:stretch/>
        </p:blipFill>
        <p:spPr>
          <a:xfrm>
            <a:off x="6769950" y="3498088"/>
            <a:ext cx="3898050" cy="33606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6" r="2093"/>
          <a:stretch/>
        </p:blipFill>
        <p:spPr>
          <a:xfrm>
            <a:off x="1537565" y="1905000"/>
            <a:ext cx="3181264" cy="495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8"/>
          <a:stretch/>
        </p:blipFill>
        <p:spPr>
          <a:xfrm>
            <a:off x="4718830" y="3495028"/>
            <a:ext cx="2051121" cy="3362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8"/>
          <a:stretch/>
        </p:blipFill>
        <p:spPr>
          <a:xfrm>
            <a:off x="1524000" y="0"/>
            <a:ext cx="3194829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15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9530"/>
          <a:stretch/>
        </p:blipFill>
        <p:spPr>
          <a:xfrm>
            <a:off x="653704" y="1529048"/>
            <a:ext cx="5402405" cy="377637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2200" y="457201"/>
            <a:ext cx="972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SG" sz="1600" b="1" dirty="0">
                <a:solidFill>
                  <a:schemeClr val="accent1">
                    <a:lumMod val="50000"/>
                  </a:schemeClr>
                </a:solidFill>
              </a:rPr>
              <a:t>1 430 </a:t>
            </a:r>
            <a:r>
              <a:rPr lang="en-SG" sz="1600" b="1" dirty="0" err="1">
                <a:solidFill>
                  <a:schemeClr val="accent1">
                    <a:lumMod val="50000"/>
                  </a:schemeClr>
                </a:solidFill>
              </a:rPr>
              <a:t>millones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(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nueva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población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urbana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para 2030) + </a:t>
            </a:r>
            <a:r>
              <a:rPr lang="en-SG" sz="1600" b="1" dirty="0">
                <a:solidFill>
                  <a:schemeClr val="accent1">
                    <a:lumMod val="50000"/>
                  </a:schemeClr>
                </a:solidFill>
              </a:rPr>
              <a:t>2 250 </a:t>
            </a:r>
            <a:r>
              <a:rPr lang="en-SG" sz="1600" b="1" dirty="0" err="1">
                <a:solidFill>
                  <a:schemeClr val="accent1">
                    <a:lumMod val="50000"/>
                  </a:schemeClr>
                </a:solidFill>
              </a:rPr>
              <a:t>millones</a:t>
            </a:r>
            <a:r>
              <a:rPr lang="en-SG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(personas con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necesidad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urgente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vivienda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) 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812801"/>
            <a:ext cx="9588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Las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emisiones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de gases de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efecto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invernadero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podrían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incrementar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la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temperatura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global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promedio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b="1" dirty="0">
                <a:solidFill>
                  <a:schemeClr val="accent1">
                    <a:lumMod val="50000"/>
                  </a:schemeClr>
                </a:solidFill>
              </a:rPr>
              <a:t>2°C 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para </a:t>
            </a:r>
            <a:r>
              <a:rPr lang="en-SG" sz="1600" b="1" dirty="0">
                <a:solidFill>
                  <a:schemeClr val="accent1">
                    <a:lumMod val="50000"/>
                  </a:schemeClr>
                </a:solidFill>
              </a:rPr>
              <a:t>2040 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y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en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b="1" dirty="0">
                <a:solidFill>
                  <a:schemeClr val="accent1">
                    <a:lumMod val="50000"/>
                  </a:schemeClr>
                </a:solidFill>
              </a:rPr>
              <a:t>5°C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para </a:t>
            </a:r>
            <a:r>
              <a:rPr lang="en-SG" sz="1600" b="1" dirty="0">
                <a:solidFill>
                  <a:schemeClr val="accent1">
                    <a:lumMod val="50000"/>
                  </a:schemeClr>
                </a:solidFill>
              </a:rPr>
              <a:t>2100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1100" y="5888705"/>
            <a:ext cx="9131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chemeClr val="accent1">
                    <a:lumMod val="50000"/>
                  </a:schemeClr>
                </a:solidFill>
              </a:rPr>
              <a:t>A la </a:t>
            </a:r>
            <a:r>
              <a:rPr lang="en-IN" sz="1600" dirty="0" err="1">
                <a:solidFill>
                  <a:schemeClr val="accent1">
                    <a:lumMod val="50000"/>
                  </a:schemeClr>
                </a:solidFill>
              </a:rPr>
              <a:t>vez</a:t>
            </a:r>
            <a:r>
              <a:rPr lang="en-IN" sz="1600" dirty="0">
                <a:solidFill>
                  <a:schemeClr val="accent1">
                    <a:lumMod val="50000"/>
                  </a:schemeClr>
                </a:solidFill>
              </a:rPr>
              <a:t> de reducer </a:t>
            </a:r>
            <a:r>
              <a:rPr lang="en-IN" sz="1600" dirty="0" err="1">
                <a:solidFill>
                  <a:schemeClr val="accent1">
                    <a:lumMod val="50000"/>
                  </a:schemeClr>
                </a:solidFill>
              </a:rPr>
              <a:t>drásticamente</a:t>
            </a:r>
            <a:r>
              <a:rPr lang="en-IN" sz="1600" dirty="0">
                <a:solidFill>
                  <a:schemeClr val="accent1">
                    <a:lumMod val="50000"/>
                  </a:schemeClr>
                </a:solidFill>
              </a:rPr>
              <a:t> las </a:t>
            </a:r>
            <a:r>
              <a:rPr lang="en-IN" sz="1600" dirty="0" err="1">
                <a:solidFill>
                  <a:schemeClr val="accent1">
                    <a:lumMod val="50000"/>
                  </a:schemeClr>
                </a:solidFill>
              </a:rPr>
              <a:t>emisiones</a:t>
            </a:r>
            <a:r>
              <a:rPr lang="en-IN" sz="1600" dirty="0">
                <a:solidFill>
                  <a:schemeClr val="accent1">
                    <a:lumMod val="50000"/>
                  </a:schemeClr>
                </a:solidFill>
              </a:rPr>
              <a:t> de gases de </a:t>
            </a:r>
            <a:r>
              <a:rPr lang="en-IN" sz="1600" dirty="0" err="1">
                <a:solidFill>
                  <a:schemeClr val="accent1">
                    <a:lumMod val="50000"/>
                  </a:schemeClr>
                </a:solidFill>
              </a:rPr>
              <a:t>efecto</a:t>
            </a:r>
            <a:r>
              <a:rPr lang="en-IN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N" sz="1600" dirty="0" err="1">
                <a:solidFill>
                  <a:schemeClr val="accent1">
                    <a:lumMod val="50000"/>
                  </a:schemeClr>
                </a:solidFill>
              </a:rPr>
              <a:t>invernadero</a:t>
            </a:r>
            <a:r>
              <a:rPr lang="en-IN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N" sz="1600" dirty="0" err="1">
                <a:solidFill>
                  <a:schemeClr val="accent1">
                    <a:lumMod val="50000"/>
                  </a:schemeClr>
                </a:solidFill>
              </a:rPr>
              <a:t>conllevando</a:t>
            </a:r>
            <a:r>
              <a:rPr lang="en-IN" sz="1600" dirty="0">
                <a:solidFill>
                  <a:schemeClr val="accent1">
                    <a:lumMod val="50000"/>
                  </a:schemeClr>
                </a:solidFill>
              </a:rPr>
              <a:t> a </a:t>
            </a:r>
            <a:r>
              <a:rPr lang="en-IN" sz="1600" dirty="0" err="1">
                <a:solidFill>
                  <a:schemeClr val="accent1">
                    <a:lumMod val="50000"/>
                  </a:schemeClr>
                </a:solidFill>
              </a:rPr>
              <a:t>una</a:t>
            </a:r>
            <a:r>
              <a:rPr lang="en-IN" sz="1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N" sz="1600" dirty="0" err="1">
                <a:solidFill>
                  <a:schemeClr val="accent1">
                    <a:lumMod val="50000"/>
                  </a:schemeClr>
                </a:solidFill>
              </a:rPr>
              <a:t>sociedad</a:t>
            </a:r>
            <a:r>
              <a:rPr lang="en-IN" sz="16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IN" sz="1600" b="1" dirty="0">
                <a:solidFill>
                  <a:schemeClr val="accent1">
                    <a:lumMod val="50000"/>
                  </a:schemeClr>
                </a:solidFill>
              </a:rPr>
              <a:t>cero </a:t>
            </a:r>
            <a:r>
              <a:rPr lang="en-IN" sz="1600" b="1" dirty="0" err="1">
                <a:solidFill>
                  <a:schemeClr val="accent1">
                    <a:lumMod val="50000"/>
                  </a:schemeClr>
                </a:solidFill>
              </a:rPr>
              <a:t>carbón</a:t>
            </a:r>
            <a:r>
              <a:rPr lang="en-IN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N" sz="1600" dirty="0">
                <a:solidFill>
                  <a:schemeClr val="accent1">
                    <a:lumMod val="50000"/>
                  </a:schemeClr>
                </a:solidFill>
              </a:rPr>
              <a:t>(100% renewable) </a:t>
            </a:r>
            <a:r>
              <a:rPr lang="en-IN" sz="1600" b="1" dirty="0">
                <a:solidFill>
                  <a:schemeClr val="accent1">
                    <a:lumMod val="50000"/>
                  </a:schemeClr>
                </a:solidFill>
              </a:rPr>
              <a:t>para 2050?</a:t>
            </a:r>
            <a:endParaRPr lang="en-IN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51100" y="5556980"/>
            <a:ext cx="8864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Proveer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450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millones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unidades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de </a:t>
            </a:r>
            <a:r>
              <a:rPr lang="en-SG" sz="1600" dirty="0" err="1">
                <a:solidFill>
                  <a:schemeClr val="accent1">
                    <a:lumMod val="50000"/>
                  </a:schemeClr>
                </a:solidFill>
              </a:rPr>
              <a:t>vivienda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 para 2030, </a:t>
            </a:r>
            <a:r>
              <a:rPr lang="en-SG" sz="1600" b="1" dirty="0">
                <a:solidFill>
                  <a:schemeClr val="accent1">
                    <a:lumMod val="50000"/>
                  </a:schemeClr>
                </a:solidFill>
              </a:rPr>
              <a:t>60 000 </a:t>
            </a:r>
            <a:r>
              <a:rPr lang="en-SG" sz="1600" b="1" dirty="0" err="1">
                <a:solidFill>
                  <a:schemeClr val="accent1">
                    <a:lumMod val="50000"/>
                  </a:schemeClr>
                </a:solidFill>
              </a:rPr>
              <a:t>unidades</a:t>
            </a:r>
            <a:r>
              <a:rPr lang="en-SG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b="1" dirty="0" err="1">
                <a:solidFill>
                  <a:schemeClr val="accent1">
                    <a:lumMod val="50000"/>
                  </a:schemeClr>
                </a:solidFill>
              </a:rPr>
              <a:t>cada</a:t>
            </a:r>
            <a:r>
              <a:rPr lang="en-SG" sz="16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SG" sz="1600" b="1" dirty="0" err="1">
                <a:solidFill>
                  <a:schemeClr val="accent1">
                    <a:lumMod val="50000"/>
                  </a:schemeClr>
                </a:solidFill>
              </a:rPr>
              <a:t>dia</a:t>
            </a:r>
            <a:r>
              <a:rPr lang="en-SG" sz="1600" dirty="0">
                <a:solidFill>
                  <a:schemeClr val="accent1">
                    <a:lumMod val="50000"/>
                  </a:schemeClr>
                </a:solidFill>
              </a:rPr>
              <a:t>,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7" b="13987"/>
          <a:stretch/>
        </p:blipFill>
        <p:spPr>
          <a:xfrm>
            <a:off x="6183404" y="1529048"/>
            <a:ext cx="5347877" cy="37763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1353" y="571788"/>
            <a:ext cx="1586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</a:rPr>
              <a:t>Problema</a:t>
            </a:r>
            <a:endParaRPr lang="en-SG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1353" y="5534762"/>
            <a:ext cx="8558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err="1"/>
              <a:t>Reto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1580534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greenest city in the world">
            <a:extLst>
              <a:ext uri="{FF2B5EF4-FFF2-40B4-BE49-F238E27FC236}">
                <a16:creationId xmlns:a16="http://schemas.microsoft.com/office/drawing/2014/main" id="{CFDB1C4F-F94C-DB74-D92B-487883415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01" y="798966"/>
            <a:ext cx="10448574" cy="587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4D475C-39D2-32D7-D638-E6A6EB5F19D1}"/>
              </a:ext>
            </a:extLst>
          </p:cNvPr>
          <p:cNvSpPr txBox="1"/>
          <p:nvPr/>
        </p:nvSpPr>
        <p:spPr>
          <a:xfrm>
            <a:off x="237190" y="209023"/>
            <a:ext cx="11313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</a:rPr>
              <a:t>The greenest city in the world 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“Smart Forest City Cancun” by  Stefano Boeri, para 130 000 </a:t>
            </a:r>
            <a:r>
              <a:rPr lang="en-US" sz="2000" b="0" i="0" dirty="0" err="1">
                <a:solidFill>
                  <a:srgbClr val="333333"/>
                </a:solidFill>
                <a:effectLst/>
              </a:rPr>
              <a:t>habitantes</a:t>
            </a:r>
            <a:endParaRPr lang="en-US" sz="2000" b="1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E8053B4-523B-52A7-2904-048024610EFC}"/>
              </a:ext>
            </a:extLst>
          </p:cNvPr>
          <p:cNvSpPr txBox="1"/>
          <p:nvPr/>
        </p:nvSpPr>
        <p:spPr>
          <a:xfrm>
            <a:off x="679501" y="6414679"/>
            <a:ext cx="60946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U" sz="1100" dirty="0"/>
              <a:t>https://www.ubm-development.com/magazin/en/the-greenest-city-in-the-world/</a:t>
            </a:r>
          </a:p>
        </p:txBody>
      </p:sp>
    </p:spTree>
    <p:extLst>
      <p:ext uri="{BB962C8B-B14F-4D97-AF65-F5344CB8AC3E}">
        <p14:creationId xmlns:p14="http://schemas.microsoft.com/office/powerpoint/2010/main" val="26089422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44D475C-39D2-32D7-D638-E6A6EB5F19D1}"/>
              </a:ext>
            </a:extLst>
          </p:cNvPr>
          <p:cNvSpPr txBox="1"/>
          <p:nvPr/>
        </p:nvSpPr>
        <p:spPr>
          <a:xfrm>
            <a:off x="237190" y="209023"/>
            <a:ext cx="11313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</a:rPr>
              <a:t>The greenest city in the world 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“Smart Forest City Cancun” by  Stefano Boeri, para 130 000 </a:t>
            </a:r>
            <a:r>
              <a:rPr lang="en-US" sz="2000" b="0" i="0" dirty="0" err="1">
                <a:solidFill>
                  <a:srgbClr val="333333"/>
                </a:solidFill>
                <a:effectLst/>
              </a:rPr>
              <a:t>habitantes</a:t>
            </a:r>
            <a:endParaRPr lang="en-US" sz="2000" b="1" i="0" dirty="0">
              <a:solidFill>
                <a:srgbClr val="333333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E367C5-C765-4C8B-D713-308BA43DC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2" b="8133"/>
          <a:stretch/>
        </p:blipFill>
        <p:spPr>
          <a:xfrm>
            <a:off x="644994" y="795882"/>
            <a:ext cx="10543465" cy="60621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96800F-7B76-3508-7222-A47151305420}"/>
              </a:ext>
            </a:extLst>
          </p:cNvPr>
          <p:cNvSpPr txBox="1"/>
          <p:nvPr/>
        </p:nvSpPr>
        <p:spPr>
          <a:xfrm>
            <a:off x="644994" y="6604084"/>
            <a:ext cx="60945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050" dirty="0">
                <a:solidFill>
                  <a:schemeClr val="bg1"/>
                </a:solidFill>
              </a:rPr>
              <a:t>https://innovando.it/es/nueva-idea-ciudad-ciudad-forestal-inteligente-canc%C3%BAn-m%C3%A9xico/</a:t>
            </a:r>
          </a:p>
        </p:txBody>
      </p:sp>
    </p:spTree>
    <p:extLst>
      <p:ext uri="{BB962C8B-B14F-4D97-AF65-F5344CB8AC3E}">
        <p14:creationId xmlns:p14="http://schemas.microsoft.com/office/powerpoint/2010/main" val="4086075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905000" y="6096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876244" y="908423"/>
            <a:ext cx="77289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000" dirty="0">
                <a:solidFill>
                  <a:schemeClr val="accent1"/>
                </a:solidFill>
                <a:latin typeface="Lucida Sans" panose="020B0602030504020204" pitchFamily="34" charset="0"/>
              </a:rPr>
              <a:t>Las </a:t>
            </a:r>
            <a:r>
              <a:rPr lang="en-SG" sz="20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categorías</a:t>
            </a:r>
            <a:r>
              <a:rPr lang="en-SG" sz="2000" dirty="0">
                <a:solidFill>
                  <a:schemeClr val="accent1"/>
                </a:solidFill>
                <a:latin typeface="Lucida Sans" panose="020B0602030504020204" pitchFamily="34" charset="0"/>
              </a:rPr>
              <a:t> de Bajo </a:t>
            </a:r>
            <a:r>
              <a:rPr lang="en-SG" sz="20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Carbono</a:t>
            </a:r>
            <a:r>
              <a:rPr lang="en-SG" sz="20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SG" sz="20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en</a:t>
            </a:r>
            <a:r>
              <a:rPr lang="en-SG" sz="20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SG" sz="20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varias</a:t>
            </a:r>
            <a:r>
              <a:rPr lang="en-SG" sz="20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SG" sz="20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endParaRPr lang="en-SG" sz="2000" dirty="0">
              <a:solidFill>
                <a:schemeClr val="accent1"/>
              </a:solidFill>
              <a:latin typeface="Lucida Sans" panose="020B06020305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6667" t="30000" r="15000" b="11333"/>
          <a:stretch/>
        </p:blipFill>
        <p:spPr>
          <a:xfrm>
            <a:off x="1871271" y="1676400"/>
            <a:ext cx="7501329" cy="47151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71270" y="6397271"/>
            <a:ext cx="826333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1050" dirty="0"/>
              <a:t>S. Tan et al. / A holistic low carbon city indicator framework for sustainable Development. Applied Energy 185 (2017)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D6D7A081-841C-31DA-656D-2DD1F193EF53}"/>
              </a:ext>
            </a:extLst>
          </p:cNvPr>
          <p:cNvSpPr txBox="1"/>
          <p:nvPr/>
        </p:nvSpPr>
        <p:spPr>
          <a:xfrm>
            <a:off x="2938315" y="101947"/>
            <a:ext cx="3886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Definiciones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: Eco-Ciudad</a:t>
            </a:r>
          </a:p>
        </p:txBody>
      </p:sp>
    </p:spTree>
    <p:extLst>
      <p:ext uri="{BB962C8B-B14F-4D97-AF65-F5344CB8AC3E}">
        <p14:creationId xmlns:p14="http://schemas.microsoft.com/office/powerpoint/2010/main" val="39037709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44D475C-39D2-32D7-D638-E6A6EB5F19D1}"/>
              </a:ext>
            </a:extLst>
          </p:cNvPr>
          <p:cNvSpPr txBox="1"/>
          <p:nvPr/>
        </p:nvSpPr>
        <p:spPr>
          <a:xfrm>
            <a:off x="237190" y="209023"/>
            <a:ext cx="1131358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rgbClr val="333333"/>
                </a:solidFill>
                <a:effectLst/>
              </a:rPr>
              <a:t>The greenest city in the world </a:t>
            </a:r>
            <a:r>
              <a:rPr lang="en-US" sz="2000" b="0" i="0" dirty="0">
                <a:solidFill>
                  <a:srgbClr val="333333"/>
                </a:solidFill>
                <a:effectLst/>
              </a:rPr>
              <a:t>“Smart Forest City Cancun” by  Stefano Boeri, para 130 000 </a:t>
            </a:r>
            <a:r>
              <a:rPr lang="en-US" sz="2000" b="0" i="0" dirty="0" err="1">
                <a:solidFill>
                  <a:srgbClr val="333333"/>
                </a:solidFill>
                <a:effectLst/>
              </a:rPr>
              <a:t>habitantes</a:t>
            </a:r>
            <a:endParaRPr lang="en-US" sz="2000" b="1" i="0" dirty="0">
              <a:solidFill>
                <a:srgbClr val="333333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6800F-7B76-3508-7222-A47151305420}"/>
              </a:ext>
            </a:extLst>
          </p:cNvPr>
          <p:cNvSpPr txBox="1"/>
          <p:nvPr/>
        </p:nvSpPr>
        <p:spPr>
          <a:xfrm>
            <a:off x="644994" y="6604084"/>
            <a:ext cx="609456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sz="1050" dirty="0">
                <a:solidFill>
                  <a:schemeClr val="bg1"/>
                </a:solidFill>
              </a:rPr>
              <a:t>https://innovando.it/es/nueva-idea-ciudad-ciudad-forestal-inteligente-canc%C3%BAn-m%C3%A9xico/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BF34DA-E611-5A0D-D470-AF193868D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4" y="795882"/>
            <a:ext cx="9620744" cy="6077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D52A85-52C9-0774-185C-38AFC5526123}"/>
              </a:ext>
            </a:extLst>
          </p:cNvPr>
          <p:cNvSpPr txBox="1"/>
          <p:nvPr/>
        </p:nvSpPr>
        <p:spPr>
          <a:xfrm>
            <a:off x="10265738" y="6084711"/>
            <a:ext cx="1822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419" dirty="0"/>
              <a:t>https://youtu.be/wkWug4Aq25k</a:t>
            </a:r>
          </a:p>
        </p:txBody>
      </p:sp>
    </p:spTree>
    <p:extLst>
      <p:ext uri="{BB962C8B-B14F-4D97-AF65-F5344CB8AC3E}">
        <p14:creationId xmlns:p14="http://schemas.microsoft.com/office/powerpoint/2010/main" val="17810065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5DEBA5C-B2CD-1222-3302-47A9FF1EB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440"/>
            <a:ext cx="12192000" cy="33731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F9685B9-4790-3584-7C0E-EDB5384C51C1}"/>
              </a:ext>
            </a:extLst>
          </p:cNvPr>
          <p:cNvSpPr txBox="1"/>
          <p:nvPr/>
        </p:nvSpPr>
        <p:spPr>
          <a:xfrm>
            <a:off x="359797" y="688191"/>
            <a:ext cx="609467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s-CU" b="0" i="0" dirty="0">
                <a:solidFill>
                  <a:srgbClr val="222222"/>
                </a:solidFill>
                <a:effectLst/>
                <a:latin typeface="Aileron"/>
              </a:rPr>
              <a:t>EDGE preliminar</a:t>
            </a:r>
          </a:p>
          <a:p>
            <a:pPr algn="l" fontAlgn="base"/>
            <a:r>
              <a:rPr lang="es-CU" b="0" i="0" dirty="0">
                <a:solidFill>
                  <a:srgbClr val="222222"/>
                </a:solidFill>
                <a:effectLst/>
                <a:latin typeface="Aileron"/>
              </a:rPr>
              <a:t>Auditado por EOSIS</a:t>
            </a:r>
          </a:p>
          <a:p>
            <a:pPr algn="l" fontAlgn="base"/>
            <a:r>
              <a:rPr lang="es-CU" b="0" i="0" dirty="0">
                <a:solidFill>
                  <a:srgbClr val="222222"/>
                </a:solidFill>
                <a:effectLst/>
                <a:latin typeface="Aileron"/>
              </a:rPr>
              <a:t>Ciudad de México (México)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6998ECE-7CFA-78B6-837E-91AD5AC4BA5B}"/>
              </a:ext>
            </a:extLst>
          </p:cNvPr>
          <p:cNvSpPr txBox="1"/>
          <p:nvPr/>
        </p:nvSpPr>
        <p:spPr>
          <a:xfrm>
            <a:off x="359797" y="226526"/>
            <a:ext cx="60946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Revolución</a:t>
            </a:r>
            <a:r>
              <a:rPr lang="en-US" sz="2400" dirty="0"/>
              <a:t> 757</a:t>
            </a:r>
            <a:endParaRPr lang="es-CU" sz="240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03BB8F5-3F48-DA9A-DDA8-5BD156D5865B}"/>
              </a:ext>
            </a:extLst>
          </p:cNvPr>
          <p:cNvSpPr txBox="1"/>
          <p:nvPr/>
        </p:nvSpPr>
        <p:spPr>
          <a:xfrm>
            <a:off x="359797" y="5154146"/>
            <a:ext cx="111218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U" dirty="0">
                <a:solidFill>
                  <a:srgbClr val="02213E"/>
                </a:solidFill>
                <a:latin typeface="Catamaran"/>
              </a:rPr>
              <a:t>C</a:t>
            </a:r>
            <a:r>
              <a:rPr lang="es-CU" b="0" i="0" dirty="0">
                <a:solidFill>
                  <a:srgbClr val="02213E"/>
                </a:solidFill>
                <a:effectLst/>
                <a:latin typeface="Catamaran"/>
              </a:rPr>
              <a:t>omplejo habitacional en una extraordinaria ubicación con accesos a las avenidas principales de la ciudad que te conectaran con las zonas comerciales, de restaurantes y oficinas mas importantes de la CDMX. Revolución 757 son dos edificios de diseño vanguardista que cuentan con una extensa área de amenidades inteligentes: accesos automatizados vehiculares con código QR, estación de carga para coches eléctricos, APP 757, CCTV y </a:t>
            </a:r>
            <a:r>
              <a:rPr lang="es-CU" b="0" i="0" dirty="0" err="1">
                <a:solidFill>
                  <a:srgbClr val="02213E"/>
                </a:solidFill>
                <a:effectLst/>
                <a:latin typeface="Catamaran"/>
              </a:rPr>
              <a:t>WiFi</a:t>
            </a:r>
            <a:r>
              <a:rPr lang="es-CU" b="0" i="0" dirty="0">
                <a:solidFill>
                  <a:srgbClr val="02213E"/>
                </a:solidFill>
                <a:effectLst/>
                <a:latin typeface="Catamaran"/>
              </a:rPr>
              <a:t> en área de amenidades, por las cuales lo convierten en un Oasis en la ciudad.</a:t>
            </a:r>
            <a:endParaRPr lang="es-CU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6EE10A4C-86A9-0502-DF6E-66E4E465DAC0}"/>
              </a:ext>
            </a:extLst>
          </p:cNvPr>
          <p:cNvSpPr txBox="1"/>
          <p:nvPr/>
        </p:nvSpPr>
        <p:spPr>
          <a:xfrm>
            <a:off x="8897510" y="6539255"/>
            <a:ext cx="27173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U" sz="1100" dirty="0"/>
              <a:t>https://sietecincosieterev.com/#message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F743A3-2AB3-C8BA-8A8C-BF4A8F29DB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68" r="8611"/>
          <a:stretch/>
        </p:blipFill>
        <p:spPr>
          <a:xfrm>
            <a:off x="0" y="1794254"/>
            <a:ext cx="6006353" cy="326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684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illas del Fresno">
            <a:extLst>
              <a:ext uri="{FF2B5EF4-FFF2-40B4-BE49-F238E27FC236}">
                <a16:creationId xmlns:a16="http://schemas.microsoft.com/office/drawing/2014/main" id="{817F33CC-DAD2-AF05-3BBE-83DEF2C8A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1163"/>
            <a:ext cx="12192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26589A0-3BFA-D361-1B32-76AABB5042AA}"/>
              </a:ext>
            </a:extLst>
          </p:cNvPr>
          <p:cNvSpPr txBox="1"/>
          <p:nvPr/>
        </p:nvSpPr>
        <p:spPr>
          <a:xfrm>
            <a:off x="149418" y="5259861"/>
            <a:ext cx="116387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U" dirty="0">
                <a:solidFill>
                  <a:srgbClr val="000000"/>
                </a:solidFill>
              </a:rPr>
              <a:t>Melchor Ocampo, noreste de México, 1,916 unidades residenciales. 2.4 acres de parques con senderos para caminar y áreas de ejercicio al aire libre. Las unidades ahorran energía y agua con la ayuda de colectores solares de agua caliente, cabezales de ducha de bajo flujo y más. Además, se adoptó un enfoque conservador para la cantidad de barras de refuerzo de concreto y acero utilizadas en losas de piso, techos y paredes externas.</a:t>
            </a:r>
            <a:endParaRPr lang="es-CU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7B12FE5-0638-B3A3-7CFB-63BCBAA10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96" t="32683" r="5884" b="23252"/>
          <a:stretch/>
        </p:blipFill>
        <p:spPr>
          <a:xfrm>
            <a:off x="8541834" y="0"/>
            <a:ext cx="3650166" cy="176642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B9501F-FA2B-B3CD-06EF-FAB9C96661CF}"/>
              </a:ext>
            </a:extLst>
          </p:cNvPr>
          <p:cNvSpPr txBox="1"/>
          <p:nvPr/>
        </p:nvSpPr>
        <p:spPr>
          <a:xfrm>
            <a:off x="272163" y="286584"/>
            <a:ext cx="60941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U" sz="2400" dirty="0">
                <a:solidFill>
                  <a:srgbClr val="000000"/>
                </a:solidFill>
                <a:latin typeface="Verdana" panose="020B0604030504040204" pitchFamily="34" charset="0"/>
              </a:rPr>
              <a:t>Villas del Fresno </a:t>
            </a:r>
            <a:endParaRPr lang="es-CU" sz="24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232C9B-198B-04EC-6620-AD2437E3E0F9}"/>
              </a:ext>
            </a:extLst>
          </p:cNvPr>
          <p:cNvSpPr txBox="1"/>
          <p:nvPr/>
        </p:nvSpPr>
        <p:spPr>
          <a:xfrm>
            <a:off x="7722849" y="6483333"/>
            <a:ext cx="426786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U" sz="1100" dirty="0"/>
              <a:t>https://edgebuildings.com/project-studies/villas-del-fresno/?lang=es</a:t>
            </a:r>
          </a:p>
        </p:txBody>
      </p:sp>
    </p:spTree>
    <p:extLst>
      <p:ext uri="{BB962C8B-B14F-4D97-AF65-F5344CB8AC3E}">
        <p14:creationId xmlns:p14="http://schemas.microsoft.com/office/powerpoint/2010/main" val="16038193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4770" y="2517475"/>
            <a:ext cx="89484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U" sz="2400" b="1" dirty="0">
                <a:solidFill>
                  <a:srgbClr val="000000"/>
                </a:solidFill>
              </a:rPr>
              <a:t>Los aspectos de la vida que pueden hacer viable cualquier eco-ciudad (menos consumo de energía / material y participación pública para lograrlo) pueden mejorar la sostenibilidad incluso de las ciudades convencionales. 
</a:t>
            </a:r>
            <a:endParaRPr lang="en-GB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881745" y="5532453"/>
            <a:ext cx="594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/>
              <a:t>Premalatha</a:t>
            </a:r>
            <a:r>
              <a:rPr lang="en-GB" sz="1200" dirty="0"/>
              <a:t>, M. (2014) </a:t>
            </a:r>
            <a:r>
              <a:rPr lang="en-US" sz="1200" dirty="0">
                <a:solidFill>
                  <a:srgbClr val="000000"/>
                </a:solidFill>
                <a:latin typeface="GBOLC I+ Adv O T 863180fb"/>
              </a:rPr>
              <a:t>The promise and the performance of the world</a:t>
            </a:r>
            <a:r>
              <a:rPr lang="en-US" sz="1200" dirty="0">
                <a:solidFill>
                  <a:srgbClr val="000000"/>
                </a:solidFill>
                <a:latin typeface="GBOLC J+ Adv O Tf 9433e 2d"/>
              </a:rPr>
              <a:t>'</a:t>
            </a:r>
            <a:r>
              <a:rPr lang="en-US" sz="1200" dirty="0">
                <a:solidFill>
                  <a:srgbClr val="000000"/>
                </a:solidFill>
                <a:latin typeface="GBOLC I+ Adv O T 863180fb"/>
              </a:rPr>
              <a:t>s </a:t>
            </a:r>
            <a:r>
              <a:rPr lang="en-US" sz="1200" dirty="0">
                <a:solidFill>
                  <a:srgbClr val="000000"/>
                </a:solidFill>
                <a:latin typeface="GBOLC K+ Adv O T 863180fb+fb"/>
              </a:rPr>
              <a:t>fi</a:t>
            </a:r>
            <a:r>
              <a:rPr lang="en-US" sz="1200" dirty="0">
                <a:solidFill>
                  <a:srgbClr val="000000"/>
                </a:solidFill>
                <a:latin typeface="GBOLC I+ Adv O T 863180fb"/>
              </a:rPr>
              <a:t>rst two zero carbon eco-cities. </a:t>
            </a:r>
            <a:r>
              <a:rPr lang="en-US" sz="1200" dirty="0"/>
              <a:t>Renewable and Sustainable Energy Reviews 25.</a:t>
            </a:r>
            <a:endParaRPr lang="en-GB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552755" y="990600"/>
            <a:ext cx="91526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U" sz="2800" dirty="0">
                <a:solidFill>
                  <a:schemeClr val="accent1"/>
                </a:solidFill>
              </a:rPr>
              <a:t>¿Proporcionan soluciones asequibles, replicables y escalables para ser aplicadas en futuros distritos y ciudades? 
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B697A0E-2E2B-BDA9-A19B-F84DB0456C92}"/>
              </a:ext>
            </a:extLst>
          </p:cNvPr>
          <p:cNvSpPr txBox="1"/>
          <p:nvPr/>
        </p:nvSpPr>
        <p:spPr>
          <a:xfrm>
            <a:off x="2938314" y="25747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Criticismo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sobre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las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28068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avana Satellite View recortada ma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3192"/>
            <a:ext cx="4730761" cy="5684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:\INTERNET VENECIA\naturaleza secreta de Cuba para las clases\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"/>
          <a:stretch/>
        </p:blipFill>
        <p:spPr bwMode="auto">
          <a:xfrm>
            <a:off x="4810665" y="1173191"/>
            <a:ext cx="7381335" cy="568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57800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" y="1"/>
            <a:ext cx="10277343" cy="6842996"/>
          </a:xfrm>
          <a:prstGeom prst="rect">
            <a:avLst/>
          </a:prstGeom>
        </p:spPr>
      </p:pic>
      <p:sp>
        <p:nvSpPr>
          <p:cNvPr id="3" name="2 CuadroTexto"/>
          <p:cNvSpPr txBox="1">
            <a:spLocks noChangeArrowheads="1"/>
          </p:cNvSpPr>
          <p:nvPr/>
        </p:nvSpPr>
        <p:spPr bwMode="auto">
          <a:xfrm>
            <a:off x="708337" y="6173651"/>
            <a:ext cx="6259721" cy="492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US" sz="2400" dirty="0">
                <a:solidFill>
                  <a:schemeClr val="bg1"/>
                </a:solidFill>
                <a:latin typeface="Arial" charset="0"/>
              </a:rPr>
              <a:t>Parcelación El Carmelo- Vedado 1859-1860</a:t>
            </a:r>
          </a:p>
        </p:txBody>
      </p:sp>
    </p:spTree>
    <p:extLst>
      <p:ext uri="{BB962C8B-B14F-4D97-AF65-F5344CB8AC3E}">
        <p14:creationId xmlns:p14="http://schemas.microsoft.com/office/powerpoint/2010/main" val="9689987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4C11A9D-DC5A-DB6D-DA04-E3DD502CD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3" r="5770"/>
          <a:stretch/>
        </p:blipFill>
        <p:spPr bwMode="auto">
          <a:xfrm>
            <a:off x="7763124" y="0"/>
            <a:ext cx="4428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491AAB06-25A5-78AE-76A4-43B3B23F2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86"/>
          <a:stretch/>
        </p:blipFill>
        <p:spPr bwMode="auto">
          <a:xfrm>
            <a:off x="3701995" y="0"/>
            <a:ext cx="39869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78A3FE8-1D2E-286A-BBB3-55CAD850002B}"/>
              </a:ext>
            </a:extLst>
          </p:cNvPr>
          <p:cNvSpPr txBox="1"/>
          <p:nvPr/>
        </p:nvSpPr>
        <p:spPr>
          <a:xfrm>
            <a:off x="97404" y="6491103"/>
            <a:ext cx="659759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U" sz="1100" dirty="0"/>
              <a:t>https://naturalwalkingcities.com/mexicos-green-cities-promoting-urban-walking-and-interaction-with-nature/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C190628D-1EA1-50CE-7BEC-B0888A3EAC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9" r="24831"/>
          <a:stretch/>
        </p:blipFill>
        <p:spPr bwMode="auto">
          <a:xfrm>
            <a:off x="0" y="0"/>
            <a:ext cx="36277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366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Aerial view of streets in Condesa">
            <a:extLst>
              <a:ext uri="{FF2B5EF4-FFF2-40B4-BE49-F238E27FC236}">
                <a16:creationId xmlns:a16="http://schemas.microsoft.com/office/drawing/2014/main" id="{69F83D9E-F6CC-0621-6FB5-1787B3669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0845579" cy="686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BAE6977-9AA4-046C-7C23-5E0C68B37C22}"/>
              </a:ext>
            </a:extLst>
          </p:cNvPr>
          <p:cNvSpPr txBox="1"/>
          <p:nvPr/>
        </p:nvSpPr>
        <p:spPr>
          <a:xfrm>
            <a:off x="-1" y="6488668"/>
            <a:ext cx="609467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U" sz="1100" dirty="0">
                <a:solidFill>
                  <a:schemeClr val="bg1"/>
                </a:solidFill>
              </a:rPr>
              <a:t>https://travellemming.com/mexico-city-neighborhoods/</a:t>
            </a:r>
          </a:p>
        </p:txBody>
      </p:sp>
    </p:spTree>
    <p:extLst>
      <p:ext uri="{BB962C8B-B14F-4D97-AF65-F5344CB8AC3E}">
        <p14:creationId xmlns:p14="http://schemas.microsoft.com/office/powerpoint/2010/main" val="15286427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Image result for eco town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0" r="1"/>
          <a:stretch/>
        </p:blipFill>
        <p:spPr bwMode="auto">
          <a:xfrm>
            <a:off x="5943600" y="1"/>
            <a:ext cx="4724400" cy="32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Image result for eco tow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2"/>
          <a:stretch/>
        </p:blipFill>
        <p:spPr bwMode="auto">
          <a:xfrm>
            <a:off x="5943640" y="3489472"/>
            <a:ext cx="4724361" cy="3368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0" r="8271"/>
          <a:stretch/>
        </p:blipFill>
        <p:spPr>
          <a:xfrm>
            <a:off x="1524000" y="3489472"/>
            <a:ext cx="4267200" cy="336852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A97CF86D-2204-BE3B-5B81-F5806457B9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r="6729" b="54074"/>
          <a:stretch/>
        </p:blipFill>
        <p:spPr>
          <a:xfrm>
            <a:off x="1523998" y="0"/>
            <a:ext cx="4267201" cy="328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7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2511" y="4961055"/>
            <a:ext cx="3702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Muchas</a:t>
            </a:r>
            <a:r>
              <a:rPr lang="en-GB" sz="4400" dirty="0">
                <a:latin typeface="Calibri" panose="020F0502020204030204" pitchFamily="34" charset="0"/>
                <a:cs typeface="Calibri" panose="020F0502020204030204" pitchFamily="34" charset="0"/>
              </a:rPr>
              <a:t> gracias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2511" y="5730496"/>
            <a:ext cx="3721676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" dirty="0">
                <a:latin typeface="Calibri" panose="020F0502020204030204" pitchFamily="34" charset="0"/>
                <a:cs typeface="Calibri" panose="020F0502020204030204" pitchFamily="34" charset="0"/>
              </a:rPr>
              <a:t>https://www.researchgate.net/profile/Abel_Tablada 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tablada.abel@gmail.com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4" r="3088"/>
          <a:stretch/>
        </p:blipFill>
        <p:spPr>
          <a:xfrm>
            <a:off x="4550735" y="498123"/>
            <a:ext cx="7641265" cy="6078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72C624-AD1C-4B9D-839E-30E56F9DD0F8}"/>
              </a:ext>
            </a:extLst>
          </p:cNvPr>
          <p:cNvSpPr txBox="1"/>
          <p:nvPr/>
        </p:nvSpPr>
        <p:spPr>
          <a:xfrm>
            <a:off x="5433134" y="636622"/>
            <a:ext cx="3053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dirty="0"/>
              <a:t>Monday 25</a:t>
            </a:r>
            <a:r>
              <a:rPr lang="en-SG" baseline="30000" dirty="0"/>
              <a:t>th</a:t>
            </a:r>
            <a:r>
              <a:rPr lang="en-SG" dirty="0"/>
              <a:t> March,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1F5B47-5207-DDDE-CD45-45C8079DCAC7}"/>
              </a:ext>
            </a:extLst>
          </p:cNvPr>
          <p:cNvSpPr txBox="1"/>
          <p:nvPr/>
        </p:nvSpPr>
        <p:spPr>
          <a:xfrm>
            <a:off x="272511" y="498123"/>
            <a:ext cx="407520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dirty="0"/>
              <a:t>El paso a seguir está en volver a la arquitectura responsable y auténtica, aquella que es producto de la combinación de la aplicación de la tecnología existente y asequible con la interpretación del contexto y respondiendo a las necesidades de todos y de nuestro planeta.</a:t>
            </a:r>
          </a:p>
        </p:txBody>
      </p:sp>
    </p:spTree>
    <p:extLst>
      <p:ext uri="{BB962C8B-B14F-4D97-AF65-F5344CB8AC3E}">
        <p14:creationId xmlns:p14="http://schemas.microsoft.com/office/powerpoint/2010/main" val="160807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166" t="10000" r="16667" b="36667"/>
          <a:stretch/>
        </p:blipFill>
        <p:spPr>
          <a:xfrm>
            <a:off x="5485654" y="4382220"/>
            <a:ext cx="4982174" cy="24010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77200" y="6553200"/>
            <a:ext cx="21563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SG" sz="1100" dirty="0"/>
              <a:t>http://www.ecocitystandards.org/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0000" b="15333"/>
          <a:stretch/>
        </p:blipFill>
        <p:spPr>
          <a:xfrm>
            <a:off x="1524000" y="76200"/>
            <a:ext cx="9144000" cy="426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143" t="20666" r="17143" b="10000"/>
          <a:stretch/>
        </p:blipFill>
        <p:spPr>
          <a:xfrm>
            <a:off x="1644397" y="4350268"/>
            <a:ext cx="3689603" cy="2432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000" t="51333" r="51667" b="12667"/>
          <a:stretch/>
        </p:blipFill>
        <p:spPr>
          <a:xfrm>
            <a:off x="9067801" y="4350267"/>
            <a:ext cx="1258711" cy="121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88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6584" y="1524001"/>
            <a:ext cx="7424616" cy="4876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28800" y="6527884"/>
            <a:ext cx="83922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Khanna</a:t>
            </a:r>
            <a:r>
              <a:rPr lang="en-US" sz="1050" dirty="0"/>
              <a:t> N. (2014) China’s pilot low-carbon city initiative: A comparative assessment of national goals and local plans. Sustainable Cities and Society 12 .</a:t>
            </a:r>
            <a:endParaRPr lang="en-GB" sz="1050" dirty="0"/>
          </a:p>
        </p:txBody>
      </p:sp>
      <p:sp>
        <p:nvSpPr>
          <p:cNvPr id="5" name="Rectangle 4"/>
          <p:cNvSpPr/>
          <p:nvPr/>
        </p:nvSpPr>
        <p:spPr>
          <a:xfrm>
            <a:off x="1904999" y="725270"/>
            <a:ext cx="8315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El </a:t>
            </a:r>
            <a:r>
              <a:rPr lang="en-US" dirty="0" err="1"/>
              <a:t>gobierno</a:t>
            </a:r>
            <a:r>
              <a:rPr lang="en-US" dirty="0"/>
              <a:t> chino </a:t>
            </a:r>
            <a:r>
              <a:rPr lang="en-US" dirty="0" err="1"/>
              <a:t>lanzó</a:t>
            </a:r>
            <a:r>
              <a:rPr lang="en-US" dirty="0"/>
              <a:t> un </a:t>
            </a:r>
            <a:r>
              <a:rPr lang="en-US" dirty="0" err="1"/>
              <a:t>programa</a:t>
            </a:r>
            <a:r>
              <a:rPr lang="en-US" dirty="0"/>
              <a:t> de </a:t>
            </a:r>
            <a:r>
              <a:rPr lang="en-US" dirty="0" err="1"/>
              <a:t>demostración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5 </a:t>
            </a:r>
            <a:r>
              <a:rPr lang="en-US" dirty="0" err="1"/>
              <a:t>provincias</a:t>
            </a:r>
            <a:r>
              <a:rPr lang="en-US" dirty="0"/>
              <a:t> y 8 </a:t>
            </a:r>
            <a:r>
              <a:rPr lang="en-US" dirty="0" err="1"/>
              <a:t>ciudades</a:t>
            </a:r>
            <a:r>
              <a:rPr lang="en-US" dirty="0"/>
              <a:t> </a:t>
            </a:r>
            <a:r>
              <a:rPr lang="en-US" dirty="0" err="1"/>
              <a:t>piloto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2010 para </a:t>
            </a:r>
            <a:r>
              <a:rPr lang="en-US" dirty="0" err="1"/>
              <a:t>promover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Desarrollo </a:t>
            </a:r>
            <a:r>
              <a:rPr lang="en-US" dirty="0" err="1"/>
              <a:t>urbano</a:t>
            </a:r>
            <a:r>
              <a:rPr lang="en-US" dirty="0"/>
              <a:t> de bajo </a:t>
            </a:r>
            <a:r>
              <a:rPr lang="en-US" dirty="0" err="1"/>
              <a:t>carbono</a:t>
            </a:r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05000" y="5334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8">
            <a:extLst>
              <a:ext uri="{FF2B5EF4-FFF2-40B4-BE49-F238E27FC236}">
                <a16:creationId xmlns:a16="http://schemas.microsoft.com/office/drawing/2014/main" id="{2F6ED0FE-F986-722B-794C-F81129852806}"/>
              </a:ext>
            </a:extLst>
          </p:cNvPr>
          <p:cNvSpPr txBox="1"/>
          <p:nvPr/>
        </p:nvSpPr>
        <p:spPr>
          <a:xfrm>
            <a:off x="2938314" y="101947"/>
            <a:ext cx="3294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Nuevas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endParaRPr lang="en-US" sz="2400" dirty="0">
              <a:solidFill>
                <a:schemeClr val="accent1"/>
              </a:solidFill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153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71800" y="990601"/>
            <a:ext cx="4002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/>
              <a:t>Tianjin Sino-Singapore Eco-city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1801" y="1447800"/>
            <a:ext cx="68060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Planificada</a:t>
            </a:r>
            <a:r>
              <a:rPr lang="en-GB" dirty="0"/>
              <a:t> para </a:t>
            </a:r>
            <a:r>
              <a:rPr lang="en-GB" dirty="0" err="1"/>
              <a:t>completarse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2020 / 50 billion yuan (US $9.7 billion)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95600" y="1828800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 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971800" y="2286000"/>
            <a:ext cx="5257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40 km del </a:t>
            </a:r>
            <a:r>
              <a:rPr lang="en-GB" dirty="0" err="1"/>
              <a:t>centro</a:t>
            </a:r>
            <a:r>
              <a:rPr lang="en-GB" dirty="0"/>
              <a:t> de Tianjin, y 150 km de Beijing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71800" y="1905000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350000 </a:t>
            </a:r>
            <a:r>
              <a:rPr lang="en-GB" dirty="0" err="1"/>
              <a:t>habitantes</a:t>
            </a:r>
            <a:r>
              <a:rPr lang="en-GB" dirty="0"/>
              <a:t>, 117 </a:t>
            </a:r>
            <a:r>
              <a:rPr lang="en-GB" dirty="0" err="1"/>
              <a:t>hab</a:t>
            </a:r>
            <a:r>
              <a:rPr lang="en-GB" dirty="0"/>
              <a:t>/ha</a:t>
            </a:r>
          </a:p>
        </p:txBody>
      </p:sp>
      <p:pic>
        <p:nvPicPr>
          <p:cNvPr id="49154" name="Picture 2" descr="Tianjin Eco City"/>
          <p:cNvPicPr>
            <a:picLocks noChangeAspect="1" noChangeArrowheads="1"/>
          </p:cNvPicPr>
          <p:nvPr/>
        </p:nvPicPr>
        <p:blipFill>
          <a:blip r:embed="rId2" cstate="print"/>
          <a:srcRect t="4665" b="6706"/>
          <a:stretch>
            <a:fillRect/>
          </a:stretch>
        </p:blipFill>
        <p:spPr bwMode="auto">
          <a:xfrm>
            <a:off x="3048000" y="2819401"/>
            <a:ext cx="5105400" cy="3374003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2971800" y="624840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/>
              <a:t>http://www.zmescience.com/ecology/environmental-issues/tianjin-eco-city-china-green-20032011/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905000" y="6096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2895599" y="914401"/>
            <a:ext cx="5389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err="1"/>
              <a:t>Visión</a:t>
            </a:r>
            <a:endParaRPr lang="en-US" b="1" i="1" dirty="0"/>
          </a:p>
          <a:p>
            <a:endParaRPr lang="en-US" i="1" dirty="0"/>
          </a:p>
          <a:p>
            <a:r>
              <a:rPr lang="en-US" dirty="0" err="1"/>
              <a:t>Promover</a:t>
            </a:r>
            <a:r>
              <a:rPr lang="en-US" dirty="0"/>
              <a:t> </a:t>
            </a:r>
            <a:r>
              <a:rPr lang="en-US" dirty="0" err="1"/>
              <a:t>crecimiento</a:t>
            </a:r>
            <a:r>
              <a:rPr lang="en-US" dirty="0"/>
              <a:t> </a:t>
            </a:r>
            <a:r>
              <a:rPr lang="en-US" dirty="0" err="1"/>
              <a:t>económico</a:t>
            </a:r>
            <a:r>
              <a:rPr lang="en-US" dirty="0"/>
              <a:t> a la par de </a:t>
            </a:r>
            <a:r>
              <a:rPr lang="en-US" dirty="0" err="1"/>
              <a:t>mantener</a:t>
            </a:r>
            <a:r>
              <a:rPr lang="en-US" dirty="0"/>
              <a:t> las </a:t>
            </a:r>
            <a:r>
              <a:rPr lang="en-US" dirty="0" err="1"/>
              <a:t>emisiones</a:t>
            </a:r>
            <a:r>
              <a:rPr lang="en-US" dirty="0"/>
              <a:t> de gases de </a:t>
            </a:r>
            <a:r>
              <a:rPr lang="en-US" dirty="0" err="1"/>
              <a:t>efecto</a:t>
            </a:r>
            <a:r>
              <a:rPr lang="en-US" dirty="0"/>
              <a:t> </a:t>
            </a:r>
            <a:r>
              <a:rPr lang="en-US" dirty="0" err="1"/>
              <a:t>invernadero</a:t>
            </a:r>
            <a:r>
              <a:rPr lang="en-US" dirty="0"/>
              <a:t> </a:t>
            </a:r>
            <a:r>
              <a:rPr lang="en-US" dirty="0" err="1"/>
              <a:t>bajas</a:t>
            </a:r>
            <a:endParaRPr lang="en-GB" dirty="0"/>
          </a:p>
        </p:txBody>
      </p:sp>
      <p:sp>
        <p:nvSpPr>
          <p:cNvPr id="18" name="Rectangle 17"/>
          <p:cNvSpPr/>
          <p:nvPr/>
        </p:nvSpPr>
        <p:spPr>
          <a:xfrm>
            <a:off x="2819400" y="2438401"/>
            <a:ext cx="73914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/>
              <a:t>"Tres </a:t>
            </a:r>
            <a:r>
              <a:rPr lang="en-US" b="1" dirty="0" err="1"/>
              <a:t>armonías</a:t>
            </a:r>
            <a:r>
              <a:rPr lang="en-US" b="1" dirty="0"/>
              <a:t>”</a:t>
            </a:r>
            <a:r>
              <a:rPr lang="en-US" dirty="0"/>
              <a:t> :</a:t>
            </a:r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Personas </a:t>
            </a:r>
            <a:r>
              <a:rPr lang="en-US" dirty="0" err="1"/>
              <a:t>viviendo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armonía</a:t>
            </a:r>
            <a:r>
              <a:rPr lang="en-US" dirty="0"/>
              <a:t> con: </a:t>
            </a:r>
          </a:p>
          <a:p>
            <a:pPr lvl="1">
              <a:spcAft>
                <a:spcPts val="600"/>
              </a:spcAft>
            </a:pPr>
            <a:r>
              <a:rPr lang="en-US" dirty="0" err="1"/>
              <a:t>Otras</a:t>
            </a:r>
            <a:r>
              <a:rPr lang="en-US" dirty="0"/>
              <a:t> personas, </a:t>
            </a:r>
            <a:r>
              <a:rPr lang="en-US" b="1" u="sng" dirty="0" err="1"/>
              <a:t>armonía</a:t>
            </a:r>
            <a:r>
              <a:rPr lang="en-US" b="1" u="sng" dirty="0"/>
              <a:t> social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Las </a:t>
            </a:r>
            <a:r>
              <a:rPr lang="en-US" dirty="0" err="1"/>
              <a:t>actividades</a:t>
            </a:r>
            <a:r>
              <a:rPr lang="en-US" dirty="0"/>
              <a:t> </a:t>
            </a:r>
            <a:r>
              <a:rPr lang="en-US" dirty="0" err="1"/>
              <a:t>económicas</a:t>
            </a:r>
            <a:r>
              <a:rPr lang="en-US" dirty="0"/>
              <a:t>, </a:t>
            </a:r>
            <a:r>
              <a:rPr lang="en-US" b="1" u="sng" dirty="0" err="1"/>
              <a:t>vitalidad</a:t>
            </a:r>
            <a:r>
              <a:rPr lang="en-US" b="1" u="sng" dirty="0"/>
              <a:t> </a:t>
            </a:r>
            <a:r>
              <a:rPr lang="en-US" b="1" u="sng" dirty="0" err="1"/>
              <a:t>económica</a:t>
            </a:r>
            <a:endParaRPr lang="en-US" b="1" u="sng" dirty="0"/>
          </a:p>
          <a:p>
            <a:pPr lvl="1">
              <a:spcAft>
                <a:spcPts val="600"/>
              </a:spcAft>
            </a:pPr>
            <a:r>
              <a:rPr lang="en-US" dirty="0"/>
              <a:t>El medio </a:t>
            </a:r>
            <a:r>
              <a:rPr lang="en-US" dirty="0" err="1"/>
              <a:t>ambiente</a:t>
            </a:r>
            <a:r>
              <a:rPr lang="en-US" dirty="0"/>
              <a:t>, </a:t>
            </a:r>
            <a:r>
              <a:rPr lang="en-US" b="1" u="sng" dirty="0" err="1"/>
              <a:t>sostenibilidad</a:t>
            </a:r>
            <a:r>
              <a:rPr lang="en-US" b="1" u="sng" dirty="0"/>
              <a:t> </a:t>
            </a:r>
            <a:r>
              <a:rPr lang="en-US" b="1" u="sng" dirty="0" err="1"/>
              <a:t>medioambiental</a:t>
            </a:r>
            <a:endParaRPr lang="en-US" b="1" u="sng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/>
              <a:t>"Tres </a:t>
            </a:r>
            <a:r>
              <a:rPr lang="en-US" b="1" dirty="0" err="1"/>
              <a:t>abilidades</a:t>
            </a:r>
            <a:r>
              <a:rPr lang="en-US" b="1" dirty="0"/>
              <a:t>”</a:t>
            </a:r>
            <a:r>
              <a:rPr lang="en-US" dirty="0"/>
              <a:t> :</a:t>
            </a:r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Practicable – </a:t>
            </a:r>
            <a:r>
              <a:rPr lang="en-US" dirty="0" err="1"/>
              <a:t>tecnologías</a:t>
            </a:r>
            <a:r>
              <a:rPr lang="en-US" dirty="0"/>
              <a:t> </a:t>
            </a:r>
            <a:r>
              <a:rPr lang="en-US" dirty="0" err="1"/>
              <a:t>asequibles</a:t>
            </a:r>
            <a:r>
              <a:rPr lang="en-US" dirty="0"/>
              <a:t> y viables</a:t>
            </a:r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/>
              <a:t>Replicable – </a:t>
            </a:r>
            <a:r>
              <a:rPr lang="en-US" dirty="0" err="1"/>
              <a:t>principios</a:t>
            </a:r>
            <a:r>
              <a:rPr lang="en-US" dirty="0"/>
              <a:t> </a:t>
            </a:r>
            <a:r>
              <a:rPr lang="en-US" dirty="0" err="1"/>
              <a:t>aplicables</a:t>
            </a:r>
            <a:r>
              <a:rPr lang="en-US" dirty="0"/>
              <a:t> a </a:t>
            </a:r>
            <a:r>
              <a:rPr lang="en-US" dirty="0" err="1"/>
              <a:t>otras</a:t>
            </a:r>
            <a:r>
              <a:rPr lang="en-US" dirty="0"/>
              <a:t> </a:t>
            </a:r>
            <a:r>
              <a:rPr lang="en-US" dirty="0" err="1"/>
              <a:t>ciudades</a:t>
            </a:r>
            <a:r>
              <a:rPr lang="en-US" dirty="0"/>
              <a:t> de China y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países</a:t>
            </a:r>
            <a:endParaRPr lang="en-US" dirty="0"/>
          </a:p>
          <a:p>
            <a:pPr marL="231775" indent="-231775">
              <a:spcAft>
                <a:spcPts val="600"/>
              </a:spcAft>
              <a:buFont typeface="Arial" pitchFamily="34" charset="0"/>
              <a:buChar char="•"/>
            </a:pPr>
            <a:r>
              <a:rPr lang="en-US" dirty="0" err="1"/>
              <a:t>Escalable</a:t>
            </a:r>
            <a:r>
              <a:rPr lang="en-US" dirty="0"/>
              <a:t> – </a:t>
            </a:r>
            <a:r>
              <a:rPr lang="en-US" dirty="0" err="1"/>
              <a:t>principios</a:t>
            </a:r>
            <a:r>
              <a:rPr lang="en-US" dirty="0"/>
              <a:t> y </a:t>
            </a:r>
            <a:r>
              <a:rPr lang="en-US" dirty="0" err="1"/>
              <a:t>modelos</a:t>
            </a:r>
            <a:r>
              <a:rPr lang="en-US" dirty="0"/>
              <a:t> </a:t>
            </a:r>
            <a:r>
              <a:rPr lang="en-US" dirty="0" err="1"/>
              <a:t>adaptables</a:t>
            </a:r>
            <a:r>
              <a:rPr lang="en-US" dirty="0"/>
              <a:t> a </a:t>
            </a:r>
            <a:r>
              <a:rPr lang="en-US" dirty="0" err="1"/>
              <a:t>otros</a:t>
            </a:r>
            <a:r>
              <a:rPr lang="en-US" dirty="0"/>
              <a:t> </a:t>
            </a:r>
            <a:r>
              <a:rPr lang="en-US" dirty="0" err="1"/>
              <a:t>proyectos</a:t>
            </a:r>
            <a:r>
              <a:rPr lang="en-US" dirty="0"/>
              <a:t> de </a:t>
            </a:r>
            <a:r>
              <a:rPr lang="en-US" dirty="0" err="1"/>
              <a:t>diferente</a:t>
            </a:r>
            <a:r>
              <a:rPr lang="en-US" dirty="0"/>
              <a:t> </a:t>
            </a:r>
            <a:r>
              <a:rPr lang="en-US" dirty="0" err="1"/>
              <a:t>escala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7315200" y="6596390"/>
            <a:ext cx="27029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/>
              <a:t>http://www.tianjinecocity.gov.sg/index.htm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38314" y="101947"/>
            <a:ext cx="45079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Nuevas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 Eco-</a:t>
            </a:r>
            <a:r>
              <a:rPr lang="en-US" sz="2400" dirty="0" err="1">
                <a:solidFill>
                  <a:schemeClr val="accent1"/>
                </a:solidFill>
                <a:latin typeface="Lucida Sans" panose="020B0602030504020204" pitchFamily="34" charset="0"/>
              </a:rPr>
              <a:t>ciudades</a:t>
            </a:r>
            <a:r>
              <a:rPr lang="en-US" sz="2400" dirty="0">
                <a:solidFill>
                  <a:schemeClr val="accent1"/>
                </a:solidFill>
                <a:latin typeface="Lucida Sans" panose="020B0602030504020204" pitchFamily="34" charset="0"/>
              </a:rPr>
              <a:t>: Tianjin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905000" y="609600"/>
            <a:ext cx="8316000" cy="0"/>
          </a:xfrm>
          <a:prstGeom prst="line">
            <a:avLst/>
          </a:prstGeom>
          <a:ln w="222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2327</Words>
  <Application>Microsoft Macintosh PowerPoint</Application>
  <PresentationFormat>Panorámica</PresentationFormat>
  <Paragraphs>168</Paragraphs>
  <Slides>59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77" baseType="lpstr">
      <vt:lpstr>AdvPS8E82</vt:lpstr>
      <vt:lpstr>AdvTimes</vt:lpstr>
      <vt:lpstr>Aileron</vt:lpstr>
      <vt:lpstr>Arial</vt:lpstr>
      <vt:lpstr>Arial</vt:lpstr>
      <vt:lpstr>Calibri</vt:lpstr>
      <vt:lpstr>Calibri Light</vt:lpstr>
      <vt:lpstr>Calibri-BoldItalic</vt:lpstr>
      <vt:lpstr>Catamaran</vt:lpstr>
      <vt:lpstr>Century Gothic</vt:lpstr>
      <vt:lpstr>franklin-gothic-urw-cond</vt:lpstr>
      <vt:lpstr>GBOLC I+ Adv O T 863180fb</vt:lpstr>
      <vt:lpstr>GBOLC J+ Adv O Tf 9433e 2d</vt:lpstr>
      <vt:lpstr>GBOLC K+ Adv O T 863180fb+fb</vt:lpstr>
      <vt:lpstr>Lucida Sans</vt:lpstr>
      <vt:lpstr>TimesNewRomanPSMT</vt:lpstr>
      <vt:lpstr>Verdana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Abel Tablada</dc:creator>
  <cp:lastModifiedBy>Dra. Juana E. Suárez Conejero</cp:lastModifiedBy>
  <cp:revision>15</cp:revision>
  <dcterms:created xsi:type="dcterms:W3CDTF">2022-09-01T17:00:52Z</dcterms:created>
  <dcterms:modified xsi:type="dcterms:W3CDTF">2024-03-04T00:47:24Z</dcterms:modified>
</cp:coreProperties>
</file>