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sldIdLst>
    <p:sldId id="256" r:id="rId2"/>
    <p:sldId id="277" r:id="rId3"/>
    <p:sldId id="346" r:id="rId4"/>
    <p:sldId id="347" r:id="rId5"/>
    <p:sldId id="348" r:id="rId6"/>
    <p:sldId id="349" r:id="rId7"/>
    <p:sldId id="350" r:id="rId8"/>
    <p:sldId id="351" r:id="rId9"/>
    <p:sldId id="354" r:id="rId10"/>
    <p:sldId id="355" r:id="rId11"/>
    <p:sldId id="353" r:id="rId12"/>
    <p:sldId id="345" r:id="rId13"/>
    <p:sldId id="343" r:id="rId14"/>
    <p:sldId id="344" r:id="rId15"/>
    <p:sldId id="34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19"/>
  </p:normalViewPr>
  <p:slideViewPr>
    <p:cSldViewPr snapToGrid="0" snapToObjects="1">
      <p:cViewPr varScale="1">
        <p:scale>
          <a:sx n="115" d="100"/>
          <a:sy n="115" d="100"/>
        </p:scale>
        <p:origin x="1464" y="2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_tradnl"/>
              <a:t>Clic para editar título</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n-US" dirty="0"/>
          </a:p>
        </p:txBody>
      </p:sp>
      <p:sp>
        <p:nvSpPr>
          <p:cNvPr id="4" name="Date Placeholder 3"/>
          <p:cNvSpPr>
            <a:spLocks noGrp="1"/>
          </p:cNvSpPr>
          <p:nvPr>
            <p:ph type="dt" sz="half" idx="10"/>
          </p:nvPr>
        </p:nvSpPr>
        <p:spPr/>
        <p:txBody>
          <a:bodyPr/>
          <a:lstStyle/>
          <a:p>
            <a:fld id="{C8A432C8-69A7-458B-9684-2BFA64B31948}" type="datetime2">
              <a:rPr lang="en-US" smtClean="0"/>
              <a:t>Sunday, March 10, 2024</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Vertical Text Placeholder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8CC057FC-95B6-4D89-AFDA-ABA33EE921E5}" type="datetime2">
              <a:rPr lang="en-US" smtClean="0"/>
              <a:t>Sunday, March 10, 2024</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_tradnl"/>
              <a:t>Clic para editar título</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Date Placeholder 3"/>
          <p:cNvSpPr>
            <a:spLocks noGrp="1"/>
          </p:cNvSpPr>
          <p:nvPr>
            <p:ph type="dt" sz="half" idx="10"/>
          </p:nvPr>
        </p:nvSpPr>
        <p:spPr/>
        <p:txBody>
          <a:bodyPr/>
          <a:lstStyle/>
          <a:p>
            <a:fld id="{EC4549AC-EB31-477F-92A9-B1988E232878}" type="datetime2">
              <a:rPr lang="en-US" smtClean="0"/>
              <a:t>Sunday, March 10, 2024</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a:p>
        </p:txBody>
      </p:sp>
      <p:sp>
        <p:nvSpPr>
          <p:cNvPr id="4" name="Date Placeholder 3"/>
          <p:cNvSpPr>
            <a:spLocks noGrp="1"/>
          </p:cNvSpPr>
          <p:nvPr>
            <p:ph type="dt" sz="half" idx="10"/>
          </p:nvPr>
        </p:nvSpPr>
        <p:spPr/>
        <p:txBody>
          <a:bodyPr/>
          <a:lstStyle/>
          <a:p>
            <a:fld id="{6396A3A3-94A6-4E5B-AF39-173ACA3E61CC}" type="datetime2">
              <a:rPr lang="en-US" smtClean="0"/>
              <a:t>Sunday, March 10, 2024</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_tradnl"/>
              <a:t>Clic para editar título</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p:txBody>
          <a:bodyPr/>
          <a:lstStyle/>
          <a:p>
            <a:fld id="{9933D019-A32C-4EAD-B8E6-DBDA699692FD}" type="datetime2">
              <a:rPr lang="en-US" smtClean="0"/>
              <a:t>Sunday, March 10, 2024</a:t>
            </a:fld>
            <a:endParaRPr lang="en-US"/>
          </a:p>
        </p:txBody>
      </p:sp>
      <p:sp>
        <p:nvSpPr>
          <p:cNvPr id="5" name="Footer Placeholder 4"/>
          <p:cNvSpPr>
            <a:spLocks noGrp="1"/>
          </p:cNvSpPr>
          <p:nvPr>
            <p:ph type="ftr" sz="quarter" idx="11"/>
          </p:nvPr>
        </p:nvSpPr>
        <p:spPr/>
        <p:txBody>
          <a:bodyPr/>
          <a:lstStyle/>
          <a:p>
            <a:pPr algn="r"/>
            <a:endParaRPr lang="en-US" dirty="0"/>
          </a:p>
        </p:txBody>
      </p:sp>
      <p:sp>
        <p:nvSpPr>
          <p:cNvPr id="6" name="Slide Number Placeholder 5"/>
          <p:cNvSpPr>
            <a:spLocks noGrp="1"/>
          </p:cNvSpPr>
          <p:nvPr>
            <p:ph type="sldNum" sz="quarter" idx="12"/>
          </p:nvPr>
        </p:nvSpPr>
        <p:spPr/>
        <p:txBody>
          <a:bodyPr/>
          <a:lstStyle/>
          <a:p>
            <a:fld id="{0CFEC368-1D7A-4F81-ABF6-AE0E36BAF64C}" type="slidenum">
              <a:rPr lang="en-US" smtClean="0"/>
              <a:pPr/>
              <a:t>‹Nº›</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Date Placeholder 4"/>
          <p:cNvSpPr>
            <a:spLocks noGrp="1"/>
          </p:cNvSpPr>
          <p:nvPr>
            <p:ph type="dt" sz="half" idx="10"/>
          </p:nvPr>
        </p:nvSpPr>
        <p:spPr/>
        <p:txBody>
          <a:bodyPr/>
          <a:lstStyle/>
          <a:p>
            <a:fld id="{CCEBA98F-560C-4997-81C4-81D4D9187EAB}" type="datetime2">
              <a:rPr lang="en-US" smtClean="0"/>
              <a:t>Sunday, March 10, 2024</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a:t>Clic para editar título</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Date Placeholder 6"/>
          <p:cNvSpPr>
            <a:spLocks noGrp="1"/>
          </p:cNvSpPr>
          <p:nvPr>
            <p:ph type="dt" sz="half" idx="10"/>
          </p:nvPr>
        </p:nvSpPr>
        <p:spPr/>
        <p:txBody>
          <a:bodyPr/>
          <a:lstStyle/>
          <a:p>
            <a:fld id="{150972B2-CA5C-437D-87D0-8081271A9E4B}" type="datetime2">
              <a:rPr lang="en-US" smtClean="0"/>
              <a:t>Sunday, March 10, 2024</a:t>
            </a:fld>
            <a:endParaRPr lang="en-US"/>
          </a:p>
        </p:txBody>
      </p:sp>
      <p:sp>
        <p:nvSpPr>
          <p:cNvPr id="8" name="Footer Placeholder 7"/>
          <p:cNvSpPr>
            <a:spLocks noGrp="1"/>
          </p:cNvSpPr>
          <p:nvPr>
            <p:ph type="ftr" sz="quarter" idx="11"/>
          </p:nvPr>
        </p:nvSpPr>
        <p:spPr/>
        <p:txBody>
          <a:bodyPr/>
          <a:lstStyle/>
          <a:p>
            <a:pPr algn="r"/>
            <a:endParaRPr lang="en-US" dirty="0"/>
          </a:p>
        </p:txBody>
      </p:sp>
      <p:sp>
        <p:nvSpPr>
          <p:cNvPr id="9" name="Slide Number Placeholder 8"/>
          <p:cNvSpPr>
            <a:spLocks noGrp="1"/>
          </p:cNvSpPr>
          <p:nvPr>
            <p:ph type="sldNum" sz="quarter" idx="12"/>
          </p:nvPr>
        </p:nvSpPr>
        <p:spPr/>
        <p:txBody>
          <a:bodyPr/>
          <a:lstStyle/>
          <a:p>
            <a:fld id="{0CFEC368-1D7A-4F81-ABF6-AE0E36BAF64C}" type="slidenum">
              <a:rPr lang="en-US" smtClean="0"/>
              <a:pPr/>
              <a:t>‹Nº›</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a:t>Clic para editar título</a:t>
            </a:r>
            <a:endParaRPr lang="en-US"/>
          </a:p>
        </p:txBody>
      </p:sp>
      <p:sp>
        <p:nvSpPr>
          <p:cNvPr id="3" name="Date Placeholder 2"/>
          <p:cNvSpPr>
            <a:spLocks noGrp="1"/>
          </p:cNvSpPr>
          <p:nvPr>
            <p:ph type="dt" sz="half" idx="10"/>
          </p:nvPr>
        </p:nvSpPr>
        <p:spPr/>
        <p:txBody>
          <a:bodyPr/>
          <a:lstStyle/>
          <a:p>
            <a:fld id="{79CD4847-11EF-4466-A8AD-85CDB7B49118}" type="datetime2">
              <a:rPr lang="en-US" smtClean="0"/>
              <a:t>Sunday, March 10, 2024</a:t>
            </a:fld>
            <a:endParaRPr lang="en-US"/>
          </a:p>
        </p:txBody>
      </p:sp>
      <p:sp>
        <p:nvSpPr>
          <p:cNvPr id="4" name="Footer Placeholder 3"/>
          <p:cNvSpPr>
            <a:spLocks noGrp="1"/>
          </p:cNvSpPr>
          <p:nvPr>
            <p:ph type="ftr" sz="quarter" idx="11"/>
          </p:nvPr>
        </p:nvSpPr>
        <p:spPr/>
        <p:txBody>
          <a:bodyPr/>
          <a:lstStyle/>
          <a:p>
            <a:pPr algn="r"/>
            <a:endParaRPr lang="en-US" dirty="0"/>
          </a:p>
        </p:txBody>
      </p:sp>
      <p:sp>
        <p:nvSpPr>
          <p:cNvPr id="5" name="Slide Number Placeholder 4"/>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8457A-3AB9-4880-8A0C-9F8524491207}" type="datetime2">
              <a:rPr lang="en-US" smtClean="0"/>
              <a:t>Sunday, March 10, 2024</a:t>
            </a:fld>
            <a:endParaRPr lang="en-US"/>
          </a:p>
        </p:txBody>
      </p:sp>
      <p:sp>
        <p:nvSpPr>
          <p:cNvPr id="3" name="Footer Placeholder 2"/>
          <p:cNvSpPr>
            <a:spLocks noGrp="1"/>
          </p:cNvSpPr>
          <p:nvPr>
            <p:ph type="ftr" sz="quarter" idx="11"/>
          </p:nvPr>
        </p:nvSpPr>
        <p:spPr/>
        <p:txBody>
          <a:bodyPr/>
          <a:lstStyle/>
          <a:p>
            <a:pPr algn="r"/>
            <a:endParaRPr lang="en-US" dirty="0"/>
          </a:p>
        </p:txBody>
      </p:sp>
      <p:sp>
        <p:nvSpPr>
          <p:cNvPr id="4" name="Slide Number Placeholder 3"/>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_tradnl"/>
              <a:t>Clic para editar título</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3FE976D3-5B7F-4300-ABED-C91F1B2AE209}" type="datetime2">
              <a:rPr lang="en-US" smtClean="0"/>
              <a:t>Sunday, March 10, 2024</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_tradnl"/>
              <a:t>Clic para editar título</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EBDC1E59-17DD-41CE-97CA-624A472382D4}" type="datetime2">
              <a:rPr lang="en-US" smtClean="0"/>
              <a:t>Sunday, March 10, 2024</a:t>
            </a:fld>
            <a:endParaRPr lang="en-US"/>
          </a:p>
        </p:txBody>
      </p:sp>
      <p:sp>
        <p:nvSpPr>
          <p:cNvPr id="6" name="Footer Placeholder 5"/>
          <p:cNvSpPr>
            <a:spLocks noGrp="1"/>
          </p:cNvSpPr>
          <p:nvPr>
            <p:ph type="ftr" sz="quarter" idx="11"/>
          </p:nvPr>
        </p:nvSpPr>
        <p:spPr/>
        <p:txBody>
          <a:bodyPr/>
          <a:lstStyle/>
          <a:p>
            <a:pPr algn="r"/>
            <a:endParaRPr lang="en-US" dirty="0"/>
          </a:p>
        </p:txBody>
      </p:sp>
      <p:sp>
        <p:nvSpPr>
          <p:cNvPr id="7" name="Slide Number Placeholder 6"/>
          <p:cNvSpPr>
            <a:spLocks noGrp="1"/>
          </p:cNvSpPr>
          <p:nvPr>
            <p:ph type="sldNum" sz="quarter" idx="12"/>
          </p:nvPr>
        </p:nvSpPr>
        <p:spPr/>
        <p:txBody>
          <a:bodyPr/>
          <a:lstStyle/>
          <a:p>
            <a:fld id="{0CFEC368-1D7A-4F81-ABF6-AE0E36BAF64C}"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_tradnl"/>
              <a:t>Clic para editar título</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A80CB818-7379-467D-8E76-EF9D9074A26C}" type="datetime2">
              <a:rPr lang="en-US" smtClean="0"/>
              <a:t>Sunday, March 10, 2024</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algn="r"/>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0CFEC368-1D7A-4F81-ABF6-AE0E36BAF64C}" type="slidenum">
              <a:rPr lang="en-US" smtClean="0"/>
              <a:pPr/>
              <a:t>‹Nº›</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a:t>DESARROLLO Y DESARROLLISMO</a:t>
            </a:r>
          </a:p>
        </p:txBody>
      </p:sp>
      <p:sp>
        <p:nvSpPr>
          <p:cNvPr id="4" name="CuadroTexto 3"/>
          <p:cNvSpPr txBox="1"/>
          <p:nvPr/>
        </p:nvSpPr>
        <p:spPr>
          <a:xfrm>
            <a:off x="845428" y="4019176"/>
            <a:ext cx="4464684" cy="1200329"/>
          </a:xfrm>
          <a:prstGeom prst="rect">
            <a:avLst/>
          </a:prstGeom>
          <a:noFill/>
        </p:spPr>
        <p:txBody>
          <a:bodyPr wrap="none" rtlCol="0">
            <a:spAutoFit/>
          </a:bodyPr>
          <a:lstStyle/>
          <a:p>
            <a:r>
              <a:rPr lang="es-ES" sz="2400" dirty="0"/>
              <a:t>Dra. Juana E. Suárez Conejero</a:t>
            </a:r>
          </a:p>
          <a:p>
            <a:endParaRPr lang="es-ES" sz="2400" dirty="0"/>
          </a:p>
          <a:p>
            <a:endParaRPr lang="es-ES" sz="2400" dirty="0"/>
          </a:p>
        </p:txBody>
      </p:sp>
    </p:spTree>
    <p:extLst>
      <p:ext uri="{BB962C8B-B14F-4D97-AF65-F5344CB8AC3E}">
        <p14:creationId xmlns:p14="http://schemas.microsoft.com/office/powerpoint/2010/main" val="3885401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341112" cy="5566848"/>
          </a:xfrm>
        </p:spPr>
        <p:txBody>
          <a:bodyPr>
            <a:normAutofit fontScale="85000" lnSpcReduction="10000"/>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Modelo neoliberal</a:t>
            </a:r>
          </a:p>
          <a:p>
            <a:pPr marL="0" indent="0">
              <a:buNone/>
            </a:pPr>
            <a:endParaRPr lang="es-MX" dirty="0"/>
          </a:p>
          <a:p>
            <a:pPr marL="0" indent="0">
              <a:buNone/>
            </a:pPr>
            <a:r>
              <a:rPr lang="es-MX" dirty="0"/>
              <a:t>Se le relaciona con la burocracia de los organismos públicos internacionales, debido a que sus políticas son principalmente impulsadas desde el Banco Mundial, la Organización Mundial del Comercio, y el Fondo Monetario Internacional (FMI), organismos que no dependen de las Naciones Unidas y están por ello exentos del control directo de la comunidad internacional de países y a los que en ocasiones se acusa de ejercer presión política y extorsión. </a:t>
            </a:r>
          </a:p>
          <a:p>
            <a:pPr marL="0" indent="0">
              <a:buNone/>
            </a:pPr>
            <a:endParaRPr lang="es-MX" dirty="0"/>
          </a:p>
          <a:p>
            <a:pPr marL="0" indent="0">
              <a:buNone/>
            </a:pPr>
            <a:r>
              <a:rPr lang="es-MX" dirty="0"/>
              <a:t>El neoliberalismo, como política burocrática y macroeconómica, tiene una dimensión geopolítica mercantilista ajena en la práctica al liberalismo económico propiamente dicho, es decir el neoliberalismo no es necesariamente sinónimo de mercado libre sin trabas burocráticas ni privilegios sectoriales, razón que explicaría que sea asociado al corporativismo internacional.</a:t>
            </a:r>
          </a:p>
        </p:txBody>
      </p:sp>
    </p:spTree>
    <p:extLst>
      <p:ext uri="{BB962C8B-B14F-4D97-AF65-F5344CB8AC3E}">
        <p14:creationId xmlns:p14="http://schemas.microsoft.com/office/powerpoint/2010/main" val="728404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Existen otras posturas:</a:t>
            </a:r>
          </a:p>
          <a:p>
            <a:pPr marL="0" indent="0">
              <a:buNone/>
            </a:pPr>
            <a:endParaRPr lang="es-MX" dirty="0"/>
          </a:p>
          <a:p>
            <a:pPr marL="0" indent="0">
              <a:buNone/>
            </a:pPr>
            <a:r>
              <a:rPr lang="es-MX" dirty="0"/>
              <a:t>Humanista</a:t>
            </a:r>
          </a:p>
          <a:p>
            <a:pPr marL="0" indent="0">
              <a:buNone/>
            </a:pPr>
            <a:endParaRPr lang="es-MX" dirty="0">
              <a:solidFill>
                <a:srgbClr val="202122"/>
              </a:solidFill>
              <a:latin typeface="Arial" panose="020B0604020202020204" pitchFamily="34" charset="0"/>
            </a:endParaRPr>
          </a:p>
          <a:p>
            <a:pPr marL="0" indent="0">
              <a:buNone/>
            </a:pPr>
            <a:r>
              <a:rPr lang="es-MX" dirty="0">
                <a:solidFill>
                  <a:srgbClr val="202122"/>
                </a:solidFill>
                <a:latin typeface="Arial" panose="020B0604020202020204" pitchFamily="34" charset="0"/>
              </a:rPr>
              <a:t>Anarquista</a:t>
            </a:r>
          </a:p>
          <a:p>
            <a:pPr marL="0" indent="0">
              <a:buNone/>
            </a:pPr>
            <a:endParaRPr lang="es-MX" dirty="0">
              <a:solidFill>
                <a:srgbClr val="202122"/>
              </a:solidFill>
              <a:latin typeface="Arial" panose="020B0604020202020204" pitchFamily="34" charset="0"/>
            </a:endParaRPr>
          </a:p>
          <a:p>
            <a:pPr marL="0" indent="0">
              <a:buNone/>
            </a:pPr>
            <a:r>
              <a:rPr lang="es-MX" dirty="0">
                <a:solidFill>
                  <a:srgbClr val="202122"/>
                </a:solidFill>
                <a:latin typeface="Arial" panose="020B0604020202020204" pitchFamily="34" charset="0"/>
              </a:rPr>
              <a:t>Etc.</a:t>
            </a:r>
          </a:p>
        </p:txBody>
      </p:sp>
    </p:spTree>
    <p:extLst>
      <p:ext uri="{BB962C8B-B14F-4D97-AF65-F5344CB8AC3E}">
        <p14:creationId xmlns:p14="http://schemas.microsoft.com/office/powerpoint/2010/main" val="287006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dirty="0"/>
              <a:t>Desarrollismo –Segunda mitad del Siglo XX </a:t>
            </a:r>
          </a:p>
          <a:p>
            <a:pPr marL="0" indent="0">
              <a:buNone/>
            </a:pPr>
            <a:r>
              <a:rPr lang="es-MX" dirty="0"/>
              <a:t> </a:t>
            </a:r>
          </a:p>
          <a:p>
            <a:pPr marL="0" indent="0">
              <a:buNone/>
            </a:pPr>
            <a:r>
              <a:rPr lang="es-MX" dirty="0"/>
              <a:t>Teoría que consideraba el desarrollo como un proceso lineal que parte del subdesarrollo (situación en la que supuestamente se encontraba América Latina) para llegar, después de atravesar varias etapas, al desarrollo, situado en el extremo final del proceso.</a:t>
            </a:r>
          </a:p>
          <a:p>
            <a:pPr marL="0" indent="0">
              <a:buNone/>
            </a:pPr>
            <a:endParaRPr lang="es-MX" dirty="0"/>
          </a:p>
          <a:p>
            <a:pPr marL="0" indent="0">
              <a:buNone/>
            </a:pPr>
            <a:r>
              <a:rPr lang="es-ES_tradnl" dirty="0"/>
              <a:t>El subdesarrollo aparece como una carencia que</a:t>
            </a:r>
            <a:r>
              <a:rPr lang="es-MX" dirty="0"/>
              <a:t> </a:t>
            </a:r>
            <a:r>
              <a:rPr lang="es-ES_tradnl" dirty="0"/>
              <a:t>es posible superar al ajustarse al modelo de desarrollo de los países hegemónicos.</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1506547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990600"/>
            <a:ext cx="8229600" cy="4876800"/>
          </a:xfrm>
        </p:spPr>
        <p:txBody>
          <a:bodyPr>
            <a:normAutofit lnSpcReduction="10000"/>
          </a:bodyPr>
          <a:lstStyle/>
          <a:p>
            <a:pPr marL="0" indent="0">
              <a:buNone/>
            </a:pPr>
            <a:r>
              <a:rPr lang="es-MX" dirty="0"/>
              <a:t>Esta teoría percibió la educación como un sector auxiliar para sus propósitos económicos. </a:t>
            </a:r>
          </a:p>
          <a:p>
            <a:pPr marL="0" indent="0">
              <a:buNone/>
            </a:pPr>
            <a:r>
              <a:rPr lang="es-MX" dirty="0"/>
              <a:t> </a:t>
            </a:r>
          </a:p>
          <a:p>
            <a:pPr marL="0" indent="0">
              <a:buNone/>
            </a:pPr>
            <a:r>
              <a:rPr lang="es-MX" dirty="0"/>
              <a:t>Le adjudicó la preparación de los “recursos humanos” para lograr llegar al fin de ese proceso lineal, o sea, al desarrollo, a través de la industrialización. </a:t>
            </a:r>
          </a:p>
          <a:p>
            <a:pPr marL="0" indent="0">
              <a:buNone/>
            </a:pPr>
            <a:r>
              <a:rPr lang="es-MX" dirty="0"/>
              <a:t> </a:t>
            </a:r>
          </a:p>
          <a:p>
            <a:pPr marL="0" indent="0">
              <a:buNone/>
            </a:pPr>
            <a:r>
              <a:rPr lang="es-MX" dirty="0"/>
              <a:t>El desarrollismo no supuso sólo una importación de un modelo económico, sino además el afianzamiento de concepciones pedagógicas que sirvieran a sus fines. </a:t>
            </a:r>
          </a:p>
          <a:p>
            <a:pPr marL="0" indent="0">
              <a:buNone/>
            </a:pPr>
            <a:r>
              <a:rPr lang="es-MX" dirty="0"/>
              <a:t> </a:t>
            </a:r>
          </a:p>
          <a:p>
            <a:pPr marL="0" indent="0">
              <a:buNone/>
            </a:pPr>
            <a:r>
              <a:rPr lang="es-MX" dirty="0"/>
              <a:t>Éstas fueron denominadas, por algunos teóricos de la educación, pedagogías desarrollistas.</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1598610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4963" y="922632"/>
            <a:ext cx="8654073" cy="5478168"/>
          </a:xfrm>
        </p:spPr>
        <p:txBody>
          <a:bodyPr>
            <a:normAutofit/>
          </a:bodyPr>
          <a:lstStyle/>
          <a:p>
            <a:pPr marL="0" indent="0">
              <a:buNone/>
            </a:pPr>
            <a:r>
              <a:rPr lang="es-ES_tradnl" dirty="0"/>
              <a:t>El modelo económico y el pedagógico del Desarrollismo son importados de los países ricos supuestamente válidos para todas las sociedades.  No se plantearon cuestiones de fondo de la educación: su relación con el contexto histórico, político y con las estructuras sociales concretas de las naciones latinoamericanas. </a:t>
            </a:r>
            <a:endParaRPr lang="es-MX" dirty="0"/>
          </a:p>
          <a:p>
            <a:pPr marL="0" indent="0">
              <a:buNone/>
            </a:pPr>
            <a:r>
              <a:rPr lang="es-ES_tradnl" dirty="0"/>
              <a:t> </a:t>
            </a:r>
            <a:endParaRPr lang="es-MX" dirty="0"/>
          </a:p>
          <a:p>
            <a:pPr marL="0" indent="0">
              <a:buNone/>
            </a:pPr>
            <a:r>
              <a:rPr lang="es-ES_tradnl" dirty="0"/>
              <a:t>De ahí que se diera prioridad a todas aquellas cuestiones que tendieran al logro del crecimiento económico. Con este fin, se propiciaron reformas con las que se pretendía un rápido adiestramiento de la mano de obra productiva para el proceso de industrialización.</a:t>
            </a:r>
            <a:endParaRPr lang="es-MX" dirty="0"/>
          </a:p>
          <a:p>
            <a:pPr marL="0" indent="0">
              <a:buNone/>
            </a:pPr>
            <a:r>
              <a:rPr lang="es-ES_tradnl" dirty="0"/>
              <a:t> </a:t>
            </a:r>
            <a:endParaRPr lang="es-MX" dirty="0"/>
          </a:p>
          <a:p>
            <a:pPr marL="0" indent="0">
              <a:buNone/>
            </a:pPr>
            <a:endParaRPr lang="es-MX" dirty="0"/>
          </a:p>
          <a:p>
            <a:pPr marL="0" indent="0">
              <a:buNone/>
            </a:pPr>
            <a:endParaRPr lang="es-ES" dirty="0"/>
          </a:p>
        </p:txBody>
      </p:sp>
    </p:spTree>
    <p:extLst>
      <p:ext uri="{BB962C8B-B14F-4D97-AF65-F5344CB8AC3E}">
        <p14:creationId xmlns:p14="http://schemas.microsoft.com/office/powerpoint/2010/main" val="29726329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Paulo Freire</a:t>
            </a:r>
          </a:p>
        </p:txBody>
      </p:sp>
      <p:sp>
        <p:nvSpPr>
          <p:cNvPr id="3" name="Marcador de contenido 2"/>
          <p:cNvSpPr>
            <a:spLocks noGrp="1"/>
          </p:cNvSpPr>
          <p:nvPr>
            <p:ph idx="1"/>
          </p:nvPr>
        </p:nvSpPr>
        <p:spPr>
          <a:xfrm>
            <a:off x="457200" y="1540435"/>
            <a:ext cx="8229600" cy="4876800"/>
          </a:xfrm>
        </p:spPr>
        <p:txBody>
          <a:bodyPr>
            <a:normAutofit/>
          </a:bodyPr>
          <a:lstStyle/>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endParaRPr lang="es-MX" dirty="0"/>
          </a:p>
          <a:p>
            <a:pPr marL="0" indent="0">
              <a:buNone/>
            </a:pPr>
            <a:r>
              <a:rPr lang="es-MX" dirty="0"/>
              <a:t>        1921 - 1997</a:t>
            </a:r>
          </a:p>
          <a:p>
            <a:pPr marL="0" indent="0">
              <a:buNone/>
            </a:pPr>
            <a:endParaRPr lang="es-ES" dirty="0"/>
          </a:p>
        </p:txBody>
      </p:sp>
      <p:pic>
        <p:nvPicPr>
          <p:cNvPr id="7" name="Imagen 6" descr="Paulo-Freire.jp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701800"/>
            <a:ext cx="3657600" cy="3444240"/>
          </a:xfrm>
          <a:prstGeom prst="rect">
            <a:avLst/>
          </a:prstGeom>
        </p:spPr>
      </p:pic>
      <p:sp>
        <p:nvSpPr>
          <p:cNvPr id="8" name="CuadroTexto 7"/>
          <p:cNvSpPr txBox="1"/>
          <p:nvPr/>
        </p:nvSpPr>
        <p:spPr>
          <a:xfrm>
            <a:off x="4493646" y="719155"/>
            <a:ext cx="4347114" cy="5909309"/>
          </a:xfrm>
          <a:prstGeom prst="rect">
            <a:avLst/>
          </a:prstGeom>
          <a:noFill/>
        </p:spPr>
        <p:txBody>
          <a:bodyPr wrap="square" rtlCol="0">
            <a:spAutoFit/>
          </a:bodyPr>
          <a:lstStyle/>
          <a:p>
            <a:r>
              <a:rPr lang="es-MX" sz="2400" dirty="0"/>
              <a:t>Pensador de la época, que reflexiona sobre los conceptos de desarrollo y dependencia aplicados a la realidad latinoamericana.</a:t>
            </a:r>
          </a:p>
          <a:p>
            <a:endParaRPr lang="es-MX" sz="2400" dirty="0"/>
          </a:p>
          <a:p>
            <a:r>
              <a:rPr lang="es-MX" sz="2400" dirty="0"/>
              <a:t>Señala: “es imposible que comprendamos el fenómeno del subdesarrollo sin tener una percepción crítica de la categoría de dependencia. El subdesarrollo, en realidad, no tiene su razón en sí mismo, sino que, al contrario, su razón está en el desarrollo”.</a:t>
            </a:r>
          </a:p>
          <a:p>
            <a:endParaRPr lang="es-ES" dirty="0"/>
          </a:p>
        </p:txBody>
      </p:sp>
    </p:spTree>
    <p:extLst>
      <p:ext uri="{BB962C8B-B14F-4D97-AF65-F5344CB8AC3E}">
        <p14:creationId xmlns:p14="http://schemas.microsoft.com/office/powerpoint/2010/main" val="70721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sz="2800" dirty="0"/>
              <a:t>Desarrollo</a:t>
            </a:r>
            <a:r>
              <a:rPr lang="es-MX" dirty="0"/>
              <a:t> </a:t>
            </a:r>
            <a:endParaRPr lang="es-ES" dirty="0"/>
          </a:p>
          <a:p>
            <a:pPr marL="0" indent="0">
              <a:buNone/>
            </a:pPr>
            <a:endParaRPr lang="es-MX" dirty="0"/>
          </a:p>
          <a:p>
            <a:pPr marL="0" indent="0">
              <a:buNone/>
            </a:pPr>
            <a:r>
              <a:rPr lang="es-MX" dirty="0"/>
              <a:t>El concepto de desarrollo es un concepto más amplio que el de crecimiento.</a:t>
            </a:r>
          </a:p>
          <a:p>
            <a:pPr marL="0" indent="0">
              <a:buNone/>
            </a:pPr>
            <a:endParaRPr lang="es-MX" dirty="0"/>
          </a:p>
          <a:p>
            <a:pPr marL="0" indent="0">
              <a:buNone/>
            </a:pPr>
            <a:r>
              <a:rPr lang="es-MX" dirty="0"/>
              <a:t>No es del todo aceptable un concepto puramente economicista, sino que hablar de desarrollo implica involucrar el componente humano y social, así como una adecuada acción política. </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3765743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sz="2800" dirty="0"/>
              <a:t>Desarrollo</a:t>
            </a:r>
            <a:r>
              <a:rPr lang="es-MX" dirty="0"/>
              <a:t> </a:t>
            </a:r>
            <a:endParaRPr lang="es-ES" dirty="0"/>
          </a:p>
          <a:p>
            <a:pPr marL="0" indent="0">
              <a:buNone/>
            </a:pPr>
            <a:endParaRPr lang="es-MX" dirty="0"/>
          </a:p>
          <a:p>
            <a:pPr marL="0" indent="0">
              <a:buNone/>
            </a:pPr>
            <a:r>
              <a:rPr lang="es-MX" dirty="0">
                <a:latin typeface="Arial" panose="020B0604020202020204" pitchFamily="34" charset="0"/>
                <a:cs typeface="Arial" panose="020B0604020202020204" pitchFamily="34" charset="0"/>
              </a:rPr>
              <a:t>El</a:t>
            </a:r>
            <a:r>
              <a:rPr lang="es-MX" dirty="0">
                <a:effectLst/>
                <a:latin typeface="Arial" panose="020B0604020202020204" pitchFamily="34" charset="0"/>
                <a:cs typeface="Arial" panose="020B0604020202020204" pitchFamily="34" charset="0"/>
              </a:rPr>
              <a:t> concepto de desarrollo es multidimensional porque implica todos los componentes del bienestar humano, tales como los económicos, sociales, políticos, culturales, espirituales y del medio ambiente. </a:t>
            </a:r>
            <a:endParaRPr lang="es-MX" dirty="0">
              <a:latin typeface="Arial" panose="020B0604020202020204" pitchFamily="34" charset="0"/>
              <a:cs typeface="Arial" panose="020B0604020202020204" pitchFamily="34" charset="0"/>
            </a:endParaRPr>
          </a:p>
          <a:p>
            <a:pPr marL="0" indent="0">
              <a:buNone/>
            </a:pPr>
            <a:endParaRPr lang="es-MX" dirty="0"/>
          </a:p>
          <a:p>
            <a:pPr marL="0" indent="0">
              <a:buNone/>
            </a:pPr>
            <a:endParaRPr lang="es-ES" dirty="0"/>
          </a:p>
        </p:txBody>
      </p:sp>
    </p:spTree>
    <p:extLst>
      <p:ext uri="{BB962C8B-B14F-4D97-AF65-F5344CB8AC3E}">
        <p14:creationId xmlns:p14="http://schemas.microsoft.com/office/powerpoint/2010/main" val="203289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5583036"/>
          </a:xfrm>
        </p:spPr>
        <p:txBody>
          <a:bodyPr>
            <a:normAutofit/>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latin typeface="Arial" panose="020B0604020202020204" pitchFamily="34" charset="0"/>
                <a:cs typeface="Arial" panose="020B0604020202020204" pitchFamily="34" charset="0"/>
              </a:rPr>
              <a:t>Modelo clásico</a:t>
            </a:r>
          </a:p>
          <a:p>
            <a:pPr marL="0" indent="0">
              <a:buNone/>
            </a:pPr>
            <a:endParaRPr lang="es-MX" dirty="0">
              <a:latin typeface="Arial" panose="020B0604020202020204" pitchFamily="34" charset="0"/>
              <a:cs typeface="Arial" panose="020B0604020202020204" pitchFamily="34" charset="0"/>
            </a:endParaRPr>
          </a:p>
          <a:p>
            <a:pPr marL="0" indent="0">
              <a:buNone/>
            </a:pPr>
            <a:r>
              <a:rPr lang="es-MX" dirty="0">
                <a:latin typeface="Arial" panose="020B0604020202020204" pitchFamily="34" charset="0"/>
                <a:cs typeface="Arial" panose="020B0604020202020204" pitchFamily="34" charset="0"/>
              </a:rPr>
              <a:t>Propuesto por Adam Smith en su obra "La riqueza de las naciones" (1776), donde refiere que la riqueza de las naciones estaba en el trabajo productivo de la población, y no en su riqueza natural.</a:t>
            </a:r>
          </a:p>
          <a:p>
            <a:pPr marL="0" indent="0">
              <a:buNone/>
            </a:pPr>
            <a:endParaRPr lang="es-MX" dirty="0">
              <a:latin typeface="Arial" panose="020B0604020202020204" pitchFamily="34" charset="0"/>
              <a:cs typeface="Arial" panose="020B0604020202020204" pitchFamily="34" charset="0"/>
            </a:endParaRPr>
          </a:p>
          <a:p>
            <a:pPr marL="0" indent="0">
              <a:buNone/>
            </a:pPr>
            <a:r>
              <a:rPr lang="es-MX" dirty="0">
                <a:latin typeface="Arial" panose="020B0604020202020204" pitchFamily="34" charset="0"/>
                <a:cs typeface="Arial" panose="020B0604020202020204" pitchFamily="34" charset="0"/>
              </a:rPr>
              <a:t>Criticaba las tres “R” del mercantilismo: Restricción, Regulación y Represión.</a:t>
            </a:r>
          </a:p>
          <a:p>
            <a:pPr marL="0" indent="0">
              <a:buNone/>
            </a:pPr>
            <a:endParaRPr lang="es-MX" dirty="0"/>
          </a:p>
          <a:p>
            <a:pPr marL="0" indent="0">
              <a:buNone/>
            </a:pPr>
            <a:endParaRPr lang="es-ES" dirty="0"/>
          </a:p>
        </p:txBody>
      </p:sp>
    </p:spTree>
    <p:extLst>
      <p:ext uri="{BB962C8B-B14F-4D97-AF65-F5344CB8AC3E}">
        <p14:creationId xmlns:p14="http://schemas.microsoft.com/office/powerpoint/2010/main" val="4270133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lnSpcReduction="10000"/>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latin typeface="Arial" panose="020B0604020202020204" pitchFamily="34" charset="0"/>
                <a:cs typeface="Arial" panose="020B0604020202020204" pitchFamily="34" charset="0"/>
              </a:rPr>
              <a:t>Modelo clásico</a:t>
            </a:r>
          </a:p>
          <a:p>
            <a:pPr marL="0" indent="0">
              <a:buNone/>
            </a:pPr>
            <a:endParaRPr lang="es-MX" b="1" dirty="0"/>
          </a:p>
          <a:p>
            <a:pPr marL="0" indent="0">
              <a:buNone/>
            </a:pPr>
            <a:r>
              <a:rPr lang="es-MX" dirty="0">
                <a:latin typeface="Arial" panose="020B0604020202020204" pitchFamily="34" charset="0"/>
                <a:cs typeface="Arial" panose="020B0604020202020204" pitchFamily="34" charset="0"/>
              </a:rPr>
              <a:t>La crisis del paradigma clásico tuvo lugar al estallar la Gran Depresión (1929), la oferta no generaba su propia demanda, el ahorro no se convertía en inversión, el mecanismo autocorrector de los precios no restablecía de manera automática el equilibrio general. </a:t>
            </a:r>
          </a:p>
          <a:p>
            <a:pPr marL="0" indent="0">
              <a:buNone/>
            </a:pPr>
            <a:endParaRPr lang="es-MX" dirty="0">
              <a:latin typeface="Arial" panose="020B0604020202020204" pitchFamily="34" charset="0"/>
              <a:cs typeface="Arial" panose="020B0604020202020204" pitchFamily="34" charset="0"/>
            </a:endParaRPr>
          </a:p>
          <a:p>
            <a:pPr marL="0" indent="0">
              <a:buNone/>
            </a:pPr>
            <a:r>
              <a:rPr lang="es-MX" dirty="0">
                <a:latin typeface="Arial" panose="020B0604020202020204" pitchFamily="34" charset="0"/>
                <a:cs typeface="Arial" panose="020B0604020202020204" pitchFamily="34" charset="0"/>
              </a:rPr>
              <a:t>Surge un nuevo paradigma económico propuesto por John Maynard Keynes, el cual planteaba el papel central del Estado en la regulación de la economía</a:t>
            </a:r>
            <a:endParaRPr lang="es-MX" dirty="0"/>
          </a:p>
          <a:p>
            <a:pPr marL="0" indent="0">
              <a:buNone/>
            </a:pPr>
            <a:endParaRPr lang="es-ES" dirty="0"/>
          </a:p>
        </p:txBody>
      </p:sp>
    </p:spTree>
    <p:extLst>
      <p:ext uri="{BB962C8B-B14F-4D97-AF65-F5344CB8AC3E}">
        <p14:creationId xmlns:p14="http://schemas.microsoft.com/office/powerpoint/2010/main" val="3522767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Modelo keynesiano</a:t>
            </a:r>
          </a:p>
          <a:p>
            <a:pPr marL="0" indent="0">
              <a:buNone/>
            </a:pPr>
            <a:endParaRPr lang="es-MX" dirty="0"/>
          </a:p>
          <a:p>
            <a:pPr marL="0" indent="0" algn="l">
              <a:buNone/>
            </a:pPr>
            <a:r>
              <a:rPr lang="es-MX" dirty="0">
                <a:latin typeface="Arial" panose="020B0604020202020204" pitchFamily="34" charset="0"/>
                <a:cs typeface="Arial" panose="020B0604020202020204" pitchFamily="34" charset="0"/>
              </a:rPr>
              <a:t>Dos</a:t>
            </a:r>
            <a:r>
              <a:rPr lang="es-MX" i="0" u="none" strike="noStrike" dirty="0">
                <a:effectLst/>
                <a:latin typeface="Arial" panose="020B0604020202020204" pitchFamily="34" charset="0"/>
                <a:cs typeface="Arial" panose="020B0604020202020204" pitchFamily="34" charset="0"/>
              </a:rPr>
              <a:t> ideas que describen la obra de Keynes:</a:t>
            </a:r>
          </a:p>
          <a:p>
            <a:pPr marL="0" indent="0" algn="l">
              <a:buNone/>
            </a:pPr>
            <a:endParaRPr lang="es-MX" i="0" u="none" strike="noStrike" dirty="0">
              <a:effectLst/>
              <a:latin typeface="Arial" panose="020B0604020202020204" pitchFamily="34" charset="0"/>
              <a:cs typeface="Arial" panose="020B0604020202020204" pitchFamily="34" charset="0"/>
            </a:endParaRPr>
          </a:p>
          <a:p>
            <a:pPr algn="l">
              <a:buFont typeface="+mj-lt"/>
              <a:buAutoNum type="arabicPeriod"/>
            </a:pPr>
            <a:r>
              <a:rPr lang="es-MX" dirty="0">
                <a:latin typeface="Arial" panose="020B0604020202020204" pitchFamily="34" charset="0"/>
                <a:cs typeface="Arial" panose="020B0604020202020204" pitchFamily="34" charset="0"/>
              </a:rPr>
              <a:t>L</a:t>
            </a:r>
            <a:r>
              <a:rPr lang="es-MX" i="0" u="none" strike="noStrike" dirty="0">
                <a:effectLst/>
                <a:latin typeface="Arial" panose="020B0604020202020204" pitchFamily="34" charset="0"/>
                <a:cs typeface="Arial" panose="020B0604020202020204" pitchFamily="34" charset="0"/>
              </a:rPr>
              <a:t>a política económica es la herramienta clave para sacar adelante a un país.</a:t>
            </a:r>
          </a:p>
          <a:p>
            <a:pPr algn="l">
              <a:buFont typeface="+mj-lt"/>
              <a:buAutoNum type="arabicPeriod"/>
            </a:pPr>
            <a:r>
              <a:rPr lang="es-MX" i="0" u="none" strike="noStrike" dirty="0">
                <a:effectLst/>
                <a:latin typeface="Arial" panose="020B0604020202020204" pitchFamily="34" charset="0"/>
                <a:cs typeface="Arial" panose="020B0604020202020204" pitchFamily="34" charset="0"/>
              </a:rPr>
              <a:t>Los gobiernos debían tratar de estimular la demanda a través de la política fiscal.</a:t>
            </a:r>
          </a:p>
          <a:p>
            <a:pPr marL="0" indent="0">
              <a:buNone/>
            </a:pPr>
            <a:endParaRPr lang="es-ES" dirty="0"/>
          </a:p>
        </p:txBody>
      </p:sp>
    </p:spTree>
    <p:extLst>
      <p:ext uri="{BB962C8B-B14F-4D97-AF65-F5344CB8AC3E}">
        <p14:creationId xmlns:p14="http://schemas.microsoft.com/office/powerpoint/2010/main" val="1599049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lnSpcReduction="10000"/>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Modelo keynesiano</a:t>
            </a:r>
          </a:p>
          <a:p>
            <a:pPr marL="0" indent="0">
              <a:buNone/>
            </a:pPr>
            <a:endParaRPr lang="es-MX" dirty="0"/>
          </a:p>
          <a:p>
            <a:pPr marL="0" indent="0" algn="l">
              <a:buNone/>
            </a:pPr>
            <a:r>
              <a:rPr lang="es-MX" dirty="0">
                <a:solidFill>
                  <a:srgbClr val="202122"/>
                </a:solidFill>
                <a:latin typeface="Arial" panose="020B0604020202020204" pitchFamily="34" charset="0"/>
              </a:rPr>
              <a:t>E</a:t>
            </a:r>
            <a:r>
              <a:rPr lang="es-MX" b="0" i="0" u="none" strike="noStrike" dirty="0">
                <a:solidFill>
                  <a:srgbClr val="202122"/>
                </a:solidFill>
                <a:effectLst/>
                <a:latin typeface="Arial" panose="020B0604020202020204" pitchFamily="34" charset="0"/>
              </a:rPr>
              <a:t>sta postura considera que el desarrollo se logra por un capitalismo similar al usado por países ricos. Pero procurando tener un mercado interno poderoso y saneado, gran importancia de los sectores macroeconómicos primario, secundario y terciario de manera equilibrada, un flujo económico estable y poca dependencia del exterior.</a:t>
            </a:r>
          </a:p>
          <a:p>
            <a:pPr marL="0" indent="0" algn="l">
              <a:buNone/>
            </a:pPr>
            <a:endParaRPr lang="es-MX" dirty="0">
              <a:solidFill>
                <a:srgbClr val="202122"/>
              </a:solidFill>
              <a:latin typeface="Arial" panose="020B0604020202020204" pitchFamily="34" charset="0"/>
            </a:endParaRPr>
          </a:p>
          <a:p>
            <a:pPr marL="0" indent="0" algn="l">
              <a:buNone/>
            </a:pPr>
            <a:r>
              <a:rPr lang="es-MX" b="0" i="0" u="none" strike="noStrike" dirty="0">
                <a:solidFill>
                  <a:srgbClr val="202122"/>
                </a:solidFill>
                <a:effectLst/>
                <a:latin typeface="Arial" panose="020B0604020202020204" pitchFamily="34" charset="0"/>
              </a:rPr>
              <a:t>En consecuencia, según esta teoría el aumento productivo es el factor necesario para el desarrollo.</a:t>
            </a:r>
            <a:endParaRPr lang="es-ES" dirty="0"/>
          </a:p>
        </p:txBody>
      </p:sp>
    </p:spTree>
    <p:extLst>
      <p:ext uri="{BB962C8B-B14F-4D97-AF65-F5344CB8AC3E}">
        <p14:creationId xmlns:p14="http://schemas.microsoft.com/office/powerpoint/2010/main" val="4173314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fontScale="85000" lnSpcReduction="20000"/>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Modelo marxista</a:t>
            </a:r>
          </a:p>
          <a:p>
            <a:pPr marL="0" indent="0">
              <a:buNone/>
            </a:pPr>
            <a:endParaRPr lang="es-MX" dirty="0"/>
          </a:p>
          <a:p>
            <a:pPr marL="0" indent="0" algn="l">
              <a:buNone/>
            </a:pPr>
            <a:r>
              <a:rPr lang="es-MX" dirty="0">
                <a:solidFill>
                  <a:srgbClr val="202122"/>
                </a:solidFill>
                <a:latin typeface="Arial" panose="020B0604020202020204" pitchFamily="34" charset="0"/>
              </a:rPr>
              <a:t>Los países subdesarrollados, aunque realicen reformas tanto internas como en el comercio mundial, jamás llegarán al desarrollo, ya que los países que ya se han desarrollado se lo impiden porque no les es conveniente.</a:t>
            </a:r>
          </a:p>
          <a:p>
            <a:pPr marL="0" indent="0" algn="l">
              <a:buNone/>
            </a:pPr>
            <a:endParaRPr lang="es-MX" dirty="0">
              <a:solidFill>
                <a:srgbClr val="202122"/>
              </a:solidFill>
              <a:latin typeface="Arial" panose="020B0604020202020204" pitchFamily="34" charset="0"/>
            </a:endParaRPr>
          </a:p>
          <a:p>
            <a:pPr marL="0" indent="0" algn="l">
              <a:buNone/>
            </a:pPr>
            <a:r>
              <a:rPr lang="es-MX" dirty="0">
                <a:solidFill>
                  <a:srgbClr val="202122"/>
                </a:solidFill>
                <a:latin typeface="Arial" panose="020B0604020202020204" pitchFamily="34" charset="0"/>
              </a:rPr>
              <a:t>Los países capitalistas del norte (Primer Mundo) se desarrollaron marginando y subdesarrollando a los del sur (Tercer Mundo), debido a la explotación colonialista e imperialista para la extracción de recursos naturales y el uso de mano de obra barata.</a:t>
            </a:r>
          </a:p>
          <a:p>
            <a:pPr marL="0" indent="0" algn="l">
              <a:buNone/>
            </a:pPr>
            <a:endParaRPr lang="es-MX" dirty="0">
              <a:solidFill>
                <a:srgbClr val="202122"/>
              </a:solidFill>
              <a:latin typeface="Arial" panose="020B0604020202020204" pitchFamily="34" charset="0"/>
            </a:endParaRPr>
          </a:p>
          <a:p>
            <a:pPr marL="0" indent="0" algn="l">
              <a:buNone/>
            </a:pPr>
            <a:r>
              <a:rPr lang="es-MX" dirty="0">
                <a:solidFill>
                  <a:srgbClr val="202122"/>
                </a:solidFill>
                <a:latin typeface="Arial" panose="020B0604020202020204" pitchFamily="34" charset="0"/>
              </a:rPr>
              <a:t>Este neoimperialismo impide de forma deliberada el desarrollo del Tercer Mundo, para mantener su bienestar y niveles de consumo a costa de éste.</a:t>
            </a:r>
          </a:p>
        </p:txBody>
      </p:sp>
    </p:spTree>
    <p:extLst>
      <p:ext uri="{BB962C8B-B14F-4D97-AF65-F5344CB8AC3E}">
        <p14:creationId xmlns:p14="http://schemas.microsoft.com/office/powerpoint/2010/main" val="2536573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7200" y="1112732"/>
            <a:ext cx="8229600" cy="4876800"/>
          </a:xfrm>
        </p:spPr>
        <p:txBody>
          <a:bodyPr>
            <a:normAutofit/>
          </a:bodyPr>
          <a:lstStyle/>
          <a:p>
            <a:pPr marL="0" indent="0">
              <a:buNone/>
            </a:pPr>
            <a:r>
              <a:rPr lang="es-MX" sz="2800" dirty="0"/>
              <a:t>Teorías sobre el desarrollo</a:t>
            </a:r>
            <a:r>
              <a:rPr lang="es-MX" dirty="0"/>
              <a:t> </a:t>
            </a:r>
            <a:endParaRPr lang="es-ES" dirty="0"/>
          </a:p>
          <a:p>
            <a:pPr marL="0" indent="0">
              <a:buNone/>
            </a:pPr>
            <a:endParaRPr lang="es-MX" dirty="0"/>
          </a:p>
          <a:p>
            <a:pPr marL="0" indent="0">
              <a:buNone/>
            </a:pPr>
            <a:r>
              <a:rPr lang="es-MX" dirty="0"/>
              <a:t>Modelo neoliberal</a:t>
            </a:r>
          </a:p>
          <a:p>
            <a:pPr marL="0" indent="0">
              <a:buNone/>
            </a:pPr>
            <a:endParaRPr lang="es-MX" dirty="0"/>
          </a:p>
          <a:p>
            <a:pPr marL="0" indent="0">
              <a:buNone/>
            </a:pPr>
            <a:r>
              <a:rPr lang="es-MX" dirty="0"/>
              <a:t>Teoría política y económica que tiende a reducir al mínimo la intervención del Estado. Ha sido definido como una forma de liberalismo que apoya la libertad económica y el libre mercado, y cuyos pilares básicos incluyen la privatización y la desregulación.</a:t>
            </a:r>
          </a:p>
          <a:p>
            <a:pPr marL="0" indent="0">
              <a:buNone/>
            </a:pPr>
            <a:endParaRPr lang="es-MX" dirty="0"/>
          </a:p>
        </p:txBody>
      </p:sp>
    </p:spTree>
    <p:extLst>
      <p:ext uri="{BB962C8B-B14F-4D97-AF65-F5344CB8AC3E}">
        <p14:creationId xmlns:p14="http://schemas.microsoft.com/office/powerpoint/2010/main" val="344853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Claridad.thmx</Template>
  <TotalTime>2900</TotalTime>
  <Words>989</Words>
  <Application>Microsoft Macintosh PowerPoint</Application>
  <PresentationFormat>Presentación en pantalla (4:3)</PresentationFormat>
  <Paragraphs>99</Paragraphs>
  <Slides>15</Slides>
  <Notes>0</Notes>
  <HiddenSlides>0</HiddenSlides>
  <MMClips>0</MMClips>
  <ScaleCrop>false</ScaleCrop>
  <HeadingPairs>
    <vt:vector size="6" baseType="variant">
      <vt:variant>
        <vt:lpstr>Fuentes usadas</vt:lpstr>
      </vt:variant>
      <vt:variant>
        <vt:i4>1</vt:i4>
      </vt:variant>
      <vt:variant>
        <vt:lpstr>Tema</vt:lpstr>
      </vt:variant>
      <vt:variant>
        <vt:i4>1</vt:i4>
      </vt:variant>
      <vt:variant>
        <vt:lpstr>Títulos de diapositiva</vt:lpstr>
      </vt:variant>
      <vt:variant>
        <vt:i4>15</vt:i4>
      </vt:variant>
    </vt:vector>
  </HeadingPairs>
  <TitlesOfParts>
    <vt:vector size="17" baseType="lpstr">
      <vt:lpstr>Arial</vt:lpstr>
      <vt:lpstr>Claridad</vt:lpstr>
      <vt:lpstr>DESARROLLO Y DESARROLLISMO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Paulo Freire</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michel foucault</dc:title>
  <dc:creator>Dra. Juana E. Suárez Conejero</dc:creator>
  <cp:lastModifiedBy>Dra. Juana E. Suárez Conejero</cp:lastModifiedBy>
  <cp:revision>178</cp:revision>
  <dcterms:created xsi:type="dcterms:W3CDTF">2020-05-06T23:58:33Z</dcterms:created>
  <dcterms:modified xsi:type="dcterms:W3CDTF">2024-03-11T03:08:01Z</dcterms:modified>
</cp:coreProperties>
</file>