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6" r:id="rId4"/>
    <p:sldId id="378" r:id="rId5"/>
    <p:sldId id="379" r:id="rId6"/>
    <p:sldId id="380" r:id="rId7"/>
    <p:sldId id="381" r:id="rId8"/>
    <p:sldId id="388" r:id="rId9"/>
    <p:sldId id="389" r:id="rId10"/>
    <p:sldId id="390" r:id="rId11"/>
    <p:sldId id="396" r:id="rId12"/>
    <p:sldId id="412" r:id="rId13"/>
    <p:sldId id="441" r:id="rId14"/>
    <p:sldId id="442" r:id="rId15"/>
    <p:sldId id="383" r:id="rId16"/>
    <p:sldId id="384" r:id="rId17"/>
    <p:sldId id="385" r:id="rId18"/>
    <p:sldId id="430" r:id="rId19"/>
    <p:sldId id="443" r:id="rId20"/>
    <p:sldId id="444" r:id="rId21"/>
    <p:sldId id="445" r:id="rId22"/>
    <p:sldId id="446" r:id="rId23"/>
    <p:sldId id="447" r:id="rId24"/>
    <p:sldId id="410" r:id="rId25"/>
    <p:sldId id="414" r:id="rId26"/>
    <p:sldId id="448" r:id="rId27"/>
    <p:sldId id="449" r:id="rId28"/>
    <p:sldId id="450" r:id="rId29"/>
    <p:sldId id="451" r:id="rId30"/>
    <p:sldId id="452" r:id="rId31"/>
    <p:sldId id="422" r:id="rId32"/>
    <p:sldId id="415" r:id="rId33"/>
    <p:sldId id="453" r:id="rId34"/>
    <p:sldId id="456" r:id="rId35"/>
    <p:sldId id="455" r:id="rId36"/>
    <p:sldId id="454" r:id="rId37"/>
    <p:sldId id="457" r:id="rId38"/>
    <p:sldId id="458" r:id="rId39"/>
    <p:sldId id="459" r:id="rId40"/>
    <p:sldId id="460" r:id="rId41"/>
    <p:sldId id="461" r:id="rId42"/>
    <p:sldId id="462" r:id="rId43"/>
    <p:sldId id="463" r:id="rId44"/>
    <p:sldId id="464" r:id="rId45"/>
    <p:sldId id="440" r:id="rId46"/>
    <p:sldId id="285" r:id="rId47"/>
    <p:sldId id="28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8"/>
    <p:restoredTop sz="93416"/>
  </p:normalViewPr>
  <p:slideViewPr>
    <p:cSldViewPr snapToGrid="0" snapToObjects="1">
      <p:cViewPr varScale="1">
        <p:scale>
          <a:sx n="114" d="100"/>
          <a:sy n="114" d="100"/>
        </p:scale>
        <p:origin x="119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2/11/24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2/11/24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defTabSz="410751">
              <a:defRPr sz="5600">
                <a:latin typeface="+mn-lt"/>
                <a:ea typeface="+mn-ea"/>
                <a:cs typeface="+mn-cs"/>
                <a:sym typeface="Helvetica Light"/>
              </a:defRPr>
            </a:lvl1pPr>
          </a:lstStyle>
          <a:p>
            <a:pPr lvl="0">
              <a:defRPr sz="1800"/>
            </a:pPr>
            <a:r>
              <a:rPr sz="5600"/>
              <a:t>Texto del título</a:t>
            </a:r>
          </a:p>
        </p:txBody>
      </p:sp>
      <p:sp>
        <p:nvSpPr>
          <p:cNvPr id="7" name="Shape 7"/>
          <p:cNvSpPr>
            <a:spLocks noGrp="1"/>
          </p:cNvSpPr>
          <p:nvPr>
            <p:ph type="body" idx="1"/>
          </p:nvPr>
        </p:nvSpPr>
        <p:spPr>
          <a:xfrm>
            <a:off x="892969" y="3536156"/>
            <a:ext cx="7358063" cy="794742"/>
          </a:xfrm>
          <a:prstGeom prst="rect">
            <a:avLst/>
          </a:prstGeom>
        </p:spPr>
        <p:txBody>
          <a:bodyPr lIns="0" tIns="0" rIns="0" bIns="0"/>
          <a:lstStyle>
            <a:lvl1pPr defTabSz="410751">
              <a:spcBef>
                <a:spcPts val="0"/>
              </a:spcBef>
              <a:defRPr sz="2200">
                <a:solidFill>
                  <a:srgbClr val="000000"/>
                </a:solidFill>
                <a:latin typeface="+mn-lt"/>
                <a:ea typeface="+mn-ea"/>
                <a:cs typeface="+mn-cs"/>
                <a:sym typeface="Helvetica Light"/>
              </a:defRPr>
            </a:lvl1pPr>
            <a:lvl2pPr indent="160729" defTabSz="410751">
              <a:spcBef>
                <a:spcPts val="0"/>
              </a:spcBef>
              <a:defRPr sz="2200">
                <a:solidFill>
                  <a:srgbClr val="000000"/>
                </a:solidFill>
                <a:latin typeface="+mn-lt"/>
                <a:ea typeface="+mn-ea"/>
                <a:cs typeface="+mn-cs"/>
                <a:sym typeface="Helvetica Light"/>
              </a:defRPr>
            </a:lvl2pPr>
            <a:lvl3pPr indent="321457" defTabSz="410751">
              <a:spcBef>
                <a:spcPts val="0"/>
              </a:spcBef>
              <a:defRPr sz="2200">
                <a:solidFill>
                  <a:srgbClr val="000000"/>
                </a:solidFill>
                <a:latin typeface="+mn-lt"/>
                <a:ea typeface="+mn-ea"/>
                <a:cs typeface="+mn-cs"/>
                <a:sym typeface="Helvetica Light"/>
              </a:defRPr>
            </a:lvl3pPr>
            <a:lvl4pPr indent="482186" defTabSz="410751">
              <a:spcBef>
                <a:spcPts val="0"/>
              </a:spcBef>
              <a:defRPr sz="2200">
                <a:solidFill>
                  <a:srgbClr val="000000"/>
                </a:solidFill>
                <a:latin typeface="+mn-lt"/>
                <a:ea typeface="+mn-ea"/>
                <a:cs typeface="+mn-cs"/>
                <a:sym typeface="Helvetica Light"/>
              </a:defRPr>
            </a:lvl4pPr>
            <a:lvl5pPr indent="642915" defTabSz="410751">
              <a:spcBef>
                <a:spcPts val="0"/>
              </a:spcBef>
              <a:defRPr sz="2200">
                <a:solidFill>
                  <a:srgbClr val="000000"/>
                </a:solidFill>
                <a:latin typeface="+mn-lt"/>
                <a:ea typeface="+mn-ea"/>
                <a:cs typeface="+mn-cs"/>
                <a:sym typeface="Helvetica Light"/>
              </a:defRPr>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2862147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_tradnl"/>
              <a:t>Clic para editar título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2/11/24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‹Nº›</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2/11/24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‹Nº›</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2/11/24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err="1"/>
              <a:t>Zygmunt</a:t>
            </a:r>
            <a:r>
              <a:rPr lang="es-ES" dirty="0"/>
              <a:t> </a:t>
            </a:r>
            <a:r>
              <a:rPr lang="es-ES" dirty="0" err="1"/>
              <a:t>Bauman</a:t>
            </a:r>
            <a:endParaRPr lang="es-ES" dirty="0"/>
          </a:p>
        </p:txBody>
      </p:sp>
      <p:sp>
        <p:nvSpPr>
          <p:cNvPr id="5" name="Subtítulo 4">
            <a:extLst>
              <a:ext uri="{FF2B5EF4-FFF2-40B4-BE49-F238E27FC236}">
                <a16:creationId xmlns:a16="http://schemas.microsoft.com/office/drawing/2014/main" id="{0351FAB6-165F-194C-898A-B2DECE5E812A}"/>
              </a:ext>
            </a:extLst>
          </p:cNvPr>
          <p:cNvSpPr>
            <a:spLocks noGrp="1"/>
          </p:cNvSpPr>
          <p:nvPr>
            <p:ph type="subTitle" idx="1"/>
          </p:nvPr>
        </p:nvSpPr>
        <p:spPr/>
        <p:txBody>
          <a:bodyPr>
            <a:normAutofit/>
          </a:bodyPr>
          <a:lstStyle/>
          <a:p>
            <a:r>
              <a:rPr lang="es-MX" sz="2000" dirty="0"/>
              <a:t>Dra. Juana E. Suárez Conejero</a:t>
            </a:r>
          </a:p>
        </p:txBody>
      </p:sp>
    </p:spTree>
    <p:extLst>
      <p:ext uri="{BB962C8B-B14F-4D97-AF65-F5344CB8AC3E}">
        <p14:creationId xmlns:p14="http://schemas.microsoft.com/office/powerpoint/2010/main" val="29719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971600" y="300832"/>
            <a:ext cx="3438103" cy="823912"/>
          </a:xfrm>
        </p:spPr>
        <p:txBody>
          <a:bodyPr/>
          <a:lstStyle/>
          <a:p>
            <a:pPr algn="ctr"/>
            <a:r>
              <a:rPr lang="es-MX" sz="2400" dirty="0"/>
              <a:t>Modernidad </a:t>
            </a:r>
          </a:p>
        </p:txBody>
      </p:sp>
      <p:sp>
        <p:nvSpPr>
          <p:cNvPr id="9" name="Marcador de contenido 8"/>
          <p:cNvSpPr>
            <a:spLocks noGrp="1"/>
          </p:cNvSpPr>
          <p:nvPr>
            <p:ph sz="half" idx="2"/>
          </p:nvPr>
        </p:nvSpPr>
        <p:spPr>
          <a:xfrm>
            <a:off x="1261553" y="1424242"/>
            <a:ext cx="3868340" cy="3684588"/>
          </a:xfrm>
        </p:spPr>
        <p:txBody>
          <a:bodyPr>
            <a:noAutofit/>
          </a:bodyPr>
          <a:lstStyle/>
          <a:p>
            <a:pPr marL="0" indent="0">
              <a:buNone/>
            </a:pPr>
            <a:r>
              <a:rPr lang="es-MX" sz="2000" b="1" dirty="0"/>
              <a:t>Estructuras sólidas </a:t>
            </a:r>
          </a:p>
          <a:p>
            <a:r>
              <a:rPr lang="es-MX" sz="2000" dirty="0"/>
              <a:t>Instituciones durables</a:t>
            </a:r>
          </a:p>
          <a:p>
            <a:r>
              <a:rPr lang="es-MX" sz="2000" dirty="0"/>
              <a:t>Ideologías</a:t>
            </a:r>
          </a:p>
          <a:p>
            <a:r>
              <a:rPr lang="es-MX" sz="2000" dirty="0"/>
              <a:t>Determinación</a:t>
            </a:r>
          </a:p>
          <a:p>
            <a:r>
              <a:rPr lang="es-MX" sz="2000" dirty="0"/>
              <a:t>Progreso</a:t>
            </a:r>
          </a:p>
          <a:p>
            <a:r>
              <a:rPr lang="es-MX" sz="2000" dirty="0"/>
              <a:t>Colectividad</a:t>
            </a:r>
          </a:p>
          <a:p>
            <a:r>
              <a:rPr lang="es-MX" sz="2000" dirty="0"/>
              <a:t>Durable	</a:t>
            </a:r>
          </a:p>
          <a:p>
            <a:endParaRPr lang="es-MX" sz="2000" dirty="0"/>
          </a:p>
          <a:p>
            <a:endParaRPr lang="es-MX" sz="2000" dirty="0"/>
          </a:p>
          <a:p>
            <a:endParaRPr lang="es-MX" sz="2000" dirty="0"/>
          </a:p>
        </p:txBody>
      </p:sp>
      <p:sp>
        <p:nvSpPr>
          <p:cNvPr id="7" name="Marcador de texto 6"/>
          <p:cNvSpPr>
            <a:spLocks noGrp="1"/>
          </p:cNvSpPr>
          <p:nvPr>
            <p:ph type="body" sz="quarter" idx="3"/>
          </p:nvPr>
        </p:nvSpPr>
        <p:spPr>
          <a:xfrm>
            <a:off x="4409704" y="300832"/>
            <a:ext cx="3528391" cy="823912"/>
          </a:xfrm>
        </p:spPr>
        <p:txBody>
          <a:bodyPr>
            <a:normAutofit/>
          </a:bodyPr>
          <a:lstStyle/>
          <a:p>
            <a:pPr algn="ctr"/>
            <a:r>
              <a:rPr lang="es-MX" sz="2400" dirty="0"/>
              <a:t>Modernidad líquida</a:t>
            </a:r>
          </a:p>
        </p:txBody>
      </p:sp>
      <p:sp>
        <p:nvSpPr>
          <p:cNvPr id="11" name="Marcador de contenido 10"/>
          <p:cNvSpPr>
            <a:spLocks noGrp="1"/>
          </p:cNvSpPr>
          <p:nvPr>
            <p:ph sz="quarter" idx="4"/>
          </p:nvPr>
        </p:nvSpPr>
        <p:spPr>
          <a:xfrm>
            <a:off x="4861073" y="1412776"/>
            <a:ext cx="3599359" cy="3684588"/>
          </a:xfrm>
        </p:spPr>
        <p:txBody>
          <a:bodyPr>
            <a:noAutofit/>
          </a:bodyPr>
          <a:lstStyle/>
          <a:p>
            <a:pPr marL="0" indent="0">
              <a:buNone/>
            </a:pPr>
            <a:r>
              <a:rPr lang="es-MX" sz="2000" b="1" dirty="0"/>
              <a:t>Estructuras livianas</a:t>
            </a:r>
          </a:p>
          <a:p>
            <a:r>
              <a:rPr lang="es-MX" sz="2000" dirty="0"/>
              <a:t>Instituciones fugaces</a:t>
            </a:r>
          </a:p>
          <a:p>
            <a:r>
              <a:rPr lang="es-MX" sz="2000" dirty="0"/>
              <a:t>Sin ideología</a:t>
            </a:r>
          </a:p>
          <a:p>
            <a:r>
              <a:rPr lang="es-MX" sz="2000" dirty="0"/>
              <a:t>Indeterminación</a:t>
            </a:r>
          </a:p>
          <a:p>
            <a:r>
              <a:rPr lang="es-MX" sz="2000" dirty="0"/>
              <a:t>Incertidumbre</a:t>
            </a:r>
          </a:p>
          <a:p>
            <a:r>
              <a:rPr lang="es-MX" sz="2000" dirty="0"/>
              <a:t>Individualización</a:t>
            </a:r>
          </a:p>
          <a:p>
            <a:r>
              <a:rPr lang="es-MX" sz="2000" dirty="0"/>
              <a:t>Efímero</a:t>
            </a:r>
          </a:p>
          <a:p>
            <a:pPr marL="0" indent="0">
              <a:buNone/>
            </a:pPr>
            <a:endParaRPr lang="es-MX" sz="2000" dirty="0"/>
          </a:p>
          <a:p>
            <a:endParaRPr lang="es-MX" sz="2000" dirty="0"/>
          </a:p>
          <a:p>
            <a:endParaRPr lang="es-MX" sz="2000" dirty="0"/>
          </a:p>
        </p:txBody>
      </p:sp>
      <p:cxnSp>
        <p:nvCxnSpPr>
          <p:cNvPr id="3" name="Conector recto 2"/>
          <p:cNvCxnSpPr/>
          <p:nvPr/>
        </p:nvCxnSpPr>
        <p:spPr>
          <a:xfrm>
            <a:off x="4409703" y="1008732"/>
            <a:ext cx="0" cy="4364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2" name="Conector recto 11"/>
          <p:cNvCxnSpPr/>
          <p:nvPr/>
        </p:nvCxnSpPr>
        <p:spPr>
          <a:xfrm>
            <a:off x="971600" y="1800820"/>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6" name="Rectángulo 5"/>
          <p:cNvSpPr/>
          <p:nvPr/>
        </p:nvSpPr>
        <p:spPr>
          <a:xfrm>
            <a:off x="1691680" y="5705581"/>
            <a:ext cx="5760640" cy="707886"/>
          </a:xfrm>
          <a:prstGeom prst="rect">
            <a:avLst/>
          </a:prstGeom>
        </p:spPr>
        <p:txBody>
          <a:bodyPr wrap="square">
            <a:spAutoFit/>
          </a:bodyPr>
          <a:lstStyle/>
          <a:p>
            <a:pPr algn="ctr"/>
            <a:r>
              <a:rPr lang="es-MX" sz="2000" dirty="0"/>
              <a:t>El tiempo ha perdido valor por la casi instantaneidad de los eventos</a:t>
            </a:r>
          </a:p>
        </p:txBody>
      </p:sp>
    </p:spTree>
    <p:extLst>
      <p:ext uri="{BB962C8B-B14F-4D97-AF65-F5344CB8AC3E}">
        <p14:creationId xmlns:p14="http://schemas.microsoft.com/office/powerpoint/2010/main" val="269533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971600" y="1196752"/>
            <a:ext cx="3438103" cy="823912"/>
          </a:xfrm>
        </p:spPr>
        <p:txBody>
          <a:bodyPr/>
          <a:lstStyle/>
          <a:p>
            <a:pPr algn="ctr"/>
            <a:r>
              <a:rPr lang="es-MX" sz="2000" dirty="0"/>
              <a:t>Modernidad </a:t>
            </a:r>
          </a:p>
        </p:txBody>
      </p:sp>
      <p:sp>
        <p:nvSpPr>
          <p:cNvPr id="6" name="Marcador de contenido 8"/>
          <p:cNvSpPr>
            <a:spLocks noGrp="1"/>
          </p:cNvSpPr>
          <p:nvPr>
            <p:ph sz="half" idx="2"/>
          </p:nvPr>
        </p:nvSpPr>
        <p:spPr>
          <a:xfrm>
            <a:off x="1232767" y="2459506"/>
            <a:ext cx="3654127" cy="2045090"/>
          </a:xfrm>
        </p:spPr>
        <p:txBody>
          <a:bodyPr>
            <a:noAutofit/>
          </a:bodyPr>
          <a:lstStyle/>
          <a:p>
            <a:r>
              <a:rPr lang="es-MX" sz="2000" dirty="0"/>
              <a:t>Rutina </a:t>
            </a:r>
          </a:p>
          <a:p>
            <a:r>
              <a:rPr lang="es-MX" sz="2000" dirty="0"/>
              <a:t>Certeza</a:t>
            </a:r>
          </a:p>
          <a:p>
            <a:r>
              <a:rPr lang="es-MX" sz="2000" dirty="0"/>
              <a:t>Hábito </a:t>
            </a:r>
          </a:p>
          <a:p>
            <a:r>
              <a:rPr lang="es-MX" sz="2000" dirty="0"/>
              <a:t>Orden </a:t>
            </a:r>
          </a:p>
          <a:p>
            <a:endParaRPr lang="es-MX" sz="2000" dirty="0"/>
          </a:p>
          <a:p>
            <a:endParaRPr lang="es-MX" sz="2000" dirty="0"/>
          </a:p>
        </p:txBody>
      </p:sp>
      <p:sp>
        <p:nvSpPr>
          <p:cNvPr id="7" name="Marcador de texto 6"/>
          <p:cNvSpPr>
            <a:spLocks noGrp="1"/>
          </p:cNvSpPr>
          <p:nvPr>
            <p:ph type="body" sz="quarter" idx="3"/>
          </p:nvPr>
        </p:nvSpPr>
        <p:spPr>
          <a:xfrm>
            <a:off x="4409704" y="1196752"/>
            <a:ext cx="3528391" cy="823912"/>
          </a:xfrm>
        </p:spPr>
        <p:txBody>
          <a:bodyPr>
            <a:normAutofit/>
          </a:bodyPr>
          <a:lstStyle/>
          <a:p>
            <a:pPr algn="ctr"/>
            <a:r>
              <a:rPr lang="es-MX" sz="2000" dirty="0"/>
              <a:t>Modernidad líquida</a:t>
            </a:r>
          </a:p>
        </p:txBody>
      </p:sp>
      <p:sp>
        <p:nvSpPr>
          <p:cNvPr id="8" name="Marcador de contenido 10"/>
          <p:cNvSpPr>
            <a:spLocks noGrp="1"/>
          </p:cNvSpPr>
          <p:nvPr>
            <p:ph sz="quarter" idx="4"/>
          </p:nvPr>
        </p:nvSpPr>
        <p:spPr>
          <a:xfrm>
            <a:off x="4716016" y="2420888"/>
            <a:ext cx="3540371" cy="2088232"/>
          </a:xfrm>
        </p:spPr>
        <p:txBody>
          <a:bodyPr>
            <a:normAutofit/>
          </a:bodyPr>
          <a:lstStyle/>
          <a:p>
            <a:r>
              <a:rPr lang="es-MX" sz="2000" dirty="0"/>
              <a:t>Incertidumbre </a:t>
            </a:r>
          </a:p>
          <a:p>
            <a:r>
              <a:rPr lang="es-MX" sz="2000" dirty="0"/>
              <a:t>Impulsos </a:t>
            </a:r>
          </a:p>
          <a:p>
            <a:r>
              <a:rPr lang="es-MX" sz="2000" dirty="0"/>
              <a:t>Inmediatez</a:t>
            </a:r>
          </a:p>
          <a:p>
            <a:r>
              <a:rPr lang="es-MX" sz="2000" dirty="0"/>
              <a:t>Caprichos</a:t>
            </a:r>
          </a:p>
          <a:p>
            <a:endParaRPr lang="es-MX" sz="2000" dirty="0"/>
          </a:p>
          <a:p>
            <a:endParaRPr lang="es-MX" sz="2000" dirty="0"/>
          </a:p>
          <a:p>
            <a:endParaRPr lang="es-MX" sz="2000" dirty="0"/>
          </a:p>
        </p:txBody>
      </p:sp>
      <p:cxnSp>
        <p:nvCxnSpPr>
          <p:cNvPr id="9" name="Conector recto 8"/>
          <p:cNvCxnSpPr/>
          <p:nvPr/>
        </p:nvCxnSpPr>
        <p:spPr>
          <a:xfrm>
            <a:off x="4409703" y="1616620"/>
            <a:ext cx="45144" cy="2748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0" name="Conector recto 9"/>
          <p:cNvCxnSpPr/>
          <p:nvPr/>
        </p:nvCxnSpPr>
        <p:spPr>
          <a:xfrm>
            <a:off x="971600" y="2092672"/>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3" name="Rectángulo 2"/>
          <p:cNvSpPr/>
          <p:nvPr/>
        </p:nvSpPr>
        <p:spPr>
          <a:xfrm>
            <a:off x="1763688" y="5229200"/>
            <a:ext cx="5544616" cy="1200329"/>
          </a:xfrm>
          <a:prstGeom prst="rect">
            <a:avLst/>
          </a:prstGeom>
        </p:spPr>
        <p:txBody>
          <a:bodyPr wrap="square">
            <a:spAutoFit/>
          </a:bodyPr>
          <a:lstStyle/>
          <a:p>
            <a:pPr algn="ctr"/>
            <a:r>
              <a:rPr lang="es-MX" dirty="0">
                <a:solidFill>
                  <a:srgbClr val="FF0000"/>
                </a:solidFill>
              </a:rPr>
              <a:t>Decadencia de la ilusión</a:t>
            </a:r>
          </a:p>
          <a:p>
            <a:pPr algn="ctr"/>
            <a:r>
              <a:rPr lang="es-MX" dirty="0">
                <a:solidFill>
                  <a:srgbClr val="FF0000"/>
                </a:solidFill>
              </a:rPr>
              <a:t>Desregulación</a:t>
            </a:r>
          </a:p>
          <a:p>
            <a:pPr algn="ctr"/>
            <a:r>
              <a:rPr lang="es-MX" dirty="0">
                <a:solidFill>
                  <a:srgbClr val="FF0000"/>
                </a:solidFill>
              </a:rPr>
              <a:t>TU voluntad; TU poder; TU responsabilidad</a:t>
            </a:r>
          </a:p>
          <a:p>
            <a:pPr algn="ctr"/>
            <a:r>
              <a:rPr lang="es-MX" dirty="0">
                <a:solidFill>
                  <a:srgbClr val="FF0000"/>
                </a:solidFill>
              </a:rPr>
              <a:t>Cada quien elige su camino</a:t>
            </a:r>
          </a:p>
        </p:txBody>
      </p:sp>
    </p:spTree>
    <p:extLst>
      <p:ext uri="{BB962C8B-B14F-4D97-AF65-F5344CB8AC3E}">
        <p14:creationId xmlns:p14="http://schemas.microsoft.com/office/powerpoint/2010/main" val="21332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27584" y="1817918"/>
            <a:ext cx="2874864" cy="2232248"/>
          </a:xfrm>
          <a:prstGeom prst="rect">
            <a:avLst/>
          </a:prstGeom>
        </p:spPr>
      </p:pic>
      <p:sp>
        <p:nvSpPr>
          <p:cNvPr id="7" name="Título 3"/>
          <p:cNvSpPr txBox="1">
            <a:spLocks/>
          </p:cNvSpPr>
          <p:nvPr/>
        </p:nvSpPr>
        <p:spPr>
          <a:xfrm>
            <a:off x="827584" y="4428502"/>
            <a:ext cx="2963532" cy="66113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900" dirty="0"/>
              <a:t>Un posibilidad para todos los espectadores.</a:t>
            </a:r>
          </a:p>
        </p:txBody>
      </p:sp>
      <p:pic>
        <p:nvPicPr>
          <p:cNvPr id="6" name="Imagen 5"/>
          <p:cNvPicPr>
            <a:picLocks noChangeAspect="1"/>
          </p:cNvPicPr>
          <p:nvPr/>
        </p:nvPicPr>
        <p:blipFill>
          <a:blip r:embed="rId3"/>
          <a:stretch>
            <a:fillRect/>
          </a:stretch>
        </p:blipFill>
        <p:spPr>
          <a:xfrm>
            <a:off x="5271277" y="1631946"/>
            <a:ext cx="2925689" cy="2738740"/>
          </a:xfrm>
          <a:prstGeom prst="rect">
            <a:avLst/>
          </a:prstGeom>
        </p:spPr>
      </p:pic>
      <p:sp>
        <p:nvSpPr>
          <p:cNvPr id="10" name="Título 3"/>
          <p:cNvSpPr txBox="1">
            <a:spLocks/>
          </p:cNvSpPr>
          <p:nvPr/>
        </p:nvSpPr>
        <p:spPr>
          <a:xfrm>
            <a:off x="5271277" y="4428502"/>
            <a:ext cx="3497990" cy="7315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900" dirty="0"/>
              <a:t>Infinitas posibilidades para un solo espectador.</a:t>
            </a:r>
          </a:p>
        </p:txBody>
      </p:sp>
      <p:sp>
        <p:nvSpPr>
          <p:cNvPr id="8" name="Título 3">
            <a:extLst>
              <a:ext uri="{FF2B5EF4-FFF2-40B4-BE49-F238E27FC236}">
                <a16:creationId xmlns:a16="http://schemas.microsoft.com/office/drawing/2014/main" id="{58764A36-9F4F-EF4E-AB26-6629106C5E85}"/>
              </a:ext>
            </a:extLst>
          </p:cNvPr>
          <p:cNvSpPr txBox="1">
            <a:spLocks/>
          </p:cNvSpPr>
          <p:nvPr/>
        </p:nvSpPr>
        <p:spPr>
          <a:xfrm>
            <a:off x="827584" y="548680"/>
            <a:ext cx="4496584" cy="72008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dirty="0">
                <a:solidFill>
                  <a:srgbClr val="C66951"/>
                </a:solidFill>
              </a:rPr>
              <a:t>Modernidad Líquida</a:t>
            </a:r>
            <a:endParaRPr lang="es-MX" b="1" dirty="0"/>
          </a:p>
        </p:txBody>
      </p:sp>
    </p:spTree>
    <p:extLst>
      <p:ext uri="{BB962C8B-B14F-4D97-AF65-F5344CB8AC3E}">
        <p14:creationId xmlns:p14="http://schemas.microsoft.com/office/powerpoint/2010/main" val="181056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13323"/>
            <a:ext cx="8016235" cy="3703895"/>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En resumen, el término “modernidad líquida” se refiere a la disolución de los vínculos entre las elecciones individuales y los proyectos y las acciones colectivas.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objetivo de la modernidad era la emancipación, la libertad individual, el despegue de una sociedad controladora, totalitaria, uniformadora, </a:t>
            </a:r>
            <a:r>
              <a:rPr lang="es-ES_tradnl" sz="2400" dirty="0" err="1">
                <a:latin typeface="+mj-lt"/>
                <a:ea typeface="Arial"/>
                <a:cs typeface="Arial Narrow"/>
                <a:sym typeface="Arial"/>
              </a:rPr>
              <a:t>homogeneizante</a:t>
            </a:r>
            <a:r>
              <a:rPr lang="es-ES_tradnl" sz="2400" dirty="0">
                <a:latin typeface="+mj-lt"/>
                <a:ea typeface="Arial"/>
                <a:cs typeface="Arial Narrow"/>
                <a:sym typeface="Arial"/>
              </a:rPr>
              <a:t>. </a:t>
            </a:r>
          </a:p>
          <a:p>
            <a:pPr defTabSz="321457">
              <a:defRPr sz="1800"/>
            </a:pPr>
            <a:endParaRPr lang="es-ES_tradnl" sz="2400" dirty="0">
              <a:latin typeface="+mj-lt"/>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3693079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362279"/>
            <a:ext cx="8016235" cy="662777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endParaRPr lang="es-ES_tradnl" sz="2400" dirty="0">
              <a:latin typeface="+mj-lt"/>
              <a:ea typeface="Arial"/>
              <a:cs typeface="Arial Narrow"/>
              <a:sym typeface="Arial"/>
            </a:endParaRP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Asignar a los miembros de la sociedad el rol de “individuos” es la marca de clase de la sociedad postmoderna.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“La individualización consiste en transformar la “identidad” humana de algo “dado” (de facto) en una “tarea” (de iure), y en hacer responsables a los actores de la realización de esta tarea y de las consecuencias (así como de los efectos colaterales) de su desempeño.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En otros términos, consiste en establecer una autonomía “de iure” (haya o no haya sido establecida una autonomía “de facto”).</a:t>
            </a: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0485712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794660"/>
            <a:ext cx="8397882" cy="216501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todo lo anterior?</a:t>
            </a:r>
          </a:p>
          <a:p>
            <a:pPr defTabSz="321457">
              <a:defRPr sz="1800"/>
            </a:pPr>
            <a:r>
              <a:rPr lang="es-ES_tradnl" sz="2400" dirty="0">
                <a:latin typeface="+mj-lt"/>
                <a:ea typeface="Arial"/>
                <a:cs typeface="Arial Narrow"/>
                <a:sym typeface="Arial"/>
              </a:rPr>
              <a:t>Sistema vs individuos</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539552" y="2204864"/>
            <a:ext cx="6149585" cy="4349088"/>
          </a:xfrm>
          <a:prstGeom prst="rect">
            <a:avLst/>
          </a:prstGeom>
        </p:spPr>
      </p:pic>
      <p:sp>
        <p:nvSpPr>
          <p:cNvPr id="4" name="Título 3">
            <a:extLst>
              <a:ext uri="{FF2B5EF4-FFF2-40B4-BE49-F238E27FC236}">
                <a16:creationId xmlns:a16="http://schemas.microsoft.com/office/drawing/2014/main" id="{352E1FAB-2126-C043-A95D-82AB45B209A8}"/>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9689696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977605"/>
            <a:ext cx="8397882" cy="216501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todo lo anterior?</a:t>
            </a:r>
          </a:p>
          <a:p>
            <a:pPr defTabSz="321457">
              <a:defRPr sz="1800"/>
            </a:pPr>
            <a:r>
              <a:rPr lang="es-ES_tradnl" sz="2400" dirty="0">
                <a:latin typeface="+mj-lt"/>
                <a:ea typeface="Arial"/>
                <a:cs typeface="Arial Narrow"/>
                <a:sym typeface="Arial"/>
              </a:rPr>
              <a:t>individuos vs individuos</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2039399" y="2060111"/>
            <a:ext cx="4762740" cy="4797889"/>
          </a:xfrm>
          <a:prstGeom prst="rect">
            <a:avLst/>
          </a:prstGeom>
        </p:spPr>
      </p:pic>
      <p:sp>
        <p:nvSpPr>
          <p:cNvPr id="4" name="Título 3">
            <a:extLst>
              <a:ext uri="{FF2B5EF4-FFF2-40B4-BE49-F238E27FC236}">
                <a16:creationId xmlns:a16="http://schemas.microsoft.com/office/drawing/2014/main" id="{F80E3536-9FFD-9B42-B8A7-BB5836D4E247}"/>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13568295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974801"/>
            <a:ext cx="8397882" cy="216501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¿Cómo se ve la sociedad?</a:t>
            </a:r>
          </a:p>
          <a:p>
            <a:pPr defTabSz="321457">
              <a:defRPr sz="1800"/>
            </a:pPr>
            <a:r>
              <a:rPr lang="es-ES_tradnl" sz="2400" dirty="0">
                <a:latin typeface="+mj-lt"/>
                <a:ea typeface="Arial"/>
                <a:cs typeface="Arial Narrow"/>
                <a:sym typeface="Arial"/>
              </a:rPr>
              <a:t>Fragmentada e individualizada</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1866305" y="2378176"/>
            <a:ext cx="5920383" cy="3774379"/>
          </a:xfrm>
          <a:prstGeom prst="rect">
            <a:avLst/>
          </a:prstGeom>
        </p:spPr>
      </p:pic>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Individuo versus ciudadanos</a:t>
            </a:r>
          </a:p>
        </p:txBody>
      </p:sp>
    </p:spTree>
    <p:extLst>
      <p:ext uri="{BB962C8B-B14F-4D97-AF65-F5344CB8AC3E}">
        <p14:creationId xmlns:p14="http://schemas.microsoft.com/office/powerpoint/2010/main" val="12150051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1600" y="0"/>
            <a:ext cx="6552728" cy="6858000"/>
          </a:xfrm>
          <a:prstGeom prst="rect">
            <a:avLst/>
          </a:prstGeom>
        </p:spPr>
      </p:pic>
      <p:pic>
        <p:nvPicPr>
          <p:cNvPr id="5" name="Imagen 4"/>
          <p:cNvPicPr>
            <a:picLocks noChangeAspect="1"/>
          </p:cNvPicPr>
          <p:nvPr/>
        </p:nvPicPr>
        <p:blipFill rotWithShape="1">
          <a:blip r:embed="rId3"/>
          <a:srcRect l="21777" r="33165" b="26524"/>
          <a:stretch/>
        </p:blipFill>
        <p:spPr>
          <a:xfrm>
            <a:off x="3851920" y="2204864"/>
            <a:ext cx="1093311" cy="1717205"/>
          </a:xfrm>
          <a:prstGeom prst="rect">
            <a:avLst/>
          </a:prstGeom>
        </p:spPr>
      </p:pic>
    </p:spTree>
    <p:extLst>
      <p:ext uri="{BB962C8B-B14F-4D97-AF65-F5344CB8AC3E}">
        <p14:creationId xmlns:p14="http://schemas.microsoft.com/office/powerpoint/2010/main" val="7520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07645"/>
            <a:ext cx="8397882" cy="515044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Para </a:t>
            </a:r>
            <a:r>
              <a:rPr lang="es-ES_tradnl" sz="2400" dirty="0" err="1">
                <a:latin typeface="+mj-lt"/>
                <a:ea typeface="Arial"/>
                <a:cs typeface="Arial Narrow"/>
                <a:sym typeface="Arial"/>
              </a:rPr>
              <a:t>Bauman</a:t>
            </a:r>
            <a:r>
              <a:rPr lang="es-ES_tradnl" sz="2400" dirty="0">
                <a:latin typeface="+mj-lt"/>
                <a:ea typeface="Arial"/>
                <a:cs typeface="Arial Narrow"/>
                <a:sym typeface="Arial"/>
              </a:rPr>
              <a:t> la sociedad moderna temprana desarraigaba para luego poder </a:t>
            </a:r>
            <a:r>
              <a:rPr lang="es-ES_tradnl" sz="2400" dirty="0" err="1">
                <a:latin typeface="+mj-lt"/>
                <a:ea typeface="Arial"/>
                <a:cs typeface="Arial Narrow"/>
                <a:sym typeface="Arial"/>
              </a:rPr>
              <a:t>rearraigar</a:t>
            </a:r>
            <a:r>
              <a:rPr lang="es-ES_tradnl" sz="2400" dirty="0">
                <a:latin typeface="+mj-lt"/>
                <a:ea typeface="Arial"/>
                <a:cs typeface="Arial Narrow"/>
                <a:sym typeface="Arial"/>
              </a:rPr>
              <a:t>. Mientras que el desarraigo era el destino socialmente aprobado, el </a:t>
            </a:r>
            <a:r>
              <a:rPr lang="es-ES_tradnl" sz="2400" dirty="0" err="1">
                <a:latin typeface="+mj-lt"/>
                <a:ea typeface="Arial"/>
                <a:cs typeface="Arial Narrow"/>
                <a:sym typeface="Arial"/>
              </a:rPr>
              <a:t>rearraigo</a:t>
            </a:r>
            <a:r>
              <a:rPr lang="es-ES_tradnl" sz="2400" dirty="0">
                <a:latin typeface="+mj-lt"/>
                <a:ea typeface="Arial"/>
                <a:cs typeface="Arial Narrow"/>
                <a:sym typeface="Arial"/>
              </a:rPr>
              <a:t> era impuesto al individuo como una tarea.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La diferencia es que ahora no existen esas anclas donde </a:t>
            </a:r>
            <a:r>
              <a:rPr lang="es-ES_tradnl" sz="2400" dirty="0" err="1">
                <a:latin typeface="+mj-lt"/>
                <a:ea typeface="Arial"/>
                <a:cs typeface="Arial Narrow"/>
                <a:sym typeface="Arial"/>
              </a:rPr>
              <a:t>rearraigar</a:t>
            </a:r>
            <a:r>
              <a:rPr lang="es-ES_tradnl" sz="2400" dirty="0">
                <a:latin typeface="+mj-lt"/>
                <a:ea typeface="Arial"/>
                <a:cs typeface="Arial Narrow"/>
                <a:sym typeface="Arial"/>
              </a:rPr>
              <a:t>, ya que se desvanecen en el momento en que comienza del proceso. Es como el juego de las sillas con los individuos en permanente movimiento sin poder completar jamás su estado. No hay forma de escapar ya que ahora la individualización es un destino, no una elección.</a:t>
            </a: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39793177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Zygmunt</a:t>
            </a:r>
            <a:r>
              <a:rPr lang="es-ES" dirty="0"/>
              <a:t> </a:t>
            </a:r>
            <a:r>
              <a:rPr lang="es-ES" dirty="0" err="1"/>
              <a:t>Bauman</a:t>
            </a:r>
            <a:endParaRPr lang="es-ES" sz="3200" dirty="0"/>
          </a:p>
        </p:txBody>
      </p:sp>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600200"/>
            <a:ext cx="7370908" cy="3416320"/>
          </a:xfrm>
          <a:prstGeom prst="rect">
            <a:avLst/>
          </a:prstGeom>
        </p:spPr>
        <p:txBody>
          <a:bodyPr wrap="square">
            <a:spAutoFit/>
          </a:bodyPr>
          <a:lstStyle/>
          <a:p>
            <a:r>
              <a:rPr lang="es-ES" sz="2400" dirty="0"/>
              <a:t>Su obra gira en torno a la crítica de la actualidad.</a:t>
            </a:r>
          </a:p>
          <a:p>
            <a:endParaRPr lang="es-ES" sz="2400" dirty="0"/>
          </a:p>
          <a:p>
            <a:r>
              <a:rPr lang="es-ES" sz="2400" dirty="0"/>
              <a:t>Es muy descriptivo, lo que lo hace blanco de muchas críticas, dado que no lo consideran un teórico.</a:t>
            </a:r>
          </a:p>
          <a:p>
            <a:endParaRPr lang="es-ES" sz="2400" dirty="0"/>
          </a:p>
          <a:p>
            <a:r>
              <a:rPr lang="es-ES" sz="2400" dirty="0"/>
              <a:t>Su obra ha sido muy vulgarizada, sacándose de contexto sus frases como si fueran las de un libro de </a:t>
            </a:r>
            <a:r>
              <a:rPr lang="es-ES" sz="2400" dirty="0" err="1"/>
              <a:t>autorealización</a:t>
            </a:r>
            <a:r>
              <a:rPr lang="es-ES" sz="2400" dirty="0"/>
              <a:t> personal.</a:t>
            </a:r>
          </a:p>
        </p:txBody>
      </p:sp>
    </p:spTree>
    <p:extLst>
      <p:ext uri="{BB962C8B-B14F-4D97-AF65-F5344CB8AC3E}">
        <p14:creationId xmlns:p14="http://schemas.microsoft.com/office/powerpoint/2010/main" val="146097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92386"/>
            <a:ext cx="8397882" cy="407322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La autocontención y la autosuficiencia son una ilusión.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Si nos enfermamos es nuestra culpa, si no tenemos trabajo también, si somos pobres es porque no nos esforzamos, etc.</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significado de todo esto va ensanchando progresivamente la brecha entre la individualidad como algo predestinado y la individualidad como capacidad práctica y realista de autoafirmarse.</a:t>
            </a: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33216252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561663"/>
            <a:ext cx="8397882" cy="373467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Entonces el ciudadano (individuo que busca su bienestar a través de su ciudad) se enfrenta al individuo consumidor, cuyo proyecto no es el proyecto común, ya que los problemas comunes de los individuos consumidores “por destino” no son aditivos, no se pueden sumar.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De forma que la otra cara de la individualización es la corrosión y la desintegración lenta del concepto de ciudadanía.</a:t>
            </a: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3160916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376996"/>
            <a:ext cx="8397882" cy="410400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Lo “público” se coloniza por “lo privado”.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El interés público se limita a la curiosidad por la vida privada de las figuras públicas, y el arte de la vida pública queda reducido a la exhibición pública de asuntos privados y a confesiones públicas de sentimientos privados (cuanto más íntimos, mejor). </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Los “temas públicos” que se resisten a esta reducción se transforman en algo incomprensible.</a:t>
            </a:r>
            <a:endParaRPr sz="22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3973756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656574"/>
            <a:ext cx="8397882" cy="4134782"/>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En estas condiciones las posibilidades de rearraigar en lo social a la ciudadanía son escasas. </a:t>
            </a:r>
          </a:p>
          <a:p>
            <a:pPr defTabSz="321457">
              <a:defRPr sz="1800"/>
            </a:pPr>
            <a:endParaRPr lang="es-MX" sz="2400" dirty="0"/>
          </a:p>
          <a:p>
            <a:pPr defTabSz="321457">
              <a:defRPr sz="1800"/>
            </a:pPr>
            <a:r>
              <a:rPr lang="es-MX" sz="2400" dirty="0"/>
              <a:t>Ya no se busca en la escena pública ni causas comunes ni modos de negociar el bien común, sino la posibilidad de “interconectarse”. </a:t>
            </a:r>
          </a:p>
          <a:p>
            <a:pPr defTabSz="321457">
              <a:defRPr sz="1800"/>
            </a:pPr>
            <a:endParaRPr lang="es-MX" sz="2400" dirty="0"/>
          </a:p>
          <a:p>
            <a:pPr defTabSz="321457">
              <a:defRPr sz="1800"/>
            </a:pPr>
            <a:r>
              <a:rPr lang="es-MX" sz="2400" dirty="0"/>
              <a:t>El sistema sólo da lugar a comunidades frágiles y efímeras.</a:t>
            </a:r>
          </a:p>
          <a:p>
            <a:pPr defTabSz="321457">
              <a:defRPr sz="1800"/>
            </a:pPr>
            <a:endParaRPr lang="es-MX" sz="2400" dirty="0"/>
          </a:p>
          <a:p>
            <a:pPr defTabSz="321457">
              <a:defRPr sz="1800"/>
            </a:pPr>
            <a:r>
              <a:rPr lang="es-MX" sz="2400" dirty="0"/>
              <a:t>La cultura del blog, los reality shows, son muestras inequívocas de la situación.</a:t>
            </a:r>
            <a:endParaRPr sz="2400" cap="all" dirty="0">
              <a:latin typeface="Arial Narrow"/>
              <a:ea typeface="Arial"/>
              <a:cs typeface="Arial Narrow"/>
              <a:sym typeface="Arial"/>
            </a:endParaRP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4542717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El éxito de los </a:t>
            </a:r>
            <a:r>
              <a:rPr lang="es-ES" dirty="0" err="1"/>
              <a:t>Reality</a:t>
            </a:r>
            <a:r>
              <a:rPr lang="es-ES" dirty="0"/>
              <a:t> shows</a:t>
            </a:r>
            <a:br>
              <a:rPr lang="es-ES" dirty="0"/>
            </a:br>
            <a:br>
              <a:rPr lang="es-ES" dirty="0"/>
            </a:br>
            <a:br>
              <a:rPr lang="es-ES" dirty="0"/>
            </a:br>
            <a:br>
              <a:rPr lang="es-ES" dirty="0"/>
            </a:br>
            <a:endParaRPr lang="es-ES" dirty="0"/>
          </a:p>
        </p:txBody>
      </p:sp>
      <p:pic>
        <p:nvPicPr>
          <p:cNvPr id="5" name="Imagen 4"/>
          <p:cNvPicPr>
            <a:picLocks noChangeAspect="1"/>
          </p:cNvPicPr>
          <p:nvPr/>
        </p:nvPicPr>
        <p:blipFill>
          <a:blip r:embed="rId2"/>
          <a:stretch>
            <a:fillRect/>
          </a:stretch>
        </p:blipFill>
        <p:spPr>
          <a:xfrm>
            <a:off x="611560" y="1412776"/>
            <a:ext cx="7442200" cy="4864100"/>
          </a:xfrm>
          <a:prstGeom prst="rect">
            <a:avLst/>
          </a:prstGeom>
        </p:spPr>
      </p:pic>
    </p:spTree>
    <p:extLst>
      <p:ext uri="{BB962C8B-B14F-4D97-AF65-F5344CB8AC3E}">
        <p14:creationId xmlns:p14="http://schemas.microsoft.com/office/powerpoint/2010/main" val="200265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785973" y="2059094"/>
            <a:ext cx="3438103" cy="823912"/>
          </a:xfrm>
        </p:spPr>
        <p:txBody>
          <a:bodyPr/>
          <a:lstStyle/>
          <a:p>
            <a:pPr algn="ctr"/>
            <a:r>
              <a:rPr lang="es-MX" sz="2000" dirty="0"/>
              <a:t>Modernidad </a:t>
            </a:r>
          </a:p>
        </p:txBody>
      </p:sp>
      <p:sp>
        <p:nvSpPr>
          <p:cNvPr id="6" name="Marcador de contenido 8"/>
          <p:cNvSpPr>
            <a:spLocks noGrp="1"/>
          </p:cNvSpPr>
          <p:nvPr>
            <p:ph sz="half" idx="2"/>
          </p:nvPr>
        </p:nvSpPr>
        <p:spPr>
          <a:xfrm>
            <a:off x="842332" y="2995198"/>
            <a:ext cx="3627263" cy="2700944"/>
          </a:xfrm>
        </p:spPr>
        <p:txBody>
          <a:bodyPr>
            <a:noAutofit/>
          </a:bodyPr>
          <a:lstStyle/>
          <a:p>
            <a:pPr marL="0" indent="0">
              <a:buNone/>
            </a:pPr>
            <a:endParaRPr lang="es-MX" sz="2000" dirty="0"/>
          </a:p>
          <a:p>
            <a:r>
              <a:rPr lang="es-MX" sz="2000" dirty="0"/>
              <a:t>Comunidad</a:t>
            </a:r>
          </a:p>
          <a:p>
            <a:r>
              <a:rPr lang="es-MX" sz="2000" dirty="0"/>
              <a:t>Seguridad	</a:t>
            </a:r>
          </a:p>
          <a:p>
            <a:r>
              <a:rPr lang="es-MX" sz="2000" dirty="0"/>
              <a:t>Durabilidad</a:t>
            </a:r>
          </a:p>
          <a:p>
            <a:r>
              <a:rPr lang="es-MX" sz="2000" dirty="0"/>
              <a:t>Público</a:t>
            </a:r>
          </a:p>
          <a:p>
            <a:endParaRPr lang="es-MX" sz="2000" dirty="0"/>
          </a:p>
        </p:txBody>
      </p:sp>
      <p:sp>
        <p:nvSpPr>
          <p:cNvPr id="7" name="Marcador de texto 6"/>
          <p:cNvSpPr>
            <a:spLocks noGrp="1"/>
          </p:cNvSpPr>
          <p:nvPr>
            <p:ph type="body" sz="quarter" idx="3"/>
          </p:nvPr>
        </p:nvSpPr>
        <p:spPr>
          <a:xfrm>
            <a:off x="4349877" y="2059094"/>
            <a:ext cx="3528391" cy="823912"/>
          </a:xfrm>
        </p:spPr>
        <p:txBody>
          <a:bodyPr>
            <a:normAutofit/>
          </a:bodyPr>
          <a:lstStyle/>
          <a:p>
            <a:pPr algn="ctr"/>
            <a:r>
              <a:rPr lang="es-MX" sz="2000" dirty="0"/>
              <a:t>Modernidad líquida</a:t>
            </a:r>
          </a:p>
        </p:txBody>
      </p:sp>
      <p:cxnSp>
        <p:nvCxnSpPr>
          <p:cNvPr id="9" name="Conector recto 8"/>
          <p:cNvCxnSpPr/>
          <p:nvPr/>
        </p:nvCxnSpPr>
        <p:spPr>
          <a:xfrm>
            <a:off x="4142996" y="3105636"/>
            <a:ext cx="45144" cy="274848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10" name="Conector recto 9"/>
          <p:cNvCxnSpPr/>
          <p:nvPr/>
        </p:nvCxnSpPr>
        <p:spPr>
          <a:xfrm>
            <a:off x="785973" y="3073812"/>
            <a:ext cx="6966495" cy="31824"/>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11" name="Marcador de contenido 8"/>
          <p:cNvSpPr>
            <a:spLocks noGrp="1"/>
          </p:cNvSpPr>
          <p:nvPr>
            <p:ph sz="half" idx="2"/>
          </p:nvPr>
        </p:nvSpPr>
        <p:spPr>
          <a:xfrm>
            <a:off x="4874780" y="2995198"/>
            <a:ext cx="3627263" cy="2700944"/>
          </a:xfrm>
        </p:spPr>
        <p:txBody>
          <a:bodyPr>
            <a:noAutofit/>
          </a:bodyPr>
          <a:lstStyle/>
          <a:p>
            <a:pPr marL="0" indent="0">
              <a:buNone/>
            </a:pPr>
            <a:endParaRPr lang="es-MX" sz="2000" dirty="0"/>
          </a:p>
          <a:p>
            <a:r>
              <a:rPr lang="es-MX" sz="2000" dirty="0"/>
              <a:t>Conglomeración</a:t>
            </a:r>
          </a:p>
          <a:p>
            <a:r>
              <a:rPr lang="es-MX" sz="2000" dirty="0"/>
              <a:t>Desconfianza	</a:t>
            </a:r>
          </a:p>
          <a:p>
            <a:r>
              <a:rPr lang="es-MX" sz="2000" dirty="0"/>
              <a:t>Cambio</a:t>
            </a:r>
          </a:p>
          <a:p>
            <a:r>
              <a:rPr lang="es-MX" sz="2000" dirty="0"/>
              <a:t>Privado</a:t>
            </a:r>
          </a:p>
          <a:p>
            <a:endParaRPr lang="es-MX" sz="2000" dirty="0"/>
          </a:p>
        </p:txBody>
      </p:sp>
      <p:sp>
        <p:nvSpPr>
          <p:cNvPr id="8" name="Título 3">
            <a:extLst>
              <a:ext uri="{FF2B5EF4-FFF2-40B4-BE49-F238E27FC236}">
                <a16:creationId xmlns:a16="http://schemas.microsoft.com/office/drawing/2014/main" id="{61C29B6D-1510-534C-8A57-BC30A5E54F8A}"/>
              </a:ext>
            </a:extLst>
          </p:cNvPr>
          <p:cNvSpPr>
            <a:spLocks noGrp="1"/>
          </p:cNvSpPr>
          <p:nvPr>
            <p:ph type="title"/>
          </p:nvPr>
        </p:nvSpPr>
        <p:spPr>
          <a:xfrm>
            <a:off x="571720" y="48330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63635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2395237"/>
            <a:ext cx="8397882" cy="265745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En resumen, el abismo que se abre entre el derecho a la autoafirmación y la capacidad de controlar los mecanismos sociales es la mayor contradicción de la modernidad líquida. </a:t>
            </a:r>
          </a:p>
          <a:p>
            <a:pPr defTabSz="321457">
              <a:defRPr sz="1800"/>
            </a:pPr>
            <a:endParaRPr lang="es-MX" sz="2400" dirty="0"/>
          </a:p>
          <a:p>
            <a:pPr defTabSz="321457">
              <a:defRPr sz="1800"/>
            </a:pPr>
            <a:r>
              <a:rPr lang="es-MX" sz="2400" dirty="0"/>
              <a:t>El poder público ha perdido buena parte de su poder de oprimir, pero también de su capacidad de posibilitar. </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321446"/>
            <a:ext cx="7556313" cy="1116106"/>
          </a:xfrm>
        </p:spPr>
        <p:txBody>
          <a:bodyPr/>
          <a:lstStyle/>
          <a:p>
            <a:r>
              <a:rPr lang="es-ES" sz="3600" dirty="0"/>
              <a:t>Consumidores versus ciudadanos</a:t>
            </a:r>
          </a:p>
        </p:txBody>
      </p:sp>
    </p:spTree>
    <p:extLst>
      <p:ext uri="{BB962C8B-B14F-4D97-AF65-F5344CB8AC3E}">
        <p14:creationId xmlns:p14="http://schemas.microsoft.com/office/powerpoint/2010/main" val="41271277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76943"/>
            <a:ext cx="8397882" cy="450411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En este orden, se produce la desaparición de los líderes, ya que con la liquidación de los objetivos colectivos el mundo se convierte en una colección infinita de posibilidades. </a:t>
            </a:r>
          </a:p>
          <a:p>
            <a:pPr defTabSz="321457">
              <a:defRPr sz="1800"/>
            </a:pPr>
            <a:endParaRPr lang="es-MX" sz="2400" dirty="0"/>
          </a:p>
          <a:p>
            <a:pPr defTabSz="321457">
              <a:defRPr sz="1800"/>
            </a:pPr>
            <a:r>
              <a:rPr lang="es-MX" sz="2400" dirty="0"/>
              <a:t>Hay figuras públicas, pero no hay líderes. Miren nuestros dirigentes: artistas, cantantes, futbolistas …</a:t>
            </a:r>
          </a:p>
          <a:p>
            <a:pPr defTabSz="321457">
              <a:defRPr sz="1800"/>
            </a:pPr>
            <a:endParaRPr lang="es-MX" sz="2400" dirty="0"/>
          </a:p>
          <a:p>
            <a:pPr defTabSz="321457">
              <a:defRPr sz="1800"/>
            </a:pPr>
            <a:r>
              <a:rPr lang="es-MX" sz="2400" dirty="0"/>
              <a:t>Para que las posibilidades sigan siendo infinitas no hay que permitir que nada sea durable. El líder es innecesario (contraproducente) ya que su misión es decidir qué cosas vale la pena hacer o tener. </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6804857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479469"/>
            <a:ext cx="8397882" cy="339611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Y por el contrario, no necesitamos que nadie nos indique qué hacer. </a:t>
            </a:r>
          </a:p>
          <a:p>
            <a:pPr defTabSz="321457">
              <a:defRPr sz="1800"/>
            </a:pPr>
            <a:endParaRPr lang="es-MX" sz="2400" dirty="0"/>
          </a:p>
          <a:p>
            <a:pPr defTabSz="321457">
              <a:defRPr sz="1800"/>
            </a:pPr>
            <a:r>
              <a:rPr lang="es-MX" sz="2400" dirty="0"/>
              <a:t>Con tantas posibilidades, todo nos sobra y, el mayor problema que tenemos es el de saber elegir o desechar opciones. </a:t>
            </a:r>
          </a:p>
          <a:p>
            <a:pPr defTabSz="321457">
              <a:defRPr sz="1800"/>
            </a:pPr>
            <a:endParaRPr lang="es-MX" sz="2400" dirty="0"/>
          </a:p>
          <a:p>
            <a:pPr defTabSz="321457">
              <a:defRPr sz="1800"/>
            </a:pPr>
            <a:r>
              <a:rPr lang="es-MX" sz="2400" dirty="0"/>
              <a:t>Nunca sabremos si nos equivocamos o acertamos al elegir, la actualidad es una garantía permanente de ansiedad.</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18163101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878296"/>
            <a:ext cx="8397882" cy="265745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Y en la actualidad lo “nuevo” público es el lugar donde se muestra lo que hacen los individuos, ya sean políticos, actores, profesores y, sobre todo, donde se muestran pequeñas vidas que intentan realizarse individualmente. (ejemplo de redes sociales).</a:t>
            </a:r>
          </a:p>
          <a:p>
            <a:pPr defTabSz="321457">
              <a:defRPr sz="1800"/>
            </a:pPr>
            <a:endParaRPr lang="es-MX" sz="2400" dirty="0"/>
          </a:p>
          <a:p>
            <a:pPr defTabSz="321457">
              <a:defRPr sz="1800"/>
            </a:pPr>
            <a:r>
              <a:rPr lang="es-MX" sz="2400" dirty="0"/>
              <a:t>Y esta compulsión se convierte en adicción.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5572218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Zygmunt</a:t>
            </a:r>
            <a:r>
              <a:rPr lang="es-ES" dirty="0"/>
              <a:t> </a:t>
            </a:r>
            <a:r>
              <a:rPr lang="es-ES" dirty="0" err="1"/>
              <a:t>Bauman</a:t>
            </a:r>
            <a:endParaRPr lang="es-ES" sz="3200" dirty="0"/>
          </a:p>
        </p:txBody>
      </p:sp>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600200"/>
            <a:ext cx="7370908" cy="2308324"/>
          </a:xfrm>
          <a:prstGeom prst="rect">
            <a:avLst/>
          </a:prstGeom>
        </p:spPr>
        <p:txBody>
          <a:bodyPr wrap="square">
            <a:spAutoFit/>
          </a:bodyPr>
          <a:lstStyle/>
          <a:p>
            <a:r>
              <a:rPr lang="es-ES" sz="2400" dirty="0"/>
              <a:t>Nos centraremos en algunos de sus postulados clave de su libro Modernidad líquida</a:t>
            </a:r>
          </a:p>
          <a:p>
            <a:endParaRPr lang="es-ES" sz="2400" dirty="0"/>
          </a:p>
          <a:p>
            <a:endParaRPr lang="es-ES" sz="2400" dirty="0"/>
          </a:p>
          <a:p>
            <a:endParaRPr lang="es-ES" sz="2400" dirty="0"/>
          </a:p>
          <a:p>
            <a:endParaRPr lang="es-ES" sz="2400" dirty="0"/>
          </a:p>
        </p:txBody>
      </p:sp>
    </p:spTree>
    <p:extLst>
      <p:ext uri="{BB962C8B-B14F-4D97-AF65-F5344CB8AC3E}">
        <p14:creationId xmlns:p14="http://schemas.microsoft.com/office/powerpoint/2010/main" val="91949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61261"/>
            <a:ext cx="8397882" cy="487344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Pero hay más.</a:t>
            </a:r>
          </a:p>
          <a:p>
            <a:pPr defTabSz="321457">
              <a:defRPr sz="1800"/>
            </a:pPr>
            <a:endParaRPr lang="es-MX" sz="2400" dirty="0"/>
          </a:p>
          <a:p>
            <a:pPr defTabSz="321457">
              <a:defRPr sz="1800"/>
            </a:pPr>
            <a:r>
              <a:rPr lang="es-MX" sz="2400" dirty="0"/>
              <a:t>La ciudad tradicional descansa en la civilidad, cuya esencia es la posibilidad de interactuar con extraños sin que dejen de serlo. Y esta civilidad está regida por normas colectivas. </a:t>
            </a:r>
          </a:p>
          <a:p>
            <a:pPr defTabSz="321457">
              <a:defRPr sz="1800"/>
            </a:pPr>
            <a:endParaRPr lang="es-MX" sz="2400" dirty="0"/>
          </a:p>
          <a:p>
            <a:pPr defTabSz="321457">
              <a:defRPr sz="1800"/>
            </a:pPr>
            <a:r>
              <a:rPr lang="es-MX" sz="2400" dirty="0"/>
              <a:t>Pero estas normas ya no existen en la “modernidad líquida”: y han sido barridas por las libertades individuales. </a:t>
            </a:r>
          </a:p>
          <a:p>
            <a:pPr defTabSz="321457">
              <a:defRPr sz="1800"/>
            </a:pPr>
            <a:endParaRPr lang="es-MX" sz="2400" dirty="0"/>
          </a:p>
          <a:p>
            <a:pPr defTabSz="321457">
              <a:defRPr sz="1800"/>
            </a:pPr>
            <a:r>
              <a:rPr lang="es-MX" sz="2400" dirty="0"/>
              <a:t>Por tanto, ya nadie sabe hablar con nadie. La única solución es evitar de tratar con los otros. Y para ello, nos ocultamos en “núcleos seguros”, frecuentemente étnicos, en los que todos somos iguales y no hay posibilidad de confrontación.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8283079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8"/>
          <p:cNvSpPr>
            <a:spLocks noGrp="1"/>
          </p:cNvSpPr>
          <p:nvPr>
            <p:ph sz="half" idx="2"/>
          </p:nvPr>
        </p:nvSpPr>
        <p:spPr>
          <a:xfrm>
            <a:off x="611560" y="1385870"/>
            <a:ext cx="7704856" cy="3816424"/>
          </a:xfrm>
        </p:spPr>
        <p:txBody>
          <a:bodyPr>
            <a:noAutofit/>
          </a:bodyPr>
          <a:lstStyle/>
          <a:p>
            <a:r>
              <a:rPr lang="es-MX" sz="2400" dirty="0">
                <a:latin typeface="+mj-lt"/>
              </a:rPr>
              <a:t>NUEVAS PLAZAS COMERCIALES</a:t>
            </a:r>
          </a:p>
          <a:p>
            <a:pPr marL="0" indent="0">
              <a:buNone/>
            </a:pPr>
            <a:endParaRPr lang="es-MX" sz="2400" dirty="0">
              <a:latin typeface="+mj-lt"/>
            </a:endParaRPr>
          </a:p>
        </p:txBody>
      </p:sp>
      <p:pic>
        <p:nvPicPr>
          <p:cNvPr id="5" name="Imagen 4"/>
          <p:cNvPicPr>
            <a:picLocks noChangeAspect="1"/>
          </p:cNvPicPr>
          <p:nvPr/>
        </p:nvPicPr>
        <p:blipFill>
          <a:blip r:embed="rId2"/>
          <a:stretch>
            <a:fillRect/>
          </a:stretch>
        </p:blipFill>
        <p:spPr>
          <a:xfrm>
            <a:off x="611560" y="2045223"/>
            <a:ext cx="6563138" cy="4446488"/>
          </a:xfrm>
          <a:prstGeom prst="rect">
            <a:avLst/>
          </a:prstGeom>
        </p:spPr>
      </p:pic>
      <p:sp>
        <p:nvSpPr>
          <p:cNvPr id="4" name="Título 3">
            <a:extLst>
              <a:ext uri="{FF2B5EF4-FFF2-40B4-BE49-F238E27FC236}">
                <a16:creationId xmlns:a16="http://schemas.microsoft.com/office/drawing/2014/main" id="{6834ABAA-7A3B-2D41-AEA6-01A91DA301BB}"/>
              </a:ext>
            </a:extLst>
          </p:cNvPr>
          <p:cNvSpPr>
            <a:spLocks noGrp="1"/>
          </p:cNvSpPr>
          <p:nvPr>
            <p:ph type="title"/>
          </p:nvPr>
        </p:nvSpPr>
        <p:spPr>
          <a:xfrm>
            <a:off x="611560" y="269764"/>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994936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8"/>
          <p:cNvSpPr>
            <a:spLocks noGrp="1"/>
          </p:cNvSpPr>
          <p:nvPr>
            <p:ph sz="half" idx="2"/>
          </p:nvPr>
        </p:nvSpPr>
        <p:spPr>
          <a:xfrm>
            <a:off x="390335" y="1394452"/>
            <a:ext cx="7416824" cy="1332792"/>
          </a:xfrm>
        </p:spPr>
        <p:txBody>
          <a:bodyPr>
            <a:noAutofit/>
          </a:bodyPr>
          <a:lstStyle/>
          <a:p>
            <a:pPr marL="0" indent="0">
              <a:buNone/>
            </a:pPr>
            <a:r>
              <a:rPr lang="es-MX" sz="2400" b="1" dirty="0"/>
              <a:t>NUEVOS ESPACIOS</a:t>
            </a:r>
          </a:p>
          <a:p>
            <a:pPr marL="0" indent="0">
              <a:buNone/>
            </a:pPr>
            <a:endParaRPr lang="es-MX" sz="2000" dirty="0"/>
          </a:p>
          <a:p>
            <a:pPr>
              <a:buClr>
                <a:srgbClr val="7030A0"/>
              </a:buClr>
            </a:pPr>
            <a:r>
              <a:rPr lang="es-MX" sz="2000" dirty="0"/>
              <a:t>Émicos</a:t>
            </a:r>
          </a:p>
          <a:p>
            <a:pPr marL="0" indent="0">
              <a:buClr>
                <a:srgbClr val="7030A0"/>
              </a:buClr>
              <a:buNone/>
            </a:pPr>
            <a:endParaRPr lang="es-MX" sz="2000" dirty="0"/>
          </a:p>
          <a:p>
            <a:pPr>
              <a:buClr>
                <a:srgbClr val="7030A0"/>
              </a:buClr>
            </a:pPr>
            <a:r>
              <a:rPr lang="es-MX" sz="2000" dirty="0"/>
              <a:t>Fágicos</a:t>
            </a:r>
          </a:p>
          <a:p>
            <a:pPr marL="0" indent="0">
              <a:buClr>
                <a:srgbClr val="7030A0"/>
              </a:buClr>
              <a:buNone/>
            </a:pPr>
            <a:endParaRPr lang="es-MX" sz="2000" dirty="0"/>
          </a:p>
          <a:p>
            <a:pPr>
              <a:buClr>
                <a:srgbClr val="7030A0"/>
              </a:buClr>
            </a:pPr>
            <a:r>
              <a:rPr lang="es-MX" sz="2000" dirty="0"/>
              <a:t>No-lugares</a:t>
            </a:r>
          </a:p>
          <a:p>
            <a:pPr>
              <a:buClr>
                <a:srgbClr val="7030A0"/>
              </a:buClr>
            </a:pPr>
            <a:endParaRPr lang="es-MX" sz="2000" dirty="0"/>
          </a:p>
          <a:p>
            <a:pPr>
              <a:buClr>
                <a:srgbClr val="7030A0"/>
              </a:buClr>
            </a:pPr>
            <a:r>
              <a:rPr lang="es-MX" sz="2000" dirty="0"/>
              <a:t>Espacios vacíos</a:t>
            </a:r>
          </a:p>
        </p:txBody>
      </p:sp>
      <p:pic>
        <p:nvPicPr>
          <p:cNvPr id="29698" name="Picture 2" descr="Resultado de imagen para outlet sho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23" y="2063020"/>
            <a:ext cx="2880320" cy="186859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aeropuertos.net/imagenes/aeropuerto-madrid-salidas-vuel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060848"/>
            <a:ext cx="2633358" cy="197501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3154207" y="4295268"/>
            <a:ext cx="2835585" cy="2057075"/>
          </a:xfrm>
          <a:prstGeom prst="rect">
            <a:avLst/>
          </a:prstGeom>
        </p:spPr>
      </p:pic>
      <p:pic>
        <p:nvPicPr>
          <p:cNvPr id="16" name="Imagen 15"/>
          <p:cNvPicPr>
            <a:picLocks noChangeAspect="1"/>
          </p:cNvPicPr>
          <p:nvPr/>
        </p:nvPicPr>
        <p:blipFill>
          <a:blip r:embed="rId5"/>
          <a:stretch>
            <a:fillRect/>
          </a:stretch>
        </p:blipFill>
        <p:spPr>
          <a:xfrm>
            <a:off x="6156176" y="4509120"/>
            <a:ext cx="2774081" cy="1843223"/>
          </a:xfrm>
          <a:prstGeom prst="rect">
            <a:avLst/>
          </a:prstGeom>
        </p:spPr>
      </p:pic>
      <p:sp>
        <p:nvSpPr>
          <p:cNvPr id="7" name="Título 3">
            <a:extLst>
              <a:ext uri="{FF2B5EF4-FFF2-40B4-BE49-F238E27FC236}">
                <a16:creationId xmlns:a16="http://schemas.microsoft.com/office/drawing/2014/main" id="{41E440B7-2F33-3F46-8435-710E8735C477}"/>
              </a:ext>
            </a:extLst>
          </p:cNvPr>
          <p:cNvSpPr>
            <a:spLocks noGrp="1"/>
          </p:cNvSpPr>
          <p:nvPr>
            <p:ph type="title"/>
          </p:nvPr>
        </p:nvSpPr>
        <p:spPr>
          <a:xfrm>
            <a:off x="390335" y="233730"/>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34476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867810"/>
            <a:ext cx="8397882" cy="265745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MX" sz="2400" dirty="0"/>
              <a:t>El nombre de lugares émicos y fágicos Bauman los toma de Claude Lévi-Strauss, quien los usa como nombres de las dos estrategias que los humanos primitivos utilizaron para enfrentar a la otredad: la antropoémica y la antropofágica.</a:t>
            </a:r>
          </a:p>
          <a:p>
            <a:pPr defTabSz="321457">
              <a:defRPr sz="1800"/>
            </a:pPr>
            <a:endParaRPr lang="es-MX" sz="2400" dirty="0"/>
          </a:p>
          <a:p>
            <a:pPr defTabSz="321457">
              <a:defRPr sz="1800"/>
            </a:pPr>
            <a:endParaRPr lang="es-MX" sz="2400" dirty="0"/>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792591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45890"/>
            <a:ext cx="8579212" cy="561211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r>
              <a:rPr lang="es-MX" sz="2400" dirty="0"/>
              <a:t>La estrategia antropoémica consistía en 'vomitar', expulsando a los otros por ser considerados extraños y ajenos: prohibiendo el contacto físico, el diálogo, el intercambio social.</a:t>
            </a:r>
          </a:p>
          <a:p>
            <a:pPr defTabSz="321457">
              <a:defRPr sz="1800"/>
            </a:pPr>
            <a:endParaRPr lang="es-MX" sz="2400" dirty="0"/>
          </a:p>
          <a:p>
            <a:pPr defTabSz="321457">
              <a:defRPr sz="1800"/>
            </a:pPr>
            <a:r>
              <a:rPr lang="es-MX" sz="2400" dirty="0"/>
              <a:t>Hoy, las variantes extremas de la estrategia 'émica' son la expulsión social, el encarcelamiento, la deportación y el asesinato. </a:t>
            </a:r>
          </a:p>
          <a:p>
            <a:pPr defTabSz="321457">
              <a:defRPr sz="1800"/>
            </a:pPr>
            <a:endParaRPr lang="es-MX" sz="2400" dirty="0"/>
          </a:p>
          <a:p>
            <a:pPr defTabSz="321457">
              <a:defRPr sz="1800"/>
            </a:pPr>
            <a:r>
              <a:rPr lang="es-MX" sz="2400" dirty="0"/>
              <a:t>Las formas superiores y modernizadas de la estrategia émica son la separación espacial, los guetos urbanos, el acceso selectivo a los espacios y la prohibición selectiva de ocuparlos. No hay que prohibirle a un indígena que vaya a un centro comercial. El sabe que no puede ir. Son formas “refinadas” de segregación espacial.</a:t>
            </a:r>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8527293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053540"/>
            <a:ext cx="8557035" cy="635077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defTabSz="321457">
              <a:defRPr sz="1800"/>
            </a:pPr>
            <a:r>
              <a:rPr lang="es-MX" sz="2400" dirty="0"/>
              <a:t>La estrategia antropofágica es el mecanismo por el cual la sociedad incorpora a los “diferentes” anquilando su otredad. </a:t>
            </a:r>
          </a:p>
          <a:p>
            <a:pPr defTabSz="321457">
              <a:defRPr sz="1800"/>
            </a:pPr>
            <a:endParaRPr lang="es-MX" sz="2400" dirty="0"/>
          </a:p>
          <a:p>
            <a:pPr defTabSz="321457">
              <a:defRPr sz="1800"/>
            </a:pPr>
            <a:r>
              <a:rPr lang="es-MX" sz="2400" dirty="0"/>
              <a:t>Los otros deben "deshacerse" de sus rasgos y convertirse en idénticos. </a:t>
            </a:r>
          </a:p>
          <a:p>
            <a:pPr defTabSz="321457">
              <a:defRPr sz="1800"/>
            </a:pPr>
            <a:endParaRPr lang="es-MX" sz="2400" dirty="0"/>
          </a:p>
          <a:p>
            <a:pPr defTabSz="321457">
              <a:defRPr sz="1800"/>
            </a:pPr>
            <a:r>
              <a:rPr lang="es-MX" sz="2400" dirty="0"/>
              <a:t>Es un modelo de "asimilación forzosa". </a:t>
            </a:r>
          </a:p>
          <a:p>
            <a:pPr defTabSz="321457">
              <a:defRPr sz="1800"/>
            </a:pPr>
            <a:endParaRPr lang="es-MX" sz="2400" dirty="0"/>
          </a:p>
          <a:p>
            <a:pPr defTabSz="321457">
              <a:defRPr sz="1800"/>
            </a:pPr>
            <a:r>
              <a:rPr lang="es-MX" sz="2400" dirty="0"/>
              <a:t>O sea: "Usted, amiga cubana, venga tranquila a nuestro México, pero elimine todas sus particularidades culturales y transfórmese en mexicana. No grite, no sea directa, cambie su nombre, cambie sus palabras, no toque a los otros cuando hable. En fin, deje de ser usted". </a:t>
            </a:r>
          </a:p>
          <a:p>
            <a:pPr defTabSz="321457">
              <a:defRPr sz="1800"/>
            </a:pPr>
            <a:endParaRPr lang="es-MX" sz="2400" dirty="0"/>
          </a:p>
          <a:p>
            <a:pPr defTabSz="321457">
              <a:defRPr sz="1800"/>
            </a:pPr>
            <a:r>
              <a:rPr lang="es-MX" sz="2400" dirty="0"/>
              <a:t>Es un modo de discriminación light, refinado.</a:t>
            </a:r>
          </a:p>
          <a:p>
            <a:pPr defTabSz="321457">
              <a:defRPr sz="1800"/>
            </a:pPr>
            <a:endParaRPr lang="es-MX" sz="2400" dirty="0"/>
          </a:p>
          <a:p>
            <a:pPr defTabSz="321457">
              <a:defRPr sz="1800"/>
            </a:pPr>
            <a:endParaRPr lang="es-MX" sz="2400" dirty="0"/>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58989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17372"/>
            <a:ext cx="8397882" cy="524277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Los espacios émicos</a:t>
            </a:r>
          </a:p>
          <a:p>
            <a:pPr defTabSz="321457">
              <a:defRPr sz="1800"/>
            </a:pPr>
            <a:endParaRPr lang="es-MX" sz="2400" dirty="0"/>
          </a:p>
          <a:p>
            <a:pPr defTabSz="321457">
              <a:defRPr sz="1800"/>
            </a:pPr>
            <a:r>
              <a:rPr lang="es-MX" sz="2400" dirty="0"/>
              <a:t>El ejemplo de espacio de este tipo que Bauman analiza es el de La Défense de París. </a:t>
            </a:r>
          </a:p>
          <a:p>
            <a:pPr defTabSz="321457">
              <a:defRPr sz="1800"/>
            </a:pPr>
            <a:endParaRPr lang="es-MX" sz="2400" dirty="0"/>
          </a:p>
          <a:p>
            <a:pPr defTabSz="321457">
              <a:defRPr sz="1800"/>
            </a:pPr>
            <a:r>
              <a:rPr lang="es-MX" sz="2400" dirty="0"/>
              <a:t>Lo califica de lugar inhóspito que desalienta la permanencia. Los enormes edificios están hechos para ser mirados. Están en el lugar pero no pertenecen a él. </a:t>
            </a:r>
          </a:p>
          <a:p>
            <a:pPr defTabSz="321457">
              <a:defRPr sz="1800"/>
            </a:pPr>
            <a:endParaRPr lang="es-MX" sz="2400" dirty="0"/>
          </a:p>
          <a:p>
            <a:pPr defTabSz="321457">
              <a:defRPr sz="1800"/>
            </a:pPr>
            <a:r>
              <a:rPr lang="es-MX" sz="2400" dirty="0"/>
              <a:t>Regularmente filas de hormigas-empleados emergen en riadas de la tierra desde el metro, se despliegan sobre el pavimento y desaparecen engullidos por los edificios.</a:t>
            </a:r>
          </a:p>
          <a:p>
            <a:pPr defTabSz="321457">
              <a:defRPr sz="1800"/>
            </a:pPr>
            <a:endParaRPr lang="es-MX" sz="2400" dirty="0"/>
          </a:p>
          <a:p>
            <a:pPr defTabSz="321457">
              <a:defRPr sz="1800"/>
            </a:pPr>
            <a:r>
              <a:rPr lang="es-MX" sz="2400" dirty="0"/>
              <a:t>¿Santa Fe?</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1950400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1026" name="Picture 2">
            <a:extLst>
              <a:ext uri="{FF2B5EF4-FFF2-40B4-BE49-F238E27FC236}">
                <a16:creationId xmlns:a16="http://schemas.microsoft.com/office/drawing/2014/main" id="{C08B7428-0164-BE4B-9ABF-CEB28B938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1" y="1428134"/>
            <a:ext cx="7040426" cy="464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2968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172770"/>
            <a:ext cx="8397882" cy="487344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Los espacios fágicos</a:t>
            </a:r>
          </a:p>
          <a:p>
            <a:pPr defTabSz="321457">
              <a:defRPr sz="1800"/>
            </a:pPr>
            <a:endParaRPr lang="es-MX" sz="2400" dirty="0"/>
          </a:p>
          <a:p>
            <a:pPr defTabSz="321457">
              <a:defRPr sz="1800"/>
            </a:pPr>
            <a:r>
              <a:rPr lang="es-MX" sz="2400" dirty="0"/>
              <a:t>Lugares de consumo, que deben una parte importante de su poder de atracción a la variedad de sensaciones que nos brindan.</a:t>
            </a:r>
          </a:p>
          <a:p>
            <a:pPr defTabSz="321457">
              <a:defRPr sz="1800"/>
            </a:pPr>
            <a:endParaRPr lang="es-MX" sz="2400" dirty="0"/>
          </a:p>
          <a:p>
            <a:pPr defTabSz="321457">
              <a:defRPr sz="1800"/>
            </a:pPr>
            <a:r>
              <a:rPr lang="es-MX" sz="2400" dirty="0"/>
              <a:t>En ellos, las diferencias están tamizadas, sanitizadas, con la garantía de que nada peligroso entra allí.</a:t>
            </a:r>
          </a:p>
          <a:p>
            <a:pPr defTabSz="321457">
              <a:defRPr sz="1800"/>
            </a:pPr>
            <a:endParaRPr lang="es-MX" sz="2400" dirty="0"/>
          </a:p>
          <a:p>
            <a:pPr defTabSz="321457">
              <a:defRPr sz="1800"/>
            </a:pPr>
            <a:r>
              <a:rPr lang="es-MX" sz="2400" dirty="0"/>
              <a:t>Ofrecen un equilibrio casi perfecto entre libertad y seguridad.</a:t>
            </a:r>
          </a:p>
          <a:p>
            <a:pPr defTabSz="321457">
              <a:defRPr sz="1800"/>
            </a:pPr>
            <a:endParaRPr lang="es-MX" sz="2400" dirty="0"/>
          </a:p>
          <a:p>
            <a:pPr defTabSz="321457">
              <a:defRPr sz="1800"/>
            </a:pPr>
            <a:r>
              <a:rPr lang="es-MX" sz="2400" dirty="0"/>
              <a:t>En estos espacios sentimos que estamos entre iguales, tenemos el sentimiento de una identidad común.</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166289254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2050" name="Picture 2" descr="Las inversiones en centros comerciales se paralizan ante el hundimiento del  consumo | Compañías | Cinco Días">
            <a:extLst>
              <a:ext uri="{FF2B5EF4-FFF2-40B4-BE49-F238E27FC236}">
                <a16:creationId xmlns:a16="http://schemas.microsoft.com/office/drawing/2014/main" id="{BECFA0FC-CF02-CD40-9321-00660C7B9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16" y="1490200"/>
            <a:ext cx="6932681" cy="346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57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11511" y="370163"/>
            <a:ext cx="4844755" cy="662777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r" defTabSz="321457">
              <a:defRPr sz="1800"/>
            </a:pPr>
            <a:endParaRPr sz="2200" cap="all" dirty="0">
              <a:latin typeface="Arial Narrow"/>
              <a:ea typeface="Arial"/>
              <a:cs typeface="Arial Narrow"/>
              <a:sym typeface="Arial"/>
            </a:endParaRPr>
          </a:p>
          <a:p>
            <a:pPr algn="r" defTabSz="321457">
              <a:defRPr sz="1800"/>
            </a:pPr>
            <a:endParaRPr sz="2200" cap="all" dirty="0">
              <a:latin typeface="Arial Narrow"/>
              <a:ea typeface="Arial"/>
              <a:cs typeface="Arial Narrow"/>
              <a:sym typeface="Arial"/>
            </a:endParaRPr>
          </a:p>
          <a:p>
            <a:pPr algn="r" defTabSz="321457">
              <a:buClr>
                <a:srgbClr val="FF9300"/>
              </a:buClr>
              <a:buSzPct val="75000"/>
              <a:defRPr sz="1800"/>
            </a:pPr>
            <a:r>
              <a:rPr lang="es-ES" sz="2400" dirty="0">
                <a:latin typeface="+mj-lt"/>
                <a:ea typeface="Arial"/>
                <a:cs typeface="Arial Narrow"/>
                <a:sym typeface="Arial"/>
              </a:rPr>
              <a:t>BAUMAN CONSTATA Y CONCEPTUALIZA EL MUNDO DE HOY, PORQUE ALGO HA PASADO EN LOS ÚLTIMOS AÑOS </a:t>
            </a:r>
            <a:r>
              <a:rPr lang="mr-IN" sz="2400" dirty="0">
                <a:latin typeface="+mj-lt"/>
                <a:ea typeface="Arial"/>
                <a:cs typeface="Arial Narrow"/>
                <a:sym typeface="Arial"/>
              </a:rPr>
              <a:t>…</a:t>
            </a:r>
            <a:endParaRPr lang="es-ES_tradnl" sz="2400" dirty="0">
              <a:latin typeface="+mj-lt"/>
              <a:ea typeface="Arial"/>
              <a:cs typeface="Arial Narrow"/>
              <a:sym typeface="Arial"/>
            </a:endParaRPr>
          </a:p>
          <a:p>
            <a:pPr algn="r" defTabSz="321457">
              <a:buClr>
                <a:srgbClr val="FF9300"/>
              </a:buClr>
              <a:buSzPct val="75000"/>
              <a:defRPr sz="1800"/>
            </a:pPr>
            <a:endParaRPr lang="es-ES_tradnl" sz="2400" dirty="0">
              <a:latin typeface="+mj-lt"/>
              <a:ea typeface="Arial"/>
              <a:cs typeface="Arial Narrow"/>
              <a:sym typeface="Arial"/>
            </a:endParaRPr>
          </a:p>
          <a:p>
            <a:pPr algn="r" defTabSz="321457">
              <a:buClr>
                <a:srgbClr val="FF9300"/>
              </a:buClr>
              <a:buSzPct val="75000"/>
              <a:defRPr sz="1800"/>
            </a:pPr>
            <a:r>
              <a:rPr lang="es-ES" sz="2400" dirty="0">
                <a:latin typeface="+mj-lt"/>
                <a:ea typeface="Arial"/>
                <a:cs typeface="Arial Narrow"/>
                <a:sym typeface="Arial"/>
              </a:rPr>
              <a:t>Pérdida de la capacidad benefactora y asistencial de los Estados.</a:t>
            </a:r>
          </a:p>
          <a:p>
            <a:pPr algn="r" defTabSz="321457">
              <a:buClr>
                <a:srgbClr val="FF9300"/>
              </a:buClr>
              <a:buSzPct val="75000"/>
              <a:defRPr sz="1800"/>
            </a:pPr>
            <a:r>
              <a:rPr lang="es-ES" sz="2400" dirty="0">
                <a:latin typeface="+mj-lt"/>
                <a:ea typeface="Arial"/>
                <a:cs typeface="Arial Narrow"/>
                <a:sym typeface="Arial"/>
              </a:rPr>
              <a:t>Reestructuración del rol del Estado: de benefactor a actor que coadyuva la globalización.</a:t>
            </a:r>
          </a:p>
          <a:p>
            <a:pPr algn="r" defTabSz="321457">
              <a:buClr>
                <a:srgbClr val="FF9300"/>
              </a:buClr>
              <a:buSzPct val="75000"/>
              <a:defRPr sz="1800"/>
            </a:pPr>
            <a:r>
              <a:rPr lang="es-ES" sz="2400" dirty="0">
                <a:latin typeface="+mj-lt"/>
                <a:ea typeface="Arial"/>
                <a:cs typeface="Arial Narrow"/>
                <a:sym typeface="Arial"/>
              </a:rPr>
              <a:t>Políticas sociales insuficientes y desarticuladas.</a:t>
            </a:r>
          </a:p>
          <a:p>
            <a:pPr algn="r" defTabSz="321457">
              <a:buClr>
                <a:srgbClr val="FF9300"/>
              </a:buClr>
              <a:buSzPct val="75000"/>
              <a:defRPr sz="1800"/>
            </a:pPr>
            <a:endParaRPr lang="es-ES" sz="2400" dirty="0">
              <a:latin typeface="+mj-lt"/>
              <a:ea typeface="Arial"/>
              <a:cs typeface="Arial Narrow"/>
              <a:sym typeface="Arial"/>
            </a:endParaRPr>
          </a:p>
          <a:p>
            <a:pPr marL="217033" indent="-217033" algn="r" defTabSz="321457">
              <a:buClr>
                <a:srgbClr val="FF9300"/>
              </a:buClr>
              <a:buSzPct val="75000"/>
              <a:buChar char="➡"/>
              <a:defRPr sz="1800"/>
            </a:pPr>
            <a:endParaRPr sz="2200" cap="all" dirty="0">
              <a:latin typeface="Arial Narrow"/>
              <a:ea typeface="Arial"/>
              <a:cs typeface="Arial Narrow"/>
              <a:sym typeface="Arial"/>
            </a:endParaRPr>
          </a:p>
        </p:txBody>
      </p:sp>
      <p:pic>
        <p:nvPicPr>
          <p:cNvPr id="6" name="Imagen 5"/>
          <p:cNvPicPr>
            <a:picLocks noChangeAspect="1"/>
          </p:cNvPicPr>
          <p:nvPr/>
        </p:nvPicPr>
        <p:blipFill>
          <a:blip r:embed="rId2"/>
          <a:stretch>
            <a:fillRect/>
          </a:stretch>
        </p:blipFill>
        <p:spPr>
          <a:xfrm>
            <a:off x="148281" y="1096105"/>
            <a:ext cx="3605319" cy="5525288"/>
          </a:xfrm>
          <a:prstGeom prst="rect">
            <a:avLst/>
          </a:prstGeom>
        </p:spPr>
      </p:pic>
      <p:sp>
        <p:nvSpPr>
          <p:cNvPr id="4" name="Título 3">
            <a:extLst>
              <a:ext uri="{FF2B5EF4-FFF2-40B4-BE49-F238E27FC236}">
                <a16:creationId xmlns:a16="http://schemas.microsoft.com/office/drawing/2014/main" id="{2DFAB29C-8CD7-E243-A0B1-58A12B111425}"/>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202824437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460675"/>
            <a:ext cx="8397882" cy="450411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Los no lugares</a:t>
            </a:r>
          </a:p>
          <a:p>
            <a:pPr defTabSz="321457">
              <a:defRPr sz="1800"/>
            </a:pPr>
            <a:endParaRPr lang="es-MX" sz="2400" dirty="0"/>
          </a:p>
          <a:p>
            <a:pPr defTabSz="321457">
              <a:defRPr sz="1800"/>
            </a:pPr>
            <a:r>
              <a:rPr lang="es-MX" sz="2400" dirty="0"/>
              <a:t>Comparten algunas características de los émicos, son ostensiblemente públicos, pero no civiles, ya que van en contra de cualquier idea de permanencia. Se diferencian en que aceptan la inevitabilidad de una permanencia (meramente física) de extraños, incluso prolongada. </a:t>
            </a:r>
          </a:p>
          <a:p>
            <a:pPr defTabSz="321457">
              <a:defRPr sz="1800"/>
            </a:pPr>
            <a:endParaRPr lang="es-MX" sz="2400" dirty="0"/>
          </a:p>
          <a:p>
            <a:pPr defTabSz="321457">
              <a:defRPr sz="1800"/>
            </a:pPr>
            <a:r>
              <a:rPr lang="es-MX" sz="2400" dirty="0"/>
              <a:t>Aeropuertos, autopistas, cuartos de hotel, transporte público… Reducen la conducta del individuo a unos pocos preceptos simples y fáciles de aprender, por lo que tampoco funcionan como espacios de civilidad. </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7434390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3074" name="Picture 2" descr="Aeropuerto de GDL reduce vuelos 84% | NTR Guadalajara">
            <a:extLst>
              <a:ext uri="{FF2B5EF4-FFF2-40B4-BE49-F238E27FC236}">
                <a16:creationId xmlns:a16="http://schemas.microsoft.com/office/drawing/2014/main" id="{8A45371C-70B4-4D42-8EE5-99C621EBB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59" y="1371600"/>
            <a:ext cx="7149281" cy="476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511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09984" y="1294930"/>
            <a:ext cx="8397882" cy="450411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Los espacios vacios</a:t>
            </a:r>
          </a:p>
          <a:p>
            <a:pPr defTabSz="321457">
              <a:defRPr sz="1800"/>
            </a:pPr>
            <a:endParaRPr lang="es-MX" sz="2400" dirty="0"/>
          </a:p>
          <a:p>
            <a:pPr defTabSz="321457">
              <a:defRPr sz="1800"/>
            </a:pPr>
            <a:r>
              <a:rPr lang="es-MX" sz="2400" dirty="0"/>
              <a:t>Se caracterizan por estar “vacíos de sentido”. </a:t>
            </a:r>
          </a:p>
          <a:p>
            <a:pPr defTabSz="321457">
              <a:defRPr sz="1800"/>
            </a:pPr>
            <a:endParaRPr lang="es-MX" sz="2400" dirty="0"/>
          </a:p>
          <a:p>
            <a:pPr defTabSz="321457">
              <a:defRPr sz="1800"/>
            </a:pPr>
            <a:r>
              <a:rPr lang="es-MX" sz="2400" dirty="0"/>
              <a:t>No es que estén vacíos, sino no tienen sentido porque se cree que no pueden tenerlo: Por eso, son considerados no visibles. </a:t>
            </a:r>
          </a:p>
          <a:p>
            <a:pPr defTabSz="321457">
              <a:defRPr sz="1800"/>
            </a:pPr>
            <a:endParaRPr lang="es-MX" sz="2400" dirty="0"/>
          </a:p>
          <a:p>
            <a:pPr defTabSz="321457">
              <a:defRPr sz="1800"/>
            </a:pPr>
            <a:r>
              <a:rPr lang="es-MX" sz="2400" dirty="0"/>
              <a:t>Por ejemplo, son vacíos (invisibles) los lugares de la ciudad por los que nunca pasamos porque nos sentiríamos perdidos y vulnerables. Son aquellos lugares que jamás aparecen en los mapas mentales de muchos de nuestros ciudadanos.</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367366447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pic>
        <p:nvPicPr>
          <p:cNvPr id="4098" name="Picture 2" descr="Esta es la casa en Isidro Fabela, Edomex, donde se ocultaron presuntos  asesinos de Fátima - Periódico La Voz">
            <a:extLst>
              <a:ext uri="{FF2B5EF4-FFF2-40B4-BE49-F238E27FC236}">
                <a16:creationId xmlns:a16="http://schemas.microsoft.com/office/drawing/2014/main" id="{B3495AC2-D428-6A48-B0CF-A69E763A5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14" y="1319213"/>
            <a:ext cx="7976172" cy="44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1821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373059" y="1612953"/>
            <a:ext cx="8397882" cy="339611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defRPr sz="1800"/>
            </a:pPr>
            <a:r>
              <a:rPr lang="es-MX" sz="2400" dirty="0"/>
              <a:t>Todo ello hace que busquemos refugio en estos nuevos espacios en la sociedad. </a:t>
            </a:r>
          </a:p>
          <a:p>
            <a:pPr defTabSz="321457">
              <a:defRPr sz="1800"/>
            </a:pPr>
            <a:endParaRPr lang="es-MX" sz="2400" dirty="0"/>
          </a:p>
          <a:p>
            <a:pPr defTabSz="321457">
              <a:defRPr sz="1800"/>
            </a:pPr>
            <a:r>
              <a:rPr lang="es-MX" sz="2400" dirty="0"/>
              <a:t>Construimos nichos para sentirnos seguros, y los nichos más fáciles de construir son los étnicos. </a:t>
            </a:r>
          </a:p>
          <a:p>
            <a:pPr defTabSz="321457">
              <a:defRPr sz="1800"/>
            </a:pPr>
            <a:endParaRPr lang="es-MX" sz="2400" dirty="0"/>
          </a:p>
          <a:p>
            <a:pPr defTabSz="321457">
              <a:defRPr sz="1800"/>
            </a:pPr>
            <a:r>
              <a:rPr lang="es-MX" sz="2400" dirty="0"/>
              <a:t>Hay que aislarse del aterrador espacio polifónico donde “nadie sabe como hablar con nadie” ocultándose en un “nicho seguro” donde “todos nos sintamos iguales”.</a:t>
            </a:r>
          </a:p>
        </p:txBody>
      </p:sp>
      <p:sp>
        <p:nvSpPr>
          <p:cNvPr id="4" name="Título 3">
            <a:extLst>
              <a:ext uri="{FF2B5EF4-FFF2-40B4-BE49-F238E27FC236}">
                <a16:creationId xmlns:a16="http://schemas.microsoft.com/office/drawing/2014/main" id="{EE1666D7-49FA-0542-AE81-6B016BC8616D}"/>
              </a:ext>
            </a:extLst>
          </p:cNvPr>
          <p:cNvSpPr>
            <a:spLocks noGrp="1"/>
          </p:cNvSpPr>
          <p:nvPr>
            <p:ph type="title"/>
          </p:nvPr>
        </p:nvSpPr>
        <p:spPr>
          <a:xfrm>
            <a:off x="409984" y="-218207"/>
            <a:ext cx="7556313" cy="1116106"/>
          </a:xfrm>
        </p:spPr>
        <p:txBody>
          <a:bodyPr/>
          <a:lstStyle/>
          <a:p>
            <a:r>
              <a:rPr lang="es-ES" sz="3600" dirty="0"/>
              <a:t>El nuevo sentido de lo público</a:t>
            </a:r>
          </a:p>
        </p:txBody>
      </p:sp>
    </p:spTree>
    <p:extLst>
      <p:ext uri="{BB962C8B-B14F-4D97-AF65-F5344CB8AC3E}">
        <p14:creationId xmlns:p14="http://schemas.microsoft.com/office/powerpoint/2010/main" val="273649526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8"/>
          <p:cNvSpPr>
            <a:spLocks noGrp="1"/>
          </p:cNvSpPr>
          <p:nvPr>
            <p:ph sz="half" idx="2"/>
          </p:nvPr>
        </p:nvSpPr>
        <p:spPr>
          <a:xfrm>
            <a:off x="755576" y="1268760"/>
            <a:ext cx="7704856" cy="3816424"/>
          </a:xfrm>
        </p:spPr>
        <p:txBody>
          <a:bodyPr>
            <a:noAutofit/>
          </a:bodyPr>
          <a:lstStyle/>
          <a:p>
            <a:r>
              <a:rPr lang="es-MX" sz="2400" dirty="0">
                <a:latin typeface="+mj-lt"/>
              </a:rPr>
              <a:t>CRISIS DEL COMPROMISO</a:t>
            </a:r>
          </a:p>
          <a:p>
            <a:pPr marL="0" indent="0">
              <a:buNone/>
            </a:pPr>
            <a:endParaRPr lang="es-MX" sz="2400" dirty="0">
              <a:latin typeface="+mj-lt"/>
            </a:endParaRPr>
          </a:p>
        </p:txBody>
      </p:sp>
      <p:pic>
        <p:nvPicPr>
          <p:cNvPr id="2" name="Imagen 1"/>
          <p:cNvPicPr>
            <a:picLocks noChangeAspect="1"/>
          </p:cNvPicPr>
          <p:nvPr/>
        </p:nvPicPr>
        <p:blipFill>
          <a:blip r:embed="rId2"/>
          <a:stretch>
            <a:fillRect/>
          </a:stretch>
        </p:blipFill>
        <p:spPr>
          <a:xfrm>
            <a:off x="1475656" y="2204864"/>
            <a:ext cx="4958308" cy="3767092"/>
          </a:xfrm>
          <a:prstGeom prst="rect">
            <a:avLst/>
          </a:prstGeom>
        </p:spPr>
      </p:pic>
      <p:sp>
        <p:nvSpPr>
          <p:cNvPr id="4" name="Título 3">
            <a:extLst>
              <a:ext uri="{FF2B5EF4-FFF2-40B4-BE49-F238E27FC236}">
                <a16:creationId xmlns:a16="http://schemas.microsoft.com/office/drawing/2014/main" id="{A44B545E-6E79-714C-B7FF-C1A6A4BF37C7}"/>
              </a:ext>
            </a:extLst>
          </p:cNvPr>
          <p:cNvSpPr>
            <a:spLocks noGrp="1"/>
          </p:cNvSpPr>
          <p:nvPr>
            <p:ph type="title"/>
          </p:nvPr>
        </p:nvSpPr>
        <p:spPr>
          <a:xfrm>
            <a:off x="683568" y="327991"/>
            <a:ext cx="7556313" cy="1116106"/>
          </a:xfrm>
        </p:spPr>
        <p:txBody>
          <a:bodyPr/>
          <a:lstStyle/>
          <a:p>
            <a:r>
              <a:rPr lang="es-ES" sz="3600" dirty="0"/>
              <a:t>El futuro para </a:t>
            </a:r>
            <a:r>
              <a:rPr lang="es-ES" sz="3600" dirty="0" err="1"/>
              <a:t>Bauman</a:t>
            </a:r>
            <a:endParaRPr lang="es-ES" sz="3600" dirty="0"/>
          </a:p>
        </p:txBody>
      </p:sp>
    </p:spTree>
    <p:extLst>
      <p:ext uri="{BB962C8B-B14F-4D97-AF65-F5344CB8AC3E}">
        <p14:creationId xmlns:p14="http://schemas.microsoft.com/office/powerpoint/2010/main" val="315173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08483" y="1600200"/>
            <a:ext cx="3614393" cy="1569660"/>
          </a:xfrm>
          <a:prstGeom prst="rect">
            <a:avLst/>
          </a:prstGeom>
        </p:spPr>
        <p:txBody>
          <a:bodyPr wrap="square">
            <a:spAutoFit/>
          </a:bodyPr>
          <a:lstStyle/>
          <a:p>
            <a:endParaRPr lang="es-ES" sz="2400" dirty="0"/>
          </a:p>
          <a:p>
            <a:endParaRPr lang="es-ES" dirty="0"/>
          </a:p>
          <a:p>
            <a:endParaRPr lang="es-ES" dirty="0"/>
          </a:p>
          <a:p>
            <a:endParaRPr lang="es-ES" dirty="0"/>
          </a:p>
          <a:p>
            <a:endParaRPr lang="es-ES" dirty="0"/>
          </a:p>
        </p:txBody>
      </p:sp>
      <p:sp>
        <p:nvSpPr>
          <p:cNvPr id="2" name="Rectángulo 1"/>
          <p:cNvSpPr/>
          <p:nvPr/>
        </p:nvSpPr>
        <p:spPr>
          <a:xfrm>
            <a:off x="498474" y="1241317"/>
            <a:ext cx="7741407" cy="5262979"/>
          </a:xfrm>
          <a:prstGeom prst="rect">
            <a:avLst/>
          </a:prstGeom>
        </p:spPr>
        <p:txBody>
          <a:bodyPr wrap="square">
            <a:spAutoFit/>
          </a:bodyPr>
          <a:lstStyle/>
          <a:p>
            <a:r>
              <a:rPr lang="es-ES" sz="2400" dirty="0"/>
              <a:t>Es muy escéptico en cuanto al devenir histórico de nuestras sociedades. </a:t>
            </a:r>
          </a:p>
          <a:p>
            <a:endParaRPr lang="es-ES" sz="2400" dirty="0"/>
          </a:p>
          <a:p>
            <a:r>
              <a:rPr lang="es-ES" sz="2400" dirty="0"/>
              <a:t>Tiene una importante crítica al pensamiento sociológico actual, tanto el liberal como el crítico, porque han resultado inútiles y moralmente estériles para entender lo que pasa. </a:t>
            </a:r>
          </a:p>
          <a:p>
            <a:endParaRPr lang="es-ES" sz="2400" dirty="0"/>
          </a:p>
          <a:p>
            <a:r>
              <a:rPr lang="es-ES" sz="2400" dirty="0"/>
              <a:t>Bauman nos recuerda una y otra vez que la emancipación humana debe buscar reivindicar la resistencia frente a una industria cultural aplastante que nos deshumaniza como consumidores, y que parece satisfacer a un número de </a:t>
            </a:r>
            <a:r>
              <a:rPr lang="es-ES" sz="2400"/>
              <a:t>individuos creciente y mayor </a:t>
            </a:r>
            <a:r>
              <a:rPr lang="es-ES" sz="2400" dirty="0"/>
              <a:t>que nunca. </a:t>
            </a:r>
          </a:p>
        </p:txBody>
      </p:sp>
      <p:sp>
        <p:nvSpPr>
          <p:cNvPr id="7" name="Título 3">
            <a:extLst>
              <a:ext uri="{FF2B5EF4-FFF2-40B4-BE49-F238E27FC236}">
                <a16:creationId xmlns:a16="http://schemas.microsoft.com/office/drawing/2014/main" id="{2D9F5E40-09F3-8F49-B3D0-897950CA7928}"/>
              </a:ext>
            </a:extLst>
          </p:cNvPr>
          <p:cNvSpPr>
            <a:spLocks noGrp="1"/>
          </p:cNvSpPr>
          <p:nvPr>
            <p:ph type="title"/>
          </p:nvPr>
        </p:nvSpPr>
        <p:spPr>
          <a:xfrm>
            <a:off x="683568" y="327991"/>
            <a:ext cx="7556313" cy="1116106"/>
          </a:xfrm>
        </p:spPr>
        <p:txBody>
          <a:bodyPr/>
          <a:lstStyle/>
          <a:p>
            <a:r>
              <a:rPr lang="es-ES" sz="3600" dirty="0"/>
              <a:t>El futuro para </a:t>
            </a:r>
            <a:r>
              <a:rPr lang="es-ES" sz="3600" dirty="0" err="1"/>
              <a:t>Bauman</a:t>
            </a:r>
            <a:endParaRPr lang="es-ES" sz="3600" dirty="0"/>
          </a:p>
        </p:txBody>
      </p:sp>
    </p:spTree>
    <p:extLst>
      <p:ext uri="{BB962C8B-B14F-4D97-AF65-F5344CB8AC3E}">
        <p14:creationId xmlns:p14="http://schemas.microsoft.com/office/powerpoint/2010/main" val="1698570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MUCHAS GRACIAS</a:t>
            </a:r>
          </a:p>
        </p:txBody>
      </p:sp>
    </p:spTree>
    <p:extLst>
      <p:ext uri="{BB962C8B-B14F-4D97-AF65-F5344CB8AC3E}">
        <p14:creationId xmlns:p14="http://schemas.microsoft.com/office/powerpoint/2010/main" val="11591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244506" y="1417225"/>
            <a:ext cx="8397882" cy="404244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lang="es-ES" sz="2400" dirty="0">
                <a:latin typeface="+mj-lt"/>
                <a:ea typeface="Arial"/>
                <a:cs typeface="Arial Narrow"/>
                <a:sym typeface="Arial"/>
              </a:rPr>
              <a:t>Cambios en los mecanismos de autoridad y poder.</a:t>
            </a:r>
          </a:p>
          <a:p>
            <a:pPr defTabSz="321457">
              <a:defRPr sz="1800"/>
            </a:pPr>
            <a:endParaRPr lang="es-ES" sz="2400" dirty="0">
              <a:latin typeface="+mj-lt"/>
              <a:ea typeface="Arial"/>
              <a:cs typeface="Arial Narrow"/>
              <a:sym typeface="Arial"/>
            </a:endParaRPr>
          </a:p>
          <a:p>
            <a:pPr defTabSz="321457">
              <a:defRPr sz="1800"/>
            </a:pPr>
            <a:r>
              <a:rPr lang="es-ES" sz="2400" dirty="0">
                <a:latin typeface="+mj-lt"/>
                <a:ea typeface="Arial"/>
                <a:cs typeface="Arial Narrow"/>
                <a:sym typeface="Arial"/>
              </a:rPr>
              <a:t>Crisis de valores.</a:t>
            </a:r>
            <a:br>
              <a:rPr lang="es-ES" sz="2400" dirty="0">
                <a:latin typeface="+mj-lt"/>
                <a:ea typeface="Arial"/>
                <a:cs typeface="Arial Narrow"/>
                <a:sym typeface="Arial"/>
              </a:rPr>
            </a:br>
            <a:endParaRPr lang="es-ES" sz="2400" dirty="0">
              <a:latin typeface="+mj-lt"/>
              <a:ea typeface="Arial"/>
              <a:cs typeface="Arial Narrow"/>
              <a:sym typeface="Arial"/>
            </a:endParaRPr>
          </a:p>
          <a:p>
            <a:pPr defTabSz="321457">
              <a:defRPr sz="1800"/>
            </a:pPr>
            <a:r>
              <a:rPr lang="es-ES" sz="2400" dirty="0">
                <a:latin typeface="+mj-lt"/>
                <a:ea typeface="Arial"/>
                <a:cs typeface="Arial Narrow"/>
                <a:sym typeface="Arial"/>
              </a:rPr>
              <a:t>Pluralidad de lenguajes, nuevos discursos valorativos. </a:t>
            </a:r>
          </a:p>
          <a:p>
            <a:pPr defTabSz="321457">
              <a:defRPr sz="1800"/>
            </a:pPr>
            <a:endParaRPr lang="es-ES" sz="2400" dirty="0">
              <a:latin typeface="+mj-lt"/>
              <a:ea typeface="Arial"/>
              <a:cs typeface="Arial Narrow"/>
              <a:sym typeface="Arial"/>
            </a:endParaRPr>
          </a:p>
          <a:p>
            <a:pPr defTabSz="321457">
              <a:defRPr sz="1800"/>
            </a:pPr>
            <a:r>
              <a:rPr lang="es-ES" sz="2400" dirty="0" err="1">
                <a:latin typeface="+mj-lt"/>
                <a:ea typeface="Arial"/>
                <a:cs typeface="Arial Narrow"/>
                <a:sym typeface="Arial"/>
              </a:rPr>
              <a:t>Pérdida</a:t>
            </a:r>
            <a:r>
              <a:rPr lang="es-ES" sz="2400" dirty="0">
                <a:latin typeface="+mj-lt"/>
                <a:ea typeface="Arial"/>
                <a:cs typeface="Arial Narrow"/>
                <a:sym typeface="Arial"/>
              </a:rPr>
              <a:t> del sentido del destino y del futuro.</a:t>
            </a:r>
          </a:p>
          <a:p>
            <a:pPr defTabSz="321457">
              <a:defRPr sz="1800"/>
            </a:pPr>
            <a:endParaRPr lang="es-ES" sz="2400" dirty="0">
              <a:latin typeface="+mj-lt"/>
              <a:ea typeface="Arial"/>
              <a:cs typeface="Arial Narrow"/>
              <a:sym typeface="Arial"/>
            </a:endParaRP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3" name="Imagen 2"/>
          <p:cNvPicPr>
            <a:picLocks noChangeAspect="1"/>
          </p:cNvPicPr>
          <p:nvPr/>
        </p:nvPicPr>
        <p:blipFill>
          <a:blip r:embed="rId2"/>
          <a:stretch>
            <a:fillRect/>
          </a:stretch>
        </p:blipFill>
        <p:spPr>
          <a:xfrm>
            <a:off x="0" y="4131175"/>
            <a:ext cx="9144000" cy="2656999"/>
          </a:xfrm>
          <a:prstGeom prst="rect">
            <a:avLst/>
          </a:prstGeom>
        </p:spPr>
      </p:pic>
      <p:sp>
        <p:nvSpPr>
          <p:cNvPr id="4" name="Título 3">
            <a:extLst>
              <a:ext uri="{FF2B5EF4-FFF2-40B4-BE49-F238E27FC236}">
                <a16:creationId xmlns:a16="http://schemas.microsoft.com/office/drawing/2014/main" id="{DA2303C9-83C8-3F4D-B4C5-DB9EFBF0140E}"/>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28570306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449166" y="2903712"/>
            <a:ext cx="5117462" cy="324223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Ruptura del lazo social.</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Profundo individualismo.</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4063899" y="829141"/>
            <a:ext cx="5080101" cy="3471783"/>
          </a:xfrm>
          <a:prstGeom prst="rect">
            <a:avLst/>
          </a:prstGeom>
        </p:spPr>
      </p:pic>
      <p:sp>
        <p:nvSpPr>
          <p:cNvPr id="6" name="Shape 152"/>
          <p:cNvSpPr/>
          <p:nvPr/>
        </p:nvSpPr>
        <p:spPr>
          <a:xfrm>
            <a:off x="449166" y="4674085"/>
            <a:ext cx="9491231" cy="256512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Ausencia de sentido en la búsqueda del bien común.</a:t>
            </a:r>
          </a:p>
          <a:p>
            <a:pPr defTabSz="321457">
              <a:buClr>
                <a:srgbClr val="FF9300"/>
              </a:buClr>
              <a:buSzPct val="75000"/>
              <a:defRPr sz="1800"/>
            </a:pPr>
            <a:endParaRPr lang="es-ES_tradnl" sz="2400" dirty="0">
              <a:latin typeface="+mj-lt"/>
              <a:ea typeface="Arial"/>
              <a:cs typeface="Arial Narrow"/>
              <a:sym typeface="Arial"/>
            </a:endParaRPr>
          </a:p>
          <a:p>
            <a:pPr defTabSz="321457">
              <a:buClr>
                <a:srgbClr val="FF9300"/>
              </a:buClr>
              <a:buSzPct val="75000"/>
              <a:defRPr sz="1800"/>
            </a:pPr>
            <a:r>
              <a:rPr lang="es-ES_tradnl" sz="2400" dirty="0">
                <a:latin typeface="+mj-lt"/>
                <a:ea typeface="Arial"/>
                <a:cs typeface="Arial Narrow"/>
                <a:sym typeface="Arial"/>
              </a:rPr>
              <a:t>Aparición de nuevas formas de relación social.</a:t>
            </a:r>
          </a:p>
          <a:p>
            <a:pPr defTabSz="321457">
              <a:buClr>
                <a:srgbClr val="FF9300"/>
              </a:buClr>
              <a:buSzPct val="75000"/>
              <a:defRPr sz="1800"/>
            </a:pPr>
            <a:endParaRPr lang="es-ES_tradnl" sz="2200" cap="all" dirty="0">
              <a:latin typeface="Arial Narrow"/>
              <a:ea typeface="Arial"/>
              <a:cs typeface="Arial Narrow"/>
              <a:sym typeface="Arial"/>
            </a:endParaRPr>
          </a:p>
          <a:p>
            <a:pPr defTabSz="321457">
              <a:buClr>
                <a:srgbClr val="FF9300"/>
              </a:buClr>
              <a:buSzPct val="75000"/>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sp>
        <p:nvSpPr>
          <p:cNvPr id="5" name="Título 3">
            <a:extLst>
              <a:ext uri="{FF2B5EF4-FFF2-40B4-BE49-F238E27FC236}">
                <a16:creationId xmlns:a16="http://schemas.microsoft.com/office/drawing/2014/main" id="{A0EB8BDF-6369-1A45-949A-4FAFDB2D4A69}"/>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114078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537830" y="2111414"/>
            <a:ext cx="6078148" cy="438100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endParaRPr sz="2200" cap="all" dirty="0">
              <a:latin typeface="Arial Narrow"/>
              <a:ea typeface="Arial"/>
              <a:cs typeface="Arial Narrow"/>
              <a:sym typeface="Arial"/>
            </a:endParaRPr>
          </a:p>
          <a:p>
            <a:pPr defTabSz="321457">
              <a:defRPr sz="1800"/>
            </a:pPr>
            <a:r>
              <a:rPr lang="es-ES_tradnl" sz="2400" dirty="0">
                <a:latin typeface="+mj-lt"/>
                <a:ea typeface="Arial"/>
                <a:cs typeface="Arial Narrow"/>
                <a:sym typeface="Arial"/>
              </a:rPr>
              <a:t>Aparición de nuevos fenómenos:</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Capital negativo.</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Nuevas formas de exclusión económica, política y cultural.</a:t>
            </a:r>
          </a:p>
          <a:p>
            <a:pPr defTabSz="321457">
              <a:defRPr sz="1800"/>
            </a:pPr>
            <a:endParaRPr lang="es-ES_tradnl" sz="2400" dirty="0">
              <a:latin typeface="+mj-lt"/>
              <a:ea typeface="Arial"/>
              <a:cs typeface="Arial Narrow"/>
              <a:sym typeface="Arial"/>
            </a:endParaRPr>
          </a:p>
          <a:p>
            <a:pPr defTabSz="321457">
              <a:defRPr sz="1800"/>
            </a:pPr>
            <a:r>
              <a:rPr lang="es-ES_tradnl" sz="2400" dirty="0">
                <a:latin typeface="+mj-lt"/>
                <a:ea typeface="Arial"/>
                <a:cs typeface="Arial Narrow"/>
                <a:sym typeface="Arial"/>
              </a:rPr>
              <a:t>Nuevas relaciones entre lo global y lo local.</a:t>
            </a:r>
          </a:p>
          <a:p>
            <a:pPr defTabSz="321457">
              <a:defRPr sz="1800"/>
            </a:pPr>
            <a:endParaRPr lang="es-ES_tradnl" sz="2200" cap="all" dirty="0">
              <a:latin typeface="Arial Narrow"/>
              <a:ea typeface="Arial"/>
              <a:cs typeface="Arial Narrow"/>
              <a:sym typeface="Arial"/>
            </a:endParaRPr>
          </a:p>
          <a:p>
            <a:pPr defTabSz="321457">
              <a:defRPr sz="1800"/>
            </a:pPr>
            <a:endParaRPr sz="2200" cap="all" dirty="0">
              <a:latin typeface="Arial Narrow"/>
              <a:ea typeface="Arial"/>
              <a:cs typeface="Arial Narrow"/>
              <a:sym typeface="Arial"/>
            </a:endParaRPr>
          </a:p>
          <a:p>
            <a:pPr marL="217033" indent="-217033" defTabSz="321457">
              <a:buClr>
                <a:srgbClr val="FF9300"/>
              </a:buClr>
              <a:buSzPct val="75000"/>
              <a:buChar char="➡"/>
              <a:defRPr sz="1800"/>
            </a:pPr>
            <a:endParaRPr sz="2200" cap="all" dirty="0">
              <a:latin typeface="Arial Narrow"/>
              <a:ea typeface="Arial"/>
              <a:cs typeface="Arial Narrow"/>
              <a:sym typeface="Arial"/>
            </a:endParaRPr>
          </a:p>
        </p:txBody>
      </p:sp>
      <p:pic>
        <p:nvPicPr>
          <p:cNvPr id="2" name="Imagen 1"/>
          <p:cNvPicPr>
            <a:picLocks noChangeAspect="1"/>
          </p:cNvPicPr>
          <p:nvPr/>
        </p:nvPicPr>
        <p:blipFill>
          <a:blip r:embed="rId2"/>
          <a:stretch>
            <a:fillRect/>
          </a:stretch>
        </p:blipFill>
        <p:spPr>
          <a:xfrm>
            <a:off x="5567097" y="1110853"/>
            <a:ext cx="3429807" cy="2614250"/>
          </a:xfrm>
          <a:prstGeom prst="rect">
            <a:avLst/>
          </a:prstGeom>
        </p:spPr>
      </p:pic>
      <p:sp>
        <p:nvSpPr>
          <p:cNvPr id="4" name="Título 3">
            <a:extLst>
              <a:ext uri="{FF2B5EF4-FFF2-40B4-BE49-F238E27FC236}">
                <a16:creationId xmlns:a16="http://schemas.microsoft.com/office/drawing/2014/main" id="{E82ACF4E-E511-1045-A780-445049F5C81B}"/>
              </a:ext>
            </a:extLst>
          </p:cNvPr>
          <p:cNvSpPr>
            <a:spLocks noGrp="1"/>
          </p:cNvSpPr>
          <p:nvPr>
            <p:ph type="title"/>
          </p:nvPr>
        </p:nvSpPr>
        <p:spPr>
          <a:xfrm>
            <a:off x="409984" y="-321446"/>
            <a:ext cx="7556313" cy="1116106"/>
          </a:xfrm>
        </p:spPr>
        <p:txBody>
          <a:bodyPr/>
          <a:lstStyle/>
          <a:p>
            <a:r>
              <a:rPr lang="es-ES" sz="3600" dirty="0"/>
              <a:t>Modernidad líquida</a:t>
            </a:r>
          </a:p>
        </p:txBody>
      </p:sp>
    </p:spTree>
    <p:extLst>
      <p:ext uri="{BB962C8B-B14F-4D97-AF65-F5344CB8AC3E}">
        <p14:creationId xmlns:p14="http://schemas.microsoft.com/office/powerpoint/2010/main" val="30326003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365126"/>
            <a:ext cx="7886700" cy="2415802"/>
          </a:xfrm>
        </p:spPr>
        <p:txBody>
          <a:bodyPr>
            <a:normAutofit/>
          </a:bodyPr>
          <a:lstStyle/>
          <a:p>
            <a:r>
              <a:rPr lang="es-MX" dirty="0"/>
              <a:t>Modernidad</a:t>
            </a:r>
            <a:br>
              <a:rPr lang="es-MX" dirty="0"/>
            </a:br>
            <a:br>
              <a:rPr lang="es-MX" dirty="0"/>
            </a:br>
            <a:br>
              <a:rPr lang="es-MX" sz="2200" dirty="0"/>
            </a:br>
            <a:br>
              <a:rPr lang="es-MX" sz="2200" dirty="0"/>
            </a:br>
            <a:endParaRPr lang="es-MX" sz="2200" dirty="0"/>
          </a:p>
        </p:txBody>
      </p:sp>
      <p:sp>
        <p:nvSpPr>
          <p:cNvPr id="12" name="Marcador de texto 11"/>
          <p:cNvSpPr>
            <a:spLocks noGrp="1"/>
          </p:cNvSpPr>
          <p:nvPr>
            <p:ph type="body" idx="1"/>
          </p:nvPr>
        </p:nvSpPr>
        <p:spPr>
          <a:xfrm>
            <a:off x="629841" y="1484784"/>
            <a:ext cx="7038503" cy="576064"/>
          </a:xfrm>
        </p:spPr>
        <p:txBody>
          <a:bodyPr>
            <a:noAutofit/>
          </a:bodyPr>
          <a:lstStyle/>
          <a:p>
            <a:r>
              <a:rPr lang="es-MX" sz="2000" b="0" dirty="0"/>
              <a:t>Inicio de la modernidad con la Ilustración francesa en el siglo XVIII hasta finalizada la Segunda Guerra Mundial.</a:t>
            </a:r>
          </a:p>
        </p:txBody>
      </p:sp>
      <p:pic>
        <p:nvPicPr>
          <p:cNvPr id="15" name="Imagen 14"/>
          <p:cNvPicPr>
            <a:picLocks noChangeAspect="1"/>
          </p:cNvPicPr>
          <p:nvPr/>
        </p:nvPicPr>
        <p:blipFill>
          <a:blip r:embed="rId2"/>
          <a:stretch>
            <a:fillRect/>
          </a:stretch>
        </p:blipFill>
        <p:spPr>
          <a:xfrm>
            <a:off x="612002" y="2508566"/>
            <a:ext cx="4171240" cy="3152682"/>
          </a:xfrm>
          <a:prstGeom prst="rect">
            <a:avLst/>
          </a:prstGeom>
        </p:spPr>
      </p:pic>
      <p:sp>
        <p:nvSpPr>
          <p:cNvPr id="16" name="Rectángulo 15"/>
          <p:cNvSpPr/>
          <p:nvPr/>
        </p:nvSpPr>
        <p:spPr>
          <a:xfrm>
            <a:off x="5166831" y="2204864"/>
            <a:ext cx="3009402" cy="3312368"/>
          </a:xfrm>
          <a:prstGeom prst="rect">
            <a:avLst/>
          </a:prstGeom>
        </p:spPr>
        <p:txBody>
          <a:bodyPr vert="horz" lIns="91440" tIns="45720" rIns="91440" bIns="45720" rtlCol="0" anchor="b">
            <a:noAutofit/>
          </a:bodyPr>
          <a:lstStyle/>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Pensamiento racional</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Materialismo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Cientificismo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Progreso</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Dominio de la  naturaleza </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err="1"/>
              <a:t>Fé</a:t>
            </a:r>
            <a:r>
              <a:rPr lang="es-MX" sz="2000" dirty="0"/>
              <a:t> vs. Razón</a:t>
            </a:r>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Ideología</a:t>
            </a:r>
          </a:p>
        </p:txBody>
      </p:sp>
    </p:spTree>
    <p:extLst>
      <p:ext uri="{BB962C8B-B14F-4D97-AF65-F5344CB8AC3E}">
        <p14:creationId xmlns:p14="http://schemas.microsoft.com/office/powerpoint/2010/main" val="368808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7gJ8RTmrnX0i2eGhueeHCQc7UgMjkjG3FmG1D5tKQmkH2yn6UJyjMwHGaD1a9DdVZbjFzvRSGfH0RH-B6g3MzZxRzR50G3vt/medium_38490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204864"/>
            <a:ext cx="4709932" cy="374441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3"/>
          <p:cNvSpPr txBox="1">
            <a:spLocks/>
          </p:cNvSpPr>
          <p:nvPr/>
        </p:nvSpPr>
        <p:spPr>
          <a:xfrm>
            <a:off x="827584" y="548680"/>
            <a:ext cx="4496584" cy="72008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dirty="0">
                <a:solidFill>
                  <a:srgbClr val="C66951"/>
                </a:solidFill>
              </a:rPr>
              <a:t>Modernidad Líquida</a:t>
            </a:r>
            <a:endParaRPr lang="es-MX" b="1" dirty="0"/>
          </a:p>
        </p:txBody>
      </p:sp>
      <p:sp>
        <p:nvSpPr>
          <p:cNvPr id="8" name="Rectángulo 7"/>
          <p:cNvSpPr/>
          <p:nvPr/>
        </p:nvSpPr>
        <p:spPr>
          <a:xfrm>
            <a:off x="683568" y="1916832"/>
            <a:ext cx="3159018" cy="3652845"/>
          </a:xfrm>
          <a:prstGeom prst="rect">
            <a:avLst/>
          </a:prstGeom>
        </p:spPr>
        <p:txBody>
          <a:bodyPr vert="horz" lIns="91440" tIns="45720" rIns="91440" bIns="45720" rtlCol="0" anchor="b">
            <a:noAutofit/>
          </a:bodyPr>
          <a:lstStyle/>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Propiedades de los líquidos</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Fluidez</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Inestables</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a:p>
            <a:pPr marL="342900" indent="-342900" defTabSz="685800">
              <a:lnSpc>
                <a:spcPct val="90000"/>
              </a:lnSpc>
              <a:spcBef>
                <a:spcPts val="750"/>
              </a:spcBef>
              <a:buClr>
                <a:srgbClr val="FF0000"/>
              </a:buClr>
              <a:buSzPct val="120000"/>
              <a:buFont typeface="Courier New" panose="02070309020205020404" pitchFamily="49" charset="0"/>
              <a:buChar char="o"/>
            </a:pPr>
            <a:r>
              <a:rPr lang="es-MX" sz="2000" dirty="0"/>
              <a:t>Cambiantes / No mantienen una forma</a:t>
            </a:r>
          </a:p>
          <a:p>
            <a:pPr marL="342900" indent="-342900" defTabSz="685800">
              <a:lnSpc>
                <a:spcPct val="90000"/>
              </a:lnSpc>
              <a:spcBef>
                <a:spcPts val="750"/>
              </a:spcBef>
              <a:buClr>
                <a:srgbClr val="FF0000"/>
              </a:buClr>
              <a:buSzPct val="120000"/>
              <a:buFont typeface="Courier New" panose="02070309020205020404" pitchFamily="49" charset="0"/>
              <a:buChar char="o"/>
            </a:pPr>
            <a:endParaRPr lang="es-MX" sz="2000" dirty="0"/>
          </a:p>
        </p:txBody>
      </p:sp>
    </p:spTree>
    <p:extLst>
      <p:ext uri="{BB962C8B-B14F-4D97-AF65-F5344CB8AC3E}">
        <p14:creationId xmlns:p14="http://schemas.microsoft.com/office/powerpoint/2010/main" val="3485013202"/>
      </p:ext>
    </p:extLst>
  </p:cSld>
  <p:clrMapOvr>
    <a:masterClrMapping/>
  </p:clrMapOvr>
</p:sld>
</file>

<file path=ppt/theme/theme1.xml><?xml version="1.0" encoding="utf-8"?>
<a:theme xmlns:a="http://schemas.openxmlformats.org/drawingml/2006/main" name="Tema1">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Tema1.thmx</Template>
  <TotalTime>8702</TotalTime>
  <Words>2194</Words>
  <Application>Microsoft Macintosh PowerPoint</Application>
  <PresentationFormat>Presentación en pantalla (4:3)</PresentationFormat>
  <Paragraphs>302</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Arial</vt:lpstr>
      <vt:lpstr>Arial Narrow</vt:lpstr>
      <vt:lpstr>Courier New</vt:lpstr>
      <vt:lpstr>Wingdings</vt:lpstr>
      <vt:lpstr>Tema1</vt:lpstr>
      <vt:lpstr>Zygmunt Bauman</vt:lpstr>
      <vt:lpstr>Zygmunt Bauman</vt:lpstr>
      <vt:lpstr>Zygmunt Bauman</vt:lpstr>
      <vt:lpstr>Modernidad líquida</vt:lpstr>
      <vt:lpstr>Modernidad líquida</vt:lpstr>
      <vt:lpstr>Modernidad líquida</vt:lpstr>
      <vt:lpstr>Modernidad líquida</vt:lpstr>
      <vt:lpstr>Modernidad    </vt:lpstr>
      <vt:lpstr>Presentación de PowerPoint</vt:lpstr>
      <vt:lpstr>Presentación de PowerPoint</vt:lpstr>
      <vt:lpstr>Presentación de PowerPoint</vt:lpstr>
      <vt:lpstr>Presentación de PowerPoint</vt:lpstr>
      <vt:lpstr>Modernidad líquida</vt:lpstr>
      <vt:lpstr>Modernidad líquida</vt:lpstr>
      <vt:lpstr>Individuo versus ciudadanos</vt:lpstr>
      <vt:lpstr>Individuo versus ciudadanos</vt:lpstr>
      <vt:lpstr>Individuo versus ciudadanos</vt:lpstr>
      <vt:lpstr>Presentación de PowerPoint</vt:lpstr>
      <vt:lpstr>Consumidores versus ciudadanos</vt:lpstr>
      <vt:lpstr>Consumidores versus ciudadanos</vt:lpstr>
      <vt:lpstr>Consumidores versus ciudadanos</vt:lpstr>
      <vt:lpstr>Consumidores versus ciudadanos</vt:lpstr>
      <vt:lpstr>Consumidores versus ciudadanos</vt:lpstr>
      <vt:lpstr>El éxito de los Reality shows    </vt:lpstr>
      <vt:lpstr>Consumidores versus ciudadanos</vt:lpstr>
      <vt:lpstr>Consumidores versus ciudadanos</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nuevo sentido de lo público</vt:lpstr>
      <vt:lpstr>El futuro para Bauman</vt:lpstr>
      <vt:lpstr>El futuro para Bauman</vt:lpstr>
      <vt:lpstr>MUCHAS GRACIAS</vt:lpstr>
    </vt:vector>
  </TitlesOfParts>
  <Company>Grupo Avance Educativo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Montesquieu, Comte y Spencer</dc:title>
  <dc:creator>Dra. Juana E. Suárez Conejero</dc:creator>
  <cp:lastModifiedBy>Dra. Juana E. Suárez Conejero</cp:lastModifiedBy>
  <cp:revision>138</cp:revision>
  <dcterms:created xsi:type="dcterms:W3CDTF">2017-08-11T15:39:29Z</dcterms:created>
  <dcterms:modified xsi:type="dcterms:W3CDTF">2024-02-12T01:02:54Z</dcterms:modified>
</cp:coreProperties>
</file>