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sldIdLst>
    <p:sldId id="256" r:id="rId2"/>
    <p:sldId id="342" r:id="rId3"/>
    <p:sldId id="343" r:id="rId4"/>
    <p:sldId id="397" r:id="rId5"/>
    <p:sldId id="498" r:id="rId6"/>
    <p:sldId id="369" r:id="rId7"/>
    <p:sldId id="370" r:id="rId8"/>
    <p:sldId id="371" r:id="rId9"/>
    <p:sldId id="372" r:id="rId10"/>
    <p:sldId id="373" r:id="rId11"/>
    <p:sldId id="374" r:id="rId12"/>
    <p:sldId id="375" r:id="rId13"/>
    <p:sldId id="376" r:id="rId14"/>
    <p:sldId id="377" r:id="rId15"/>
    <p:sldId id="379" r:id="rId16"/>
    <p:sldId id="380" r:id="rId17"/>
    <p:sldId id="381" r:id="rId18"/>
    <p:sldId id="398" r:id="rId19"/>
    <p:sldId id="499"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496" r:id="rId33"/>
    <p:sldId id="497" r:id="rId34"/>
    <p:sldId id="4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8"/>
    <p:restoredTop sz="95238"/>
  </p:normalViewPr>
  <p:slideViewPr>
    <p:cSldViewPr snapToGrid="0" snapToObjects="1">
      <p:cViewPr varScale="1">
        <p:scale>
          <a:sx n="109" d="100"/>
          <a:sy n="109" d="100"/>
        </p:scale>
        <p:origin x="3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96350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11/8/23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03779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11/8/23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5646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4399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2308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3984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72412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7504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34872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0478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11/8/23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96345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2655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11/8/23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0469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11" r:id="rId6"/>
    <p:sldLayoutId id="2147483806" r:id="rId7"/>
    <p:sldLayoutId id="2147483807" r:id="rId8"/>
    <p:sldLayoutId id="2147483808" r:id="rId9"/>
    <p:sldLayoutId id="2147483810" r:id="rId10"/>
    <p:sldLayoutId id="2147483809" r:id="rId11"/>
    <p:sldLayoutId id="2147483813" r:id="rId12"/>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14C34-F582-4EEF-86CE-F88761E52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lines design with a gradient color of green and black">
            <a:extLst>
              <a:ext uri="{FF2B5EF4-FFF2-40B4-BE49-F238E27FC236}">
                <a16:creationId xmlns:a16="http://schemas.microsoft.com/office/drawing/2014/main" id="{092BDB72-1804-C70F-90DD-AA78765B08D3}"/>
              </a:ext>
            </a:extLst>
          </p:cNvPr>
          <p:cNvPicPr>
            <a:picLocks noChangeAspect="1"/>
          </p:cNvPicPr>
          <p:nvPr/>
        </p:nvPicPr>
        <p:blipFill rotWithShape="1">
          <a:blip r:embed="rId2"/>
          <a:srcRect t="19806" b="40721"/>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81AA32B-0823-E04A-DA14-6CB10F601604}"/>
              </a:ext>
            </a:extLst>
          </p:cNvPr>
          <p:cNvSpPr>
            <a:spLocks noGrp="1"/>
          </p:cNvSpPr>
          <p:nvPr>
            <p:ph type="ctrTitle"/>
          </p:nvPr>
        </p:nvSpPr>
        <p:spPr>
          <a:xfrm>
            <a:off x="735791" y="3331444"/>
            <a:ext cx="6470692" cy="1229306"/>
          </a:xfrm>
        </p:spPr>
        <p:txBody>
          <a:bodyPr>
            <a:noAutofit/>
          </a:bodyPr>
          <a:lstStyle/>
          <a:p>
            <a:r>
              <a:rPr lang="es-MX" sz="2800" dirty="0">
                <a:latin typeface="Raleway" panose="020B0503030101060003" pitchFamily="34" charset="77"/>
              </a:rPr>
              <a:t>Paradigma eco humano y pensamiento complejo. Rutas de resistencia colectiva al neoliberalismo</a:t>
            </a:r>
            <a:endParaRPr lang="es-MX" sz="2800" dirty="0">
              <a:solidFill>
                <a:schemeClr val="tx1"/>
              </a:solidFill>
              <a:latin typeface="Raleway" panose="020B0503030101060003" pitchFamily="34" charset="77"/>
            </a:endParaRPr>
          </a:p>
        </p:txBody>
      </p:sp>
      <p:sp>
        <p:nvSpPr>
          <p:cNvPr id="3" name="Subtítulo 2">
            <a:extLst>
              <a:ext uri="{FF2B5EF4-FFF2-40B4-BE49-F238E27FC236}">
                <a16:creationId xmlns:a16="http://schemas.microsoft.com/office/drawing/2014/main" id="{3C54CBF2-A00A-F7F9-3522-E7CAA8D15D03}"/>
              </a:ext>
            </a:extLst>
          </p:cNvPr>
          <p:cNvSpPr>
            <a:spLocks noGrp="1"/>
          </p:cNvSpPr>
          <p:nvPr>
            <p:ph type="subTitle" idx="1"/>
          </p:nvPr>
        </p:nvSpPr>
        <p:spPr>
          <a:xfrm>
            <a:off x="735791" y="4735799"/>
            <a:ext cx="6470693" cy="605256"/>
          </a:xfrm>
        </p:spPr>
        <p:txBody>
          <a:bodyPr>
            <a:normAutofit/>
          </a:bodyPr>
          <a:lstStyle/>
          <a:p>
            <a:r>
              <a:rPr lang="es-MX" dirty="0">
                <a:latin typeface="Raleway" panose="020B0503030101060003" pitchFamily="34" charset="77"/>
              </a:rPr>
              <a:t>Dra. juana e. Suárez conejero</a:t>
            </a:r>
          </a:p>
        </p:txBody>
      </p:sp>
      <p:cxnSp>
        <p:nvCxnSpPr>
          <p:cNvPr id="13" name="Straight Connector 12">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5" name="!!footer rectangle">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20516268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Título 3"/>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La </a:t>
            </a:r>
            <a:r>
              <a:rPr lang="en-US" sz="3200" dirty="0" err="1">
                <a:solidFill>
                  <a:srgbClr val="FFFFFF"/>
                </a:solidFill>
                <a:latin typeface="Raleway" panose="020B0503030101060003" pitchFamily="34" charset="77"/>
              </a:rPr>
              <a:t>ética</a:t>
            </a:r>
            <a:endParaRPr lang="en-US" sz="3200" dirty="0">
              <a:solidFill>
                <a:srgbClr val="FFFFFF"/>
              </a:solidFill>
              <a:latin typeface="Raleway" panose="020B0503030101060003" pitchFamily="34" charset="77"/>
            </a:endParaRPr>
          </a:p>
        </p:txBody>
      </p:sp>
      <p:sp>
        <p:nvSpPr>
          <p:cNvPr id="2" name="Rectángulo 1"/>
          <p:cNvSpPr/>
          <p:nvPr/>
        </p:nvSpPr>
        <p:spPr>
          <a:xfrm>
            <a:off x="1066783" y="2205733"/>
            <a:ext cx="10337338" cy="3832758"/>
          </a:xfrm>
          <a:prstGeom prst="rect">
            <a:avLst/>
          </a:prstGeom>
        </p:spPr>
        <p:txBody>
          <a:bodyPr vert="horz" lIns="0" tIns="45720" rIns="0" bIns="45720" rtlCol="0">
            <a:normAutofit/>
          </a:bodyPr>
          <a:lstStyle/>
          <a:p>
            <a:pPr defTabSz="914400">
              <a:lnSpc>
                <a:spcPct val="90000"/>
              </a:lnSpc>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Ejes</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a) </a:t>
            </a:r>
            <a:r>
              <a:rPr lang="en-US" sz="2400" dirty="0" err="1">
                <a:solidFill>
                  <a:schemeClr val="tx1">
                    <a:lumMod val="75000"/>
                    <a:lumOff val="25000"/>
                  </a:schemeClr>
                </a:solidFill>
                <a:latin typeface="Raleway" panose="020B0503030101060003" pitchFamily="34" charset="77"/>
              </a:rPr>
              <a:t>deslegitimar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capitalismo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sistema</a:t>
            </a:r>
            <a:r>
              <a:rPr lang="en-US" sz="2400" dirty="0">
                <a:solidFill>
                  <a:schemeClr val="tx1">
                    <a:lumMod val="75000"/>
                    <a:lumOff val="25000"/>
                  </a:schemeClr>
                </a:solidFill>
                <a:latin typeface="Raleway" panose="020B0503030101060003" pitchFamily="34" charset="77"/>
              </a:rPr>
              <a:t>, no solo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sus </a:t>
            </a:r>
            <a:r>
              <a:rPr lang="en-US" sz="2400" dirty="0" err="1">
                <a:solidFill>
                  <a:schemeClr val="tx1">
                    <a:lumMod val="75000"/>
                    <a:lumOff val="25000"/>
                  </a:schemeClr>
                </a:solidFill>
                <a:latin typeface="Raleway" panose="020B0503030101060003" pitchFamily="34" charset="77"/>
              </a:rPr>
              <a:t>efectos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perversos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sino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también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su</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lógica</a:t>
            </a:r>
            <a:r>
              <a:rPr lang="en-US" sz="2400" dirty="0">
                <a:solidFill>
                  <a:schemeClr val="tx1">
                    <a:lumMod val="75000"/>
                    <a:lumOff val="25000"/>
                  </a:schemeClr>
                </a:solidFill>
                <a:latin typeface="Raleway" panose="020B0503030101060003" pitchFamily="34" charset="77"/>
              </a:rPr>
              <a:t>; hay que </a:t>
            </a:r>
            <a:r>
              <a:rPr lang="en-US" sz="2400" dirty="0" err="1">
                <a:solidFill>
                  <a:schemeClr val="tx1">
                    <a:lumMod val="75000"/>
                    <a:lumOff val="25000"/>
                  </a:schemeClr>
                </a:solidFill>
                <a:latin typeface="Raleway" panose="020B0503030101060003" pitchFamily="34" charset="77"/>
              </a:rPr>
              <a:t>deslegitimarlo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porque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destruye</a:t>
            </a:r>
            <a:r>
              <a:rPr lang="en-US" sz="2400" dirty="0">
                <a:solidFill>
                  <a:schemeClr val="tx1">
                    <a:lumMod val="75000"/>
                    <a:lumOff val="25000"/>
                  </a:schemeClr>
                </a:solidFill>
                <a:latin typeface="Raleway" panose="020B0503030101060003" pitchFamily="34" charset="77"/>
              </a:rPr>
              <a:t> las dos </a:t>
            </a:r>
            <a:r>
              <a:rPr lang="en-US" sz="2400" dirty="0" err="1">
                <a:solidFill>
                  <a:schemeClr val="tx1">
                    <a:lumMod val="75000"/>
                    <a:lumOff val="25000"/>
                  </a:schemeClr>
                </a:solidFill>
                <a:latin typeface="Raleway" panose="020B0503030101060003" pitchFamily="34" charset="77"/>
              </a:rPr>
              <a:t>fuentes</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su</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propia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riqueza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ser </a:t>
            </a:r>
            <a:r>
              <a:rPr lang="en-US" sz="2400" dirty="0" err="1">
                <a:solidFill>
                  <a:schemeClr val="tx1">
                    <a:lumMod val="75000"/>
                    <a:lumOff val="25000"/>
                  </a:schemeClr>
                </a:solidFill>
                <a:latin typeface="Raleway" panose="020B0503030101060003" pitchFamily="34" charset="77"/>
              </a:rPr>
              <a:t>humano</a:t>
            </a:r>
            <a:r>
              <a:rPr lang="en-US" sz="2400" dirty="0">
                <a:solidFill>
                  <a:schemeClr val="tx1">
                    <a:lumMod val="75000"/>
                    <a:lumOff val="25000"/>
                  </a:schemeClr>
                </a:solidFill>
                <a:latin typeface="Raleway" panose="020B0503030101060003" pitchFamily="34" charset="77"/>
              </a:rPr>
              <a:t> y la </a:t>
            </a:r>
            <a:r>
              <a:rPr lang="en-US" sz="2400" dirty="0" err="1">
                <a:solidFill>
                  <a:schemeClr val="tx1">
                    <a:lumMod val="75000"/>
                    <a:lumOff val="25000"/>
                  </a:schemeClr>
                </a:solidFill>
                <a:latin typeface="Raleway" panose="020B0503030101060003" pitchFamily="34" charset="77"/>
              </a:rPr>
              <a:t>naturaleza</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b) </a:t>
            </a:r>
            <a:r>
              <a:rPr lang="en-US" sz="2400" dirty="0" err="1">
                <a:solidFill>
                  <a:schemeClr val="tx1">
                    <a:lumMod val="75000"/>
                    <a:lumOff val="25000"/>
                  </a:schemeClr>
                </a:solidFill>
                <a:latin typeface="Raleway" panose="020B0503030101060003" pitchFamily="34" charset="77"/>
              </a:rPr>
              <a:t>globalizar</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hacer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converger</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resistencias</a:t>
            </a:r>
            <a:r>
              <a:rPr lang="en-US" sz="2400" dirty="0">
                <a:solidFill>
                  <a:schemeClr val="tx1">
                    <a:lumMod val="75000"/>
                    <a:lumOff val="25000"/>
                  </a:schemeClr>
                </a:solidFill>
                <a:latin typeface="Raleway" panose="020B0503030101060003" pitchFamily="34" charset="77"/>
              </a:rPr>
              <a:t> al </a:t>
            </a:r>
            <a:r>
              <a:rPr lang="en-US" sz="2400" dirty="0" err="1">
                <a:solidFill>
                  <a:schemeClr val="tx1">
                    <a:lumMod val="75000"/>
                    <a:lumOff val="25000"/>
                  </a:schemeClr>
                </a:solidFill>
                <a:latin typeface="Raleway" panose="020B0503030101060003" pitchFamily="34" charset="77"/>
              </a:rPr>
              <a:t>neoliberalismo</a:t>
            </a:r>
            <a:r>
              <a:rPr lang="en-US" sz="2400" dirty="0">
                <a:solidFill>
                  <a:schemeClr val="tx1">
                    <a:lumMod val="75000"/>
                    <a:lumOff val="25000"/>
                  </a:schemeClr>
                </a:solidFill>
                <a:latin typeface="Raleway" panose="020B0503030101060003" pitchFamily="34" charset="77"/>
              </a:rPr>
              <a:t> y las </a:t>
            </a:r>
            <a:r>
              <a:rPr lang="en-US" sz="2400" dirty="0" err="1">
                <a:solidFill>
                  <a:schemeClr val="tx1">
                    <a:lumMod val="75000"/>
                    <a:lumOff val="25000"/>
                  </a:schemeClr>
                </a:solidFill>
                <a:latin typeface="Raleway" panose="020B0503030101060003" pitchFamily="34" charset="77"/>
              </a:rPr>
              <a:t>luchas</a:t>
            </a:r>
            <a:r>
              <a:rPr lang="en-US" sz="2400" dirty="0">
                <a:solidFill>
                  <a:schemeClr val="tx1">
                    <a:lumMod val="75000"/>
                    <a:lumOff val="25000"/>
                  </a:schemeClr>
                </a:solidFill>
                <a:latin typeface="Raleway" panose="020B0503030101060003" pitchFamily="34" charset="77"/>
              </a:rPr>
              <a:t> alter-</a:t>
            </a:r>
            <a:r>
              <a:rPr lang="en-US" sz="2400" dirty="0" err="1">
                <a:solidFill>
                  <a:schemeClr val="tx1">
                    <a:lumMod val="75000"/>
                    <a:lumOff val="25000"/>
                  </a:schemeClr>
                </a:solidFill>
                <a:latin typeface="Raleway" panose="020B0503030101060003" pitchFamily="34" charset="77"/>
              </a:rPr>
              <a:t>globalizadoras</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c) </a:t>
            </a:r>
            <a:r>
              <a:rPr lang="en-US" sz="2400" dirty="0" err="1">
                <a:solidFill>
                  <a:schemeClr val="tx1">
                    <a:lumMod val="75000"/>
                    <a:lumOff val="25000"/>
                  </a:schemeClr>
                </a:solidFill>
                <a:latin typeface="Raleway" panose="020B0503030101060003" pitchFamily="34" charset="77"/>
              </a:rPr>
              <a:t>reconstruir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esperanza</a:t>
            </a: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63096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Título 3"/>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La </a:t>
            </a:r>
            <a:r>
              <a:rPr lang="en-US" sz="3200" dirty="0" err="1">
                <a:solidFill>
                  <a:srgbClr val="FFFFFF"/>
                </a:solidFill>
                <a:latin typeface="Raleway" panose="020B0503030101060003" pitchFamily="34" charset="77"/>
              </a:rPr>
              <a:t>utopía</a:t>
            </a:r>
            <a:endParaRPr lang="en-US" sz="3200" dirty="0">
              <a:solidFill>
                <a:srgbClr val="FFFFFF"/>
              </a:solidFill>
              <a:latin typeface="Raleway" panose="020B0503030101060003" pitchFamily="34" charset="77"/>
            </a:endParaRPr>
          </a:p>
        </p:txBody>
      </p:sp>
      <p:sp>
        <p:nvSpPr>
          <p:cNvPr id="2" name="Rectángulo 1"/>
          <p:cNvSpPr/>
          <p:nvPr/>
        </p:nvSpPr>
        <p:spPr>
          <a:xfrm>
            <a:off x="1096963" y="2675694"/>
            <a:ext cx="10058400" cy="3193294"/>
          </a:xfrm>
          <a:prstGeom prst="rect">
            <a:avLst/>
          </a:prstGeom>
        </p:spPr>
        <p:txBody>
          <a:bodyPr vert="horz" lIns="0" tIns="45720" rIns="0" bIns="45720" rtlCol="0">
            <a:normAutofit/>
          </a:bodyPr>
          <a:lstStyle/>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Entendida</a:t>
            </a:r>
            <a:r>
              <a:rPr lang="en-US" sz="2400" dirty="0">
                <a:solidFill>
                  <a:schemeClr val="tx1">
                    <a:lumMod val="75000"/>
                    <a:lumOff val="25000"/>
                  </a:schemeClr>
                </a:solidFill>
                <a:latin typeface="Raleway" panose="020B0503030101060003" pitchFamily="34" charset="77"/>
              </a:rPr>
              <a:t> no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sueño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irrealizable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sino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algo que no </a:t>
            </a:r>
            <a:r>
              <a:rPr lang="en-US" sz="2400" dirty="0" err="1">
                <a:solidFill>
                  <a:schemeClr val="tx1">
                    <a:lumMod val="75000"/>
                    <a:lumOff val="25000"/>
                  </a:schemeClr>
                </a:solidFill>
                <a:latin typeface="Raleway" panose="020B0503030101060003" pitchFamily="34" charset="77"/>
              </a:rPr>
              <a:t>existe</a:t>
            </a:r>
            <a:r>
              <a:rPr lang="en-US" sz="2400" dirty="0">
                <a:solidFill>
                  <a:schemeClr val="tx1">
                    <a:lumMod val="75000"/>
                    <a:lumOff val="25000"/>
                  </a:schemeClr>
                </a:solidFill>
                <a:latin typeface="Raleway" panose="020B0503030101060003" pitchFamily="34" charset="77"/>
              </a:rPr>
              <a:t> hoy, </a:t>
            </a:r>
            <a:r>
              <a:rPr lang="en-US" sz="2400" dirty="0" err="1">
                <a:solidFill>
                  <a:schemeClr val="tx1">
                    <a:lumMod val="75000"/>
                    <a:lumOff val="25000"/>
                  </a:schemeClr>
                </a:solidFill>
                <a:latin typeface="Raleway" panose="020B0503030101060003" pitchFamily="34" charset="77"/>
              </a:rPr>
              <a:t>pero</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puede</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debe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existir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mañana</a:t>
            </a:r>
            <a:r>
              <a:rPr lang="en-US" sz="2400" dirty="0">
                <a:solidFill>
                  <a:schemeClr val="tx1">
                    <a:lumMod val="75000"/>
                    <a:lumOff val="25000"/>
                  </a:schemeClr>
                </a:solidFill>
                <a:latin typeface="Raleway" panose="020B0503030101060003" pitchFamily="34" charset="77"/>
              </a:rPr>
              <a:t>. </a:t>
            </a:r>
          </a:p>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Es la </a:t>
            </a:r>
            <a:r>
              <a:rPr lang="en-US" sz="2400" dirty="0" err="1">
                <a:solidFill>
                  <a:schemeClr val="tx1">
                    <a:lumMod val="75000"/>
                    <a:lumOff val="25000"/>
                  </a:schemeClr>
                </a:solidFill>
                <a:latin typeface="Raleway" panose="020B0503030101060003" pitchFamily="34" charset="77"/>
              </a:rPr>
              <a:t>utopía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necesaria</a:t>
            </a:r>
            <a:r>
              <a:rPr lang="en-US" sz="2400" dirty="0">
                <a:solidFill>
                  <a:schemeClr val="tx1">
                    <a:lumMod val="75000"/>
                    <a:lumOff val="25000"/>
                  </a:schemeClr>
                </a:solidFill>
                <a:latin typeface="Raleway" panose="020B0503030101060003" pitchFamily="34" charset="77"/>
              </a:rPr>
              <a:t> de la que </a:t>
            </a:r>
            <a:r>
              <a:rPr lang="en-US" sz="2400" dirty="0" err="1">
                <a:solidFill>
                  <a:schemeClr val="tx1">
                    <a:lumMod val="75000"/>
                    <a:lumOff val="25000"/>
                  </a:schemeClr>
                </a:solidFill>
                <a:latin typeface="Raleway" panose="020B0503030101060003" pitchFamily="34" charset="77"/>
              </a:rPr>
              <a:t>habla</a:t>
            </a:r>
            <a:r>
              <a:rPr lang="en-US" sz="2400" dirty="0">
                <a:solidFill>
                  <a:schemeClr val="tx1">
                    <a:lumMod val="75000"/>
                    <a:lumOff val="25000"/>
                  </a:schemeClr>
                </a:solidFill>
                <a:latin typeface="Raleway" panose="020B0503030101060003" pitchFamily="34" charset="77"/>
              </a:rPr>
              <a:t> Paul </a:t>
            </a:r>
            <a:r>
              <a:rPr lang="en-US" sz="2400" dirty="0" err="1">
                <a:solidFill>
                  <a:schemeClr val="tx1">
                    <a:lumMod val="75000"/>
                    <a:lumOff val="25000"/>
                  </a:schemeClr>
                </a:solidFill>
                <a:latin typeface="Raleway" panose="020B0503030101060003" pitchFamily="34" charset="77"/>
              </a:rPr>
              <a:t>Ricoeur</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requiere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definir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objetivos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debe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empezar</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dar</a:t>
            </a:r>
            <a:r>
              <a:rPr lang="en-US" sz="2400" dirty="0">
                <a:solidFill>
                  <a:schemeClr val="tx1">
                    <a:lumMod val="75000"/>
                    <a:lumOff val="25000"/>
                  </a:schemeClr>
                </a:solidFill>
                <a:latin typeface="Raleway" panose="020B0503030101060003" pitchFamily="34" charset="77"/>
              </a:rPr>
              <a:t> pasos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dirección</a:t>
            </a:r>
            <a:r>
              <a:rPr lang="en-US" sz="2400" dirty="0">
                <a:solidFill>
                  <a:schemeClr val="tx1">
                    <a:lumMod val="75000"/>
                    <a:lumOff val="25000"/>
                  </a:schemeClr>
                </a:solidFill>
                <a:latin typeface="Raleway" panose="020B0503030101060003" pitchFamily="34" charset="77"/>
              </a:rPr>
              <a:t> a las </a:t>
            </a:r>
            <a:r>
              <a:rPr lang="en-US" sz="2400" dirty="0" err="1">
                <a:solidFill>
                  <a:schemeClr val="tx1">
                    <a:lumMod val="75000"/>
                    <a:lumOff val="25000"/>
                  </a:schemeClr>
                </a:solidFill>
                <a:latin typeface="Raleway" panose="020B0503030101060003" pitchFamily="34" charset="77"/>
              </a:rPr>
              <a:t>alternativas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todos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terrenos</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existencia</a:t>
            </a:r>
            <a:r>
              <a:rPr lang="en-US" sz="2400" dirty="0">
                <a:solidFill>
                  <a:schemeClr val="tx1">
                    <a:lumMod val="75000"/>
                    <a:lumOff val="25000"/>
                  </a:schemeClr>
                </a:solidFill>
                <a:latin typeface="Raleway" panose="020B0503030101060003" pitchFamily="34" charset="77"/>
              </a:rPr>
              <a:t> para </a:t>
            </a:r>
            <a:r>
              <a:rPr lang="en-US" sz="2400" dirty="0" err="1">
                <a:solidFill>
                  <a:schemeClr val="tx1">
                    <a:lumMod val="75000"/>
                    <a:lumOff val="25000"/>
                  </a:schemeClr>
                </a:solidFill>
                <a:latin typeface="Raleway" panose="020B0503030101060003" pitchFamily="34" charset="77"/>
              </a:rPr>
              <a:t>hacerlas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realidad</a:t>
            </a:r>
            <a:r>
              <a:rPr lang="en-US" sz="2400" dirty="0">
                <a:solidFill>
                  <a:schemeClr val="tx1">
                    <a:lumMod val="75000"/>
                    <a:lumOff val="25000"/>
                  </a:schemeClr>
                </a:solidFill>
                <a:latin typeface="Raleway" panose="020B0503030101060003" pitchFamily="34" charset="77"/>
              </a:rPr>
              <a:t>.</a:t>
            </a: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73640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810891" y="643466"/>
            <a:ext cx="2909430" cy="5470463"/>
          </a:xfrm>
        </p:spPr>
        <p:txBody>
          <a:bodyPr vert="horz" lIns="91440" tIns="45720" rIns="91440" bIns="45720" rtlCol="0" anchor="ctr">
            <a:normAutofit/>
          </a:bodyPr>
          <a:lstStyle/>
          <a:p>
            <a:r>
              <a:rPr lang="en-US" sz="3200" dirty="0">
                <a:latin typeface="Raleway" panose="020B0503030101060003" pitchFamily="34" charset="77"/>
              </a:rPr>
              <a:t>El bien </a:t>
            </a:r>
            <a:r>
              <a:rPr lang="en-US" sz="3200" dirty="0" err="1">
                <a:latin typeface="Raleway" panose="020B0503030101060003" pitchFamily="34" charset="77"/>
              </a:rPr>
              <a:t>común</a:t>
            </a:r>
            <a:r>
              <a:rPr lang="en-US" sz="3200" dirty="0">
                <a:latin typeface="Raleway" panose="020B0503030101060003" pitchFamily="34" charset="77"/>
              </a:rPr>
              <a:t> de la </a:t>
            </a:r>
            <a:r>
              <a:rPr lang="en-US" sz="3200" dirty="0" err="1">
                <a:latin typeface="Raleway" panose="020B0503030101060003" pitchFamily="34" charset="77"/>
              </a:rPr>
              <a:t>Humanidad</a:t>
            </a:r>
            <a:endParaRPr lang="en-US" sz="32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562682" y="935448"/>
            <a:ext cx="6818427" cy="5470462"/>
          </a:xfrm>
          <a:prstGeom prst="rect">
            <a:avLst/>
          </a:prstGeom>
        </p:spPr>
        <p:txBody>
          <a:bodyPr vert="horz" lIns="0" tIns="45720" rIns="0" bIns="45720" rtlCol="0" anchor="ctr">
            <a:normAutofit/>
          </a:bodyPr>
          <a:lstStyle/>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Implica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fundamentos</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colectiva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 Tierra: </a:t>
            </a:r>
            <a:r>
              <a:rPr lang="en-US" sz="2400" dirty="0" err="1">
                <a:solidFill>
                  <a:schemeClr val="tx1">
                    <a:lumMod val="75000"/>
                    <a:lumOff val="25000"/>
                  </a:schemeClr>
                </a:solidFill>
                <a:latin typeface="Raleway" panose="020B0503030101060003" pitchFamily="34" charset="77"/>
              </a:rPr>
              <a:t>relación</a:t>
            </a:r>
            <a:r>
              <a:rPr lang="en-US" sz="2400" dirty="0">
                <a:solidFill>
                  <a:schemeClr val="tx1">
                    <a:lumMod val="75000"/>
                    <a:lumOff val="25000"/>
                  </a:schemeClr>
                </a:solidFill>
                <a:latin typeface="Raleway" panose="020B0503030101060003" pitchFamily="34" charset="77"/>
              </a:rPr>
              <a:t> con la </a:t>
            </a:r>
            <a:r>
              <a:rPr lang="en-US" sz="2400" dirty="0" err="1">
                <a:solidFill>
                  <a:schemeClr val="tx1">
                    <a:lumMod val="75000"/>
                    <a:lumOff val="25000"/>
                  </a:schemeClr>
                </a:solidFill>
                <a:latin typeface="Raleway" panose="020B0503030101060003" pitchFamily="34" charset="77"/>
              </a:rPr>
              <a:t>naturaleza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producción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organización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política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expresión</a:t>
            </a:r>
            <a:r>
              <a:rPr lang="en-US" sz="2400" dirty="0">
                <a:solidFill>
                  <a:schemeClr val="tx1">
                    <a:lumMod val="75000"/>
                    <a:lumOff val="25000"/>
                  </a:schemeClr>
                </a:solidFill>
                <a:latin typeface="Raleway" panose="020B0503030101060003" pitchFamily="34" charset="77"/>
              </a:rPr>
              <a:t> de lo real (</a:t>
            </a:r>
            <a:r>
              <a:rPr lang="en-US" sz="2400" dirty="0" err="1">
                <a:solidFill>
                  <a:schemeClr val="tx1">
                    <a:lumMod val="75000"/>
                    <a:lumOff val="25000"/>
                  </a:schemeClr>
                </a:solidFill>
                <a:latin typeface="Raleway" panose="020B0503030101060003" pitchFamily="34" charset="77"/>
              </a:rPr>
              <a:t>cultura</a:t>
            </a:r>
            <a:r>
              <a:rPr lang="en-US" sz="2400" dirty="0">
                <a:solidFill>
                  <a:schemeClr val="tx1">
                    <a:lumMod val="75000"/>
                    <a:lumOff val="25000"/>
                  </a:schemeClr>
                </a:solidFill>
                <a:latin typeface="Raleway" panose="020B0503030101060003" pitchFamily="34" charset="77"/>
              </a:rPr>
              <a:t>).</a:t>
            </a: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20333781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492369" y="605896"/>
            <a:ext cx="3642309" cy="5646208"/>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El bien </a:t>
            </a:r>
            <a:r>
              <a:rPr lang="en-US" sz="3200" dirty="0" err="1">
                <a:solidFill>
                  <a:srgbClr val="FFFFFF"/>
                </a:solidFill>
                <a:latin typeface="Raleway" panose="020B0503030101060003" pitchFamily="34" charset="77"/>
              </a:rPr>
              <a:t>común</a:t>
            </a:r>
            <a:r>
              <a:rPr lang="en-US" sz="3200" dirty="0">
                <a:solidFill>
                  <a:srgbClr val="FFFFFF"/>
                </a:solidFill>
                <a:latin typeface="Raleway" panose="020B0503030101060003" pitchFamily="34" charset="77"/>
              </a:rPr>
              <a:t> de la </a:t>
            </a:r>
            <a:r>
              <a:rPr lang="en-US" sz="3200" dirty="0" err="1">
                <a:solidFill>
                  <a:srgbClr val="FFFFFF"/>
                </a:solidFill>
                <a:latin typeface="Raleway" panose="020B0503030101060003" pitchFamily="34" charset="77"/>
              </a:rPr>
              <a:t>Humanidad</a:t>
            </a:r>
            <a:endParaRPr lang="en-US" sz="3200" dirty="0">
              <a:solidFill>
                <a:srgbClr val="FFFFFF"/>
              </a:solidFill>
              <a:latin typeface="Raleway" panose="020B0503030101060003" pitchFamily="34" charset="77"/>
            </a:endParaRPr>
          </a:p>
        </p:txBody>
      </p:sp>
      <p:sp>
        <p:nvSpPr>
          <p:cNvPr id="2" name="Rectángulo 1"/>
          <p:cNvSpPr/>
          <p:nvPr/>
        </p:nvSpPr>
        <p:spPr>
          <a:xfrm>
            <a:off x="5231958" y="605896"/>
            <a:ext cx="5923721" cy="5646208"/>
          </a:xfrm>
          <a:prstGeom prst="rect">
            <a:avLst/>
          </a:prstGeom>
        </p:spPr>
        <p:txBody>
          <a:bodyPr vert="horz" lIns="0" tIns="45720" rIns="0" bIns="45720" rtlCol="0" anchor="ctr">
            <a:normAutofit/>
          </a:bodyPr>
          <a:lstStyle/>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Como </a:t>
            </a:r>
            <a:r>
              <a:rPr lang="en-US" sz="2400" dirty="0" err="1">
                <a:solidFill>
                  <a:schemeClr val="tx1">
                    <a:lumMod val="75000"/>
                    <a:lumOff val="25000"/>
                  </a:schemeClr>
                </a:solidFill>
                <a:latin typeface="Raleway" panose="020B0503030101060003" pitchFamily="34" charset="77"/>
              </a:rPr>
              <a:t>respuesta</a:t>
            </a:r>
            <a:r>
              <a:rPr lang="en-US" sz="2400" dirty="0">
                <a:solidFill>
                  <a:schemeClr val="tx1">
                    <a:lumMod val="75000"/>
                    <a:lumOff val="25000"/>
                  </a:schemeClr>
                </a:solidFill>
                <a:latin typeface="Raleway" panose="020B0503030101060003" pitchFamily="34" charset="77"/>
              </a:rPr>
              <a:t> a la crisis </a:t>
            </a:r>
            <a:r>
              <a:rPr lang="en-US" sz="2400" dirty="0" err="1">
                <a:solidFill>
                  <a:schemeClr val="tx1">
                    <a:lumMod val="75000"/>
                    <a:lumOff val="25000"/>
                  </a:schemeClr>
                </a:solidFill>
                <a:latin typeface="Raleway" panose="020B0503030101060003" pitchFamily="34" charset="77"/>
              </a:rPr>
              <a:t>sistémica</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tiene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múltiples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caras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financiera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económica</a:t>
            </a:r>
            <a:r>
              <a:rPr lang="en-US" sz="2400" dirty="0">
                <a:solidFill>
                  <a:schemeClr val="tx1">
                    <a:lumMod val="75000"/>
                    <a:lumOff val="25000"/>
                  </a:schemeClr>
                </a:solidFill>
                <a:latin typeface="Raleway" panose="020B0503030101060003" pitchFamily="34" charset="77"/>
              </a:rPr>
              <a:t>, alimentaria, </a:t>
            </a:r>
            <a:r>
              <a:rPr lang="en-US" sz="2400" dirty="0" err="1">
                <a:solidFill>
                  <a:schemeClr val="tx1">
                    <a:lumMod val="75000"/>
                    <a:lumOff val="25000"/>
                  </a:schemeClr>
                </a:solidFill>
                <a:latin typeface="Raleway" panose="020B0503030101060003" pitchFamily="34" charset="77"/>
              </a:rPr>
              <a:t>energética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climática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Houtart</a:t>
            </a:r>
            <a:r>
              <a:rPr lang="en-US" sz="2400" dirty="0">
                <a:solidFill>
                  <a:schemeClr val="tx1">
                    <a:lumMod val="75000"/>
                    <a:lumOff val="25000"/>
                  </a:schemeClr>
                </a:solidFill>
                <a:latin typeface="Raleway" panose="020B0503030101060003" pitchFamily="34" charset="77"/>
              </a:rPr>
              <a:t> propone un nuevo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cuyas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principales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características</a:t>
            </a:r>
            <a:r>
              <a:rPr lang="en-US" sz="2400" dirty="0">
                <a:solidFill>
                  <a:schemeClr val="tx1">
                    <a:lumMod val="75000"/>
                    <a:lumOff val="25000"/>
                  </a:schemeClr>
                </a:solidFill>
                <a:latin typeface="Raleway" panose="020B0503030101060003" pitchFamily="34" charset="77"/>
              </a:rPr>
              <a:t> son las </a:t>
            </a:r>
            <a:r>
              <a:rPr lang="en-US" sz="2400" dirty="0" err="1">
                <a:solidFill>
                  <a:schemeClr val="tx1">
                    <a:lumMod val="75000"/>
                    <a:lumOff val="25000"/>
                  </a:schemeClr>
                </a:solidFill>
                <a:latin typeface="Raleway" panose="020B0503030101060003" pitchFamily="34" charset="77"/>
              </a:rPr>
              <a:t>siguientes</a:t>
            </a:r>
            <a:r>
              <a:rPr lang="en-US" sz="2400" dirty="0">
                <a:solidFill>
                  <a:schemeClr val="tx1">
                    <a:lumMod val="75000"/>
                    <a:lumOff val="25000"/>
                  </a:schemeClr>
                </a:solidFill>
                <a:latin typeface="Raleway" panose="020B0503030101060003" pitchFamily="34" charset="77"/>
              </a:rPr>
              <a:t>:</a:t>
            </a:r>
          </a:p>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 </a:t>
            </a:r>
          </a:p>
          <a:p>
            <a:pPr marL="342900" indent="-342900" defTabSz="914400">
              <a:spcAft>
                <a:spcPts val="600"/>
              </a:spcAft>
              <a:buFont typeface="Arial" panose="020B0604020202020204" pitchFamily="34" charset="0"/>
              <a:buChar char="•"/>
            </a:pPr>
            <a:r>
              <a:rPr lang="en-US" sz="2400" dirty="0" err="1">
                <a:solidFill>
                  <a:schemeClr val="tx1">
                    <a:lumMod val="75000"/>
                    <a:lumOff val="25000"/>
                  </a:schemeClr>
                </a:solidFill>
                <a:latin typeface="Raleway" panose="020B0503030101060003" pitchFamily="34" charset="77"/>
              </a:rPr>
              <a:t>Redefinir</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relaciones</a:t>
            </a:r>
            <a:r>
              <a:rPr lang="en-US" sz="2400" dirty="0">
                <a:solidFill>
                  <a:schemeClr val="tx1">
                    <a:lumMod val="75000"/>
                    <a:lumOff val="25000"/>
                  </a:schemeClr>
                </a:solidFill>
                <a:latin typeface="Raleway" panose="020B0503030101060003" pitchFamily="34" charset="77"/>
              </a:rPr>
              <a:t> con la </a:t>
            </a:r>
            <a:r>
              <a:rPr lang="en-US" sz="2400" dirty="0" err="1">
                <a:solidFill>
                  <a:schemeClr val="tx1">
                    <a:lumMod val="75000"/>
                    <a:lumOff val="25000"/>
                  </a:schemeClr>
                </a:solidFill>
                <a:latin typeface="Raleway" panose="020B0503030101060003" pitchFamily="34" charset="77"/>
              </a:rPr>
              <a:t>naturaleza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agresión</a:t>
            </a:r>
            <a:r>
              <a:rPr lang="en-US" sz="2400" dirty="0">
                <a:solidFill>
                  <a:schemeClr val="tx1">
                    <a:lumMod val="75000"/>
                    <a:lumOff val="25000"/>
                  </a:schemeClr>
                </a:solidFill>
                <a:latin typeface="Raleway" panose="020B0503030101060003" pitchFamily="34" charset="77"/>
              </a:rPr>
              <a:t> al </a:t>
            </a:r>
            <a:r>
              <a:rPr lang="en-US" sz="2400" dirty="0" err="1">
                <a:solidFill>
                  <a:schemeClr val="tx1">
                    <a:lumMod val="75000"/>
                    <a:lumOff val="25000"/>
                  </a:schemeClr>
                </a:solidFill>
                <a:latin typeface="Raleway" panose="020B0503030101060003" pitchFamily="34" charset="77"/>
              </a:rPr>
              <a:t>respeto</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naturaleza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fuente</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a:t>
            </a:r>
          </a:p>
          <a:p>
            <a:pPr defTabSz="914400">
              <a:spcAft>
                <a:spcPts val="600"/>
              </a:spcAft>
              <a:buFont typeface="Calibri" panose="020F0502020204030204" pitchFamily="34" charset="0"/>
            </a:pPr>
            <a:endParaRPr lang="en-US" sz="24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86592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El bien </a:t>
            </a:r>
            <a:r>
              <a:rPr lang="en-US" sz="3200" dirty="0" err="1">
                <a:solidFill>
                  <a:srgbClr val="FFFFFF"/>
                </a:solidFill>
                <a:latin typeface="Raleway" panose="020B0503030101060003" pitchFamily="34" charset="77"/>
              </a:rPr>
              <a:t>común</a:t>
            </a:r>
            <a:r>
              <a:rPr lang="en-US" sz="3200" dirty="0">
                <a:solidFill>
                  <a:srgbClr val="FFFFFF"/>
                </a:solidFill>
                <a:latin typeface="Raleway" panose="020B0503030101060003" pitchFamily="34" charset="77"/>
              </a:rPr>
              <a:t> de la </a:t>
            </a:r>
            <a:r>
              <a:rPr lang="en-US" sz="3200" dirty="0" err="1">
                <a:solidFill>
                  <a:srgbClr val="FFFFFF"/>
                </a:solidFill>
                <a:latin typeface="Raleway" panose="020B0503030101060003" pitchFamily="34" charset="77"/>
              </a:rPr>
              <a:t>Humanidad</a:t>
            </a:r>
            <a:endParaRPr lang="en-US" sz="3200" dirty="0">
              <a:solidFill>
                <a:srgbClr val="FFFFFF"/>
              </a:solidFill>
              <a:latin typeface="Raleway" panose="020B0503030101060003" pitchFamily="34" charset="77"/>
            </a:endParaRPr>
          </a:p>
        </p:txBody>
      </p:sp>
      <p:sp>
        <p:nvSpPr>
          <p:cNvPr id="2" name="Rectángulo 1"/>
          <p:cNvSpPr/>
          <p:nvPr/>
        </p:nvSpPr>
        <p:spPr>
          <a:xfrm>
            <a:off x="750599" y="2370894"/>
            <a:ext cx="10058400" cy="3193294"/>
          </a:xfrm>
          <a:prstGeom prst="rect">
            <a:avLst/>
          </a:prstGeom>
        </p:spPr>
        <p:txBody>
          <a:bodyPr vert="horz" lIns="0" tIns="45720" rIns="0" bIns="45720" rtlCol="0">
            <a:normAutofit fontScale="85000" lnSpcReduction="10000"/>
          </a:bodyPr>
          <a:lstStyle/>
          <a:p>
            <a:pPr marL="342900" indent="-342900" defTabSz="914400">
              <a:spcAft>
                <a:spcPts val="600"/>
              </a:spcAft>
              <a:buFont typeface="Arial" panose="020B0604020202020204" pitchFamily="34" charset="0"/>
              <a:buChar char="•"/>
            </a:pPr>
            <a:r>
              <a:rPr lang="en-US" sz="2400" dirty="0" err="1">
                <a:solidFill>
                  <a:schemeClr val="tx1">
                    <a:lumMod val="75000"/>
                    <a:lumOff val="25000"/>
                  </a:schemeClr>
                </a:solidFill>
                <a:latin typeface="Raleway" panose="020B0503030101060003" pitchFamily="34" charset="77"/>
              </a:rPr>
              <a:t>Reinventar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producción</a:t>
            </a:r>
            <a:r>
              <a:rPr lang="en-US" sz="2400" dirty="0">
                <a:solidFill>
                  <a:schemeClr val="tx1">
                    <a:lumMod val="75000"/>
                    <a:lumOff val="25000"/>
                  </a:schemeClr>
                </a:solidFill>
                <a:latin typeface="Raleway" panose="020B0503030101060003" pitchFamily="34" charset="77"/>
              </a:rPr>
              <a:t> de la base de la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privilegiando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valor de </a:t>
            </a:r>
            <a:r>
              <a:rPr lang="en-US" sz="2400" dirty="0" err="1">
                <a:solidFill>
                  <a:schemeClr val="tx1">
                    <a:lumMod val="75000"/>
                    <a:lumOff val="25000"/>
                  </a:schemeClr>
                </a:solidFill>
                <a:latin typeface="Raleway" panose="020B0503030101060003" pitchFamily="34" charset="77"/>
              </a:rPr>
              <a:t>uso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sobre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cambio</a:t>
            </a:r>
            <a:r>
              <a:rPr lang="en-US" sz="2400" dirty="0">
                <a:solidFill>
                  <a:schemeClr val="tx1">
                    <a:lumMod val="75000"/>
                    <a:lumOff val="25000"/>
                  </a:schemeClr>
                </a:solidFill>
                <a:latin typeface="Raleway" panose="020B0503030101060003" pitchFamily="34" charset="77"/>
              </a:rPr>
              <a:t>; </a:t>
            </a:r>
          </a:p>
          <a:p>
            <a:pPr marL="342900" indent="-342900" defTabSz="914400">
              <a:spcAft>
                <a:spcPts val="600"/>
              </a:spcAft>
              <a:buFont typeface="Arial" panose="020B0604020202020204" pitchFamily="34" charset="0"/>
              <a:buChar char="•"/>
            </a:pPr>
            <a:endParaRPr lang="en-US" sz="2400" dirty="0">
              <a:solidFill>
                <a:schemeClr val="tx1">
                  <a:lumMod val="75000"/>
                  <a:lumOff val="25000"/>
                </a:schemeClr>
              </a:solidFill>
              <a:latin typeface="Raleway" panose="020B0503030101060003" pitchFamily="34" charset="77"/>
            </a:endParaRPr>
          </a:p>
          <a:p>
            <a:pPr marL="342900" indent="-342900" defTabSz="914400">
              <a:spcAft>
                <a:spcPts val="600"/>
              </a:spcAft>
              <a:buFont typeface="Arial" panose="020B0604020202020204" pitchFamily="34" charset="0"/>
              <a:buChar char="•"/>
            </a:pPr>
            <a:r>
              <a:rPr lang="en-US" sz="2400" dirty="0" err="1">
                <a:solidFill>
                  <a:schemeClr val="tx1">
                    <a:lumMod val="75000"/>
                    <a:lumOff val="25000"/>
                  </a:schemeClr>
                </a:solidFill>
                <a:latin typeface="Raleway" panose="020B0503030101060003" pitchFamily="34" charset="77"/>
              </a:rPr>
              <a:t>Reorganizar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colectiva</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través</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radicalización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democracia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instituciones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relaciones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sociales</a:t>
            </a:r>
            <a:r>
              <a:rPr lang="en-US" sz="2400" dirty="0">
                <a:solidFill>
                  <a:schemeClr val="tx1">
                    <a:lumMod val="75000"/>
                    <a:lumOff val="25000"/>
                  </a:schemeClr>
                </a:solidFill>
                <a:latin typeface="Raleway" panose="020B0503030101060003" pitchFamily="34" charset="77"/>
              </a:rPr>
              <a:t>.</a:t>
            </a:r>
          </a:p>
          <a:p>
            <a:pPr marL="342900" indent="-342900" defTabSz="914400">
              <a:spcAft>
                <a:spcPts val="600"/>
              </a:spcAft>
              <a:buFont typeface="Arial" panose="020B0604020202020204" pitchFamily="34" charset="0"/>
              <a:buChar char="•"/>
            </a:pPr>
            <a:endParaRPr lang="en-US" sz="2400" dirty="0">
              <a:solidFill>
                <a:schemeClr val="tx1">
                  <a:lumMod val="75000"/>
                  <a:lumOff val="25000"/>
                </a:schemeClr>
              </a:solidFill>
              <a:latin typeface="Raleway" panose="020B0503030101060003" pitchFamily="34" charset="77"/>
            </a:endParaRPr>
          </a:p>
          <a:p>
            <a:pPr marL="342900" indent="-342900" defTabSz="914400">
              <a:spcAft>
                <a:spcPts val="600"/>
              </a:spcAft>
              <a:buFont typeface="Arial" panose="020B0604020202020204" pitchFamily="34" charset="0"/>
              <a:buChar char="•"/>
            </a:pPr>
            <a:r>
              <a:rPr lang="en-US" sz="2400" dirty="0" err="1">
                <a:solidFill>
                  <a:schemeClr val="tx1">
                    <a:lumMod val="75000"/>
                    <a:lumOff val="25000"/>
                  </a:schemeClr>
                </a:solidFill>
                <a:latin typeface="Raleway" panose="020B0503030101060003" pitchFamily="34" charset="77"/>
              </a:rPr>
              <a:t>Activar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interculturalidad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construcción</a:t>
            </a:r>
            <a:r>
              <a:rPr lang="en-US" sz="2400" dirty="0">
                <a:solidFill>
                  <a:schemeClr val="tx1">
                    <a:lumMod val="75000"/>
                    <a:lumOff val="25000"/>
                  </a:schemeClr>
                </a:solidFill>
                <a:latin typeface="Raleway" panose="020B0503030101060003" pitchFamily="34" charset="77"/>
              </a:rPr>
              <a:t> del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universal. </a:t>
            </a:r>
          </a:p>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El nuevo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demanda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nueva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filosofía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naturaleza</a:t>
            </a:r>
            <a:r>
              <a:rPr lang="en-US" sz="2400" dirty="0">
                <a:solidFill>
                  <a:schemeClr val="tx1">
                    <a:lumMod val="75000"/>
                    <a:lumOff val="25000"/>
                  </a:schemeClr>
                </a:solidFill>
                <a:latin typeface="Raleway" panose="020B0503030101060003" pitchFamily="34" charset="77"/>
              </a:rPr>
              <a:t> y de la </a:t>
            </a:r>
            <a:r>
              <a:rPr lang="en-US" sz="2400" dirty="0" err="1">
                <a:solidFill>
                  <a:schemeClr val="tx1">
                    <a:lumMod val="75000"/>
                    <a:lumOff val="25000"/>
                  </a:schemeClr>
                </a:solidFill>
                <a:latin typeface="Raleway" panose="020B0503030101060003" pitchFamily="34" charset="77"/>
              </a:rPr>
              <a:t>Humanidad</a:t>
            </a: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4940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sz="3200" dirty="0">
                <a:solidFill>
                  <a:schemeClr val="accent1"/>
                </a:solidFill>
                <a:latin typeface="Raleway" panose="020B0503030101060003" pitchFamily="34" charset="77"/>
              </a:rPr>
              <a:t>El bien </a:t>
            </a:r>
            <a:r>
              <a:rPr lang="en-US" sz="3200" dirty="0" err="1">
                <a:solidFill>
                  <a:schemeClr val="accent1"/>
                </a:solidFill>
                <a:latin typeface="Raleway" panose="020B0503030101060003" pitchFamily="34" charset="77"/>
              </a:rPr>
              <a:t>común</a:t>
            </a:r>
            <a:r>
              <a:rPr lang="en-US" sz="3200" dirty="0">
                <a:solidFill>
                  <a:schemeClr val="accent1"/>
                </a:solidFill>
                <a:latin typeface="Raleway" panose="020B0503030101060003" pitchFamily="34" charset="77"/>
              </a:rPr>
              <a:t> de la </a:t>
            </a:r>
            <a:r>
              <a:rPr lang="en-US" sz="3200" dirty="0" err="1">
                <a:solidFill>
                  <a:schemeClr val="accent1"/>
                </a:solidFill>
                <a:latin typeface="Raleway" panose="020B0503030101060003" pitchFamily="34" charset="77"/>
              </a:rPr>
              <a:t>Humanidad</a:t>
            </a:r>
            <a:endParaRPr lang="en-US" sz="3200" dirty="0">
              <a:solidFill>
                <a:schemeClr val="accent1"/>
              </a:solidFill>
              <a:latin typeface="Raleway" panose="020B0503030101060003" pitchFamily="34" charset="77"/>
            </a:endParaRPr>
          </a:p>
        </p:txBody>
      </p:sp>
      <p:sp>
        <p:nvSpPr>
          <p:cNvPr id="2" name="Rectángulo 1"/>
          <p:cNvSpPr/>
          <p:nvPr/>
        </p:nvSpPr>
        <p:spPr>
          <a:xfrm>
            <a:off x="1044204" y="2023962"/>
            <a:ext cx="6697715" cy="3845131"/>
          </a:xfrm>
          <a:prstGeom prst="rect">
            <a:avLst/>
          </a:prstGeom>
        </p:spPr>
        <p:txBody>
          <a:bodyPr vert="horz" lIns="0" tIns="45720" rIns="0" bIns="45720" rtlCol="0">
            <a:normAutofit fontScale="92500" lnSpcReduction="20000"/>
          </a:bodyPr>
          <a:lstStyle/>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Desde</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sintonía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Houtart</a:t>
            </a:r>
            <a:r>
              <a:rPr lang="en-US" sz="2400" dirty="0">
                <a:solidFill>
                  <a:schemeClr val="tx1">
                    <a:lumMod val="75000"/>
                    <a:lumOff val="25000"/>
                  </a:schemeClr>
                </a:solidFill>
                <a:latin typeface="Raleway" panose="020B0503030101060003" pitchFamily="34" charset="77"/>
              </a:rPr>
              <a:t> con las </a:t>
            </a:r>
            <a:r>
              <a:rPr lang="en-US" sz="2400" dirty="0" err="1">
                <a:solidFill>
                  <a:schemeClr val="tx1">
                    <a:lumMod val="75000"/>
                    <a:lumOff val="25000"/>
                  </a:schemeClr>
                </a:solidFill>
                <a:latin typeface="Raleway" panose="020B0503030101060003" pitchFamily="34" charset="77"/>
              </a:rPr>
              <a:t>concepciones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morales</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mundo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indígena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subraya</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correspondencia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parentesco</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del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con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ético</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Sumak</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Kawsay</a:t>
            </a:r>
            <a:r>
              <a:rPr lang="en-US" sz="2400" dirty="0">
                <a:solidFill>
                  <a:schemeClr val="tx1">
                    <a:lumMod val="75000"/>
                    <a:lumOff val="25000"/>
                  </a:schemeClr>
                </a:solidFill>
                <a:latin typeface="Raleway" panose="020B0503030101060003" pitchFamily="34" charset="77"/>
              </a:rPr>
              <a:t> (Bien </a:t>
            </a:r>
            <a:r>
              <a:rPr lang="en-US" sz="2400" dirty="0" err="1">
                <a:solidFill>
                  <a:schemeClr val="tx1">
                    <a:lumMod val="75000"/>
                    <a:lumOff val="25000"/>
                  </a:schemeClr>
                </a:solidFill>
                <a:latin typeface="Raleway" panose="020B0503030101060003" pitchFamily="34" charset="77"/>
              </a:rPr>
              <a:t>Vivir</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Pueblos </a:t>
            </a:r>
            <a:r>
              <a:rPr lang="en-US" sz="2400" dirty="0" err="1">
                <a:solidFill>
                  <a:schemeClr val="tx1">
                    <a:lumMod val="75000"/>
                    <a:lumOff val="25000"/>
                  </a:schemeClr>
                </a:solidFill>
                <a:latin typeface="Raleway" panose="020B0503030101060003" pitchFamily="34" charset="77"/>
              </a:rPr>
              <a:t>Indígenas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recogido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Constituciones</a:t>
            </a:r>
            <a:r>
              <a:rPr lang="en-US" sz="2400" dirty="0">
                <a:solidFill>
                  <a:schemeClr val="tx1">
                    <a:lumMod val="75000"/>
                    <a:lumOff val="25000"/>
                  </a:schemeClr>
                </a:solidFill>
                <a:latin typeface="Raleway" panose="020B0503030101060003" pitchFamily="34" charset="77"/>
              </a:rPr>
              <a:t> de Ecuador y Bolivia y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Plan Nacional para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Buen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Vivir</a:t>
            </a:r>
            <a:r>
              <a:rPr lang="en-US" sz="2400" dirty="0">
                <a:solidFill>
                  <a:schemeClr val="tx1">
                    <a:lumMod val="75000"/>
                    <a:lumOff val="25000"/>
                  </a:schemeClr>
                </a:solidFill>
                <a:latin typeface="Raleway" panose="020B0503030101060003" pitchFamily="34" charset="77"/>
              </a:rPr>
              <a:t> de Ecuador 2009-2013. </a:t>
            </a:r>
          </a:p>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Ambos </a:t>
            </a:r>
            <a:r>
              <a:rPr lang="en-US" sz="2400" dirty="0" err="1">
                <a:solidFill>
                  <a:schemeClr val="tx1">
                    <a:lumMod val="75000"/>
                    <a:lumOff val="25000"/>
                  </a:schemeClr>
                </a:solidFill>
                <a:latin typeface="Raleway" panose="020B0503030101060003" pitchFamily="34" charset="77"/>
              </a:rPr>
              <a:t>paradigmas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coinciden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necesidad</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revertir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lógica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perversa</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capitalismo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cuyo</a:t>
            </a:r>
            <a:r>
              <a:rPr lang="en-US" sz="2400" dirty="0">
                <a:solidFill>
                  <a:schemeClr val="tx1">
                    <a:lumMod val="75000"/>
                    <a:lumOff val="25000"/>
                  </a:schemeClr>
                </a:solidFill>
                <a:latin typeface="Raleway" panose="020B0503030101060003" pitchFamily="34" charset="77"/>
              </a:rPr>
              <a:t> motor es la </a:t>
            </a:r>
            <a:r>
              <a:rPr lang="en-US" sz="2400" dirty="0" err="1">
                <a:solidFill>
                  <a:schemeClr val="tx1">
                    <a:lumMod val="75000"/>
                    <a:lumOff val="25000"/>
                  </a:schemeClr>
                </a:solidFill>
                <a:latin typeface="Raleway" panose="020B0503030101060003" pitchFamily="34" charset="77"/>
              </a:rPr>
              <a:t>acumulación</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someterla</a:t>
            </a:r>
            <a:r>
              <a:rPr lang="en-US" sz="2400" dirty="0">
                <a:solidFill>
                  <a:schemeClr val="tx1">
                    <a:lumMod val="75000"/>
                    <a:lumOff val="25000"/>
                  </a:schemeClr>
                </a:solidFill>
                <a:latin typeface="Raleway" panose="020B0503030101060003" pitchFamily="34" charset="77"/>
              </a:rPr>
              <a:t> a la </a:t>
            </a:r>
            <a:r>
              <a:rPr lang="en-US" sz="2400" dirty="0" err="1">
                <a:solidFill>
                  <a:schemeClr val="tx1">
                    <a:lumMod val="75000"/>
                    <a:lumOff val="25000"/>
                  </a:schemeClr>
                </a:solidFill>
                <a:latin typeface="Raleway" panose="020B0503030101060003" pitchFamily="34" charset="77"/>
              </a:rPr>
              <a:t>lógica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producción</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reproducción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a:t>
            </a:r>
          </a:p>
        </p:txBody>
      </p:sp>
      <p:sp>
        <p:nvSpPr>
          <p:cNvPr id="22" name="Rectangle 2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1"/>
            <a:ext cx="4050791"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24" name="Rectangle 23">
            <a:extLst>
              <a:ext uri="{FF2B5EF4-FFF2-40B4-BE49-F238E27FC236}">
                <a16:creationId xmlns:a16="http://schemas.microsoft.com/office/drawing/2014/main" id="{70FA2369-10B3-4A99-93ED-036A92FD9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50278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El bien </a:t>
            </a:r>
            <a:r>
              <a:rPr lang="en-US" sz="3200" dirty="0" err="1">
                <a:solidFill>
                  <a:srgbClr val="FFFFFF"/>
                </a:solidFill>
                <a:latin typeface="Raleway" panose="020B0503030101060003" pitchFamily="34" charset="77"/>
              </a:rPr>
              <a:t>común</a:t>
            </a:r>
            <a:r>
              <a:rPr lang="en-US" sz="3200" dirty="0">
                <a:solidFill>
                  <a:srgbClr val="FFFFFF"/>
                </a:solidFill>
                <a:latin typeface="Raleway" panose="020B0503030101060003" pitchFamily="34" charset="77"/>
              </a:rPr>
              <a:t> de la </a:t>
            </a:r>
            <a:r>
              <a:rPr lang="en-US" sz="3200" dirty="0" err="1">
                <a:solidFill>
                  <a:srgbClr val="FFFFFF"/>
                </a:solidFill>
                <a:latin typeface="Raleway" panose="020B0503030101060003" pitchFamily="34" charset="77"/>
              </a:rPr>
              <a:t>Humanidad</a:t>
            </a:r>
            <a:endParaRPr lang="en-US" sz="3200" dirty="0">
              <a:solidFill>
                <a:srgbClr val="FFFFFF"/>
              </a:solidFill>
              <a:latin typeface="Raleway" panose="020B0503030101060003" pitchFamily="34" charset="77"/>
            </a:endParaRPr>
          </a:p>
        </p:txBody>
      </p:sp>
      <p:sp>
        <p:nvSpPr>
          <p:cNvPr id="2" name="Rectángulo 1"/>
          <p:cNvSpPr/>
          <p:nvPr/>
        </p:nvSpPr>
        <p:spPr>
          <a:xfrm>
            <a:off x="1096963" y="2675694"/>
            <a:ext cx="10058400" cy="3193294"/>
          </a:xfrm>
          <a:prstGeom prst="rect">
            <a:avLst/>
          </a:prstGeom>
        </p:spPr>
        <p:txBody>
          <a:bodyPr vert="horz" lIns="0" tIns="45720" rIns="0" bIns="45720" rtlCol="0">
            <a:noAutofit/>
          </a:bodyPr>
          <a:lstStyle/>
          <a:p>
            <a:pPr fontAlgn="base"/>
            <a:r>
              <a:rPr lang="es-MX" sz="2400" dirty="0">
                <a:latin typeface="Raleway" panose="020B0503030101060003" pitchFamily="34" charset="77"/>
              </a:rPr>
              <a:t>El Bien Común de la Humanidad es el contrapunto del “Bien individual”, defendido por el liberalismo económico “y considerablemente debilitado” por el neoliberalismo. </a:t>
            </a:r>
          </a:p>
          <a:p>
            <a:pPr fontAlgn="base"/>
            <a:endParaRPr lang="es-MX" sz="2400" dirty="0">
              <a:latin typeface="Raleway" panose="020B0503030101060003" pitchFamily="34" charset="77"/>
            </a:endParaRPr>
          </a:p>
          <a:p>
            <a:pPr fontAlgn="base"/>
            <a:r>
              <a:rPr lang="es-MX" sz="2400" dirty="0">
                <a:latin typeface="Raleway" panose="020B0503030101060003" pitchFamily="34" charset="77"/>
              </a:rPr>
              <a:t>Tiene que ver con el “ser”, con el “vivir”, mientras que la lógica del capitalismo lleva derechamente a la muerte de los seres humanos y de la naturaleza. </a:t>
            </a:r>
          </a:p>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p:txBody>
      </p:sp>
      <p:sp>
        <p:nvSpPr>
          <p:cNvPr id="24" name="Rectangle 2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254043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32" name="Straight Connector 3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101010 data lines to infinity">
            <a:extLst>
              <a:ext uri="{FF2B5EF4-FFF2-40B4-BE49-F238E27FC236}">
                <a16:creationId xmlns:a16="http://schemas.microsoft.com/office/drawing/2014/main" id="{8D3157CA-0F01-10B1-CB9B-6A6A384A4F61}"/>
              </a:ext>
            </a:extLst>
          </p:cNvPr>
          <p:cNvPicPr>
            <a:picLocks noChangeAspect="1"/>
          </p:cNvPicPr>
          <p:nvPr/>
        </p:nvPicPr>
        <p:blipFill rotWithShape="1">
          <a:blip r:embed="rId2">
            <a:alphaModFix amt="35000"/>
          </a:blip>
          <a:srcRect t="13127"/>
          <a:stretch/>
        </p:blipFill>
        <p:spPr>
          <a:xfrm>
            <a:off x="20" y="10"/>
            <a:ext cx="12191980" cy="6857990"/>
          </a:xfrm>
          <a:prstGeom prst="rect">
            <a:avLst/>
          </a:prstGeom>
        </p:spPr>
      </p:pic>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3200" dirty="0">
                <a:latin typeface="Raleway" panose="020B0503030101060003" pitchFamily="34" charset="77"/>
              </a:rPr>
              <a:t>El bien </a:t>
            </a:r>
            <a:r>
              <a:rPr lang="en-US" sz="3200" dirty="0" err="1">
                <a:latin typeface="Raleway" panose="020B0503030101060003" pitchFamily="34" charset="77"/>
              </a:rPr>
              <a:t>común</a:t>
            </a:r>
            <a:r>
              <a:rPr lang="en-US" sz="3200" dirty="0">
                <a:latin typeface="Raleway" panose="020B0503030101060003" pitchFamily="34" charset="77"/>
              </a:rPr>
              <a:t> de la </a:t>
            </a:r>
            <a:r>
              <a:rPr lang="en-US" sz="3200" dirty="0" err="1">
                <a:latin typeface="Raleway" panose="020B0503030101060003" pitchFamily="34" charset="77"/>
              </a:rPr>
              <a:t>Humanidad</a:t>
            </a:r>
            <a:endParaRPr lang="en-US" sz="3200" dirty="0">
              <a:latin typeface="Raleway" panose="020B0503030101060003" pitchFamily="34" charset="77"/>
            </a:endParaRPr>
          </a:p>
        </p:txBody>
      </p:sp>
      <p:cxnSp>
        <p:nvCxnSpPr>
          <p:cNvPr id="36" name="Straight Connector 35">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097280" y="2108201"/>
            <a:ext cx="10058400" cy="3760891"/>
          </a:xfrm>
          <a:prstGeom prst="rect">
            <a:avLst/>
          </a:prstGeom>
        </p:spPr>
        <p:txBody>
          <a:bodyPr vert="horz" lIns="0" tIns="45720" rIns="0" bIns="45720" rtlCol="0">
            <a:normAutofit/>
          </a:bodyPr>
          <a:lstStyle/>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realización</a:t>
            </a:r>
            <a:r>
              <a:rPr lang="en-US" sz="2400" dirty="0">
                <a:solidFill>
                  <a:schemeClr val="tx1">
                    <a:lumMod val="75000"/>
                    <a:lumOff val="25000"/>
                  </a:schemeClr>
                </a:solidFill>
                <a:latin typeface="Raleway" panose="020B0503030101060003" pitchFamily="34" charset="77"/>
              </a:rPr>
              <a:t> del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exige</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producción</a:t>
            </a:r>
            <a:r>
              <a:rPr lang="en-US" sz="2400" dirty="0">
                <a:solidFill>
                  <a:schemeClr val="tx1">
                    <a:lumMod val="75000"/>
                    <a:lumOff val="25000"/>
                  </a:schemeClr>
                </a:solidFill>
                <a:latin typeface="Raleway" panose="020B0503030101060003" pitchFamily="34" charset="77"/>
              </a:rPr>
              <a:t> material de la </a:t>
            </a:r>
            <a:r>
              <a:rPr lang="en-US" sz="2400" dirty="0" err="1">
                <a:solidFill>
                  <a:schemeClr val="tx1">
                    <a:lumMod val="75000"/>
                    <a:lumOff val="25000"/>
                  </a:schemeClr>
                </a:solidFill>
                <a:latin typeface="Raleway" panose="020B0503030101060003" pitchFamily="34" charset="77"/>
              </a:rPr>
              <a:t>vida</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necesidad</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regeneración</a:t>
            </a:r>
            <a:r>
              <a:rPr lang="en-US" sz="2400" dirty="0">
                <a:solidFill>
                  <a:schemeClr val="tx1">
                    <a:lumMod val="75000"/>
                    <a:lumOff val="25000"/>
                  </a:schemeClr>
                </a:solidFill>
                <a:latin typeface="Raleway" panose="020B0503030101060003" pitchFamily="34" charset="77"/>
              </a:rPr>
              <a:t> de la Tierra y la </a:t>
            </a:r>
            <a:r>
              <a:rPr lang="en-US" sz="2400" dirty="0" err="1">
                <a:solidFill>
                  <a:schemeClr val="tx1">
                    <a:lumMod val="75000"/>
                    <a:lumOff val="25000"/>
                  </a:schemeClr>
                </a:solidFill>
                <a:latin typeface="Raleway" panose="020B0503030101060003" pitchFamily="34" charset="77"/>
              </a:rPr>
              <a:t>organización</a:t>
            </a:r>
            <a:r>
              <a:rPr lang="en-US" sz="2400" dirty="0">
                <a:solidFill>
                  <a:schemeClr val="tx1">
                    <a:lumMod val="75000"/>
                    <a:lumOff val="25000"/>
                  </a:schemeClr>
                </a:solidFill>
                <a:latin typeface="Raleway" panose="020B0503030101060003" pitchFamily="34" charset="77"/>
              </a:rPr>
              <a:t> social y </a:t>
            </a:r>
            <a:r>
              <a:rPr lang="en-US" sz="2400" dirty="0" err="1">
                <a:solidFill>
                  <a:schemeClr val="tx1">
                    <a:lumMod val="75000"/>
                    <a:lumOff val="25000"/>
                  </a:schemeClr>
                </a:solidFill>
                <a:latin typeface="Raleway" panose="020B0503030101060003" pitchFamily="34" charset="77"/>
              </a:rPr>
              <a:t>política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colectiva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busca</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sentido</a:t>
            </a:r>
            <a:r>
              <a:rPr lang="en-US" sz="2400" dirty="0">
                <a:solidFill>
                  <a:schemeClr val="tx1">
                    <a:lumMod val="75000"/>
                    <a:lumOff val="25000"/>
                  </a:schemeClr>
                </a:solidFill>
                <a:latin typeface="Raleway" panose="020B0503030101060003" pitchFamily="34" charset="77"/>
              </a:rPr>
              <a:t> y bajo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guía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ética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emancipatoria</a:t>
            </a:r>
            <a:r>
              <a:rPr lang="en-US" sz="2400" dirty="0">
                <a:solidFill>
                  <a:schemeClr val="tx1">
                    <a:lumMod val="75000"/>
                    <a:lumOff val="25000"/>
                  </a:schemeClr>
                </a:solidFill>
                <a:latin typeface="Raleway" panose="020B0503030101060003" pitchFamily="34" charset="77"/>
              </a:rPr>
              <a:t>. </a:t>
            </a:r>
          </a:p>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definitiva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es, para </a:t>
            </a:r>
            <a:r>
              <a:rPr lang="en-US" sz="2400" dirty="0" err="1">
                <a:solidFill>
                  <a:schemeClr val="tx1">
                    <a:lumMod val="75000"/>
                    <a:lumOff val="25000"/>
                  </a:schemeClr>
                </a:solidFill>
                <a:latin typeface="Raleway" panose="020B0503030101060003" pitchFamily="34" charset="77"/>
              </a:rPr>
              <a:t>Houtart</a:t>
            </a:r>
            <a:r>
              <a:rPr lang="en-US" sz="2400" dirty="0">
                <a:solidFill>
                  <a:schemeClr val="tx1">
                    <a:lumMod val="75000"/>
                    <a:lumOff val="25000"/>
                  </a:schemeClr>
                </a:solidFill>
                <a:latin typeface="Raleway" panose="020B0503030101060003" pitchFamily="34" charset="77"/>
              </a:rPr>
              <a:t>, la meta, la </a:t>
            </a:r>
            <a:r>
              <a:rPr lang="en-US" sz="2400" dirty="0" err="1">
                <a:solidFill>
                  <a:schemeClr val="tx1">
                    <a:lumMod val="75000"/>
                    <a:lumOff val="25000"/>
                  </a:schemeClr>
                </a:solidFill>
                <a:latin typeface="Raleway" panose="020B0503030101060003" pitchFamily="34" charset="77"/>
              </a:rPr>
              <a:t>utopía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cuyo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destino</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orientar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acción</a:t>
            </a:r>
            <a:r>
              <a:rPr lang="en-US" sz="2400" dirty="0">
                <a:solidFill>
                  <a:schemeClr val="tx1">
                    <a:lumMod val="75000"/>
                    <a:lumOff val="25000"/>
                  </a:schemeClr>
                </a:solidFill>
                <a:latin typeface="Raleway" panose="020B0503030101060003" pitchFamily="34" charset="77"/>
              </a:rPr>
              <a:t>.</a:t>
            </a: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38" name="Rectangle 37">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345005820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dgar Morin: pensamiento complejo en tiempos de coronavirus - Grupo Milenio">
            <a:extLst>
              <a:ext uri="{FF2B5EF4-FFF2-40B4-BE49-F238E27FC236}">
                <a16:creationId xmlns:a16="http://schemas.microsoft.com/office/drawing/2014/main" id="{28D9CB6E-6489-B351-CDAD-06265C5F72B3}"/>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b="11119"/>
          <a:stretch/>
        </p:blipFill>
        <p:spPr bwMode="auto">
          <a:xfrm>
            <a:off x="20" y="10"/>
            <a:ext cx="12191980" cy="655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0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Alumnos técnicos-profesionales de la región del Maule reciben más de 1.400  tablets donados por SiEmpre por Chile | SiEmpre por Chile">
            <a:extLst>
              <a:ext uri="{FF2B5EF4-FFF2-40B4-BE49-F238E27FC236}">
                <a16:creationId xmlns:a16="http://schemas.microsoft.com/office/drawing/2014/main" id="{B9CD5212-00F0-B9B6-56AB-52033431C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1" y="0"/>
            <a:ext cx="10336841" cy="643075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A62BD3E-2EC3-98DC-F565-1E7E3527EC51}"/>
              </a:ext>
            </a:extLst>
          </p:cNvPr>
          <p:cNvSpPr txBox="1"/>
          <p:nvPr/>
        </p:nvSpPr>
        <p:spPr>
          <a:xfrm>
            <a:off x="10431620" y="5392961"/>
            <a:ext cx="1760380" cy="830997"/>
          </a:xfrm>
          <a:prstGeom prst="rect">
            <a:avLst/>
          </a:prstGeom>
          <a:noFill/>
        </p:spPr>
        <p:txBody>
          <a:bodyPr wrap="square" rtlCol="0">
            <a:spAutoFit/>
          </a:bodyPr>
          <a:lstStyle/>
          <a:p>
            <a:r>
              <a:rPr lang="es-MX" sz="2400" dirty="0">
                <a:latin typeface="Raleway" panose="020B0503030101060003" pitchFamily="34" charset="77"/>
              </a:rPr>
              <a:t>Desde la educación</a:t>
            </a:r>
          </a:p>
        </p:txBody>
      </p:sp>
    </p:spTree>
    <p:extLst>
      <p:ext uri="{BB962C8B-B14F-4D97-AF65-F5344CB8AC3E}">
        <p14:creationId xmlns:p14="http://schemas.microsoft.com/office/powerpoint/2010/main" val="408058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La generación Post – Alfa">
            <a:extLst>
              <a:ext uri="{FF2B5EF4-FFF2-40B4-BE49-F238E27FC236}">
                <a16:creationId xmlns:a16="http://schemas.microsoft.com/office/drawing/2014/main" id="{2790E45C-4DD6-CF5C-3A64-0CE1CB175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7"/>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C5071A-CC14-737B-1F5B-01317DF50D4D}"/>
              </a:ext>
            </a:extLst>
          </p:cNvPr>
          <p:cNvSpPr>
            <a:spLocks noGrp="1"/>
          </p:cNvSpPr>
          <p:nvPr>
            <p:ph type="title"/>
          </p:nvPr>
        </p:nvSpPr>
        <p:spPr>
          <a:xfrm>
            <a:off x="7090913" y="1388970"/>
            <a:ext cx="4355941" cy="2901694"/>
          </a:xfrm>
        </p:spPr>
        <p:txBody>
          <a:bodyPr vert="horz" lIns="91440" tIns="45720" rIns="91440" bIns="45720" rtlCol="0" anchor="b">
            <a:normAutofit/>
          </a:bodyPr>
          <a:lstStyle/>
          <a:p>
            <a:r>
              <a:rPr lang="en-US" sz="4400" dirty="0">
                <a:solidFill>
                  <a:schemeClr val="bg1"/>
                </a:solidFill>
                <a:latin typeface="Raleway" panose="020B0503030101060003" pitchFamily="34" charset="77"/>
              </a:rPr>
              <a:t>RUTAS DE RESISTENCIA COLECTIVA</a:t>
            </a:r>
          </a:p>
        </p:txBody>
      </p:sp>
      <p:cxnSp>
        <p:nvCxnSpPr>
          <p:cNvPr id="31" name="Straight Connector 30">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6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Título 3"/>
          <p:cNvSpPr>
            <a:spLocks noGrp="1"/>
          </p:cNvSpPr>
          <p:nvPr>
            <p:ph type="title"/>
          </p:nvPr>
        </p:nvSpPr>
        <p:spPr>
          <a:xfrm>
            <a:off x="492369" y="605896"/>
            <a:ext cx="3838091" cy="5646208"/>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El </a:t>
            </a:r>
            <a:r>
              <a:rPr lang="en-US" sz="3200" dirty="0" err="1">
                <a:solidFill>
                  <a:srgbClr val="FFFFFF"/>
                </a:solidFill>
                <a:latin typeface="Raleway" panose="020B0503030101060003" pitchFamily="34" charset="77"/>
              </a:rPr>
              <a:t>pensamiento</a:t>
            </a:r>
            <a:r>
              <a:rPr lang="en-US" sz="3200" dirty="0">
                <a:solidFill>
                  <a:srgbClr val="FFFFFF"/>
                </a:solidFill>
                <a:latin typeface="Raleway" panose="020B0503030101060003" pitchFamily="34" charset="77"/>
              </a:rPr>
              <a:t> </a:t>
            </a:r>
            <a:r>
              <a:rPr lang="en-US" sz="3200" dirty="0" err="1">
                <a:solidFill>
                  <a:srgbClr val="FFFFFF"/>
                </a:solidFill>
                <a:latin typeface="Raleway" panose="020B0503030101060003" pitchFamily="34" charset="77"/>
              </a:rPr>
              <a:t>complejo</a:t>
            </a:r>
            <a:br>
              <a:rPr lang="en-US" sz="3200" dirty="0">
                <a:solidFill>
                  <a:srgbClr val="FFFFFF"/>
                </a:solidFill>
                <a:latin typeface="Raleway" panose="020B0503030101060003" pitchFamily="34" charset="77"/>
              </a:rPr>
            </a:br>
            <a:br>
              <a:rPr lang="en-US" sz="3200" dirty="0">
                <a:solidFill>
                  <a:srgbClr val="FFFFFF"/>
                </a:solidFill>
                <a:latin typeface="Raleway" panose="020B0503030101060003" pitchFamily="34" charset="77"/>
              </a:rPr>
            </a:br>
            <a:r>
              <a:rPr lang="en-US" sz="3200" dirty="0">
                <a:solidFill>
                  <a:srgbClr val="FFFFFF"/>
                </a:solidFill>
                <a:latin typeface="Raleway" panose="020B0503030101060003" pitchFamily="34" charset="77"/>
              </a:rPr>
              <a:t>Edgar Morin</a:t>
            </a:r>
          </a:p>
        </p:txBody>
      </p:sp>
      <p:sp>
        <p:nvSpPr>
          <p:cNvPr id="2" name="Rectángulo 1"/>
          <p:cNvSpPr/>
          <p:nvPr/>
        </p:nvSpPr>
        <p:spPr>
          <a:xfrm>
            <a:off x="5231958" y="605896"/>
            <a:ext cx="5923721" cy="5646208"/>
          </a:xfrm>
          <a:prstGeom prst="rect">
            <a:avLst/>
          </a:prstGeom>
        </p:spPr>
        <p:txBody>
          <a:bodyPr vert="horz" lIns="0" tIns="45720" rIns="0" bIns="45720" rtlCol="0" anchor="ctr">
            <a:normAutofit/>
          </a:bodyPr>
          <a:lstStyle/>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err="1">
                <a:solidFill>
                  <a:schemeClr val="tx1">
                    <a:lumMod val="75000"/>
                    <a:lumOff val="25000"/>
                  </a:schemeClr>
                </a:solidFill>
                <a:latin typeface="Raleway" panose="020B0503030101060003" pitchFamily="34" charset="77"/>
              </a:rPr>
              <a:t>Desde</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perspectiva</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pensamiento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complejo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ningún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objeto</a:t>
            </a:r>
            <a:r>
              <a:rPr lang="en-US" sz="2400" dirty="0">
                <a:solidFill>
                  <a:schemeClr val="tx1">
                    <a:lumMod val="75000"/>
                    <a:lumOff val="25000"/>
                  </a:schemeClr>
                </a:solidFill>
                <a:latin typeface="Raleway" panose="020B0503030101060003" pitchFamily="34" charset="77"/>
              </a:rPr>
              <a:t> o </a:t>
            </a:r>
            <a:r>
              <a:rPr lang="en-US" sz="2400" dirty="0" err="1">
                <a:solidFill>
                  <a:schemeClr val="tx1">
                    <a:lumMod val="75000"/>
                    <a:lumOff val="25000"/>
                  </a:schemeClr>
                </a:solidFill>
                <a:latin typeface="Raleway" panose="020B0503030101060003" pitchFamily="34" charset="77"/>
              </a:rPr>
              <a:t>acontecimiento</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deba</a:t>
            </a:r>
            <a:r>
              <a:rPr lang="en-US" sz="2400" dirty="0">
                <a:solidFill>
                  <a:schemeClr val="tx1">
                    <a:lumMod val="75000"/>
                    <a:lumOff val="25000"/>
                  </a:schemeClr>
                </a:solidFill>
                <a:latin typeface="Raleway" panose="020B0503030101060003" pitchFamily="34" charset="77"/>
              </a:rPr>
              <a:t> ser </a:t>
            </a:r>
            <a:r>
              <a:rPr lang="en-US" sz="2400" dirty="0" err="1">
                <a:solidFill>
                  <a:schemeClr val="tx1">
                    <a:lumMod val="75000"/>
                    <a:lumOff val="25000"/>
                  </a:schemeClr>
                </a:solidFill>
                <a:latin typeface="Raleway" panose="020B0503030101060003" pitchFamily="34" charset="77"/>
              </a:rPr>
              <a:t>analizado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ciencia</a:t>
            </a:r>
            <a:r>
              <a:rPr lang="en-US" sz="2400" dirty="0">
                <a:solidFill>
                  <a:schemeClr val="tx1">
                    <a:lumMod val="75000"/>
                    <a:lumOff val="25000"/>
                  </a:schemeClr>
                </a:solidFill>
                <a:latin typeface="Raleway" panose="020B0503030101060003" pitchFamily="34" charset="77"/>
              </a:rPr>
              <a:t>) se </a:t>
            </a:r>
            <a:r>
              <a:rPr lang="en-US" sz="2400" dirty="0" err="1">
                <a:solidFill>
                  <a:schemeClr val="tx1">
                    <a:lumMod val="75000"/>
                    <a:lumOff val="25000"/>
                  </a:schemeClr>
                </a:solidFill>
                <a:latin typeface="Raleway" panose="020B0503030101060003" pitchFamily="34" charset="77"/>
              </a:rPr>
              <a:t>encuentra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aislado</a:t>
            </a:r>
            <a:r>
              <a:rPr lang="en-US" sz="2400" dirty="0">
                <a:solidFill>
                  <a:schemeClr val="tx1">
                    <a:lumMod val="75000"/>
                    <a:lumOff val="25000"/>
                  </a:schemeClr>
                </a:solidFill>
                <a:latin typeface="Raleway" panose="020B0503030101060003" pitchFamily="34" charset="77"/>
              </a:rPr>
              <a:t> o </a:t>
            </a:r>
            <a:r>
              <a:rPr lang="en-US" sz="2400" dirty="0" err="1">
                <a:solidFill>
                  <a:schemeClr val="tx1">
                    <a:lumMod val="75000"/>
                    <a:lumOff val="25000"/>
                  </a:schemeClr>
                </a:solidFill>
                <a:latin typeface="Raleway" panose="020B0503030101060003" pitchFamily="34" charset="77"/>
              </a:rPr>
              <a:t>desvinculado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sino</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éste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aparece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dentro</a:t>
            </a:r>
            <a:r>
              <a:rPr lang="en-US" sz="2400" dirty="0">
                <a:solidFill>
                  <a:schemeClr val="tx1">
                    <a:lumMod val="75000"/>
                    <a:lumOff val="25000"/>
                  </a:schemeClr>
                </a:solidFill>
                <a:latin typeface="Raleway" panose="020B0503030101060003" pitchFamily="34" charset="77"/>
              </a:rPr>
              <a:t> de un </a:t>
            </a:r>
            <a:r>
              <a:rPr lang="en-US" sz="2400" dirty="0" err="1">
                <a:solidFill>
                  <a:schemeClr val="tx1">
                    <a:lumMod val="75000"/>
                    <a:lumOff val="25000"/>
                  </a:schemeClr>
                </a:solidFill>
                <a:latin typeface="Raleway" panose="020B0503030101060003" pitchFamily="34" charset="77"/>
              </a:rPr>
              <a:t>sistema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complejo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desde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donde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entabla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gama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relaciones</a:t>
            </a:r>
            <a:r>
              <a:rPr lang="en-US" sz="2400" dirty="0">
                <a:solidFill>
                  <a:schemeClr val="tx1">
                    <a:lumMod val="75000"/>
                    <a:lumOff val="25000"/>
                  </a:schemeClr>
                </a:solidFill>
                <a:latin typeface="Raleway" panose="020B0503030101060003" pitchFamily="34" charset="77"/>
              </a:rPr>
              <a:t> con </a:t>
            </a:r>
            <a:r>
              <a:rPr lang="en-US" sz="2400" dirty="0" err="1">
                <a:solidFill>
                  <a:schemeClr val="tx1">
                    <a:lumMod val="75000"/>
                    <a:lumOff val="25000"/>
                  </a:schemeClr>
                </a:solidFill>
                <a:latin typeface="Raleway" panose="020B0503030101060003" pitchFamily="34" charset="77"/>
              </a:rPr>
              <a:t>otros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objetos</a:t>
            </a:r>
            <a:r>
              <a:rPr lang="en-US" sz="2400" dirty="0">
                <a:solidFill>
                  <a:schemeClr val="tx1">
                    <a:lumMod val="75000"/>
                    <a:lumOff val="25000"/>
                  </a:schemeClr>
                </a:solidFill>
                <a:latin typeface="Raleway" panose="020B0503030101060003" pitchFamily="34" charset="77"/>
              </a:rPr>
              <a:t>..</a:t>
            </a:r>
          </a:p>
          <a:p>
            <a:pPr defTabSz="914400">
              <a:spcAft>
                <a:spcPts val="600"/>
              </a:spcAft>
              <a:buFont typeface="Calibri" panose="020F0502020204030204" pitchFamily="34" charset="0"/>
            </a:pPr>
            <a:endParaRPr lang="en-US" sz="24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361649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643468" y="643467"/>
            <a:ext cx="3073550" cy="5126203"/>
          </a:xfrm>
        </p:spPr>
        <p:txBody>
          <a:bodyPr vert="horz" lIns="91440" tIns="45720" rIns="91440" bIns="45720" rtlCol="0" anchor="ctr">
            <a:normAutofit/>
          </a:bodyPr>
          <a:lstStyle/>
          <a:p>
            <a:pPr algn="r"/>
            <a:r>
              <a:rPr lang="en-US" sz="3200" dirty="0">
                <a:solidFill>
                  <a:schemeClr val="tx1"/>
                </a:solidFill>
                <a:latin typeface="Raleway" panose="020B0503030101060003" pitchFamily="34" charset="77"/>
              </a:rPr>
              <a:t>El </a:t>
            </a:r>
            <a:r>
              <a:rPr lang="en-US" sz="3200" dirty="0" err="1">
                <a:solidFill>
                  <a:schemeClr val="tx1"/>
                </a:solidFill>
                <a:latin typeface="Raleway" panose="020B0503030101060003" pitchFamily="34" charset="77"/>
              </a:rPr>
              <a:t>pensamiento</a:t>
            </a:r>
            <a:r>
              <a:rPr lang="en-US" sz="3200" dirty="0">
                <a:solidFill>
                  <a:schemeClr val="tx1"/>
                </a:solidFill>
                <a:latin typeface="Raleway" panose="020B0503030101060003" pitchFamily="34" charset="77"/>
              </a:rPr>
              <a:t> </a:t>
            </a:r>
            <a:r>
              <a:rPr lang="en-US" sz="3200" dirty="0" err="1">
                <a:solidFill>
                  <a:schemeClr val="tx1"/>
                </a:solidFill>
                <a:latin typeface="Raleway" panose="020B0503030101060003" pitchFamily="34" charset="77"/>
              </a:rPr>
              <a:t>complejo</a:t>
            </a:r>
            <a:endParaRPr lang="en-US" sz="3200" dirty="0">
              <a:solidFill>
                <a:schemeClr val="tx1"/>
              </a:solidFill>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363786" y="621697"/>
            <a:ext cx="6791894" cy="5147973"/>
          </a:xfrm>
          <a:prstGeom prst="rect">
            <a:avLst/>
          </a:prstGeom>
        </p:spPr>
        <p:txBody>
          <a:bodyPr vert="horz" lIns="0" tIns="45720" rIns="0" bIns="45720" rtlCol="0" anchor="ctr">
            <a:normAutofit/>
          </a:bodyPr>
          <a:lstStyle/>
          <a:p>
            <a:pPr defTabSz="914400">
              <a:spcAft>
                <a:spcPts val="600"/>
              </a:spcAft>
            </a:pPr>
            <a:r>
              <a:rPr lang="en-US" sz="2400" dirty="0" err="1">
                <a:solidFill>
                  <a:schemeClr val="tx1">
                    <a:lumMod val="75000"/>
                    <a:lumOff val="25000"/>
                  </a:schemeClr>
                </a:solidFill>
                <a:latin typeface="Raleway" panose="020B0503030101060003" pitchFamily="34" charset="77"/>
              </a:rPr>
              <a:t>Esta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propuesta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intenta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integrar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enfoque</a:t>
            </a:r>
            <a:r>
              <a:rPr lang="en-US" sz="2400" dirty="0">
                <a:solidFill>
                  <a:schemeClr val="tx1">
                    <a:lumMod val="75000"/>
                    <a:lumOff val="25000"/>
                  </a:schemeClr>
                </a:solidFill>
                <a:latin typeface="Raleway" panose="020B0503030101060003" pitchFamily="34" charset="77"/>
              </a:rPr>
              <a:t> global y </a:t>
            </a:r>
            <a:r>
              <a:rPr lang="en-US" sz="2400" dirty="0" err="1">
                <a:solidFill>
                  <a:schemeClr val="tx1">
                    <a:lumMod val="75000"/>
                    <a:lumOff val="25000"/>
                  </a:schemeClr>
                </a:solidFill>
                <a:latin typeface="Raleway" panose="020B0503030101060003" pitchFamily="34" charset="77"/>
              </a:rPr>
              <a:t>complejo</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mundo</a:t>
            </a:r>
            <a:r>
              <a:rPr lang="en-US" sz="2400" dirty="0">
                <a:solidFill>
                  <a:schemeClr val="tx1">
                    <a:lumMod val="75000"/>
                    <a:lumOff val="25000"/>
                  </a:schemeClr>
                </a:solidFill>
                <a:latin typeface="Raleway" panose="020B0503030101060003" pitchFamily="34" charset="77"/>
              </a:rPr>
              <a:t> con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que tome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cuenta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visión</a:t>
            </a:r>
            <a:r>
              <a:rPr lang="en-US" sz="2400" dirty="0">
                <a:solidFill>
                  <a:schemeClr val="tx1">
                    <a:lumMod val="75000"/>
                    <a:lumOff val="25000"/>
                  </a:schemeClr>
                </a:solidFill>
                <a:latin typeface="Raleway" panose="020B0503030101060003" pitchFamily="34" charset="77"/>
              </a:rPr>
              <a:t>. </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err="1">
                <a:solidFill>
                  <a:schemeClr val="tx1">
                    <a:lumMod val="75000"/>
                    <a:lumOff val="25000"/>
                  </a:schemeClr>
                </a:solidFill>
                <a:latin typeface="Raleway" panose="020B0503030101060003" pitchFamily="34" charset="77"/>
              </a:rPr>
              <a:t>Así</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todo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conocimiento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humano</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nos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permita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tomar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conciencia</a:t>
            </a:r>
            <a:r>
              <a:rPr lang="en-US" sz="2400" dirty="0">
                <a:solidFill>
                  <a:schemeClr val="tx1">
                    <a:lumMod val="75000"/>
                    <a:lumOff val="25000"/>
                  </a:schemeClr>
                </a:solidFill>
                <a:latin typeface="Raleway" panose="020B0503030101060003" pitchFamily="34" charset="77"/>
              </a:rPr>
              <a:t> de que </a:t>
            </a:r>
            <a:r>
              <a:rPr lang="en-US" sz="2400" dirty="0" err="1">
                <a:solidFill>
                  <a:schemeClr val="tx1">
                    <a:lumMod val="75000"/>
                    <a:lumOff val="25000"/>
                  </a:schemeClr>
                </a:solidFill>
                <a:latin typeface="Raleway" panose="020B0503030101060003" pitchFamily="34" charset="77"/>
              </a:rPr>
              <a:t>somos</a:t>
            </a:r>
            <a:r>
              <a:rPr lang="en-US" sz="2400" dirty="0">
                <a:solidFill>
                  <a:schemeClr val="tx1">
                    <a:lumMod val="75000"/>
                    <a:lumOff val="25000"/>
                  </a:schemeClr>
                </a:solidFill>
                <a:latin typeface="Raleway" panose="020B0503030101060003" pitchFamily="34" charset="77"/>
              </a:rPr>
              <a:t> tan </a:t>
            </a:r>
            <a:r>
              <a:rPr lang="en-US" sz="2400" dirty="0" err="1">
                <a:solidFill>
                  <a:schemeClr val="tx1">
                    <a:lumMod val="75000"/>
                    <a:lumOff val="25000"/>
                  </a:schemeClr>
                </a:solidFill>
                <a:latin typeface="Raleway" panose="020B0503030101060003" pitchFamily="34" charset="77"/>
              </a:rPr>
              <a:t>sólo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parte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componente</a:t>
            </a:r>
            <a:r>
              <a:rPr lang="en-US" sz="2400" dirty="0">
                <a:solidFill>
                  <a:schemeClr val="tx1">
                    <a:lumMod val="75000"/>
                    <a:lumOff val="25000"/>
                  </a:schemeClr>
                </a:solidFill>
                <a:latin typeface="Raleway" panose="020B0503030101060003" pitchFamily="34" charset="77"/>
              </a:rPr>
              <a:t> de un </a:t>
            </a:r>
            <a:r>
              <a:rPr lang="en-US" sz="2400" dirty="0" err="1">
                <a:solidFill>
                  <a:schemeClr val="tx1">
                    <a:lumMod val="75000"/>
                    <a:lumOff val="25000"/>
                  </a:schemeClr>
                </a:solidFill>
                <a:latin typeface="Raleway" panose="020B0503030101060003" pitchFamily="34" charset="77"/>
              </a:rPr>
              <a:t>sistema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más</a:t>
            </a:r>
            <a:r>
              <a:rPr lang="en-US" sz="2400" dirty="0">
                <a:solidFill>
                  <a:schemeClr val="tx1">
                    <a:lumMod val="75000"/>
                    <a:lumOff val="25000"/>
                  </a:schemeClr>
                </a:solidFill>
                <a:latin typeface="Raleway" panose="020B0503030101060003" pitchFamily="34" charset="77"/>
              </a:rPr>
              <a:t> general (</a:t>
            </a:r>
            <a:r>
              <a:rPr lang="en-US" sz="2400" dirty="0" err="1">
                <a:solidFill>
                  <a:schemeClr val="tx1">
                    <a:lumMod val="75000"/>
                    <a:lumOff val="25000"/>
                  </a:schemeClr>
                </a:solidFill>
                <a:latin typeface="Raleway" panose="020B0503030101060003" pitchFamily="34" charset="77"/>
              </a:rPr>
              <a:t>complejo</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constante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interacción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será</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bienvenido</a:t>
            </a:r>
            <a:r>
              <a:rPr lang="en-US" sz="2400" dirty="0">
                <a:solidFill>
                  <a:schemeClr val="tx1">
                    <a:lumMod val="75000"/>
                    <a:lumOff val="25000"/>
                  </a:schemeClr>
                </a:solidFill>
                <a:latin typeface="Raleway" panose="020B0503030101060003" pitchFamily="34" charset="77"/>
              </a:rPr>
              <a:t> para </a:t>
            </a:r>
            <a:r>
              <a:rPr lang="en-US" sz="2400" dirty="0" err="1">
                <a:solidFill>
                  <a:schemeClr val="tx1">
                    <a:lumMod val="75000"/>
                    <a:lumOff val="25000"/>
                  </a:schemeClr>
                </a:solidFill>
                <a:latin typeface="Raleway" panose="020B0503030101060003" pitchFamily="34" charset="77"/>
              </a:rPr>
              <a:t>formar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parte</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a:t>
            </a: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624198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1096963" y="831548"/>
            <a:ext cx="10058400" cy="2355132"/>
          </a:xfrm>
        </p:spPr>
        <p:txBody>
          <a:bodyPr vert="horz" lIns="91440" tIns="45720" rIns="91440" bIns="45720" rtlCol="0" anchor="b">
            <a:normAutofit/>
          </a:bodyPr>
          <a:lstStyle/>
          <a:p>
            <a:r>
              <a:rPr lang="en-US" sz="6000" dirty="0">
                <a:solidFill>
                  <a:schemeClr val="tx1"/>
                </a:solidFill>
                <a:latin typeface="Raleway" panose="020B0503030101060003" pitchFamily="34" charset="77"/>
              </a:rPr>
              <a:t>El </a:t>
            </a:r>
            <a:r>
              <a:rPr lang="en-US" sz="6000" dirty="0" err="1">
                <a:solidFill>
                  <a:schemeClr val="tx1"/>
                </a:solidFill>
                <a:latin typeface="Raleway" panose="020B0503030101060003" pitchFamily="34" charset="77"/>
              </a:rPr>
              <a:t>pensamiento</a:t>
            </a:r>
            <a:r>
              <a:rPr lang="en-US" sz="6000" dirty="0">
                <a:solidFill>
                  <a:schemeClr val="tx1"/>
                </a:solidFill>
                <a:latin typeface="Raleway" panose="020B0503030101060003" pitchFamily="34" charset="77"/>
              </a:rPr>
              <a:t> </a:t>
            </a:r>
            <a:r>
              <a:rPr lang="en-US" sz="6000" dirty="0" err="1">
                <a:solidFill>
                  <a:schemeClr val="tx1"/>
                </a:solidFill>
                <a:latin typeface="Raleway" panose="020B0503030101060003" pitchFamily="34" charset="77"/>
              </a:rPr>
              <a:t>complejo</a:t>
            </a:r>
            <a:endParaRPr lang="en-US" sz="60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2253D3D2-93DD-4AE3-9660-D546EF032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403" y="3429000"/>
            <a:ext cx="9811512"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096963" y="3671316"/>
            <a:ext cx="10634962" cy="2355132"/>
          </a:xfrm>
          <a:prstGeom prst="rect">
            <a:avLst/>
          </a:prstGeom>
        </p:spPr>
        <p:txBody>
          <a:bodyPr vert="horz" lIns="0" tIns="45720" rIns="0" bIns="45720" rtlCol="0" anchor="t">
            <a:normAutofit/>
          </a:bodyPr>
          <a:lstStyle/>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pPr>
            <a:r>
              <a:rPr lang="en-US" sz="2400" dirty="0">
                <a:solidFill>
                  <a:schemeClr val="tx1">
                    <a:lumMod val="75000"/>
                    <a:lumOff val="25000"/>
                  </a:schemeClr>
                </a:solidFill>
                <a:latin typeface="Raleway" panose="020B0503030101060003" pitchFamily="34" charset="77"/>
              </a:rPr>
              <a:t>Se </a:t>
            </a:r>
            <a:r>
              <a:rPr lang="en-US" sz="2400" dirty="0" err="1">
                <a:solidFill>
                  <a:schemeClr val="tx1">
                    <a:lumMod val="75000"/>
                    <a:lumOff val="25000"/>
                  </a:schemeClr>
                </a:solidFill>
                <a:latin typeface="Raleway" panose="020B0503030101060003" pitchFamily="34" charset="77"/>
              </a:rPr>
              <a:t>necesitan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derribar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esquemas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mentales</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desde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comienzo</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ciencia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moderna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han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impuestos</a:t>
            </a:r>
            <a:r>
              <a:rPr lang="en-US" sz="2400" dirty="0">
                <a:solidFill>
                  <a:schemeClr val="tx1">
                    <a:lumMod val="75000"/>
                    <a:lumOff val="25000"/>
                  </a:schemeClr>
                </a:solidFill>
                <a:latin typeface="Raleway" panose="020B0503030101060003" pitchFamily="34" charset="77"/>
              </a:rPr>
              <a:t> (entre </a:t>
            </a:r>
            <a:r>
              <a:rPr lang="en-US" sz="2400" dirty="0" err="1">
                <a:solidFill>
                  <a:schemeClr val="tx1">
                    <a:lumMod val="75000"/>
                    <a:lumOff val="25000"/>
                  </a:schemeClr>
                </a:solidFill>
                <a:latin typeface="Raleway" panose="020B0503030101060003" pitchFamily="34" charset="77"/>
              </a:rPr>
              <a:t>ellos</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visión</a:t>
            </a:r>
            <a:r>
              <a:rPr lang="en-US" sz="2400" dirty="0">
                <a:solidFill>
                  <a:schemeClr val="tx1">
                    <a:lumMod val="75000"/>
                    <a:lumOff val="25000"/>
                  </a:schemeClr>
                </a:solidFill>
                <a:latin typeface="Raleway" panose="020B0503030101060003" pitchFamily="34" charset="77"/>
              </a:rPr>
              <a:t> de un </a:t>
            </a:r>
            <a:r>
              <a:rPr lang="en-US" sz="2400" dirty="0" err="1">
                <a:solidFill>
                  <a:schemeClr val="tx1">
                    <a:lumMod val="75000"/>
                    <a:lumOff val="25000"/>
                  </a:schemeClr>
                </a:solidFill>
                <a:latin typeface="Raleway" panose="020B0503030101060003" pitchFamily="34" charset="77"/>
              </a:rPr>
              <a:t>mundo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fragmentario</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mecánico</a:t>
            </a:r>
            <a:r>
              <a:rPr lang="en-US" sz="2400" dirty="0">
                <a:solidFill>
                  <a:schemeClr val="tx1">
                    <a:lumMod val="75000"/>
                    <a:lumOff val="25000"/>
                  </a:schemeClr>
                </a:solidFill>
                <a:latin typeface="Raleway" panose="020B0503030101060003" pitchFamily="34" charset="77"/>
              </a:rPr>
              <a:t>). </a:t>
            </a:r>
            <a:endParaRPr lang="en-US" sz="1100"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sz="11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C8C4A29D-5269-414E-AF71-0B9E9252E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42818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367422" y="608558"/>
            <a:ext cx="5921921" cy="5126203"/>
          </a:xfrm>
        </p:spPr>
        <p:txBody>
          <a:bodyPr vert="horz" lIns="91440" tIns="45720" rIns="91440" bIns="45720" rtlCol="0" anchor="ctr">
            <a:normAutofit/>
          </a:bodyPr>
          <a:lstStyle/>
          <a:p>
            <a:pPr algn="r"/>
            <a:r>
              <a:rPr lang="en-US" sz="6000" dirty="0">
                <a:solidFill>
                  <a:schemeClr val="tx1"/>
                </a:solidFill>
                <a:latin typeface="Raleway" panose="020B0503030101060003" pitchFamily="34" charset="77"/>
              </a:rPr>
              <a:t>El </a:t>
            </a:r>
            <a:r>
              <a:rPr lang="en-US" sz="6000" dirty="0" err="1">
                <a:solidFill>
                  <a:schemeClr val="tx1"/>
                </a:solidFill>
                <a:latin typeface="Raleway" panose="020B0503030101060003" pitchFamily="34" charset="77"/>
              </a:rPr>
              <a:t>pensamiento</a:t>
            </a:r>
            <a:r>
              <a:rPr lang="en-US" sz="6000" dirty="0">
                <a:solidFill>
                  <a:schemeClr val="tx1"/>
                </a:solidFill>
                <a:latin typeface="Raleway" panose="020B0503030101060003" pitchFamily="34" charset="77"/>
              </a:rPr>
              <a:t> </a:t>
            </a:r>
            <a:r>
              <a:rPr lang="en-US" sz="6000" dirty="0" err="1">
                <a:solidFill>
                  <a:schemeClr val="tx1"/>
                </a:solidFill>
                <a:latin typeface="Raleway" panose="020B0503030101060003" pitchFamily="34" charset="77"/>
              </a:rPr>
              <a:t>complejo</a:t>
            </a:r>
            <a:endParaRPr lang="en-US" sz="60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50021" y="1595483"/>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7534657" y="855013"/>
            <a:ext cx="4264787" cy="5147973"/>
          </a:xfrm>
          <a:prstGeom prst="rect">
            <a:avLst/>
          </a:prstGeom>
        </p:spPr>
        <p:txBody>
          <a:bodyPr vert="horz" lIns="0" tIns="45720" rIns="0" bIns="45720" rtlCol="0" anchor="ctr">
            <a:normAutofit/>
          </a:bodyPr>
          <a:lstStyle/>
          <a:p>
            <a:pPr fontAlgn="base"/>
            <a:r>
              <a:rPr lang="es-MX" sz="2400" dirty="0">
                <a:latin typeface="Raleway" panose="020B0503030101060003" pitchFamily="34" charset="77"/>
              </a:rPr>
              <a:t>Morin habla habla no sólo de una nueva educación, sino de una reforma del pensamiento</a:t>
            </a: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01E907E6-DC1F-49A9-A946-CEB2CB330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19512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Título 3"/>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chemeClr val="bg1"/>
                </a:solidFill>
                <a:latin typeface="Raleway" panose="020B0503030101060003" pitchFamily="34" charset="77"/>
              </a:rPr>
              <a:t>Los </a:t>
            </a:r>
            <a:r>
              <a:rPr lang="en-US" sz="3200" dirty="0" err="1">
                <a:solidFill>
                  <a:schemeClr val="bg1"/>
                </a:solidFill>
                <a:latin typeface="Raleway" panose="020B0503030101060003" pitchFamily="34" charset="77"/>
              </a:rPr>
              <a:t>siete</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saberes</a:t>
            </a:r>
            <a:br>
              <a:rPr lang="en-US" sz="3200" dirty="0">
                <a:solidFill>
                  <a:schemeClr val="bg1"/>
                </a:solidFill>
                <a:latin typeface="Raleway" panose="020B0503030101060003" pitchFamily="34" charset="77"/>
              </a:rPr>
            </a:br>
            <a:r>
              <a:rPr lang="en-US" sz="3200" dirty="0">
                <a:solidFill>
                  <a:schemeClr val="bg1"/>
                </a:solidFill>
                <a:latin typeface="Raleway" panose="020B0503030101060003" pitchFamily="34" charset="77"/>
              </a:rPr>
              <a:t>Una </a:t>
            </a:r>
            <a:r>
              <a:rPr lang="en-US" sz="3200" dirty="0" err="1">
                <a:solidFill>
                  <a:schemeClr val="bg1"/>
                </a:solidFill>
                <a:latin typeface="Raleway" panose="020B0503030101060003" pitchFamily="34" charset="77"/>
              </a:rPr>
              <a:t>educación</a:t>
            </a:r>
            <a:r>
              <a:rPr lang="en-US" sz="3200" dirty="0">
                <a:solidFill>
                  <a:schemeClr val="bg1"/>
                </a:solidFill>
                <a:latin typeface="Raleway" panose="020B0503030101060003" pitchFamily="34" charset="77"/>
              </a:rPr>
              <a:t> que cure la </a:t>
            </a:r>
            <a:r>
              <a:rPr lang="en-US" sz="3200" dirty="0" err="1">
                <a:solidFill>
                  <a:schemeClr val="bg1"/>
                </a:solidFill>
                <a:latin typeface="Raleway" panose="020B0503030101060003" pitchFamily="34" charset="77"/>
              </a:rPr>
              <a:t>ceguera</a:t>
            </a:r>
            <a:r>
              <a:rPr lang="en-US" sz="3200" dirty="0">
                <a:solidFill>
                  <a:schemeClr val="bg1"/>
                </a:solidFill>
                <a:latin typeface="Raleway" panose="020B0503030101060003" pitchFamily="34" charset="77"/>
              </a:rPr>
              <a:t> del </a:t>
            </a:r>
            <a:r>
              <a:rPr lang="en-US" sz="3200" dirty="0" err="1">
                <a:solidFill>
                  <a:schemeClr val="bg1"/>
                </a:solidFill>
                <a:latin typeface="Raleway" panose="020B0503030101060003" pitchFamily="34" charset="77"/>
              </a:rPr>
              <a:t>conocimiento</a:t>
            </a:r>
            <a:endParaRPr lang="en-US" sz="3200" dirty="0">
              <a:solidFill>
                <a:schemeClr val="bg1"/>
              </a:solidFill>
              <a:latin typeface="Raleway" panose="020B0503030101060003" pitchFamily="34" charset="77"/>
            </a:endParaRPr>
          </a:p>
        </p:txBody>
      </p:sp>
      <p:sp>
        <p:nvSpPr>
          <p:cNvPr id="2" name="Rectángulo 1"/>
          <p:cNvSpPr/>
          <p:nvPr/>
        </p:nvSpPr>
        <p:spPr>
          <a:xfrm>
            <a:off x="1066783" y="2205733"/>
            <a:ext cx="10337338" cy="3832758"/>
          </a:xfrm>
          <a:prstGeom prst="rect">
            <a:avLst/>
          </a:prstGeom>
        </p:spPr>
        <p:txBody>
          <a:bodyPr vert="horz" lIns="0" tIns="45720" rIns="0" bIns="45720" rtlCol="0">
            <a:normAutofit/>
          </a:bodyPr>
          <a:lstStyle/>
          <a:p>
            <a:pPr defTabSz="914400">
              <a:lnSpc>
                <a:spcPct val="90000"/>
              </a:lnSpc>
              <a:spcAft>
                <a:spcPts val="600"/>
              </a:spcAft>
            </a:pPr>
            <a:r>
              <a:rPr lang="en-US" sz="2400" dirty="0" err="1">
                <a:solidFill>
                  <a:schemeClr val="tx1">
                    <a:lumMod val="75000"/>
                    <a:lumOff val="25000"/>
                  </a:schemeClr>
                </a:solidFill>
                <a:latin typeface="Raleway" panose="020B0503030101060003" pitchFamily="34" charset="77"/>
              </a:rPr>
              <a:t>Todo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conocimiento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conlleva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riesgo</a:t>
            </a:r>
            <a:r>
              <a:rPr lang="en-US" sz="2400" dirty="0">
                <a:solidFill>
                  <a:schemeClr val="tx1">
                    <a:lumMod val="75000"/>
                    <a:lumOff val="25000"/>
                  </a:schemeClr>
                </a:solidFill>
                <a:latin typeface="Raleway" panose="020B0503030101060003" pitchFamily="34" charset="77"/>
              </a:rPr>
              <a:t> del error y de la </a:t>
            </a:r>
            <a:r>
              <a:rPr lang="en-US" sz="2400" dirty="0" err="1">
                <a:solidFill>
                  <a:schemeClr val="tx1">
                    <a:lumMod val="75000"/>
                    <a:lumOff val="25000"/>
                  </a:schemeClr>
                </a:solidFill>
                <a:latin typeface="Raleway" panose="020B0503030101060003" pitchFamily="34" charset="77"/>
              </a:rPr>
              <a:t>ilusión</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primera</a:t>
            </a:r>
            <a:r>
              <a:rPr lang="en-US" sz="2400" dirty="0">
                <a:solidFill>
                  <a:schemeClr val="tx1">
                    <a:lumMod val="75000"/>
                    <a:lumOff val="25000"/>
                  </a:schemeClr>
                </a:solidFill>
                <a:latin typeface="Raleway" panose="020B0503030101060003" pitchFamily="34" charset="77"/>
              </a:rPr>
              <a:t> e ineludible </a:t>
            </a:r>
            <a:r>
              <a:rPr lang="en-US" sz="2400" dirty="0" err="1">
                <a:solidFill>
                  <a:schemeClr val="tx1">
                    <a:lumMod val="75000"/>
                    <a:lumOff val="25000"/>
                  </a:schemeClr>
                </a:solidFill>
                <a:latin typeface="Raleway" panose="020B0503030101060003" pitchFamily="34" charset="77"/>
              </a:rPr>
              <a:t>tarea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enseñar</a:t>
            </a:r>
            <a:r>
              <a:rPr lang="en-US" sz="2400" dirty="0">
                <a:solidFill>
                  <a:schemeClr val="tx1">
                    <a:lumMod val="75000"/>
                    <a:lumOff val="25000"/>
                  </a:schemeClr>
                </a:solidFill>
                <a:latin typeface="Raleway" panose="020B0503030101060003" pitchFamily="34" charset="77"/>
              </a:rPr>
              <a:t> un </a:t>
            </a:r>
            <a:r>
              <a:rPr lang="en-US" sz="2400" dirty="0" err="1">
                <a:solidFill>
                  <a:schemeClr val="tx1">
                    <a:lumMod val="75000"/>
                    <a:lumOff val="25000"/>
                  </a:schemeClr>
                </a:solidFill>
                <a:latin typeface="Raleway" panose="020B0503030101060003" pitchFamily="34" charset="77"/>
              </a:rPr>
              <a:t>conocimiento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capaz</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criticar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propio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conocimiento</a:t>
            </a:r>
            <a:r>
              <a:rPr lang="en-US" sz="2400" dirty="0">
                <a:solidFill>
                  <a:schemeClr val="tx1">
                    <a:lumMod val="75000"/>
                    <a:lumOff val="25000"/>
                  </a:schemeClr>
                </a:solidFill>
                <a:latin typeface="Raleway" panose="020B0503030101060003" pitchFamily="34" charset="77"/>
              </a:rPr>
              <a:t>. </a:t>
            </a:r>
          </a:p>
          <a:p>
            <a:pPr defTabSz="914400">
              <a:lnSpc>
                <a:spcPct val="90000"/>
              </a:lnSpc>
              <a:spcAft>
                <a:spcPts val="600"/>
              </a:spcAft>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pPr>
            <a:r>
              <a:rPr lang="en-US" sz="2400" dirty="0" err="1">
                <a:solidFill>
                  <a:schemeClr val="tx1">
                    <a:lumMod val="75000"/>
                    <a:lumOff val="25000"/>
                  </a:schemeClr>
                </a:solidFill>
                <a:latin typeface="Raleway" panose="020B0503030101060003" pitchFamily="34" charset="77"/>
              </a:rPr>
              <a:t>Debemos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enseñar</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evitar</a:t>
            </a:r>
            <a:r>
              <a:rPr lang="en-US" sz="2400" dirty="0">
                <a:solidFill>
                  <a:schemeClr val="tx1">
                    <a:lumMod val="75000"/>
                    <a:lumOff val="25000"/>
                  </a:schemeClr>
                </a:solidFill>
                <a:latin typeface="Raleway" panose="020B0503030101060003" pitchFamily="34" charset="77"/>
              </a:rPr>
              <a:t> la doble </a:t>
            </a:r>
            <a:r>
              <a:rPr lang="en-US" sz="2400" dirty="0" err="1">
                <a:solidFill>
                  <a:schemeClr val="tx1">
                    <a:lumMod val="75000"/>
                    <a:lumOff val="25000"/>
                  </a:schemeClr>
                </a:solidFill>
                <a:latin typeface="Raleway" panose="020B0503030101060003" pitchFamily="34" charset="77"/>
              </a:rPr>
              <a:t>enajenación</a:t>
            </a:r>
            <a:r>
              <a:rPr lang="en-US" sz="2400" dirty="0">
                <a:solidFill>
                  <a:schemeClr val="tx1">
                    <a:lumMod val="75000"/>
                    <a:lumOff val="25000"/>
                  </a:schemeClr>
                </a:solidFill>
                <a:latin typeface="Raleway" panose="020B0503030101060003" pitchFamily="34" charset="77"/>
              </a:rPr>
              <a:t>: la de </a:t>
            </a:r>
            <a:r>
              <a:rPr lang="en-US" sz="2400" dirty="0" err="1">
                <a:solidFill>
                  <a:schemeClr val="tx1">
                    <a:lumMod val="75000"/>
                    <a:lumOff val="25000"/>
                  </a:schemeClr>
                </a:solidFill>
                <a:latin typeface="Raleway" panose="020B0503030101060003" pitchFamily="34" charset="77"/>
              </a:rPr>
              <a:t>nuestra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mente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sus ideas y la de las </a:t>
            </a:r>
            <a:r>
              <a:rPr lang="en-US" sz="2400" dirty="0" err="1">
                <a:solidFill>
                  <a:schemeClr val="tx1">
                    <a:lumMod val="75000"/>
                    <a:lumOff val="25000"/>
                  </a:schemeClr>
                </a:solidFill>
                <a:latin typeface="Raleway" panose="020B0503030101060003" pitchFamily="34" charset="77"/>
              </a:rPr>
              <a:t>propias</a:t>
            </a:r>
            <a:r>
              <a:rPr lang="en-US" sz="2400" dirty="0">
                <a:solidFill>
                  <a:schemeClr val="tx1">
                    <a:lumMod val="75000"/>
                    <a:lumOff val="25000"/>
                  </a:schemeClr>
                </a:solidFill>
                <a:latin typeface="Raleway" panose="020B0503030101060003" pitchFamily="34" charset="77"/>
              </a:rPr>
              <a:t> ideas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nuestra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mente</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45663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Título 3"/>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chemeClr val="bg1"/>
                </a:solidFill>
                <a:latin typeface="Raleway" panose="020B0503030101060003" pitchFamily="34" charset="77"/>
              </a:rPr>
              <a:t>Los </a:t>
            </a:r>
            <a:r>
              <a:rPr lang="en-US" sz="3200" dirty="0" err="1">
                <a:solidFill>
                  <a:schemeClr val="bg1"/>
                </a:solidFill>
                <a:latin typeface="Raleway" panose="020B0503030101060003" pitchFamily="34" charset="77"/>
              </a:rPr>
              <a:t>siete</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saberes</a:t>
            </a:r>
            <a:br>
              <a:rPr lang="en-US" sz="3200" dirty="0">
                <a:solidFill>
                  <a:schemeClr val="bg1"/>
                </a:solidFill>
                <a:latin typeface="Raleway" panose="020B0503030101060003" pitchFamily="34" charset="77"/>
              </a:rPr>
            </a:br>
            <a:r>
              <a:rPr lang="en-US" sz="3200" dirty="0">
                <a:solidFill>
                  <a:schemeClr val="bg1"/>
                </a:solidFill>
                <a:latin typeface="Raleway" panose="020B0503030101060003" pitchFamily="34" charset="77"/>
              </a:rPr>
              <a:t>Una </a:t>
            </a:r>
            <a:r>
              <a:rPr lang="en-US" sz="3200" dirty="0" err="1">
                <a:solidFill>
                  <a:schemeClr val="bg1"/>
                </a:solidFill>
                <a:latin typeface="Raleway" panose="020B0503030101060003" pitchFamily="34" charset="77"/>
              </a:rPr>
              <a:t>educación</a:t>
            </a:r>
            <a:r>
              <a:rPr lang="en-US" sz="3200" dirty="0">
                <a:solidFill>
                  <a:schemeClr val="bg1"/>
                </a:solidFill>
                <a:latin typeface="Raleway" panose="020B0503030101060003" pitchFamily="34" charset="77"/>
              </a:rPr>
              <a:t> que </a:t>
            </a:r>
            <a:r>
              <a:rPr lang="en-US" sz="3200" dirty="0" err="1">
                <a:solidFill>
                  <a:schemeClr val="bg1"/>
                </a:solidFill>
                <a:latin typeface="Raleway" panose="020B0503030101060003" pitchFamily="34" charset="77"/>
              </a:rPr>
              <a:t>garantice</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el</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conocimiento</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pertinente</a:t>
            </a:r>
            <a:endParaRPr lang="en-US" sz="3200" dirty="0">
              <a:solidFill>
                <a:srgbClr val="FFFFFF"/>
              </a:solidFill>
              <a:latin typeface="Raleway" panose="020B0503030101060003" pitchFamily="34" charset="77"/>
            </a:endParaRPr>
          </a:p>
        </p:txBody>
      </p:sp>
      <p:sp>
        <p:nvSpPr>
          <p:cNvPr id="2" name="Rectángulo 1"/>
          <p:cNvSpPr/>
          <p:nvPr/>
        </p:nvSpPr>
        <p:spPr>
          <a:xfrm>
            <a:off x="1096963" y="2191603"/>
            <a:ext cx="10358916" cy="3677385"/>
          </a:xfrm>
          <a:prstGeom prst="rect">
            <a:avLst/>
          </a:prstGeom>
        </p:spPr>
        <p:txBody>
          <a:bodyPr vert="horz" lIns="0" tIns="45720" rIns="0" bIns="45720" rtlCol="0">
            <a:normAutofit lnSpcReduction="10000"/>
          </a:bodyPr>
          <a:lstStyle/>
          <a:p>
            <a:pPr defTabSz="914400">
              <a:spcAft>
                <a:spcPts val="600"/>
              </a:spcAft>
            </a:pPr>
            <a:r>
              <a:rPr lang="en-US" sz="2400" dirty="0">
                <a:solidFill>
                  <a:schemeClr val="tx1">
                    <a:lumMod val="75000"/>
                    <a:lumOff val="25000"/>
                  </a:schemeClr>
                </a:solidFill>
                <a:latin typeface="Raleway" panose="020B0503030101060003" pitchFamily="34" charset="77"/>
              </a:rPr>
              <a:t>Ante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aluvión</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informaciones</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necesario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discernir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cuáles</a:t>
            </a:r>
            <a:r>
              <a:rPr lang="en-US" sz="2400" dirty="0">
                <a:solidFill>
                  <a:schemeClr val="tx1">
                    <a:lumMod val="75000"/>
                    <a:lumOff val="25000"/>
                  </a:schemeClr>
                </a:solidFill>
                <a:latin typeface="Raleway" panose="020B0503030101060003" pitchFamily="34" charset="77"/>
              </a:rPr>
              <a:t> son las </a:t>
            </a:r>
            <a:r>
              <a:rPr lang="en-US" sz="2400" dirty="0" err="1">
                <a:solidFill>
                  <a:schemeClr val="tx1">
                    <a:lumMod val="75000"/>
                    <a:lumOff val="25000"/>
                  </a:schemeClr>
                </a:solidFill>
                <a:latin typeface="Raleway" panose="020B0503030101060003" pitchFamily="34" charset="77"/>
              </a:rPr>
              <a:t>informaciones</a:t>
            </a:r>
            <a:r>
              <a:rPr lang="en-US" sz="2400" dirty="0">
                <a:solidFill>
                  <a:schemeClr val="tx1">
                    <a:lumMod val="75000"/>
                    <a:lumOff val="25000"/>
                  </a:schemeClr>
                </a:solidFill>
                <a:latin typeface="Raleway" panose="020B0503030101060003" pitchFamily="34" charset="77"/>
              </a:rPr>
              <a:t> clave. Ante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número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ingente</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problemas</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necesario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diferenciar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que son </a:t>
            </a:r>
            <a:r>
              <a:rPr lang="en-US" sz="2400" dirty="0" err="1">
                <a:solidFill>
                  <a:schemeClr val="tx1">
                    <a:lumMod val="75000"/>
                    <a:lumOff val="25000"/>
                  </a:schemeClr>
                </a:solidFill>
                <a:latin typeface="Raleway" panose="020B0503030101060003" pitchFamily="34" charset="77"/>
              </a:rPr>
              <a:t>problemas</a:t>
            </a:r>
            <a:r>
              <a:rPr lang="en-US" sz="2400" dirty="0">
                <a:solidFill>
                  <a:schemeClr val="tx1">
                    <a:lumMod val="75000"/>
                    <a:lumOff val="25000"/>
                  </a:schemeClr>
                </a:solidFill>
                <a:latin typeface="Raleway" panose="020B0503030101060003" pitchFamily="34" charset="77"/>
              </a:rPr>
              <a:t> clave. </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promover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inteligencia</a:t>
            </a:r>
            <a:r>
              <a:rPr lang="en-US" sz="2400" dirty="0">
                <a:solidFill>
                  <a:schemeClr val="tx1">
                    <a:lumMod val="75000"/>
                    <a:lumOff val="25000"/>
                  </a:schemeClr>
                </a:solidFill>
                <a:latin typeface="Raleway" panose="020B0503030101060003" pitchFamily="34" charset="77"/>
              </a:rPr>
              <a:t> general" </a:t>
            </a:r>
            <a:r>
              <a:rPr lang="en-US" sz="2400" dirty="0" err="1">
                <a:solidFill>
                  <a:schemeClr val="tx1">
                    <a:lumMod val="75000"/>
                    <a:lumOff val="25000"/>
                  </a:schemeClr>
                </a:solidFill>
                <a:latin typeface="Raleway" panose="020B0503030101060003" pitchFamily="34" charset="77"/>
              </a:rPr>
              <a:t>apta</a:t>
            </a:r>
            <a:r>
              <a:rPr lang="en-US" sz="2400" dirty="0">
                <a:solidFill>
                  <a:schemeClr val="tx1">
                    <a:lumMod val="75000"/>
                    <a:lumOff val="25000"/>
                  </a:schemeClr>
                </a:solidFill>
                <a:latin typeface="Raleway" panose="020B0503030101060003" pitchFamily="34" charset="77"/>
              </a:rPr>
              <a:t> para </a:t>
            </a:r>
            <a:r>
              <a:rPr lang="en-US" sz="2400" dirty="0" err="1">
                <a:solidFill>
                  <a:schemeClr val="tx1">
                    <a:lumMod val="75000"/>
                    <a:lumOff val="25000"/>
                  </a:schemeClr>
                </a:solidFill>
                <a:latin typeface="Raleway" panose="020B0503030101060003" pitchFamily="34" charset="77"/>
              </a:rPr>
              <a:t>referirse</a:t>
            </a:r>
            <a:r>
              <a:rPr lang="en-US" sz="2400" dirty="0">
                <a:solidFill>
                  <a:schemeClr val="tx1">
                    <a:lumMod val="75000"/>
                    <a:lumOff val="25000"/>
                  </a:schemeClr>
                </a:solidFill>
                <a:latin typeface="Raleway" panose="020B0503030101060003" pitchFamily="34" charset="77"/>
              </a:rPr>
              <a:t> al </a:t>
            </a:r>
            <a:r>
              <a:rPr lang="en-US" sz="2400" dirty="0" err="1">
                <a:solidFill>
                  <a:schemeClr val="tx1">
                    <a:lumMod val="75000"/>
                    <a:lumOff val="25000"/>
                  </a:schemeClr>
                </a:solidFill>
                <a:latin typeface="Raleway" panose="020B0503030101060003" pitchFamily="34" charset="77"/>
              </a:rPr>
              <a:t>contexto</a:t>
            </a:r>
            <a:r>
              <a:rPr lang="en-US" sz="2400" dirty="0">
                <a:solidFill>
                  <a:schemeClr val="tx1">
                    <a:lumMod val="75000"/>
                    <a:lumOff val="25000"/>
                  </a:schemeClr>
                </a:solidFill>
                <a:latin typeface="Raleway" panose="020B0503030101060003" pitchFamily="34" charset="77"/>
              </a:rPr>
              <a:t>, a lo global, a lo multidimensional y a la </a:t>
            </a:r>
            <a:r>
              <a:rPr lang="en-US" sz="2400" dirty="0" err="1">
                <a:solidFill>
                  <a:schemeClr val="tx1">
                    <a:lumMod val="75000"/>
                    <a:lumOff val="25000"/>
                  </a:schemeClr>
                </a:solidFill>
                <a:latin typeface="Raleway" panose="020B0503030101060003" pitchFamily="34" charset="77"/>
              </a:rPr>
              <a:t>interacción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compleja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elementos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inteligencia</a:t>
            </a:r>
            <a:r>
              <a:rPr lang="en-US" sz="2400" dirty="0">
                <a:solidFill>
                  <a:schemeClr val="tx1">
                    <a:lumMod val="75000"/>
                    <a:lumOff val="25000"/>
                  </a:schemeClr>
                </a:solidFill>
                <a:latin typeface="Raleway" panose="020B0503030101060003" pitchFamily="34" charset="77"/>
              </a:rPr>
              <a:t> general se </a:t>
            </a:r>
            <a:r>
              <a:rPr lang="en-US" sz="2400" dirty="0" err="1">
                <a:solidFill>
                  <a:schemeClr val="tx1">
                    <a:lumMod val="75000"/>
                    <a:lumOff val="25000"/>
                  </a:schemeClr>
                </a:solidFill>
                <a:latin typeface="Raleway" panose="020B0503030101060003" pitchFamily="34" charset="77"/>
              </a:rPr>
              <a:t>construye</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partir</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conocimientos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existentes</a:t>
            </a:r>
            <a:r>
              <a:rPr lang="en-US" sz="2400" dirty="0">
                <a:solidFill>
                  <a:schemeClr val="tx1">
                    <a:lumMod val="75000"/>
                    <a:lumOff val="25000"/>
                  </a:schemeClr>
                </a:solidFill>
                <a:latin typeface="Raleway" panose="020B0503030101060003" pitchFamily="34" charset="77"/>
              </a:rPr>
              <a:t> y de la </a:t>
            </a:r>
            <a:r>
              <a:rPr lang="en-US" sz="2400" dirty="0" err="1">
                <a:solidFill>
                  <a:schemeClr val="tx1">
                    <a:lumMod val="75000"/>
                    <a:lumOff val="25000"/>
                  </a:schemeClr>
                </a:solidFill>
                <a:latin typeface="Raleway" panose="020B0503030101060003" pitchFamily="34" charset="77"/>
              </a:rPr>
              <a:t>crítica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mismos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Su</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configuración</a:t>
            </a:r>
            <a:r>
              <a:rPr lang="en-US" sz="2400" dirty="0">
                <a:solidFill>
                  <a:schemeClr val="tx1">
                    <a:lumMod val="75000"/>
                    <a:lumOff val="25000"/>
                  </a:schemeClr>
                </a:solidFill>
                <a:latin typeface="Raleway" panose="020B0503030101060003" pitchFamily="34" charset="77"/>
              </a:rPr>
              <a:t> fundamental es la </a:t>
            </a:r>
            <a:r>
              <a:rPr lang="en-US" sz="2400" dirty="0" err="1">
                <a:solidFill>
                  <a:schemeClr val="tx1">
                    <a:lumMod val="75000"/>
                    <a:lumOff val="25000"/>
                  </a:schemeClr>
                </a:solidFill>
                <a:latin typeface="Raleway" panose="020B0503030101060003" pitchFamily="34" charset="77"/>
              </a:rPr>
              <a:t>capacidad</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plantear</a:t>
            </a:r>
            <a:r>
              <a:rPr lang="en-US" sz="2400" dirty="0">
                <a:solidFill>
                  <a:schemeClr val="tx1">
                    <a:lumMod val="75000"/>
                    <a:lumOff val="25000"/>
                  </a:schemeClr>
                </a:solidFill>
                <a:latin typeface="Raleway" panose="020B0503030101060003" pitchFamily="34" charset="77"/>
              </a:rPr>
              <a:t> y de resolver </a:t>
            </a:r>
            <a:r>
              <a:rPr lang="en-US" sz="2400" dirty="0" err="1">
                <a:solidFill>
                  <a:schemeClr val="tx1">
                    <a:lumMod val="75000"/>
                    <a:lumOff val="25000"/>
                  </a:schemeClr>
                </a:solidFill>
                <a:latin typeface="Raleway" panose="020B0503030101060003" pitchFamily="34" charset="77"/>
              </a:rPr>
              <a:t>problemas</a:t>
            </a:r>
            <a:r>
              <a:rPr lang="en-US" sz="2400" dirty="0">
                <a:solidFill>
                  <a:schemeClr val="tx1">
                    <a:lumMod val="75000"/>
                    <a:lumOff val="25000"/>
                  </a:schemeClr>
                </a:solidFill>
                <a:latin typeface="Raleway" panose="020B0503030101060003" pitchFamily="34" charset="77"/>
              </a:rPr>
              <a:t>.</a:t>
            </a:r>
          </a:p>
          <a:p>
            <a:pPr defTabSz="914400">
              <a:spcAft>
                <a:spcPts val="600"/>
              </a:spcAft>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227318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810891" y="643466"/>
            <a:ext cx="2909430" cy="5470463"/>
          </a:xfrm>
        </p:spPr>
        <p:txBody>
          <a:bodyPr vert="horz" lIns="91440" tIns="45720" rIns="91440" bIns="45720" rtlCol="0" anchor="ctr">
            <a:normAutofit/>
          </a:bodyPr>
          <a:lstStyle/>
          <a:p>
            <a:r>
              <a:rPr lang="en-US" sz="3200" dirty="0">
                <a:solidFill>
                  <a:schemeClr val="tx1"/>
                </a:solidFill>
                <a:latin typeface="Raleway" panose="020B0503030101060003" pitchFamily="34" charset="77"/>
              </a:rPr>
              <a:t>Los </a:t>
            </a:r>
            <a:r>
              <a:rPr lang="en-US" sz="3200" dirty="0" err="1">
                <a:solidFill>
                  <a:schemeClr val="tx1"/>
                </a:solidFill>
                <a:latin typeface="Raleway" panose="020B0503030101060003" pitchFamily="34" charset="77"/>
              </a:rPr>
              <a:t>siete</a:t>
            </a:r>
            <a:r>
              <a:rPr lang="en-US" sz="3200" dirty="0">
                <a:solidFill>
                  <a:schemeClr val="tx1"/>
                </a:solidFill>
                <a:latin typeface="Raleway" panose="020B0503030101060003" pitchFamily="34" charset="77"/>
              </a:rPr>
              <a:t> </a:t>
            </a:r>
            <a:r>
              <a:rPr lang="en-US" sz="3200" dirty="0" err="1">
                <a:solidFill>
                  <a:schemeClr val="tx1"/>
                </a:solidFill>
                <a:latin typeface="Raleway" panose="020B0503030101060003" pitchFamily="34" charset="77"/>
              </a:rPr>
              <a:t>saberes</a:t>
            </a:r>
            <a:br>
              <a:rPr lang="en-US" sz="3200" dirty="0">
                <a:solidFill>
                  <a:schemeClr val="tx1"/>
                </a:solidFill>
                <a:latin typeface="Raleway" panose="020B0503030101060003" pitchFamily="34" charset="77"/>
              </a:rPr>
            </a:br>
            <a:r>
              <a:rPr lang="en-US" sz="3200" dirty="0" err="1">
                <a:solidFill>
                  <a:schemeClr val="tx1"/>
                </a:solidFill>
                <a:latin typeface="Raleway" panose="020B0503030101060003" pitchFamily="34" charset="77"/>
              </a:rPr>
              <a:t>Enseñar</a:t>
            </a:r>
            <a:r>
              <a:rPr lang="en-US" sz="3200" dirty="0">
                <a:solidFill>
                  <a:schemeClr val="tx1"/>
                </a:solidFill>
                <a:latin typeface="Raleway" panose="020B0503030101060003" pitchFamily="34" charset="77"/>
              </a:rPr>
              <a:t> la </a:t>
            </a:r>
            <a:r>
              <a:rPr lang="en-US" sz="3200" dirty="0" err="1">
                <a:solidFill>
                  <a:schemeClr val="tx1"/>
                </a:solidFill>
                <a:latin typeface="Raleway" panose="020B0503030101060003" pitchFamily="34" charset="77"/>
              </a:rPr>
              <a:t>condición</a:t>
            </a:r>
            <a:r>
              <a:rPr lang="en-US" sz="3200" dirty="0">
                <a:solidFill>
                  <a:schemeClr val="tx1"/>
                </a:solidFill>
                <a:latin typeface="Raleway" panose="020B0503030101060003" pitchFamily="34" charset="77"/>
              </a:rPr>
              <a:t> </a:t>
            </a:r>
            <a:r>
              <a:rPr lang="en-US" sz="3200" dirty="0" err="1">
                <a:solidFill>
                  <a:schemeClr val="tx1"/>
                </a:solidFill>
                <a:latin typeface="Raleway" panose="020B0503030101060003" pitchFamily="34" charset="77"/>
              </a:rPr>
              <a:t>humana</a:t>
            </a:r>
            <a:endParaRPr lang="en-US" sz="3200" dirty="0">
              <a:solidFill>
                <a:schemeClr val="tx1"/>
              </a:solidFill>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562682" y="935448"/>
            <a:ext cx="6818427" cy="5470462"/>
          </a:xfrm>
          <a:prstGeom prst="rect">
            <a:avLst/>
          </a:prstGeom>
        </p:spPr>
        <p:txBody>
          <a:bodyPr vert="horz" lIns="0" tIns="45720" rIns="0" bIns="45720" rtlCol="0" anchor="ctr">
            <a:normAutofit fontScale="92500" lnSpcReduction="20000"/>
          </a:bodyPr>
          <a:lstStyle/>
          <a:p>
            <a:pPr defTabSz="914400">
              <a:spcAft>
                <a:spcPts val="600"/>
              </a:spcAft>
            </a:pPr>
            <a:r>
              <a:rPr lang="en-US" sz="2400" dirty="0" err="1">
                <a:solidFill>
                  <a:schemeClr val="tx1">
                    <a:lumMod val="75000"/>
                    <a:lumOff val="25000"/>
                  </a:schemeClr>
                </a:solidFill>
                <a:latin typeface="Raleway" panose="020B0503030101060003" pitchFamily="34" charset="77"/>
              </a:rPr>
              <a:t>Debemos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reconocernos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nuestra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y, al </a:t>
            </a:r>
            <a:r>
              <a:rPr lang="en-US" sz="2400" dirty="0" err="1">
                <a:solidFill>
                  <a:schemeClr val="tx1">
                    <a:lumMod val="75000"/>
                    <a:lumOff val="25000"/>
                  </a:schemeClr>
                </a:solidFill>
                <a:latin typeface="Raleway" panose="020B0503030101060003" pitchFamily="34" charset="77"/>
              </a:rPr>
              <a:t>mismo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tiempo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reconocer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diversidad</a:t>
            </a:r>
            <a:r>
              <a:rPr lang="en-US" sz="2400" dirty="0">
                <a:solidFill>
                  <a:schemeClr val="tx1">
                    <a:lumMod val="75000"/>
                    <a:lumOff val="25000"/>
                  </a:schemeClr>
                </a:solidFill>
                <a:latin typeface="Raleway" panose="020B0503030101060003" pitchFamily="34" charset="77"/>
              </a:rPr>
              <a:t> cultural </a:t>
            </a:r>
            <a:r>
              <a:rPr lang="en-US" sz="2400" dirty="0" err="1">
                <a:solidFill>
                  <a:schemeClr val="tx1">
                    <a:lumMod val="75000"/>
                    <a:lumOff val="25000"/>
                  </a:schemeClr>
                </a:solidFill>
                <a:latin typeface="Raleway" panose="020B0503030101060003" pitchFamily="34" charset="77"/>
              </a:rPr>
              <a:t>inherente</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todo</a:t>
            </a:r>
            <a:r>
              <a:rPr lang="en-US" sz="2400" dirty="0">
                <a:solidFill>
                  <a:schemeClr val="tx1">
                    <a:lumMod val="75000"/>
                    <a:lumOff val="25000"/>
                  </a:schemeClr>
                </a:solidFill>
                <a:latin typeface="Raleway" panose="020B0503030101060003" pitchFamily="34" charset="77"/>
              </a:rPr>
              <a:t> lo </a:t>
            </a:r>
            <a:r>
              <a:rPr lang="en-US" sz="2400" dirty="0" err="1">
                <a:solidFill>
                  <a:schemeClr val="tx1">
                    <a:lumMod val="75000"/>
                    <a:lumOff val="25000"/>
                  </a:schemeClr>
                </a:solidFill>
                <a:latin typeface="Raleway" panose="020B0503030101060003" pitchFamily="34" charset="77"/>
              </a:rPr>
              <a:t>humano</a:t>
            </a:r>
            <a:r>
              <a:rPr lang="en-US" sz="2400" dirty="0">
                <a:solidFill>
                  <a:schemeClr val="tx1">
                    <a:lumMod val="75000"/>
                    <a:lumOff val="25000"/>
                  </a:schemeClr>
                </a:solidFill>
                <a:latin typeface="Raleway" panose="020B0503030101060003" pitchFamily="34" charset="77"/>
              </a:rPr>
              <a:t>. </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err="1">
                <a:solidFill>
                  <a:schemeClr val="tx1">
                    <a:lumMod val="75000"/>
                    <a:lumOff val="25000"/>
                  </a:schemeClr>
                </a:solidFill>
                <a:latin typeface="Raleway" panose="020B0503030101060003" pitchFamily="34" charset="77"/>
              </a:rPr>
              <a:t>Conocer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ser </a:t>
            </a:r>
            <a:r>
              <a:rPr lang="en-US" sz="2400" dirty="0" err="1">
                <a:solidFill>
                  <a:schemeClr val="tx1">
                    <a:lumMod val="75000"/>
                    <a:lumOff val="25000"/>
                  </a:schemeClr>
                </a:solidFill>
                <a:latin typeface="Raleway" panose="020B0503030101060003" pitchFamily="34" charset="77"/>
              </a:rPr>
              <a:t>humano</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situarlo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universo</a:t>
            </a:r>
            <a:r>
              <a:rPr lang="en-US" sz="2400" dirty="0">
                <a:solidFill>
                  <a:schemeClr val="tx1">
                    <a:lumMod val="75000"/>
                    <a:lumOff val="25000"/>
                  </a:schemeClr>
                </a:solidFill>
                <a:latin typeface="Raleway" panose="020B0503030101060003" pitchFamily="34" charset="77"/>
              </a:rPr>
              <a:t> y, al </a:t>
            </a:r>
            <a:r>
              <a:rPr lang="en-US" sz="2400" dirty="0" err="1">
                <a:solidFill>
                  <a:schemeClr val="tx1">
                    <a:lumMod val="75000"/>
                    <a:lumOff val="25000"/>
                  </a:schemeClr>
                </a:solidFill>
                <a:latin typeface="Raleway" panose="020B0503030101060003" pitchFamily="34" charset="77"/>
              </a:rPr>
              <a:t>mismo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tiempo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separarlo</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él</a:t>
            </a:r>
            <a:r>
              <a:rPr lang="en-US" sz="2400" dirty="0">
                <a:solidFill>
                  <a:schemeClr val="tx1">
                    <a:lumMod val="75000"/>
                    <a:lumOff val="25000"/>
                  </a:schemeClr>
                </a:solidFill>
                <a:latin typeface="Raleway" panose="020B0503030101060003" pitchFamily="34" charset="77"/>
              </a:rPr>
              <a:t>.  El ser </a:t>
            </a:r>
            <a:r>
              <a:rPr lang="en-US" sz="2400" dirty="0" err="1">
                <a:solidFill>
                  <a:schemeClr val="tx1">
                    <a:lumMod val="75000"/>
                    <a:lumOff val="25000"/>
                  </a:schemeClr>
                </a:solidFill>
                <a:latin typeface="Raleway" panose="020B0503030101060003" pitchFamily="34" charset="77"/>
              </a:rPr>
              <a:t>humano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también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a:t>
            </a:r>
            <a:r>
              <a:rPr lang="en-US" sz="2400" dirty="0">
                <a:solidFill>
                  <a:schemeClr val="tx1">
                    <a:lumMod val="75000"/>
                    <a:lumOff val="25000"/>
                  </a:schemeClr>
                </a:solidFill>
                <a:latin typeface="Raleway" panose="020B0503030101060003" pitchFamily="34" charset="77"/>
              </a:rPr>
              <a:t> ser </a:t>
            </a:r>
            <a:r>
              <a:rPr lang="en-US" sz="2400" dirty="0" err="1">
                <a:solidFill>
                  <a:schemeClr val="tx1">
                    <a:lumMod val="75000"/>
                    <a:lumOff val="25000"/>
                  </a:schemeClr>
                </a:solidFill>
                <a:latin typeface="Raleway" panose="020B0503030101060003" pitchFamily="34" charset="77"/>
              </a:rPr>
              <a:t>contextualizado</a:t>
            </a:r>
            <a:r>
              <a:rPr lang="en-US" sz="2400" dirty="0">
                <a:solidFill>
                  <a:schemeClr val="tx1">
                    <a:lumMod val="75000"/>
                    <a:lumOff val="25000"/>
                  </a:schemeClr>
                </a:solidFill>
                <a:latin typeface="Raleway" panose="020B0503030101060003" pitchFamily="34" charset="77"/>
              </a:rPr>
              <a:t>:</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err="1">
                <a:solidFill>
                  <a:schemeClr val="tx1">
                    <a:lumMod val="75000"/>
                    <a:lumOff val="25000"/>
                  </a:schemeClr>
                </a:solidFill>
                <a:latin typeface="Raleway" panose="020B0503030101060003" pitchFamily="34" charset="77"/>
              </a:rPr>
              <a:t>Quiénes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somos</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cuestión</a:t>
            </a:r>
            <a:r>
              <a:rPr lang="en-US" sz="2400" dirty="0">
                <a:solidFill>
                  <a:schemeClr val="tx1">
                    <a:lumMod val="75000"/>
                    <a:lumOff val="25000"/>
                  </a:schemeClr>
                </a:solidFill>
                <a:latin typeface="Raleway" panose="020B0503030101060003" pitchFamily="34" charset="77"/>
              </a:rPr>
              <a:t> inseparable de </a:t>
            </a:r>
            <a:r>
              <a:rPr lang="en-US" sz="2400" dirty="0" err="1">
                <a:solidFill>
                  <a:schemeClr val="tx1">
                    <a:lumMod val="75000"/>
                    <a:lumOff val="25000"/>
                  </a:schemeClr>
                </a:solidFill>
                <a:latin typeface="Raleway" panose="020B0503030101060003" pitchFamily="34" charset="77"/>
              </a:rPr>
              <a:t>dónde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estamos</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dónde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venimos</a:t>
            </a:r>
            <a:r>
              <a:rPr lang="en-US" sz="2400" dirty="0">
                <a:solidFill>
                  <a:schemeClr val="tx1">
                    <a:lumMod val="75000"/>
                    <a:lumOff val="25000"/>
                  </a:schemeClr>
                </a:solidFill>
                <a:latin typeface="Raleway" panose="020B0503030101060003" pitchFamily="34" charset="77"/>
              </a:rPr>
              <a:t> y a </a:t>
            </a:r>
            <a:r>
              <a:rPr lang="en-US" sz="2400" dirty="0" err="1">
                <a:solidFill>
                  <a:schemeClr val="tx1">
                    <a:lumMod val="75000"/>
                    <a:lumOff val="25000"/>
                  </a:schemeClr>
                </a:solidFill>
                <a:latin typeface="Raleway" panose="020B0503030101060003" pitchFamily="34" charset="77"/>
              </a:rPr>
              <a:t>dónde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vamos</a:t>
            </a:r>
            <a:r>
              <a:rPr lang="en-US" sz="2400" dirty="0">
                <a:solidFill>
                  <a:schemeClr val="tx1">
                    <a:lumMod val="75000"/>
                    <a:lumOff val="25000"/>
                  </a:schemeClr>
                </a:solidFill>
                <a:latin typeface="Raleway" panose="020B0503030101060003" pitchFamily="34" charset="77"/>
              </a:rPr>
              <a:t>. </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unidad</a:t>
            </a:r>
            <a:r>
              <a:rPr lang="en-US" sz="2400" dirty="0">
                <a:solidFill>
                  <a:schemeClr val="tx1">
                    <a:lumMod val="75000"/>
                    <a:lumOff val="25000"/>
                  </a:schemeClr>
                </a:solidFill>
                <a:latin typeface="Raleway" panose="020B0503030101060003" pitchFamily="34" charset="77"/>
              </a:rPr>
              <a:t> y la </a:t>
            </a:r>
            <a:r>
              <a:rPr lang="en-US" sz="2400" dirty="0" err="1">
                <a:solidFill>
                  <a:schemeClr val="tx1">
                    <a:lumMod val="75000"/>
                    <a:lumOff val="25000"/>
                  </a:schemeClr>
                </a:solidFill>
                <a:latin typeface="Raleway" panose="020B0503030101060003" pitchFamily="34" charset="77"/>
              </a:rPr>
              <a:t>diversidad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deberán</a:t>
            </a:r>
            <a:r>
              <a:rPr lang="en-US" sz="2400" dirty="0">
                <a:solidFill>
                  <a:schemeClr val="tx1">
                    <a:lumMod val="75000"/>
                    <a:lumOff val="25000"/>
                  </a:schemeClr>
                </a:solidFill>
                <a:latin typeface="Raleway" panose="020B0503030101060003" pitchFamily="34" charset="77"/>
              </a:rPr>
              <a:t> ser dos </a:t>
            </a:r>
            <a:r>
              <a:rPr lang="en-US" sz="2400" dirty="0" err="1">
                <a:solidFill>
                  <a:schemeClr val="tx1">
                    <a:lumMod val="75000"/>
                    <a:lumOff val="25000"/>
                  </a:schemeClr>
                </a:solidFill>
                <a:latin typeface="Raleway" panose="020B0503030101060003" pitchFamily="34" charset="77"/>
              </a:rPr>
              <a:t>perspectivas</a:t>
            </a:r>
            <a:r>
              <a:rPr lang="en-US" sz="2400" dirty="0">
                <a:solidFill>
                  <a:schemeClr val="tx1">
                    <a:lumMod val="75000"/>
                    <a:lumOff val="25000"/>
                  </a:schemeClr>
                </a:solidFill>
                <a:latin typeface="Raleway" panose="020B0503030101060003" pitchFamily="34" charset="77"/>
              </a:rPr>
              <a:t> inseparables de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deberá</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mostrar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destino</a:t>
            </a:r>
            <a:r>
              <a:rPr lang="en-US" sz="2400" dirty="0">
                <a:solidFill>
                  <a:schemeClr val="tx1">
                    <a:lumMod val="75000"/>
                    <a:lumOff val="25000"/>
                  </a:schemeClr>
                </a:solidFill>
                <a:latin typeface="Raleway" panose="020B0503030101060003" pitchFamily="34" charset="77"/>
              </a:rPr>
              <a:t> individual, social, global de </a:t>
            </a:r>
            <a:r>
              <a:rPr lang="en-US" sz="2400" dirty="0" err="1">
                <a:solidFill>
                  <a:schemeClr val="tx1">
                    <a:lumMod val="75000"/>
                    <a:lumOff val="25000"/>
                  </a:schemeClr>
                </a:solidFill>
                <a:latin typeface="Raleway" panose="020B0503030101060003" pitchFamily="34" charset="77"/>
              </a:rPr>
              <a:t>todos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humanos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nuestro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arraigamiento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ciudadanos</a:t>
            </a:r>
            <a:r>
              <a:rPr lang="en-US" sz="2400" dirty="0">
                <a:solidFill>
                  <a:schemeClr val="tx1">
                    <a:lumMod val="75000"/>
                    <a:lumOff val="25000"/>
                  </a:schemeClr>
                </a:solidFill>
                <a:latin typeface="Raleway" panose="020B0503030101060003" pitchFamily="34" charset="77"/>
              </a:rPr>
              <a:t> de la Tierra. </a:t>
            </a:r>
            <a:r>
              <a:rPr lang="en-US" sz="2400" dirty="0" err="1">
                <a:solidFill>
                  <a:schemeClr val="tx1">
                    <a:lumMod val="75000"/>
                    <a:lumOff val="25000"/>
                  </a:schemeClr>
                </a:solidFill>
                <a:latin typeface="Raleway" panose="020B0503030101060003" pitchFamily="34" charset="77"/>
              </a:rPr>
              <a:t>Éste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deberá</a:t>
            </a:r>
            <a:r>
              <a:rPr lang="en-US" sz="2400" dirty="0">
                <a:solidFill>
                  <a:schemeClr val="tx1">
                    <a:lumMod val="75000"/>
                    <a:lumOff val="25000"/>
                  </a:schemeClr>
                </a:solidFill>
                <a:latin typeface="Raleway" panose="020B0503030101060003" pitchFamily="34" charset="77"/>
              </a:rPr>
              <a:t> ser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núcleo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esencial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formativo</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futuro</a:t>
            </a:r>
            <a:r>
              <a:rPr lang="en-US" sz="2400" dirty="0">
                <a:solidFill>
                  <a:schemeClr val="tx1">
                    <a:lumMod val="75000"/>
                    <a:lumOff val="25000"/>
                  </a:schemeClr>
                </a:solidFill>
                <a:latin typeface="Raleway" panose="020B0503030101060003" pitchFamily="34" charset="77"/>
              </a:rPr>
              <a:t>.</a:t>
            </a:r>
          </a:p>
          <a:p>
            <a:pPr defTabSz="914400">
              <a:spcAft>
                <a:spcPts val="600"/>
              </a:spcAft>
            </a:pPr>
            <a:endParaRPr lang="en-US" dirty="0">
              <a:solidFill>
                <a:schemeClr val="tx1">
                  <a:lumMod val="75000"/>
                  <a:lumOff val="25000"/>
                </a:schemeClr>
              </a:solidFill>
            </a:endParaRPr>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96327285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492369" y="605896"/>
            <a:ext cx="3642309" cy="5646208"/>
          </a:xfrm>
        </p:spPr>
        <p:txBody>
          <a:bodyPr vert="horz" lIns="91440" tIns="45720" rIns="91440" bIns="45720" rtlCol="0" anchor="ctr">
            <a:normAutofit/>
          </a:bodyPr>
          <a:lstStyle/>
          <a:p>
            <a:r>
              <a:rPr lang="en-US" sz="3200" dirty="0">
                <a:solidFill>
                  <a:schemeClr val="bg1"/>
                </a:solidFill>
                <a:latin typeface="Raleway" panose="020B0503030101060003" pitchFamily="34" charset="77"/>
              </a:rPr>
              <a:t>Los </a:t>
            </a:r>
            <a:r>
              <a:rPr lang="en-US" sz="3200" dirty="0" err="1">
                <a:solidFill>
                  <a:schemeClr val="bg1"/>
                </a:solidFill>
                <a:latin typeface="Raleway" panose="020B0503030101060003" pitchFamily="34" charset="77"/>
              </a:rPr>
              <a:t>siete</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saberes</a:t>
            </a:r>
            <a:br>
              <a:rPr lang="en-US" sz="3200" dirty="0">
                <a:solidFill>
                  <a:schemeClr val="bg1"/>
                </a:solidFill>
                <a:latin typeface="Raleway" panose="020B0503030101060003" pitchFamily="34" charset="77"/>
              </a:rPr>
            </a:br>
            <a:r>
              <a:rPr lang="en-US" sz="3200" dirty="0" err="1">
                <a:solidFill>
                  <a:schemeClr val="bg1"/>
                </a:solidFill>
                <a:latin typeface="Raleway" panose="020B0503030101060003" pitchFamily="34" charset="77"/>
              </a:rPr>
              <a:t>Enseñar</a:t>
            </a:r>
            <a:r>
              <a:rPr lang="en-US" sz="3200" dirty="0">
                <a:solidFill>
                  <a:schemeClr val="bg1"/>
                </a:solidFill>
                <a:latin typeface="Raleway" panose="020B0503030101060003" pitchFamily="34" charset="77"/>
              </a:rPr>
              <a:t> la </a:t>
            </a:r>
            <a:r>
              <a:rPr lang="en-US" sz="3200" dirty="0" err="1">
                <a:solidFill>
                  <a:schemeClr val="bg1"/>
                </a:solidFill>
                <a:latin typeface="Raleway" panose="020B0503030101060003" pitchFamily="34" charset="77"/>
              </a:rPr>
              <a:t>identidad</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terrenal</a:t>
            </a:r>
            <a:endParaRPr lang="en-US" sz="3200" dirty="0">
              <a:solidFill>
                <a:srgbClr val="FFFFFF"/>
              </a:solidFill>
              <a:latin typeface="Raleway" panose="020B0503030101060003" pitchFamily="34" charset="77"/>
            </a:endParaRPr>
          </a:p>
        </p:txBody>
      </p:sp>
      <p:sp>
        <p:nvSpPr>
          <p:cNvPr id="2" name="Rectángulo 1"/>
          <p:cNvSpPr/>
          <p:nvPr/>
        </p:nvSpPr>
        <p:spPr>
          <a:xfrm>
            <a:off x="5231958" y="605896"/>
            <a:ext cx="5923721" cy="5646208"/>
          </a:xfrm>
          <a:prstGeom prst="rect">
            <a:avLst/>
          </a:prstGeom>
        </p:spPr>
        <p:txBody>
          <a:bodyPr vert="horz" lIns="0" tIns="45720" rIns="0" bIns="45720" rtlCol="0" anchor="ctr">
            <a:normAutofit fontScale="92500" lnSpcReduction="10000"/>
          </a:bodyPr>
          <a:lstStyle/>
          <a:p>
            <a:pPr defTabSz="914400">
              <a:spcAft>
                <a:spcPts val="600"/>
              </a:spcAft>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perspectiva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planetaria</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imprescindible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Pero, no </a:t>
            </a:r>
            <a:r>
              <a:rPr lang="en-US" sz="2400" dirty="0" err="1">
                <a:solidFill>
                  <a:schemeClr val="tx1">
                    <a:lumMod val="75000"/>
                    <a:lumOff val="25000"/>
                  </a:schemeClr>
                </a:solidFill>
                <a:latin typeface="Raleway" panose="020B0503030101060003" pitchFamily="34" charset="77"/>
              </a:rPr>
              <a:t>sólo</a:t>
            </a:r>
            <a:r>
              <a:rPr lang="en-US" sz="2400" dirty="0">
                <a:solidFill>
                  <a:schemeClr val="tx1">
                    <a:lumMod val="75000"/>
                    <a:lumOff val="25000"/>
                  </a:schemeClr>
                </a:solidFill>
                <a:latin typeface="Raleway" panose="020B0503030101060003" pitchFamily="34" charset="77"/>
              </a:rPr>
              <a:t> para </a:t>
            </a:r>
            <a:r>
              <a:rPr lang="en-US" sz="2400" dirty="0" err="1">
                <a:solidFill>
                  <a:schemeClr val="tx1">
                    <a:lumMod val="75000"/>
                    <a:lumOff val="25000"/>
                  </a:schemeClr>
                </a:solidFill>
                <a:latin typeface="Raleway" panose="020B0503030101060003" pitchFamily="34" charset="77"/>
              </a:rPr>
              <a:t>percibir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mejor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problemas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sino</a:t>
            </a:r>
            <a:r>
              <a:rPr lang="en-US" sz="2400" dirty="0">
                <a:solidFill>
                  <a:schemeClr val="tx1">
                    <a:lumMod val="75000"/>
                    <a:lumOff val="25000"/>
                  </a:schemeClr>
                </a:solidFill>
                <a:latin typeface="Raleway" panose="020B0503030101060003" pitchFamily="34" charset="77"/>
              </a:rPr>
              <a:t> para </a:t>
            </a:r>
            <a:r>
              <a:rPr lang="en-US" sz="2400" dirty="0" err="1">
                <a:solidFill>
                  <a:schemeClr val="tx1">
                    <a:lumMod val="75000"/>
                    <a:lumOff val="25000"/>
                  </a:schemeClr>
                </a:solidFill>
                <a:latin typeface="Raleway" panose="020B0503030101060003" pitchFamily="34" charset="77"/>
              </a:rPr>
              <a:t>elaborar</a:t>
            </a:r>
            <a:r>
              <a:rPr lang="en-US" sz="2400" dirty="0">
                <a:solidFill>
                  <a:schemeClr val="tx1">
                    <a:lumMod val="75000"/>
                    <a:lumOff val="25000"/>
                  </a:schemeClr>
                </a:solidFill>
                <a:latin typeface="Raleway" panose="020B0503030101060003" pitchFamily="34" charset="77"/>
              </a:rPr>
              <a:t> un </a:t>
            </a:r>
            <a:r>
              <a:rPr lang="en-US" sz="2400" dirty="0" err="1">
                <a:solidFill>
                  <a:schemeClr val="tx1">
                    <a:lumMod val="75000"/>
                    <a:lumOff val="25000"/>
                  </a:schemeClr>
                </a:solidFill>
                <a:latin typeface="Raleway" panose="020B0503030101060003" pitchFamily="34" charset="77"/>
              </a:rPr>
              <a:t>auténtico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sentimiento</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pertenencia</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nuestra</a:t>
            </a:r>
            <a:r>
              <a:rPr lang="en-US" sz="2400" dirty="0">
                <a:solidFill>
                  <a:schemeClr val="tx1">
                    <a:lumMod val="75000"/>
                    <a:lumOff val="25000"/>
                  </a:schemeClr>
                </a:solidFill>
                <a:latin typeface="Raleway" panose="020B0503030101060003" pitchFamily="34" charset="77"/>
              </a:rPr>
              <a:t> Tierra </a:t>
            </a:r>
            <a:r>
              <a:rPr lang="en-US" sz="2400" dirty="0" err="1">
                <a:solidFill>
                  <a:schemeClr val="tx1">
                    <a:lumMod val="75000"/>
                    <a:lumOff val="25000"/>
                  </a:schemeClr>
                </a:solidFill>
                <a:latin typeface="Raleway" panose="020B0503030101060003" pitchFamily="34" charset="77"/>
              </a:rPr>
              <a:t>considerada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última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primera</a:t>
            </a:r>
            <a:r>
              <a:rPr lang="en-US" sz="2400" dirty="0">
                <a:solidFill>
                  <a:schemeClr val="tx1">
                    <a:lumMod val="75000"/>
                    <a:lumOff val="25000"/>
                  </a:schemeClr>
                </a:solidFill>
                <a:latin typeface="Raleway" panose="020B0503030101060003" pitchFamily="34" charset="77"/>
              </a:rPr>
              <a:t> patria.</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a:solidFill>
                  <a:schemeClr val="tx1">
                    <a:lumMod val="75000"/>
                    <a:lumOff val="25000"/>
                  </a:schemeClr>
                </a:solidFill>
                <a:latin typeface="Raleway" panose="020B0503030101060003" pitchFamily="34" charset="77"/>
              </a:rPr>
              <a:t>El </a:t>
            </a:r>
            <a:r>
              <a:rPr lang="en-US" sz="2400" dirty="0" err="1">
                <a:solidFill>
                  <a:schemeClr val="tx1">
                    <a:lumMod val="75000"/>
                    <a:lumOff val="25000"/>
                  </a:schemeClr>
                </a:solidFill>
                <a:latin typeface="Raleway" panose="020B0503030101060003" pitchFamily="34" charset="77"/>
              </a:rPr>
              <a:t>término</a:t>
            </a:r>
            <a:r>
              <a:rPr lang="en-US" sz="2400" dirty="0">
                <a:solidFill>
                  <a:schemeClr val="tx1">
                    <a:lumMod val="75000"/>
                    <a:lumOff val="25000"/>
                  </a:schemeClr>
                </a:solidFill>
                <a:latin typeface="Raleway" panose="020B0503030101060003" pitchFamily="34" charset="77"/>
              </a:rPr>
              <a:t> patria </a:t>
            </a:r>
            <a:r>
              <a:rPr lang="en-US" sz="2400" dirty="0" err="1">
                <a:solidFill>
                  <a:schemeClr val="tx1">
                    <a:lumMod val="75000"/>
                    <a:lumOff val="25000"/>
                  </a:schemeClr>
                </a:solidFill>
                <a:latin typeface="Raleway" panose="020B0503030101060003" pitchFamily="34" charset="77"/>
              </a:rPr>
              <a:t>incluye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referencias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etimológicas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afectivas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 que se </a:t>
            </a:r>
            <a:r>
              <a:rPr lang="en-US" sz="2400" dirty="0" err="1">
                <a:solidFill>
                  <a:schemeClr val="tx1">
                    <a:lumMod val="75000"/>
                    <a:lumOff val="25000"/>
                  </a:schemeClr>
                </a:solidFill>
                <a:latin typeface="Raleway" panose="020B0503030101060003" pitchFamily="34" charset="77"/>
              </a:rPr>
              <a:t>construirá</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escala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planetaria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conciencia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antropológica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ecológica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cívica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espiritual</a:t>
            </a:r>
            <a:r>
              <a:rPr lang="en-US" sz="2400" dirty="0">
                <a:solidFill>
                  <a:schemeClr val="tx1">
                    <a:lumMod val="75000"/>
                    <a:lumOff val="25000"/>
                  </a:schemeClr>
                </a:solidFill>
                <a:latin typeface="Raleway" panose="020B0503030101060003" pitchFamily="34" charset="77"/>
              </a:rPr>
              <a:t>.</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a:solidFill>
                  <a:schemeClr val="tx1">
                    <a:lumMod val="75000"/>
                    <a:lumOff val="25000"/>
                  </a:schemeClr>
                </a:solidFill>
                <a:latin typeface="Raleway" panose="020B0503030101060003" pitchFamily="34" charset="77"/>
              </a:rPr>
              <a:t>"</a:t>
            </a:r>
            <a:r>
              <a:rPr lang="en-US" sz="2400" dirty="0" err="1">
                <a:solidFill>
                  <a:schemeClr val="tx1">
                    <a:lumMod val="75000"/>
                    <a:lumOff val="25000"/>
                  </a:schemeClr>
                </a:solidFill>
                <a:latin typeface="Raleway" panose="020B0503030101060003" pitchFamily="34" charset="77"/>
              </a:rPr>
              <a:t>Hemos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tardado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demasiado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tiempo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percibir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nuestra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identidad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terrenal</a:t>
            </a:r>
            <a:r>
              <a:rPr lang="en-US" sz="2400" dirty="0">
                <a:solidFill>
                  <a:schemeClr val="tx1">
                    <a:lumMod val="75000"/>
                    <a:lumOff val="25000"/>
                  </a:schemeClr>
                </a:solidFill>
                <a:latin typeface="Raleway" panose="020B0503030101060003" pitchFamily="34" charset="77"/>
              </a:rPr>
              <a:t>", dice Morin </a:t>
            </a:r>
            <a:r>
              <a:rPr lang="en-US" sz="2400" dirty="0" err="1">
                <a:solidFill>
                  <a:schemeClr val="tx1">
                    <a:lumMod val="75000"/>
                    <a:lumOff val="25000"/>
                  </a:schemeClr>
                </a:solidFill>
                <a:latin typeface="Raleway" panose="020B0503030101060003" pitchFamily="34" charset="77"/>
              </a:rPr>
              <a:t>citando</a:t>
            </a:r>
            <a:r>
              <a:rPr lang="en-US" sz="2400" dirty="0">
                <a:solidFill>
                  <a:schemeClr val="tx1">
                    <a:lumMod val="75000"/>
                    <a:lumOff val="25000"/>
                  </a:schemeClr>
                </a:solidFill>
                <a:latin typeface="Raleway" panose="020B0503030101060003" pitchFamily="34" charset="77"/>
              </a:rPr>
              <a:t> a Marx ("la </a:t>
            </a:r>
            <a:r>
              <a:rPr lang="en-US" sz="2400" dirty="0" err="1">
                <a:solidFill>
                  <a:schemeClr val="tx1">
                    <a:lumMod val="75000"/>
                    <a:lumOff val="25000"/>
                  </a:schemeClr>
                </a:solidFill>
                <a:latin typeface="Raleway" panose="020B0503030101060003" pitchFamily="34" charset="77"/>
              </a:rPr>
              <a:t>historia</a:t>
            </a:r>
            <a:r>
              <a:rPr lang="en-US" sz="2400" dirty="0">
                <a:solidFill>
                  <a:schemeClr val="tx1">
                    <a:lumMod val="75000"/>
                    <a:lumOff val="25000"/>
                  </a:schemeClr>
                </a:solidFill>
                <a:latin typeface="Raleway" panose="020B0503030101060003" pitchFamily="34" charset="77"/>
              </a:rPr>
              <a:t> ha </a:t>
            </a:r>
            <a:r>
              <a:rPr lang="en-US" sz="2400" dirty="0" err="1">
                <a:solidFill>
                  <a:schemeClr val="tx1">
                    <a:lumMod val="75000"/>
                    <a:lumOff val="25000"/>
                  </a:schemeClr>
                </a:solidFill>
                <a:latin typeface="Raleway" panose="020B0503030101060003" pitchFamily="34" charset="77"/>
              </a:rPr>
              <a:t>progresado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malo</a:t>
            </a:r>
            <a:r>
              <a:rPr lang="en-US" sz="2400" dirty="0">
                <a:solidFill>
                  <a:schemeClr val="tx1">
                    <a:lumMod val="75000"/>
                    <a:lumOff val="25000"/>
                  </a:schemeClr>
                </a:solidFill>
                <a:latin typeface="Raleway" panose="020B0503030101060003" pitchFamily="34" charset="77"/>
              </a:rPr>
              <a:t>").</a:t>
            </a:r>
            <a:endParaRPr lang="en-US" sz="24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402743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chemeClr val="bg1"/>
                </a:solidFill>
                <a:latin typeface="Raleway" panose="020B0503030101060003" pitchFamily="34" charset="77"/>
              </a:rPr>
              <a:t>Los </a:t>
            </a:r>
            <a:r>
              <a:rPr lang="en-US" sz="3200" dirty="0" err="1">
                <a:solidFill>
                  <a:schemeClr val="bg1"/>
                </a:solidFill>
                <a:latin typeface="Raleway" panose="020B0503030101060003" pitchFamily="34" charset="77"/>
              </a:rPr>
              <a:t>siete</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saberes</a:t>
            </a:r>
            <a:br>
              <a:rPr lang="en-US" sz="3200" dirty="0">
                <a:solidFill>
                  <a:schemeClr val="bg1"/>
                </a:solidFill>
                <a:latin typeface="Raleway" panose="020B0503030101060003" pitchFamily="34" charset="77"/>
              </a:rPr>
            </a:br>
            <a:r>
              <a:rPr lang="en-US" sz="3200" dirty="0" err="1">
                <a:solidFill>
                  <a:schemeClr val="bg1"/>
                </a:solidFill>
                <a:latin typeface="Raleway" panose="020B0503030101060003" pitchFamily="34" charset="77"/>
              </a:rPr>
              <a:t>Enfrentar</a:t>
            </a:r>
            <a:r>
              <a:rPr lang="en-US" sz="3200" dirty="0">
                <a:solidFill>
                  <a:schemeClr val="bg1"/>
                </a:solidFill>
                <a:latin typeface="Raleway" panose="020B0503030101060003" pitchFamily="34" charset="77"/>
              </a:rPr>
              <a:t> las </a:t>
            </a:r>
            <a:r>
              <a:rPr lang="en-US" sz="3200" dirty="0" err="1">
                <a:solidFill>
                  <a:schemeClr val="bg1"/>
                </a:solidFill>
                <a:latin typeface="Raleway" panose="020B0503030101060003" pitchFamily="34" charset="77"/>
              </a:rPr>
              <a:t>incertidumbres</a:t>
            </a:r>
            <a:endParaRPr lang="en-US" sz="3200" dirty="0">
              <a:solidFill>
                <a:srgbClr val="FFFFFF"/>
              </a:solidFill>
              <a:latin typeface="Raleway" panose="020B0503030101060003" pitchFamily="34" charset="77"/>
            </a:endParaRPr>
          </a:p>
        </p:txBody>
      </p:sp>
      <p:sp>
        <p:nvSpPr>
          <p:cNvPr id="2" name="Rectángulo 1"/>
          <p:cNvSpPr/>
          <p:nvPr/>
        </p:nvSpPr>
        <p:spPr>
          <a:xfrm>
            <a:off x="1031508" y="1851886"/>
            <a:ext cx="10789919" cy="3193294"/>
          </a:xfrm>
          <a:prstGeom prst="rect">
            <a:avLst/>
          </a:prstGeom>
        </p:spPr>
        <p:txBody>
          <a:bodyPr vert="horz" lIns="0" tIns="45720" rIns="0" bIns="45720" rtlCol="0">
            <a:noAutofit/>
          </a:bodyPr>
          <a:lstStyle/>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err="1">
                <a:solidFill>
                  <a:schemeClr val="tx1">
                    <a:lumMod val="75000"/>
                    <a:lumOff val="25000"/>
                  </a:schemeClr>
                </a:solidFill>
                <a:latin typeface="Raleway" panose="020B0503030101060003" pitchFamily="34" charset="77"/>
              </a:rPr>
              <a:t>Todas</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sociedades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creen</a:t>
            </a:r>
            <a:r>
              <a:rPr lang="en-US" sz="2400" dirty="0">
                <a:solidFill>
                  <a:schemeClr val="tx1">
                    <a:lumMod val="75000"/>
                    <a:lumOff val="25000"/>
                  </a:schemeClr>
                </a:solidFill>
                <a:latin typeface="Raleway" panose="020B0503030101060003" pitchFamily="34" charset="77"/>
              </a:rPr>
              <a:t> que la </a:t>
            </a:r>
            <a:r>
              <a:rPr lang="en-US" sz="2400" dirty="0" err="1">
                <a:solidFill>
                  <a:schemeClr val="tx1">
                    <a:lumMod val="75000"/>
                    <a:lumOff val="25000"/>
                  </a:schemeClr>
                </a:solidFill>
                <a:latin typeface="Raleway" panose="020B0503030101060003" pitchFamily="34" charset="77"/>
              </a:rPr>
              <a:t>perpetuación</a:t>
            </a:r>
            <a:r>
              <a:rPr lang="en-US" sz="2400" dirty="0">
                <a:solidFill>
                  <a:schemeClr val="tx1">
                    <a:lumMod val="75000"/>
                    <a:lumOff val="25000"/>
                  </a:schemeClr>
                </a:solidFill>
                <a:latin typeface="Raleway" panose="020B0503030101060003" pitchFamily="34" charset="77"/>
              </a:rPr>
              <a:t> de sus </a:t>
            </a:r>
            <a:r>
              <a:rPr lang="en-US" sz="2400" dirty="0" err="1">
                <a:solidFill>
                  <a:schemeClr val="tx1">
                    <a:lumMod val="75000"/>
                    <a:lumOff val="25000"/>
                  </a:schemeClr>
                </a:solidFill>
                <a:latin typeface="Raleway" panose="020B0503030101060003" pitchFamily="34" charset="77"/>
              </a:rPr>
              <a:t>modelos</a:t>
            </a:r>
            <a:r>
              <a:rPr lang="en-US" sz="2400" dirty="0">
                <a:solidFill>
                  <a:schemeClr val="tx1">
                    <a:lumMod val="75000"/>
                    <a:lumOff val="25000"/>
                  </a:schemeClr>
                </a:solidFill>
                <a:latin typeface="Raleway" panose="020B0503030101060003" pitchFamily="34" charset="77"/>
              </a:rPr>
              <a:t> se </a:t>
            </a:r>
            <a:r>
              <a:rPr lang="en-US" sz="2400" dirty="0" err="1">
                <a:solidFill>
                  <a:schemeClr val="tx1">
                    <a:lumMod val="75000"/>
                    <a:lumOff val="25000"/>
                  </a:schemeClr>
                </a:solidFill>
                <a:latin typeface="Raleway" panose="020B0503030101060003" pitchFamily="34" charset="77"/>
              </a:rPr>
              <a:t>producirá</a:t>
            </a:r>
            <a:r>
              <a:rPr lang="en-US" sz="2400" dirty="0">
                <a:solidFill>
                  <a:schemeClr val="tx1">
                    <a:lumMod val="75000"/>
                    <a:lumOff val="25000"/>
                  </a:schemeClr>
                </a:solidFill>
                <a:latin typeface="Raleway" panose="020B0503030101060003" pitchFamily="34" charset="77"/>
              </a:rPr>
              <a:t> de forma natural. El </a:t>
            </a:r>
            <a:r>
              <a:rPr lang="en-US" sz="2400" dirty="0" err="1">
                <a:solidFill>
                  <a:schemeClr val="tx1">
                    <a:lumMod val="75000"/>
                    <a:lumOff val="25000"/>
                  </a:schemeClr>
                </a:solidFill>
                <a:latin typeface="Raleway" panose="020B0503030101060003" pitchFamily="34" charset="77"/>
              </a:rPr>
              <a:t>siglo</a:t>
            </a:r>
            <a:r>
              <a:rPr lang="en-US" sz="2400" dirty="0">
                <a:solidFill>
                  <a:schemeClr val="tx1">
                    <a:lumMod val="75000"/>
                    <a:lumOff val="25000"/>
                  </a:schemeClr>
                </a:solidFill>
                <a:latin typeface="Raleway" panose="020B0503030101060003" pitchFamily="34" charset="77"/>
              </a:rPr>
              <a:t> XX ha </a:t>
            </a:r>
            <a:r>
              <a:rPr lang="en-US" sz="2400" dirty="0" err="1">
                <a:solidFill>
                  <a:schemeClr val="tx1">
                    <a:lumMod val="75000"/>
                    <a:lumOff val="25000"/>
                  </a:schemeClr>
                </a:solidFill>
                <a:latin typeface="Raleway" panose="020B0503030101060003" pitchFamily="34" charset="77"/>
              </a:rPr>
              <a:t>derruido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totalmente</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predictividad</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futuro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extrapolación</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presente</a:t>
            </a:r>
            <a:r>
              <a:rPr lang="en-US" sz="2400" dirty="0">
                <a:solidFill>
                  <a:schemeClr val="tx1">
                    <a:lumMod val="75000"/>
                    <a:lumOff val="25000"/>
                  </a:schemeClr>
                </a:solidFill>
                <a:latin typeface="Raleway" panose="020B0503030101060003" pitchFamily="34" charset="77"/>
              </a:rPr>
              <a:t> y ha </a:t>
            </a:r>
            <a:r>
              <a:rPr lang="en-US" sz="2400" dirty="0" err="1">
                <a:solidFill>
                  <a:schemeClr val="tx1">
                    <a:lumMod val="75000"/>
                    <a:lumOff val="25000"/>
                  </a:schemeClr>
                </a:solidFill>
                <a:latin typeface="Raleway" panose="020B0503030101060003" pitchFamily="34" charset="77"/>
              </a:rPr>
              <a:t>introducido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vitalmente</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incertidumbre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sobre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nuestro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futuro</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hacer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suyo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principio de </a:t>
            </a:r>
            <a:r>
              <a:rPr lang="en-US" sz="2400" dirty="0" err="1">
                <a:solidFill>
                  <a:schemeClr val="tx1">
                    <a:lumMod val="75000"/>
                    <a:lumOff val="25000"/>
                  </a:schemeClr>
                </a:solidFill>
                <a:latin typeface="Raleway" panose="020B0503030101060003" pitchFamily="34" charset="77"/>
              </a:rPr>
              <a:t>incertidumbre</a:t>
            </a:r>
            <a:r>
              <a:rPr lang="en-US" sz="2400" dirty="0">
                <a:solidFill>
                  <a:schemeClr val="tx1">
                    <a:lumMod val="75000"/>
                    <a:lumOff val="25000"/>
                  </a:schemeClr>
                </a:solidFill>
                <a:latin typeface="Raleway" panose="020B0503030101060003" pitchFamily="34" charset="77"/>
              </a:rPr>
              <a:t>, </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s-MX" sz="2400" dirty="0">
                <a:latin typeface="Raleway" panose="020B0503030101060003" pitchFamily="34" charset="77"/>
              </a:rPr>
              <a:t>Pero la incertidumbre no versa sólo sobre el futuro. Existe también la incertidumbre sobre la validez del conocimiento. Nos hemos educado aceptablemente bien en un sistema de certezas, pero nuestra educación para la incertidumbre es deficiente.</a:t>
            </a:r>
            <a:endParaRPr lang="en-US" sz="2400" dirty="0">
              <a:solidFill>
                <a:schemeClr val="tx1">
                  <a:lumMod val="75000"/>
                  <a:lumOff val="25000"/>
                </a:schemeClr>
              </a:solidFill>
              <a:latin typeface="Raleway" panose="020B0503030101060003" pitchFamily="34" charset="77"/>
            </a:endParaRPr>
          </a:p>
        </p:txBody>
      </p:sp>
      <p:sp>
        <p:nvSpPr>
          <p:cNvPr id="24" name="Rectangle 23">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99323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sz="3200" dirty="0">
                <a:solidFill>
                  <a:schemeClr val="accent1"/>
                </a:solidFill>
                <a:latin typeface="Raleway" panose="020B0503030101060003" pitchFamily="34" charset="77"/>
              </a:rPr>
              <a:t>Los </a:t>
            </a:r>
            <a:r>
              <a:rPr lang="en-US" sz="3200" dirty="0" err="1">
                <a:solidFill>
                  <a:schemeClr val="accent1"/>
                </a:solidFill>
                <a:latin typeface="Raleway" panose="020B0503030101060003" pitchFamily="34" charset="77"/>
              </a:rPr>
              <a:t>siete</a:t>
            </a:r>
            <a:r>
              <a:rPr lang="en-US" sz="3200" dirty="0">
                <a:solidFill>
                  <a:schemeClr val="accent1"/>
                </a:solidFill>
                <a:latin typeface="Raleway" panose="020B0503030101060003" pitchFamily="34" charset="77"/>
              </a:rPr>
              <a:t> </a:t>
            </a:r>
            <a:r>
              <a:rPr lang="en-US" sz="3200" dirty="0" err="1">
                <a:solidFill>
                  <a:schemeClr val="accent1"/>
                </a:solidFill>
                <a:latin typeface="Raleway" panose="020B0503030101060003" pitchFamily="34" charset="77"/>
              </a:rPr>
              <a:t>saberes</a:t>
            </a:r>
            <a:br>
              <a:rPr lang="en-US" sz="3200" dirty="0">
                <a:solidFill>
                  <a:schemeClr val="accent1"/>
                </a:solidFill>
                <a:latin typeface="Raleway" panose="020B0503030101060003" pitchFamily="34" charset="77"/>
              </a:rPr>
            </a:br>
            <a:r>
              <a:rPr lang="en-US" sz="3200" dirty="0" err="1">
                <a:solidFill>
                  <a:schemeClr val="accent1"/>
                </a:solidFill>
                <a:latin typeface="Raleway" panose="020B0503030101060003" pitchFamily="34" charset="77"/>
              </a:rPr>
              <a:t>Enseñar</a:t>
            </a:r>
            <a:r>
              <a:rPr lang="en-US" sz="3200" dirty="0">
                <a:solidFill>
                  <a:schemeClr val="accent1"/>
                </a:solidFill>
                <a:latin typeface="Raleway" panose="020B0503030101060003" pitchFamily="34" charset="77"/>
              </a:rPr>
              <a:t> la </a:t>
            </a:r>
            <a:r>
              <a:rPr lang="en-US" sz="3200" dirty="0" err="1">
                <a:solidFill>
                  <a:schemeClr val="accent1"/>
                </a:solidFill>
                <a:latin typeface="Raleway" panose="020B0503030101060003" pitchFamily="34" charset="77"/>
              </a:rPr>
              <a:t>comprensión</a:t>
            </a:r>
            <a:endParaRPr lang="en-US" sz="3200" dirty="0">
              <a:solidFill>
                <a:schemeClr val="accent1"/>
              </a:solidFill>
              <a:latin typeface="Raleway" panose="020B0503030101060003" pitchFamily="34" charset="77"/>
            </a:endParaRPr>
          </a:p>
        </p:txBody>
      </p:sp>
      <p:sp>
        <p:nvSpPr>
          <p:cNvPr id="2" name="Rectángulo 1"/>
          <p:cNvSpPr/>
          <p:nvPr/>
        </p:nvSpPr>
        <p:spPr>
          <a:xfrm>
            <a:off x="1044204" y="2023962"/>
            <a:ext cx="6697715" cy="3845131"/>
          </a:xfrm>
          <a:prstGeom prst="rect">
            <a:avLst/>
          </a:prstGeom>
        </p:spPr>
        <p:txBody>
          <a:bodyPr vert="horz" lIns="0" tIns="45720" rIns="0" bIns="45720" rtlCol="0">
            <a:normAutofit lnSpcReduction="10000"/>
          </a:bodyPr>
          <a:lstStyle/>
          <a:p>
            <a:pPr defTabSz="914400">
              <a:spcAft>
                <a:spcPts val="600"/>
              </a:spcAft>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comprensión</a:t>
            </a:r>
            <a:r>
              <a:rPr lang="en-US" sz="2400" dirty="0">
                <a:solidFill>
                  <a:schemeClr val="tx1">
                    <a:lumMod val="75000"/>
                    <a:lumOff val="25000"/>
                  </a:schemeClr>
                </a:solidFill>
                <a:latin typeface="Raleway" panose="020B0503030101060003" pitchFamily="34" charset="77"/>
              </a:rPr>
              <a:t> se ha tornado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necesidad</a:t>
            </a:r>
            <a:r>
              <a:rPr lang="en-US" sz="2400" dirty="0">
                <a:solidFill>
                  <a:schemeClr val="tx1">
                    <a:lumMod val="75000"/>
                    <a:lumOff val="25000"/>
                  </a:schemeClr>
                </a:solidFill>
                <a:latin typeface="Raleway" panose="020B0503030101060003" pitchFamily="34" charset="77"/>
              </a:rPr>
              <a:t> crucial para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humanos</a:t>
            </a:r>
            <a:r>
              <a:rPr lang="en-US" sz="2400" dirty="0">
                <a:solidFill>
                  <a:schemeClr val="tx1">
                    <a:lumMod val="75000"/>
                    <a:lumOff val="25000"/>
                  </a:schemeClr>
                </a:solidFill>
                <a:latin typeface="Raleway" panose="020B0503030101060003" pitchFamily="34" charset="77"/>
              </a:rPr>
              <a:t>. Por </a:t>
            </a:r>
            <a:r>
              <a:rPr lang="en-US" sz="2400" dirty="0" err="1">
                <a:solidFill>
                  <a:schemeClr val="tx1">
                    <a:lumMod val="75000"/>
                    <a:lumOff val="25000"/>
                  </a:schemeClr>
                </a:solidFill>
                <a:latin typeface="Raleway" panose="020B0503030101060003" pitchFamily="34" charset="77"/>
              </a:rPr>
              <a:t>eso</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educación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tiene</a:t>
            </a:r>
            <a:r>
              <a:rPr lang="en-US" sz="2400" dirty="0">
                <a:solidFill>
                  <a:schemeClr val="tx1">
                    <a:lumMod val="75000"/>
                    <a:lumOff val="25000"/>
                  </a:schemeClr>
                </a:solidFill>
                <a:latin typeface="Raleway" panose="020B0503030101060003" pitchFamily="34" charset="77"/>
              </a:rPr>
              <a:t> que </a:t>
            </a:r>
            <a:r>
              <a:rPr lang="en-US" sz="2400" dirty="0" err="1">
                <a:solidFill>
                  <a:schemeClr val="tx1">
                    <a:lumMod val="75000"/>
                    <a:lumOff val="25000"/>
                  </a:schemeClr>
                </a:solidFill>
                <a:latin typeface="Raleway" panose="020B0503030101060003" pitchFamily="34" charset="77"/>
              </a:rPr>
              <a:t>abordarla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manera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directa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dos </a:t>
            </a:r>
            <a:r>
              <a:rPr lang="en-US" sz="2400" dirty="0" err="1">
                <a:solidFill>
                  <a:schemeClr val="tx1">
                    <a:lumMod val="75000"/>
                    <a:lumOff val="25000"/>
                  </a:schemeClr>
                </a:solidFill>
                <a:latin typeface="Raleway" panose="020B0503030101060003" pitchFamily="34" charset="77"/>
              </a:rPr>
              <a:t>sentidos</a:t>
            </a:r>
            <a:r>
              <a:rPr lang="en-US" sz="2400" dirty="0">
                <a:solidFill>
                  <a:schemeClr val="tx1">
                    <a:lumMod val="75000"/>
                    <a:lumOff val="25000"/>
                  </a:schemeClr>
                </a:solidFill>
                <a:latin typeface="Raleway" panose="020B0503030101060003" pitchFamily="34" charset="77"/>
              </a:rPr>
              <a:t>: a) la </a:t>
            </a:r>
            <a:r>
              <a:rPr lang="en-US" sz="2400" dirty="0" err="1">
                <a:solidFill>
                  <a:schemeClr val="tx1">
                    <a:lumMod val="75000"/>
                    <a:lumOff val="25000"/>
                  </a:schemeClr>
                </a:solidFill>
                <a:latin typeface="Raleway" panose="020B0503030101060003" pitchFamily="34" charset="77"/>
              </a:rPr>
              <a:t>comprensión</a:t>
            </a:r>
            <a:r>
              <a:rPr lang="en-US" sz="2400" dirty="0">
                <a:solidFill>
                  <a:schemeClr val="tx1">
                    <a:lumMod val="75000"/>
                    <a:lumOff val="25000"/>
                  </a:schemeClr>
                </a:solidFill>
                <a:latin typeface="Raleway" panose="020B0503030101060003" pitchFamily="34" charset="77"/>
              </a:rPr>
              <a:t> interpersonal e </a:t>
            </a:r>
            <a:r>
              <a:rPr lang="en-US" sz="2400" dirty="0" err="1">
                <a:solidFill>
                  <a:schemeClr val="tx1">
                    <a:lumMod val="75000"/>
                    <a:lumOff val="25000"/>
                  </a:schemeClr>
                </a:solidFill>
                <a:latin typeface="Raleway" panose="020B0503030101060003" pitchFamily="34" charset="77"/>
              </a:rPr>
              <a:t>intergrupal</a:t>
            </a:r>
            <a:r>
              <a:rPr lang="en-US" sz="2400" dirty="0">
                <a:solidFill>
                  <a:schemeClr val="tx1">
                    <a:lumMod val="75000"/>
                    <a:lumOff val="25000"/>
                  </a:schemeClr>
                </a:solidFill>
                <a:latin typeface="Raleway" panose="020B0503030101060003" pitchFamily="34" charset="77"/>
              </a:rPr>
              <a:t> y b) la </a:t>
            </a:r>
            <a:r>
              <a:rPr lang="en-US" sz="2400" dirty="0" err="1">
                <a:solidFill>
                  <a:schemeClr val="tx1">
                    <a:lumMod val="75000"/>
                    <a:lumOff val="25000"/>
                  </a:schemeClr>
                </a:solidFill>
                <a:latin typeface="Raleway" panose="020B0503030101060003" pitchFamily="34" charset="77"/>
              </a:rPr>
              <a:t>comprensión</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escala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planetaria</a:t>
            </a:r>
            <a:r>
              <a:rPr lang="en-US" sz="2400" dirty="0">
                <a:solidFill>
                  <a:schemeClr val="tx1">
                    <a:lumMod val="75000"/>
                    <a:lumOff val="25000"/>
                  </a:schemeClr>
                </a:solidFill>
                <a:latin typeface="Raleway" panose="020B0503030101060003" pitchFamily="34" charset="77"/>
              </a:rPr>
              <a:t>.</a:t>
            </a:r>
          </a:p>
          <a:p>
            <a:pPr defTabSz="914400">
              <a:spcAft>
                <a:spcPts val="600"/>
              </a:spcAft>
            </a:pPr>
            <a:endParaRPr lang="en-US" sz="2400" dirty="0">
              <a:solidFill>
                <a:schemeClr val="tx1">
                  <a:lumMod val="75000"/>
                  <a:lumOff val="25000"/>
                </a:schemeClr>
              </a:solidFill>
              <a:latin typeface="Raleway" panose="020B0503030101060003" pitchFamily="34" charset="77"/>
            </a:endParaRPr>
          </a:p>
          <a:p>
            <a:pPr defTabSz="914400">
              <a:spcAft>
                <a:spcPts val="600"/>
              </a:spcAft>
            </a:pPr>
            <a:r>
              <a:rPr lang="en-US" sz="2400" dirty="0" err="1">
                <a:solidFill>
                  <a:schemeClr val="tx1">
                    <a:lumMod val="75000"/>
                    <a:lumOff val="25000"/>
                  </a:schemeClr>
                </a:solidFill>
                <a:latin typeface="Raleway" panose="020B0503030101060003" pitchFamily="34" charset="77"/>
              </a:rPr>
              <a:t>Enseñar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comprensión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significa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enseñar</a:t>
            </a:r>
            <a:r>
              <a:rPr lang="en-US" sz="2400" dirty="0">
                <a:solidFill>
                  <a:schemeClr val="tx1">
                    <a:lumMod val="75000"/>
                    <a:lumOff val="25000"/>
                  </a:schemeClr>
                </a:solidFill>
                <a:latin typeface="Raleway" panose="020B0503030101060003" pitchFamily="34" charset="77"/>
              </a:rPr>
              <a:t> a no </a:t>
            </a:r>
            <a:r>
              <a:rPr lang="en-US" sz="2400" dirty="0" err="1">
                <a:solidFill>
                  <a:schemeClr val="tx1">
                    <a:lumMod val="75000"/>
                    <a:lumOff val="25000"/>
                  </a:schemeClr>
                </a:solidFill>
                <a:latin typeface="Raleway" panose="020B0503030101060003" pitchFamily="34" charset="77"/>
              </a:rPr>
              <a:t>reducir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ser </a:t>
            </a:r>
            <a:r>
              <a:rPr lang="en-US" sz="2400" dirty="0" err="1">
                <a:solidFill>
                  <a:schemeClr val="tx1">
                    <a:lumMod val="75000"/>
                    <a:lumOff val="25000"/>
                  </a:schemeClr>
                </a:solidFill>
                <a:latin typeface="Raleway" panose="020B0503030101060003" pitchFamily="34" charset="77"/>
              </a:rPr>
              <a:t>humano</a:t>
            </a:r>
            <a:r>
              <a:rPr lang="en-US" sz="2400" dirty="0">
                <a:solidFill>
                  <a:schemeClr val="tx1">
                    <a:lumMod val="75000"/>
                    <a:lumOff val="25000"/>
                  </a:schemeClr>
                </a:solidFill>
                <a:latin typeface="Raleway" panose="020B0503030101060003" pitchFamily="34" charset="77"/>
              </a:rPr>
              <a:t> a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o </a:t>
            </a:r>
            <a:r>
              <a:rPr lang="en-US" sz="2400" dirty="0" err="1">
                <a:solidFill>
                  <a:schemeClr val="tx1">
                    <a:lumMod val="75000"/>
                    <a:lumOff val="25000"/>
                  </a:schemeClr>
                </a:solidFill>
                <a:latin typeface="Raleway" panose="020B0503030101060003" pitchFamily="34" charset="77"/>
              </a:rPr>
              <a:t>varias</a:t>
            </a:r>
            <a:r>
              <a:rPr lang="en-US" sz="2400" dirty="0">
                <a:solidFill>
                  <a:schemeClr val="tx1">
                    <a:lumMod val="75000"/>
                    <a:lumOff val="25000"/>
                  </a:schemeClr>
                </a:solidFill>
                <a:latin typeface="Raleway" panose="020B0503030101060003" pitchFamily="34" charset="77"/>
              </a:rPr>
              <a:t> de sus </a:t>
            </a:r>
            <a:r>
              <a:rPr lang="en-US" sz="2400" dirty="0" err="1">
                <a:solidFill>
                  <a:schemeClr val="tx1">
                    <a:lumMod val="75000"/>
                    <a:lumOff val="25000"/>
                  </a:schemeClr>
                </a:solidFill>
                <a:latin typeface="Raleway" panose="020B0503030101060003" pitchFamily="34" charset="77"/>
              </a:rPr>
              <a:t>cualidades</a:t>
            </a:r>
            <a:r>
              <a:rPr lang="en-US" sz="2400" dirty="0">
                <a:solidFill>
                  <a:schemeClr val="tx1">
                    <a:lumMod val="75000"/>
                    <a:lumOff val="25000"/>
                  </a:schemeClr>
                </a:solidFill>
                <a:latin typeface="Raleway" panose="020B0503030101060003" pitchFamily="34" charset="77"/>
              </a:rPr>
              <a:t> que son </a:t>
            </a:r>
            <a:r>
              <a:rPr lang="en-US" sz="2400" dirty="0" err="1">
                <a:solidFill>
                  <a:schemeClr val="tx1">
                    <a:lumMod val="75000"/>
                    <a:lumOff val="25000"/>
                  </a:schemeClr>
                </a:solidFill>
                <a:latin typeface="Raleway" panose="020B0503030101060003" pitchFamily="34" charset="77"/>
              </a:rPr>
              <a:t>múltiples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complejas</a:t>
            </a:r>
            <a:r>
              <a:rPr lang="en-US" sz="2400" dirty="0">
                <a:solidFill>
                  <a:schemeClr val="tx1">
                    <a:lumMod val="75000"/>
                    <a:lumOff val="25000"/>
                  </a:schemeClr>
                </a:solidFill>
                <a:latin typeface="Raleway" panose="020B0503030101060003" pitchFamily="34" charset="77"/>
              </a:rPr>
              <a:t>.</a:t>
            </a:r>
          </a:p>
        </p:txBody>
      </p:sp>
      <p:sp>
        <p:nvSpPr>
          <p:cNvPr id="22" name="Rectangle 2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1"/>
            <a:ext cx="4050791"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24" name="Rectangle 23">
            <a:extLst>
              <a:ext uri="{FF2B5EF4-FFF2-40B4-BE49-F238E27FC236}">
                <a16:creationId xmlns:a16="http://schemas.microsoft.com/office/drawing/2014/main" id="{70FA2369-10B3-4A99-93ED-036A92FD9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201341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6D9FAD4F-7DE3-499B-7E8B-3F57F7907746}"/>
              </a:ext>
            </a:extLst>
          </p:cNvPr>
          <p:cNvSpPr>
            <a:spLocks noGrp="1"/>
          </p:cNvSpPr>
          <p:nvPr>
            <p:ph type="title"/>
          </p:nvPr>
        </p:nvSpPr>
        <p:spPr>
          <a:xfrm>
            <a:off x="633999" y="4550230"/>
            <a:ext cx="10909073" cy="957902"/>
          </a:xfrm>
        </p:spPr>
        <p:txBody>
          <a:bodyPr vert="horz" lIns="91440" tIns="45720" rIns="91440" bIns="45720" rtlCol="0" anchor="b">
            <a:normAutofit/>
          </a:bodyPr>
          <a:lstStyle/>
          <a:p>
            <a:r>
              <a:rPr lang="en-US" sz="4000" dirty="0">
                <a:solidFill>
                  <a:schemeClr val="tx1">
                    <a:lumMod val="85000"/>
                    <a:lumOff val="15000"/>
                  </a:schemeClr>
                </a:solidFill>
                <a:latin typeface="Raleway" panose="020B0503030101060003" pitchFamily="34" charset="77"/>
              </a:rPr>
              <a:t>¿</a:t>
            </a:r>
            <a:r>
              <a:rPr lang="en-US" sz="4000" dirty="0" err="1">
                <a:solidFill>
                  <a:schemeClr val="tx1">
                    <a:lumMod val="85000"/>
                    <a:lumOff val="15000"/>
                  </a:schemeClr>
                </a:solidFill>
                <a:latin typeface="Raleway" panose="020B0503030101060003" pitchFamily="34" charset="77"/>
              </a:rPr>
              <a:t>Qué</a:t>
            </a:r>
            <a:r>
              <a:rPr lang="en-US" sz="4000" dirty="0">
                <a:solidFill>
                  <a:schemeClr val="tx1">
                    <a:lumMod val="85000"/>
                    <a:lumOff val="15000"/>
                  </a:schemeClr>
                </a:solidFill>
                <a:latin typeface="Raleway" panose="020B0503030101060003" pitchFamily="34" charset="77"/>
              </a:rPr>
              <a:t> </a:t>
            </a:r>
            <a:r>
              <a:rPr lang="en-US" sz="4000" dirty="0" err="1">
                <a:solidFill>
                  <a:schemeClr val="tx1">
                    <a:lumMod val="85000"/>
                    <a:lumOff val="15000"/>
                  </a:schemeClr>
                </a:solidFill>
                <a:latin typeface="Raleway" panose="020B0503030101060003" pitchFamily="34" charset="77"/>
              </a:rPr>
              <a:t>hacer</a:t>
            </a:r>
            <a:r>
              <a:rPr lang="en-US" sz="4000" dirty="0">
                <a:solidFill>
                  <a:schemeClr val="tx1">
                    <a:lumMod val="85000"/>
                    <a:lumOff val="15000"/>
                  </a:schemeClr>
                </a:solidFill>
                <a:latin typeface="Raleway" panose="020B0503030101060003" pitchFamily="34" charset="77"/>
              </a:rPr>
              <a:t> ante </a:t>
            </a:r>
            <a:r>
              <a:rPr lang="en-US" sz="4000" dirty="0" err="1">
                <a:solidFill>
                  <a:schemeClr val="tx1">
                    <a:lumMod val="85000"/>
                    <a:lumOff val="15000"/>
                  </a:schemeClr>
                </a:solidFill>
                <a:latin typeface="Raleway" panose="020B0503030101060003" pitchFamily="34" charset="77"/>
              </a:rPr>
              <a:t>este</a:t>
            </a:r>
            <a:r>
              <a:rPr lang="en-US" sz="4000" dirty="0">
                <a:solidFill>
                  <a:schemeClr val="tx1">
                    <a:lumMod val="85000"/>
                    <a:lumOff val="15000"/>
                  </a:schemeClr>
                </a:solidFill>
                <a:latin typeface="Raleway" panose="020B0503030101060003" pitchFamily="34" charset="77"/>
              </a:rPr>
              <a:t> panorama </a:t>
            </a:r>
            <a:r>
              <a:rPr lang="en-US" sz="4000" dirty="0" err="1">
                <a:solidFill>
                  <a:schemeClr val="tx1">
                    <a:lumMod val="85000"/>
                    <a:lumOff val="15000"/>
                  </a:schemeClr>
                </a:solidFill>
                <a:latin typeface="Raleway" panose="020B0503030101060003" pitchFamily="34" charset="77"/>
              </a:rPr>
              <a:t>desolador</a:t>
            </a:r>
            <a:r>
              <a:rPr lang="en-US" sz="4000" dirty="0">
                <a:solidFill>
                  <a:schemeClr val="tx1">
                    <a:lumMod val="85000"/>
                    <a:lumOff val="15000"/>
                  </a:schemeClr>
                </a:solidFill>
                <a:latin typeface="Raleway" panose="020B0503030101060003" pitchFamily="34" charset="77"/>
              </a:rPr>
              <a:t>?</a:t>
            </a:r>
          </a:p>
        </p:txBody>
      </p:sp>
      <p:pic>
        <p:nvPicPr>
          <p:cNvPr id="1026" name="Picture 2" descr="Biografia de Edgar Morin">
            <a:extLst>
              <a:ext uri="{FF2B5EF4-FFF2-40B4-BE49-F238E27FC236}">
                <a16:creationId xmlns:a16="http://schemas.microsoft.com/office/drawing/2014/main" id="{9BABAE9E-8C15-B8F2-5C73-D362E492B14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8839" r="-1" b="8838"/>
          <a:stretch/>
        </p:blipFill>
        <p:spPr bwMode="auto">
          <a:xfrm>
            <a:off x="-1" y="-2"/>
            <a:ext cx="6050281" cy="424281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660FFF9-6B65-7937-413F-AB77005737A9}"/>
              </a:ext>
            </a:extLst>
          </p:cNvPr>
          <p:cNvPicPr>
            <a:picLocks noChangeAspect="1"/>
          </p:cNvPicPr>
          <p:nvPr/>
        </p:nvPicPr>
        <p:blipFill rotWithShape="1">
          <a:blip r:embed="rId3"/>
          <a:srcRect l="1201" r="13951"/>
          <a:stretch/>
        </p:blipFill>
        <p:spPr>
          <a:xfrm>
            <a:off x="6141720" y="2"/>
            <a:ext cx="6050279" cy="4242815"/>
          </a:xfrm>
          <a:prstGeom prst="rect">
            <a:avLst/>
          </a:prstGeom>
        </p:spPr>
      </p:pic>
      <p:cxnSp>
        <p:nvCxnSpPr>
          <p:cNvPr id="77" name="Straight Connector 76">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14886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3200" dirty="0">
                <a:solidFill>
                  <a:schemeClr val="bg1"/>
                </a:solidFill>
                <a:latin typeface="Raleway" panose="020B0503030101060003" pitchFamily="34" charset="77"/>
              </a:rPr>
              <a:t>Los </a:t>
            </a:r>
            <a:r>
              <a:rPr lang="en-US" sz="3200" dirty="0" err="1">
                <a:solidFill>
                  <a:schemeClr val="bg1"/>
                </a:solidFill>
                <a:latin typeface="Raleway" panose="020B0503030101060003" pitchFamily="34" charset="77"/>
              </a:rPr>
              <a:t>siete</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saberes</a:t>
            </a:r>
            <a:br>
              <a:rPr lang="en-US" sz="3200" dirty="0">
                <a:solidFill>
                  <a:schemeClr val="bg1"/>
                </a:solidFill>
                <a:latin typeface="Raleway" panose="020B0503030101060003" pitchFamily="34" charset="77"/>
              </a:rPr>
            </a:br>
            <a:r>
              <a:rPr lang="en-US" sz="3200" dirty="0">
                <a:solidFill>
                  <a:schemeClr val="bg1"/>
                </a:solidFill>
                <a:latin typeface="Raleway" panose="020B0503030101060003" pitchFamily="34" charset="77"/>
              </a:rPr>
              <a:t>La </a:t>
            </a:r>
            <a:r>
              <a:rPr lang="en-US" sz="3200" dirty="0" err="1">
                <a:solidFill>
                  <a:schemeClr val="bg1"/>
                </a:solidFill>
                <a:latin typeface="Raleway" panose="020B0503030101060003" pitchFamily="34" charset="77"/>
              </a:rPr>
              <a:t>ética</a:t>
            </a:r>
            <a:r>
              <a:rPr lang="en-US" sz="3200" dirty="0">
                <a:solidFill>
                  <a:schemeClr val="bg1"/>
                </a:solidFill>
                <a:latin typeface="Raleway" panose="020B0503030101060003" pitchFamily="34" charset="77"/>
              </a:rPr>
              <a:t> del </a:t>
            </a:r>
            <a:r>
              <a:rPr lang="en-US" sz="3200" dirty="0" err="1">
                <a:solidFill>
                  <a:schemeClr val="bg1"/>
                </a:solidFill>
                <a:latin typeface="Raleway" panose="020B0503030101060003" pitchFamily="34" charset="77"/>
              </a:rPr>
              <a:t>género</a:t>
            </a:r>
            <a:r>
              <a:rPr lang="en-US" sz="3200" dirty="0">
                <a:solidFill>
                  <a:schemeClr val="bg1"/>
                </a:solidFill>
                <a:latin typeface="Raleway" panose="020B0503030101060003" pitchFamily="34" charset="77"/>
              </a:rPr>
              <a:t> </a:t>
            </a:r>
            <a:r>
              <a:rPr lang="en-US" sz="3200" dirty="0" err="1">
                <a:solidFill>
                  <a:schemeClr val="bg1"/>
                </a:solidFill>
                <a:latin typeface="Raleway" panose="020B0503030101060003" pitchFamily="34" charset="77"/>
              </a:rPr>
              <a:t>humano</a:t>
            </a:r>
            <a:endParaRPr lang="en-US" sz="3200" dirty="0">
              <a:solidFill>
                <a:srgbClr val="FFFFFF"/>
              </a:solidFill>
              <a:latin typeface="Raleway" panose="020B0503030101060003" pitchFamily="34" charset="77"/>
            </a:endParaRPr>
          </a:p>
        </p:txBody>
      </p:sp>
      <p:sp>
        <p:nvSpPr>
          <p:cNvPr id="2" name="Rectángulo 1"/>
          <p:cNvSpPr/>
          <p:nvPr/>
        </p:nvSpPr>
        <p:spPr>
          <a:xfrm>
            <a:off x="976509" y="1927347"/>
            <a:ext cx="10858931" cy="3193294"/>
          </a:xfrm>
          <a:prstGeom prst="rect">
            <a:avLst/>
          </a:prstGeom>
        </p:spPr>
        <p:txBody>
          <a:bodyPr vert="horz" lIns="0" tIns="45720" rIns="0" bIns="45720" rtlCol="0">
            <a:noAutofit/>
          </a:bodyPr>
          <a:lstStyle/>
          <a:p>
            <a:pPr fontAlgn="base"/>
            <a:r>
              <a:rPr lang="es-MX" sz="2400" dirty="0">
                <a:latin typeface="Raleway" panose="020B0503030101060003" pitchFamily="34" charset="77"/>
              </a:rPr>
              <a:t>Además de las éticas particulares, la enseñanza de una ética válida para todo el género humano es una exigencia de nuestro tiempo. Morin presenta el bucle individuo - sociedad - especie como base para enseñar la ética. </a:t>
            </a:r>
          </a:p>
          <a:p>
            <a:pPr fontAlgn="base"/>
            <a:endParaRPr lang="es-MX" sz="2400" dirty="0">
              <a:latin typeface="Raleway" panose="020B0503030101060003" pitchFamily="34" charset="77"/>
            </a:endParaRPr>
          </a:p>
          <a:p>
            <a:pPr fontAlgn="base"/>
            <a:r>
              <a:rPr lang="es-MX" sz="2400" dirty="0">
                <a:latin typeface="Raleway" panose="020B0503030101060003" pitchFamily="34" charset="77"/>
              </a:rPr>
              <a:t>En el bucle individuo - sociedad surge el deber ético de enseñar el respeto a la diversidad, lo cual significa que la democracia no se identifica con la dictadura de la mayoría.</a:t>
            </a:r>
          </a:p>
          <a:p>
            <a:pPr fontAlgn="base"/>
            <a:endParaRPr lang="es-MX" sz="2400" dirty="0">
              <a:solidFill>
                <a:schemeClr val="tx1">
                  <a:lumMod val="75000"/>
                  <a:lumOff val="25000"/>
                </a:schemeClr>
              </a:solidFill>
              <a:latin typeface="Raleway" panose="020B0503030101060003" pitchFamily="34" charset="77"/>
            </a:endParaRPr>
          </a:p>
          <a:p>
            <a:pPr fontAlgn="base"/>
            <a:r>
              <a:rPr lang="en-US" sz="2400" dirty="0" err="1">
                <a:latin typeface="Raleway" panose="020B0503030101060003" pitchFamily="34" charset="77"/>
              </a:rPr>
              <a:t>En</a:t>
            </a:r>
            <a:r>
              <a:rPr lang="en-US" sz="2400" dirty="0">
                <a:latin typeface="Raleway" panose="020B0503030101060003" pitchFamily="34" charset="77"/>
              </a:rPr>
              <a:t> </a:t>
            </a:r>
            <a:r>
              <a:rPr lang="en-US" sz="2400" dirty="0" err="1">
                <a:latin typeface="Raleway" panose="020B0503030101060003" pitchFamily="34" charset="77"/>
              </a:rPr>
              <a:t>el</a:t>
            </a:r>
            <a:r>
              <a:rPr lang="en-US" sz="2400" dirty="0">
                <a:latin typeface="Raleway" panose="020B0503030101060003" pitchFamily="34" charset="77"/>
              </a:rPr>
              <a:t> </a:t>
            </a:r>
            <a:r>
              <a:rPr lang="en-US" sz="2400" dirty="0" err="1">
                <a:latin typeface="Raleway" panose="020B0503030101060003" pitchFamily="34" charset="77"/>
              </a:rPr>
              <a:t>bucle</a:t>
            </a:r>
            <a:r>
              <a:rPr lang="en-US" sz="2400" dirty="0">
                <a:latin typeface="Raleway" panose="020B0503030101060003" pitchFamily="34" charset="77"/>
              </a:rPr>
              <a:t> </a:t>
            </a:r>
            <a:r>
              <a:rPr lang="en-US" sz="2400" dirty="0" err="1">
                <a:latin typeface="Raleway" panose="020B0503030101060003" pitchFamily="34" charset="77"/>
              </a:rPr>
              <a:t>individuo</a:t>
            </a:r>
            <a:r>
              <a:rPr lang="en-US" sz="2400" dirty="0">
                <a:latin typeface="Raleway" panose="020B0503030101060003" pitchFamily="34" charset="77"/>
              </a:rPr>
              <a:t> - </a:t>
            </a:r>
            <a:r>
              <a:rPr lang="en-US" sz="2400" dirty="0" err="1">
                <a:latin typeface="Raleway" panose="020B0503030101060003" pitchFamily="34" charset="77"/>
              </a:rPr>
              <a:t>especie</a:t>
            </a:r>
            <a:r>
              <a:rPr lang="en-US" sz="2400" dirty="0">
                <a:latin typeface="Raleway" panose="020B0503030101060003" pitchFamily="34" charset="77"/>
              </a:rPr>
              <a:t> Morin </a:t>
            </a:r>
            <a:r>
              <a:rPr lang="en-US" sz="2400" dirty="0" err="1">
                <a:latin typeface="Raleway" panose="020B0503030101060003" pitchFamily="34" charset="77"/>
              </a:rPr>
              <a:t>fundamenta</a:t>
            </a:r>
            <a:r>
              <a:rPr lang="en-US" sz="2400" dirty="0">
                <a:latin typeface="Raleway" panose="020B0503030101060003" pitchFamily="34" charset="77"/>
              </a:rPr>
              <a:t> la </a:t>
            </a:r>
            <a:r>
              <a:rPr lang="en-US" sz="2400" dirty="0" err="1">
                <a:latin typeface="Raleway" panose="020B0503030101060003" pitchFamily="34" charset="77"/>
              </a:rPr>
              <a:t>necesidad</a:t>
            </a:r>
            <a:r>
              <a:rPr lang="en-US" sz="2400" dirty="0">
                <a:latin typeface="Raleway" panose="020B0503030101060003" pitchFamily="34" charset="77"/>
              </a:rPr>
              <a:t> de </a:t>
            </a:r>
            <a:r>
              <a:rPr lang="en-US" sz="2400" dirty="0" err="1">
                <a:latin typeface="Raleway" panose="020B0503030101060003" pitchFamily="34" charset="77"/>
              </a:rPr>
              <a:t>enseñar</a:t>
            </a:r>
            <a:r>
              <a:rPr lang="en-US" sz="2400" dirty="0">
                <a:latin typeface="Raleway" panose="020B0503030101060003" pitchFamily="34" charset="77"/>
              </a:rPr>
              <a:t> la </a:t>
            </a:r>
            <a:r>
              <a:rPr lang="en-US" sz="2400" dirty="0" err="1">
                <a:latin typeface="Raleway" panose="020B0503030101060003" pitchFamily="34" charset="77"/>
              </a:rPr>
              <a:t>ciudadanía</a:t>
            </a:r>
            <a:r>
              <a:rPr lang="en-US" sz="2400" dirty="0">
                <a:latin typeface="Raleway" panose="020B0503030101060003" pitchFamily="34" charset="77"/>
              </a:rPr>
              <a:t> </a:t>
            </a:r>
            <a:r>
              <a:rPr lang="en-US" sz="2400" dirty="0" err="1">
                <a:latin typeface="Raleway" panose="020B0503030101060003" pitchFamily="34" charset="77"/>
              </a:rPr>
              <a:t>terrestre</a:t>
            </a:r>
            <a:r>
              <a:rPr lang="en-US" sz="2400" dirty="0">
                <a:latin typeface="Raleway" panose="020B0503030101060003" pitchFamily="34" charset="77"/>
              </a:rPr>
              <a:t>. La </a:t>
            </a:r>
            <a:r>
              <a:rPr lang="en-US" sz="2400" dirty="0" err="1">
                <a:latin typeface="Raleway" panose="020B0503030101060003" pitchFamily="34" charset="77"/>
              </a:rPr>
              <a:t>humanidad</a:t>
            </a:r>
            <a:r>
              <a:rPr lang="en-US" sz="2400" dirty="0">
                <a:latin typeface="Raleway" panose="020B0503030101060003" pitchFamily="34" charset="77"/>
              </a:rPr>
              <a:t> </a:t>
            </a:r>
            <a:r>
              <a:rPr lang="en-US" sz="2400" dirty="0" err="1">
                <a:latin typeface="Raleway" panose="020B0503030101060003" pitchFamily="34" charset="77"/>
              </a:rPr>
              <a:t>dejó</a:t>
            </a:r>
            <a:r>
              <a:rPr lang="en-US" sz="2400" dirty="0">
                <a:latin typeface="Raleway" panose="020B0503030101060003" pitchFamily="34" charset="77"/>
              </a:rPr>
              <a:t> de ser </a:t>
            </a:r>
            <a:r>
              <a:rPr lang="en-US" sz="2400" dirty="0" err="1">
                <a:latin typeface="Raleway" panose="020B0503030101060003" pitchFamily="34" charset="77"/>
              </a:rPr>
              <a:t>una</a:t>
            </a:r>
            <a:r>
              <a:rPr lang="en-US" sz="2400" dirty="0">
                <a:latin typeface="Raleway" panose="020B0503030101060003" pitchFamily="34" charset="77"/>
              </a:rPr>
              <a:t> </a:t>
            </a:r>
            <a:r>
              <a:rPr lang="en-US" sz="2400" dirty="0" err="1">
                <a:latin typeface="Raleway" panose="020B0503030101060003" pitchFamily="34" charset="77"/>
              </a:rPr>
              <a:t>noción</a:t>
            </a:r>
            <a:r>
              <a:rPr lang="en-US" sz="2400" dirty="0">
                <a:latin typeface="Raleway" panose="020B0503030101060003" pitchFamily="34" charset="77"/>
              </a:rPr>
              <a:t> abstracta y </a:t>
            </a:r>
            <a:r>
              <a:rPr lang="en-US" sz="2400" dirty="0" err="1">
                <a:latin typeface="Raleway" panose="020B0503030101060003" pitchFamily="34" charset="77"/>
              </a:rPr>
              <a:t>lejana</a:t>
            </a:r>
            <a:r>
              <a:rPr lang="en-US" sz="2400" dirty="0">
                <a:latin typeface="Raleway" panose="020B0503030101060003" pitchFamily="34" charset="77"/>
              </a:rPr>
              <a:t> para </a:t>
            </a:r>
            <a:r>
              <a:rPr lang="en-US" sz="2400" dirty="0" err="1">
                <a:latin typeface="Raleway" panose="020B0503030101060003" pitchFamily="34" charset="77"/>
              </a:rPr>
              <a:t>convertirse</a:t>
            </a:r>
            <a:r>
              <a:rPr lang="en-US" sz="2400" dirty="0">
                <a:latin typeface="Raleway" panose="020B0503030101060003" pitchFamily="34" charset="77"/>
              </a:rPr>
              <a:t> </a:t>
            </a:r>
            <a:r>
              <a:rPr lang="en-US" sz="2400" dirty="0" err="1">
                <a:latin typeface="Raleway" panose="020B0503030101060003" pitchFamily="34" charset="77"/>
              </a:rPr>
              <a:t>en</a:t>
            </a:r>
            <a:r>
              <a:rPr lang="en-US" sz="2400" dirty="0">
                <a:latin typeface="Raleway" panose="020B0503030101060003" pitchFamily="34" charset="77"/>
              </a:rPr>
              <a:t> algo </a:t>
            </a:r>
            <a:r>
              <a:rPr lang="en-US" sz="2400" dirty="0" err="1">
                <a:latin typeface="Raleway" panose="020B0503030101060003" pitchFamily="34" charset="77"/>
              </a:rPr>
              <a:t>concreto</a:t>
            </a:r>
            <a:r>
              <a:rPr lang="en-US" sz="2400" dirty="0">
                <a:latin typeface="Raleway" panose="020B0503030101060003" pitchFamily="34" charset="77"/>
              </a:rPr>
              <a:t> y </a:t>
            </a:r>
            <a:r>
              <a:rPr lang="en-US" sz="2400" dirty="0" err="1">
                <a:latin typeface="Raleway" panose="020B0503030101060003" pitchFamily="34" charset="77"/>
              </a:rPr>
              <a:t>cercano</a:t>
            </a:r>
            <a:r>
              <a:rPr lang="en-US" sz="2400" dirty="0">
                <a:latin typeface="Raleway" panose="020B0503030101060003" pitchFamily="34" charset="77"/>
              </a:rPr>
              <a:t> con </a:t>
            </a:r>
            <a:r>
              <a:rPr lang="en-US" sz="2400" dirty="0" err="1">
                <a:latin typeface="Raleway" panose="020B0503030101060003" pitchFamily="34" charset="77"/>
              </a:rPr>
              <a:t>interacciones</a:t>
            </a:r>
            <a:r>
              <a:rPr lang="en-US" sz="2400" dirty="0">
                <a:latin typeface="Raleway" panose="020B0503030101060003" pitchFamily="34" charset="77"/>
              </a:rPr>
              <a:t> y </a:t>
            </a:r>
            <a:r>
              <a:rPr lang="en-US" sz="2400" dirty="0" err="1">
                <a:latin typeface="Raleway" panose="020B0503030101060003" pitchFamily="34" charset="77"/>
              </a:rPr>
              <a:t>compromisos</a:t>
            </a:r>
            <a:r>
              <a:rPr lang="en-US" sz="2400" dirty="0">
                <a:latin typeface="Raleway" panose="020B0503030101060003" pitchFamily="34" charset="77"/>
              </a:rPr>
              <a:t> a </a:t>
            </a:r>
            <a:r>
              <a:rPr lang="en-US" sz="2400" dirty="0" err="1">
                <a:latin typeface="Raleway" panose="020B0503030101060003" pitchFamily="34" charset="77"/>
              </a:rPr>
              <a:t>escala</a:t>
            </a:r>
            <a:r>
              <a:rPr lang="en-US" sz="2400" dirty="0">
                <a:latin typeface="Raleway" panose="020B0503030101060003" pitchFamily="34" charset="77"/>
              </a:rPr>
              <a:t> </a:t>
            </a:r>
            <a:r>
              <a:rPr lang="en-US" sz="2400" dirty="0" err="1">
                <a:latin typeface="Raleway" panose="020B0503030101060003" pitchFamily="34" charset="77"/>
              </a:rPr>
              <a:t>terrestre</a:t>
            </a:r>
            <a:r>
              <a:rPr lang="en-US" sz="2400" dirty="0">
                <a:latin typeface="Raleway" panose="020B0503030101060003" pitchFamily="34" charset="77"/>
              </a:rPr>
              <a:t>.</a:t>
            </a:r>
          </a:p>
        </p:txBody>
      </p:sp>
      <p:sp>
        <p:nvSpPr>
          <p:cNvPr id="24" name="Rectangle 2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2499950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32" name="Straight Connector 3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101010 data lines to infinity">
            <a:extLst>
              <a:ext uri="{FF2B5EF4-FFF2-40B4-BE49-F238E27FC236}">
                <a16:creationId xmlns:a16="http://schemas.microsoft.com/office/drawing/2014/main" id="{8D3157CA-0F01-10B1-CB9B-6A6A384A4F61}"/>
              </a:ext>
            </a:extLst>
          </p:cNvPr>
          <p:cNvPicPr>
            <a:picLocks noChangeAspect="1"/>
          </p:cNvPicPr>
          <p:nvPr/>
        </p:nvPicPr>
        <p:blipFill rotWithShape="1">
          <a:blip r:embed="rId2">
            <a:alphaModFix amt="35000"/>
          </a:blip>
          <a:srcRect t="13127"/>
          <a:stretch/>
        </p:blipFill>
        <p:spPr>
          <a:xfrm>
            <a:off x="20" y="10"/>
            <a:ext cx="12191980" cy="6857990"/>
          </a:xfrm>
          <a:prstGeom prst="rect">
            <a:avLst/>
          </a:prstGeom>
        </p:spPr>
      </p:pic>
      <p:sp>
        <p:nvSpPr>
          <p:cNvPr id="7" name="Título 3">
            <a:extLst>
              <a:ext uri="{FF2B5EF4-FFF2-40B4-BE49-F238E27FC236}">
                <a16:creationId xmlns:a16="http://schemas.microsoft.com/office/drawing/2014/main" id="{BCF9FD73-FA8B-BA42-BB8E-35FA1F491D78}"/>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3200" dirty="0">
                <a:solidFill>
                  <a:schemeClr val="tx1"/>
                </a:solidFill>
                <a:latin typeface="Raleway" panose="020B0503030101060003" pitchFamily="34" charset="77"/>
              </a:rPr>
              <a:t>El </a:t>
            </a:r>
            <a:r>
              <a:rPr lang="en-US" sz="3200" dirty="0" err="1">
                <a:solidFill>
                  <a:schemeClr val="tx1"/>
                </a:solidFill>
                <a:latin typeface="Raleway" panose="020B0503030101060003" pitchFamily="34" charset="77"/>
              </a:rPr>
              <a:t>pensamiento</a:t>
            </a:r>
            <a:r>
              <a:rPr lang="en-US" sz="3200" dirty="0">
                <a:solidFill>
                  <a:schemeClr val="tx1"/>
                </a:solidFill>
                <a:latin typeface="Raleway" panose="020B0503030101060003" pitchFamily="34" charset="77"/>
              </a:rPr>
              <a:t> </a:t>
            </a:r>
            <a:r>
              <a:rPr lang="en-US" sz="3200" dirty="0" err="1">
                <a:solidFill>
                  <a:schemeClr val="tx1"/>
                </a:solidFill>
                <a:latin typeface="Raleway" panose="020B0503030101060003" pitchFamily="34" charset="77"/>
              </a:rPr>
              <a:t>complejo</a:t>
            </a:r>
            <a:endParaRPr lang="en-US" sz="3200" dirty="0">
              <a:latin typeface="Raleway" panose="020B0503030101060003" pitchFamily="34" charset="77"/>
            </a:endParaRPr>
          </a:p>
        </p:txBody>
      </p:sp>
      <p:cxnSp>
        <p:nvCxnSpPr>
          <p:cNvPr id="36" name="Straight Connector 35">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097280" y="2108201"/>
            <a:ext cx="10058400" cy="3760891"/>
          </a:xfrm>
          <a:prstGeom prst="rect">
            <a:avLst/>
          </a:prstGeom>
        </p:spPr>
        <p:txBody>
          <a:bodyPr vert="horz" lIns="0" tIns="45720" rIns="0" bIns="45720" rtlCol="0">
            <a:normAutofit lnSpcReduction="10000"/>
          </a:bodyPr>
          <a:lstStyle/>
          <a:p>
            <a:pPr defTabSz="914400">
              <a:spcAft>
                <a:spcPts val="600"/>
              </a:spcAft>
              <a:buFont typeface="Calibri" panose="020F0502020204030204" pitchFamily="34" charset="0"/>
            </a:pPr>
            <a:endParaRPr lang="en-US" dirty="0">
              <a:solidFill>
                <a:schemeClr val="tx1">
                  <a:lumMod val="75000"/>
                  <a:lumOff val="25000"/>
                </a:schemeClr>
              </a:solidFill>
            </a:endParaRPr>
          </a:p>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Dentro</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perspectiva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sistémica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partimos</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hecho</a:t>
            </a:r>
            <a:r>
              <a:rPr lang="en-US" sz="2400" dirty="0">
                <a:solidFill>
                  <a:schemeClr val="tx1">
                    <a:lumMod val="75000"/>
                    <a:lumOff val="25000"/>
                  </a:schemeClr>
                </a:solidFill>
                <a:latin typeface="Raleway" panose="020B0503030101060003" pitchFamily="34" charset="77"/>
              </a:rPr>
              <a:t> de que, </a:t>
            </a:r>
            <a:r>
              <a:rPr lang="en-US" sz="2400" dirty="0" err="1">
                <a:solidFill>
                  <a:schemeClr val="tx1">
                    <a:lumMod val="75000"/>
                    <a:lumOff val="25000"/>
                  </a:schemeClr>
                </a:solidFill>
                <a:latin typeface="Raleway" panose="020B0503030101060003" pitchFamily="34" charset="77"/>
              </a:rPr>
              <a:t>cuando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científico</a:t>
            </a:r>
            <a:r>
              <a:rPr lang="en-US" sz="2400" dirty="0">
                <a:solidFill>
                  <a:schemeClr val="tx1">
                    <a:lumMod val="75000"/>
                    <a:lumOff val="25000"/>
                  </a:schemeClr>
                </a:solidFill>
                <a:latin typeface="Raleway" panose="020B0503030101060003" pitchFamily="34" charset="77"/>
              </a:rPr>
              <a:t> social (y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educador</a:t>
            </a:r>
            <a:r>
              <a:rPr lang="en-US" sz="2400" dirty="0">
                <a:solidFill>
                  <a:schemeClr val="tx1">
                    <a:lumMod val="75000"/>
                    <a:lumOff val="25000"/>
                  </a:schemeClr>
                </a:solidFill>
                <a:latin typeface="Raleway" panose="020B0503030101060003" pitchFamily="34" charset="77"/>
              </a:rPr>
              <a:t>) se </a:t>
            </a:r>
            <a:r>
              <a:rPr lang="en-US" sz="2400" dirty="0" err="1">
                <a:solidFill>
                  <a:schemeClr val="tx1">
                    <a:lumMod val="75000"/>
                    <a:lumOff val="25000"/>
                  </a:schemeClr>
                </a:solidFill>
                <a:latin typeface="Raleway" panose="020B0503030101060003" pitchFamily="34" charset="77"/>
              </a:rPr>
              <a:t>preocupan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analizar</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comprender</a:t>
            </a:r>
            <a:r>
              <a:rPr lang="en-US" sz="2400" dirty="0">
                <a:solidFill>
                  <a:schemeClr val="tx1">
                    <a:lumMod val="75000"/>
                    <a:lumOff val="25000"/>
                  </a:schemeClr>
                </a:solidFill>
                <a:latin typeface="Raleway" panose="020B0503030101060003" pitchFamily="34" charset="77"/>
              </a:rPr>
              <a:t> las </a:t>
            </a:r>
            <a:r>
              <a:rPr lang="en-US" sz="2400" dirty="0" err="1">
                <a:solidFill>
                  <a:schemeClr val="tx1">
                    <a:lumMod val="75000"/>
                    <a:lumOff val="25000"/>
                  </a:schemeClr>
                </a:solidFill>
                <a:latin typeface="Raleway" panose="020B0503030101060003" pitchFamily="34" charset="77"/>
              </a:rPr>
              <a:t>realidades</a:t>
            </a:r>
            <a:r>
              <a:rPr lang="en-US" sz="2400" dirty="0">
                <a:solidFill>
                  <a:schemeClr val="tx1">
                    <a:lumMod val="75000"/>
                    <a:lumOff val="25000"/>
                  </a:schemeClr>
                </a:solidFill>
                <a:latin typeface="Raleway" panose="020B0503030101060003" pitchFamily="34" charset="77"/>
              </a:rPr>
              <a:t> a las que se </a:t>
            </a:r>
            <a:r>
              <a:rPr lang="en-US" sz="2400" dirty="0" err="1">
                <a:solidFill>
                  <a:schemeClr val="tx1">
                    <a:lumMod val="75000"/>
                    <a:lumOff val="25000"/>
                  </a:schemeClr>
                </a:solidFill>
                <a:latin typeface="Raleway" panose="020B0503030101060003" pitchFamily="34" charset="77"/>
              </a:rPr>
              <a:t>enfrentan</a:t>
            </a:r>
            <a:r>
              <a:rPr lang="en-US" sz="2400" dirty="0">
                <a:solidFill>
                  <a:schemeClr val="tx1">
                    <a:lumMod val="75000"/>
                    <a:lumOff val="25000"/>
                  </a:schemeClr>
                </a:solidFill>
                <a:latin typeface="Raleway" panose="020B0503030101060003" pitchFamily="34" charset="77"/>
              </a:rPr>
              <a:t>, no </a:t>
            </a:r>
            <a:r>
              <a:rPr lang="en-US" sz="2400" dirty="0" err="1">
                <a:solidFill>
                  <a:schemeClr val="tx1">
                    <a:lumMod val="75000"/>
                    <a:lumOff val="25000"/>
                  </a:schemeClr>
                </a:solidFill>
                <a:latin typeface="Raleway" panose="020B0503030101060003" pitchFamily="34" charset="77"/>
              </a:rPr>
              <a:t>deberían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segmentar</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estudiar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cada</a:t>
            </a:r>
            <a:r>
              <a:rPr lang="en-US" sz="2400" dirty="0">
                <a:solidFill>
                  <a:schemeClr val="tx1">
                    <a:lumMod val="75000"/>
                    <a:lumOff val="25000"/>
                  </a:schemeClr>
                </a:solidFill>
                <a:latin typeface="Raleway" panose="020B0503030101060003" pitchFamily="34" charset="77"/>
              </a:rPr>
              <a:t> uno de </a:t>
            </a:r>
            <a:r>
              <a:rPr lang="en-US" sz="2400" dirty="0" err="1">
                <a:solidFill>
                  <a:schemeClr val="tx1">
                    <a:lumMod val="75000"/>
                    <a:lumOff val="25000"/>
                  </a:schemeClr>
                </a:solidFill>
                <a:latin typeface="Raleway" panose="020B0503030101060003" pitchFamily="34" charset="77"/>
              </a:rPr>
              <a:t>estos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subsistemas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separado</a:t>
            </a:r>
            <a:r>
              <a:rPr lang="en-US" sz="2400" dirty="0">
                <a:solidFill>
                  <a:schemeClr val="tx1">
                    <a:lumMod val="75000"/>
                    <a:lumOff val="25000"/>
                  </a:schemeClr>
                </a:solidFill>
                <a:latin typeface="Raleway" panose="020B0503030101060003" pitchFamily="34" charset="77"/>
              </a:rPr>
              <a:t> (o </a:t>
            </a:r>
            <a:r>
              <a:rPr lang="en-US" sz="2400" dirty="0" err="1">
                <a:solidFill>
                  <a:schemeClr val="tx1">
                    <a:lumMod val="75000"/>
                    <a:lumOff val="25000"/>
                  </a:schemeClr>
                </a:solidFill>
                <a:latin typeface="Raleway" panose="020B0503030101060003" pitchFamily="34" charset="77"/>
              </a:rPr>
              <a:t>como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si</a:t>
            </a:r>
            <a:r>
              <a:rPr lang="en-US" sz="2400" dirty="0">
                <a:solidFill>
                  <a:schemeClr val="tx1">
                    <a:lumMod val="75000"/>
                    <a:lumOff val="25000"/>
                  </a:schemeClr>
                </a:solidFill>
                <a:latin typeface="Raleway" panose="020B0503030101060003" pitchFamily="34" charset="77"/>
              </a:rPr>
              <a:t> no </a:t>
            </a:r>
            <a:r>
              <a:rPr lang="en-US" sz="2400" dirty="0" err="1">
                <a:solidFill>
                  <a:schemeClr val="tx1">
                    <a:lumMod val="75000"/>
                    <a:lumOff val="25000"/>
                  </a:schemeClr>
                </a:solidFill>
                <a:latin typeface="Raleway" panose="020B0503030101060003" pitchFamily="34" charset="77"/>
              </a:rPr>
              <a:t>tuvieran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relación</a:t>
            </a:r>
            <a:r>
              <a:rPr lang="en-US" sz="2400" dirty="0">
                <a:solidFill>
                  <a:schemeClr val="tx1">
                    <a:lumMod val="75000"/>
                    <a:lumOff val="25000"/>
                  </a:schemeClr>
                </a:solidFill>
                <a:latin typeface="Raleway" panose="020B0503030101060003" pitchFamily="34" charset="77"/>
              </a:rPr>
              <a:t> uno con </a:t>
            </a:r>
            <a:r>
              <a:rPr lang="en-US" sz="2400" dirty="0" err="1">
                <a:solidFill>
                  <a:schemeClr val="tx1">
                    <a:lumMod val="75000"/>
                    <a:lumOff val="25000"/>
                  </a:schemeClr>
                </a:solidFill>
                <a:latin typeface="Raleway" panose="020B0503030101060003" pitchFamily="34" charset="77"/>
              </a:rPr>
              <a:t>otro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pues</a:t>
            </a:r>
            <a:r>
              <a:rPr lang="en-US" sz="2400" dirty="0">
                <a:solidFill>
                  <a:schemeClr val="tx1">
                    <a:lumMod val="75000"/>
                    <a:lumOff val="25000"/>
                  </a:schemeClr>
                </a:solidFill>
                <a:latin typeface="Raleway" panose="020B0503030101060003" pitchFamily="34" charset="77"/>
              </a:rPr>
              <a:t> se </a:t>
            </a:r>
            <a:r>
              <a:rPr lang="en-US" sz="2400" dirty="0" err="1">
                <a:solidFill>
                  <a:schemeClr val="tx1">
                    <a:lumMod val="75000"/>
                    <a:lumOff val="25000"/>
                  </a:schemeClr>
                </a:solidFill>
                <a:latin typeface="Raleway" panose="020B0503030101060003" pitchFamily="34" charset="77"/>
              </a:rPr>
              <a:t>encontraría</a:t>
            </a:r>
            <a:r>
              <a:rPr lang="en-US" sz="2400" dirty="0">
                <a:solidFill>
                  <a:schemeClr val="tx1">
                    <a:lumMod val="75000"/>
                    <a:lumOff val="25000"/>
                  </a:schemeClr>
                </a:solidFill>
                <a:latin typeface="Raleway" panose="020B0503030101060003" pitchFamily="34" charset="77"/>
              </a:rPr>
              <a:t> tan </a:t>
            </a:r>
            <a:r>
              <a:rPr lang="en-US" sz="2400" dirty="0" err="1">
                <a:solidFill>
                  <a:schemeClr val="tx1">
                    <a:lumMod val="75000"/>
                    <a:lumOff val="25000"/>
                  </a:schemeClr>
                </a:solidFill>
                <a:latin typeface="Raleway" panose="020B0503030101060003" pitchFamily="34" charset="77"/>
              </a:rPr>
              <a:t>sólo</a:t>
            </a:r>
            <a:r>
              <a:rPr lang="en-US" sz="2400" dirty="0">
                <a:solidFill>
                  <a:schemeClr val="tx1">
                    <a:lumMod val="75000"/>
                    <a:lumOff val="25000"/>
                  </a:schemeClr>
                </a:solidFill>
                <a:latin typeface="Raleway" panose="020B0503030101060003" pitchFamily="34" charset="77"/>
              </a:rPr>
              <a:t> con </a:t>
            </a:r>
            <a:r>
              <a:rPr lang="en-US" sz="2400" dirty="0" err="1">
                <a:solidFill>
                  <a:schemeClr val="tx1">
                    <a:lumMod val="75000"/>
                    <a:lumOff val="25000"/>
                  </a:schemeClr>
                </a:solidFill>
                <a:latin typeface="Raleway" panose="020B0503030101060003" pitchFamily="34" charset="77"/>
              </a:rPr>
              <a:t>acontecimientos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evidencia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aislada</a:t>
            </a:r>
            <a:r>
              <a:rPr lang="en-US" sz="2400" dirty="0">
                <a:solidFill>
                  <a:schemeClr val="tx1">
                    <a:lumMod val="75000"/>
                    <a:lumOff val="25000"/>
                  </a:schemeClr>
                </a:solidFill>
                <a:latin typeface="Raleway" panose="020B0503030101060003" pitchFamily="34" charset="77"/>
              </a:rPr>
              <a:t> que no </a:t>
            </a:r>
            <a:r>
              <a:rPr lang="en-US" sz="2400" dirty="0" err="1">
                <a:solidFill>
                  <a:schemeClr val="tx1">
                    <a:lumMod val="75000"/>
                    <a:lumOff val="25000"/>
                  </a:schemeClr>
                </a:solidFill>
                <a:latin typeface="Raleway" panose="020B0503030101060003" pitchFamily="34" charset="77"/>
              </a:rPr>
              <a:t>podría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explicar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complejidad</a:t>
            </a:r>
            <a:r>
              <a:rPr lang="en-US" sz="2400" dirty="0">
                <a:solidFill>
                  <a:schemeClr val="tx1">
                    <a:lumMod val="75000"/>
                    <a:lumOff val="25000"/>
                  </a:schemeClr>
                </a:solidFill>
                <a:latin typeface="Raleway" panose="020B0503030101060003" pitchFamily="34" charset="77"/>
              </a:rPr>
              <a:t> y la </a:t>
            </a:r>
            <a:r>
              <a:rPr lang="en-US" sz="2400" dirty="0" err="1">
                <a:solidFill>
                  <a:schemeClr val="tx1">
                    <a:lumMod val="75000"/>
                    <a:lumOff val="25000"/>
                  </a:schemeClr>
                </a:solidFill>
                <a:latin typeface="Raleway" panose="020B0503030101060003" pitchFamily="34" charset="77"/>
              </a:rPr>
              <a:t>riqueza</a:t>
            </a:r>
            <a:r>
              <a:rPr lang="en-US" sz="2400" dirty="0">
                <a:solidFill>
                  <a:schemeClr val="tx1">
                    <a:lumMod val="75000"/>
                    <a:lumOff val="25000"/>
                  </a:schemeClr>
                </a:solidFill>
                <a:latin typeface="Raleway" panose="020B0503030101060003" pitchFamily="34" charset="77"/>
              </a:rPr>
              <a:t> de las </a:t>
            </a:r>
            <a:r>
              <a:rPr lang="en-US" sz="2400" dirty="0" err="1">
                <a:solidFill>
                  <a:schemeClr val="tx1">
                    <a:lumMod val="75000"/>
                    <a:lumOff val="25000"/>
                  </a:schemeClr>
                </a:solidFill>
                <a:latin typeface="Raleway" panose="020B0503030101060003" pitchFamily="34" charset="77"/>
              </a:rPr>
              <a:t>sistemas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sociales</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seres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Cuando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fragmentamos</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dividimos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conocimiento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obtenemos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visión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fragmentada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sesgada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realidad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Éste</a:t>
            </a:r>
            <a:r>
              <a:rPr lang="en-US" sz="2400" dirty="0">
                <a:solidFill>
                  <a:schemeClr val="tx1">
                    <a:lumMod val="75000"/>
                    <a:lumOff val="25000"/>
                  </a:schemeClr>
                </a:solidFill>
                <a:latin typeface="Raleway" panose="020B0503030101060003" pitchFamily="34" charset="77"/>
              </a:rPr>
              <a:t> es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mental </a:t>
            </a:r>
            <a:r>
              <a:rPr lang="en-US" sz="2400" dirty="0" err="1">
                <a:solidFill>
                  <a:schemeClr val="tx1">
                    <a:lumMod val="75000"/>
                    <a:lumOff val="25000"/>
                  </a:schemeClr>
                </a:solidFill>
                <a:latin typeface="Raleway" panose="020B0503030101060003" pitchFamily="34" charset="77"/>
              </a:rPr>
              <a:t>combatido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Morin. </a:t>
            </a:r>
            <a:endParaRPr lang="en-US" dirty="0">
              <a:solidFill>
                <a:schemeClr val="tx1">
                  <a:lumMod val="75000"/>
                  <a:lumOff val="25000"/>
                </a:schemeClr>
              </a:solidFill>
            </a:endParaRPr>
          </a:p>
        </p:txBody>
      </p:sp>
      <p:sp>
        <p:nvSpPr>
          <p:cNvPr id="38" name="Rectangle 37">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93259947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1096963" y="831548"/>
            <a:ext cx="10058400" cy="2355132"/>
          </a:xfrm>
        </p:spPr>
        <p:txBody>
          <a:bodyPr vert="horz" lIns="91440" tIns="45720" rIns="91440" bIns="45720" rtlCol="0" anchor="b">
            <a:normAutofit/>
          </a:bodyPr>
          <a:lstStyle/>
          <a:p>
            <a:r>
              <a:rPr lang="en-US" sz="6000" dirty="0">
                <a:solidFill>
                  <a:schemeClr val="tx1"/>
                </a:solidFill>
                <a:latin typeface="Raleway" panose="020B0503030101060003" pitchFamily="34" charset="77"/>
              </a:rPr>
              <a:t>El </a:t>
            </a:r>
            <a:r>
              <a:rPr lang="en-US" sz="6000" dirty="0" err="1">
                <a:solidFill>
                  <a:schemeClr val="tx1"/>
                </a:solidFill>
                <a:latin typeface="Raleway" panose="020B0503030101060003" pitchFamily="34" charset="77"/>
              </a:rPr>
              <a:t>pensamiento</a:t>
            </a:r>
            <a:r>
              <a:rPr lang="en-US" sz="6000" dirty="0">
                <a:solidFill>
                  <a:schemeClr val="tx1"/>
                </a:solidFill>
                <a:latin typeface="Raleway" panose="020B0503030101060003" pitchFamily="34" charset="77"/>
              </a:rPr>
              <a:t> </a:t>
            </a:r>
            <a:r>
              <a:rPr lang="en-US" sz="6000" dirty="0" err="1">
                <a:solidFill>
                  <a:schemeClr val="tx1"/>
                </a:solidFill>
                <a:latin typeface="Raleway" panose="020B0503030101060003" pitchFamily="34" charset="77"/>
              </a:rPr>
              <a:t>complejo</a:t>
            </a:r>
            <a:endParaRPr lang="en-US" sz="60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2253D3D2-93DD-4AE3-9660-D546EF032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403" y="3429000"/>
            <a:ext cx="9811512"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096963" y="3671316"/>
            <a:ext cx="10634962" cy="2355132"/>
          </a:xfrm>
          <a:prstGeom prst="rect">
            <a:avLst/>
          </a:prstGeom>
        </p:spPr>
        <p:txBody>
          <a:bodyPr vert="horz" lIns="0" tIns="45720" rIns="0" bIns="45720" rtlCol="0" anchor="t">
            <a:normAutofit fontScale="92500" lnSpcReduction="10000"/>
          </a:bodyPr>
          <a:lstStyle/>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tarea</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pensamiento</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complejidad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consiste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revelar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naturaleza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compleja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fenómenos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esta</a:t>
            </a:r>
            <a:r>
              <a:rPr lang="en-US" sz="2400" dirty="0">
                <a:solidFill>
                  <a:schemeClr val="tx1">
                    <a:lumMod val="75000"/>
                    <a:lumOff val="25000"/>
                  </a:schemeClr>
                </a:solidFill>
                <a:latin typeface="Raleway" panose="020B0503030101060003" pitchFamily="34" charset="77"/>
              </a:rPr>
              <a:t> labor, se </a:t>
            </a:r>
            <a:r>
              <a:rPr lang="en-US" sz="2400" dirty="0" err="1">
                <a:solidFill>
                  <a:schemeClr val="tx1">
                    <a:lumMod val="75000"/>
                    <a:lumOff val="25000"/>
                  </a:schemeClr>
                </a:solidFill>
                <a:latin typeface="Raleway" panose="020B0503030101060003" pitchFamily="34" charset="77"/>
              </a:rPr>
              <a:t>encuentra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implícito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nuestro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compromiso</a:t>
            </a:r>
            <a:r>
              <a:rPr lang="en-US" sz="2400" dirty="0">
                <a:solidFill>
                  <a:schemeClr val="tx1">
                    <a:lumMod val="75000"/>
                    <a:lumOff val="25000"/>
                  </a:schemeClr>
                </a:solidFill>
                <a:latin typeface="Raleway" panose="020B0503030101060003" pitchFamily="34" charset="77"/>
              </a:rPr>
              <a:t> para con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mundo</a:t>
            </a:r>
            <a:r>
              <a:rPr lang="en-US" sz="2400" dirty="0">
                <a:solidFill>
                  <a:schemeClr val="tx1">
                    <a:lumMod val="75000"/>
                    <a:lumOff val="25000"/>
                  </a:schemeClr>
                </a:solidFill>
                <a:latin typeface="Raleway" panose="020B0503030101060003" pitchFamily="34" charset="77"/>
              </a:rPr>
              <a:t>. Nos </a:t>
            </a:r>
            <a:r>
              <a:rPr lang="en-US" sz="2400" dirty="0" err="1">
                <a:solidFill>
                  <a:schemeClr val="tx1">
                    <a:lumMod val="75000"/>
                    <a:lumOff val="25000"/>
                  </a:schemeClr>
                </a:solidFill>
                <a:latin typeface="Raleway" panose="020B0503030101060003" pitchFamily="34" charset="77"/>
              </a:rPr>
              <a:t>hallamos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era </a:t>
            </a:r>
            <a:r>
              <a:rPr lang="en-US" sz="2400" dirty="0" err="1">
                <a:solidFill>
                  <a:schemeClr val="tx1">
                    <a:lumMod val="75000"/>
                    <a:lumOff val="25000"/>
                  </a:schemeClr>
                </a:solidFill>
                <a:latin typeface="Raleway" panose="020B0503030101060003" pitchFamily="34" charset="77"/>
              </a:rPr>
              <a:t>planetaria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Así</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debemos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ligar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enseñanza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condición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humana</a:t>
            </a:r>
            <a:r>
              <a:rPr lang="en-US" sz="2400" dirty="0">
                <a:solidFill>
                  <a:schemeClr val="tx1">
                    <a:lumMod val="75000"/>
                    <a:lumOff val="25000"/>
                  </a:schemeClr>
                </a:solidFill>
                <a:latin typeface="Raleway" panose="020B0503030101060003" pitchFamily="34" charset="77"/>
              </a:rPr>
              <a:t> con la </a:t>
            </a:r>
            <a:r>
              <a:rPr lang="en-US" sz="2400" dirty="0" err="1">
                <a:solidFill>
                  <a:schemeClr val="tx1">
                    <a:lumMod val="75000"/>
                    <a:lumOff val="25000"/>
                  </a:schemeClr>
                </a:solidFill>
                <a:latin typeface="Raleway" panose="020B0503030101060003" pitchFamily="34" charset="77"/>
              </a:rPr>
              <a:t>ética</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comprensión</a:t>
            </a:r>
            <a:r>
              <a:rPr lang="en-US" sz="2400" dirty="0">
                <a:solidFill>
                  <a:schemeClr val="tx1">
                    <a:lumMod val="75000"/>
                    <a:lumOff val="25000"/>
                  </a:schemeClr>
                </a:solidFill>
                <a:latin typeface="Raleway" panose="020B0503030101060003" pitchFamily="34" charset="77"/>
              </a:rPr>
              <a:t> entre las personas. La </a:t>
            </a:r>
            <a:r>
              <a:rPr lang="en-US" sz="2400" dirty="0" err="1">
                <a:solidFill>
                  <a:schemeClr val="tx1">
                    <a:lumMod val="75000"/>
                    <a:lumOff val="25000"/>
                  </a:schemeClr>
                </a:solidFill>
                <a:latin typeface="Raleway" panose="020B0503030101060003" pitchFamily="34" charset="77"/>
              </a:rPr>
              <a:t>reforma</a:t>
            </a:r>
            <a:r>
              <a:rPr lang="en-US" sz="2400" dirty="0">
                <a:solidFill>
                  <a:schemeClr val="tx1">
                    <a:lumMod val="75000"/>
                    <a:lumOff val="25000"/>
                  </a:schemeClr>
                </a:solidFill>
                <a:latin typeface="Raleway" panose="020B0503030101060003" pitchFamily="34" charset="77"/>
              </a:rPr>
              <a:t> del </a:t>
            </a:r>
            <a:r>
              <a:rPr lang="en-US" sz="2400" dirty="0" err="1">
                <a:solidFill>
                  <a:schemeClr val="tx1">
                    <a:lumMod val="75000"/>
                    <a:lumOff val="25000"/>
                  </a:schemeClr>
                </a:solidFill>
                <a:latin typeface="Raleway" panose="020B0503030101060003" pitchFamily="34" charset="77"/>
              </a:rPr>
              <a:t>pensamiento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debe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estar</a:t>
            </a:r>
            <a:r>
              <a:rPr lang="en-US" sz="2400" dirty="0">
                <a:solidFill>
                  <a:schemeClr val="tx1">
                    <a:lumMod val="75000"/>
                    <a:lumOff val="25000"/>
                  </a:schemeClr>
                </a:solidFill>
                <a:latin typeface="Raleway" panose="020B0503030101060003" pitchFamily="34" charset="77"/>
              </a:rPr>
              <a:t> al </a:t>
            </a:r>
            <a:r>
              <a:rPr lang="en-US" sz="2400" dirty="0" err="1">
                <a:solidFill>
                  <a:schemeClr val="tx1">
                    <a:lumMod val="75000"/>
                    <a:lumOff val="25000"/>
                  </a:schemeClr>
                </a:solidFill>
                <a:latin typeface="Raleway" panose="020B0503030101060003" pitchFamily="34" charset="77"/>
              </a:rPr>
              <a:t>servicio</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entera, y, de </a:t>
            </a:r>
            <a:r>
              <a:rPr lang="en-US" sz="2400" dirty="0" err="1">
                <a:solidFill>
                  <a:schemeClr val="tx1">
                    <a:lumMod val="75000"/>
                    <a:lumOff val="25000"/>
                  </a:schemeClr>
                </a:solidFill>
                <a:latin typeface="Raleway" panose="020B0503030101060003" pitchFamily="34" charset="77"/>
              </a:rPr>
              <a:t>esta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manera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fomentar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solidaridad</a:t>
            </a:r>
            <a:r>
              <a:rPr lang="en-US" sz="2400" dirty="0">
                <a:solidFill>
                  <a:schemeClr val="tx1">
                    <a:lumMod val="75000"/>
                    <a:lumOff val="25000"/>
                  </a:schemeClr>
                </a:solidFill>
                <a:latin typeface="Raleway" panose="020B0503030101060003" pitchFamily="34" charset="77"/>
              </a:rPr>
              <a:t> y la moral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sobre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individualismo</a:t>
            </a:r>
            <a:r>
              <a:rPr lang="en-US" sz="2400" dirty="0">
                <a:solidFill>
                  <a:schemeClr val="tx1">
                    <a:lumMod val="75000"/>
                    <a:lumOff val="25000"/>
                  </a:schemeClr>
                </a:solidFill>
                <a:latin typeface="Raleway" panose="020B0503030101060003" pitchFamily="34" charset="77"/>
              </a:rPr>
              <a:t> y la </a:t>
            </a:r>
            <a:r>
              <a:rPr lang="en-US" sz="2400" dirty="0" err="1">
                <a:solidFill>
                  <a:schemeClr val="tx1">
                    <a:lumMod val="75000"/>
                    <a:lumOff val="25000"/>
                  </a:schemeClr>
                </a:solidFill>
                <a:latin typeface="Raleway" panose="020B0503030101060003" pitchFamily="34" charset="77"/>
              </a:rPr>
              <a:t>destrucción</a:t>
            </a:r>
            <a:r>
              <a:rPr lang="en-US" sz="2400" dirty="0">
                <a:solidFill>
                  <a:schemeClr val="tx1">
                    <a:lumMod val="75000"/>
                    <a:lumOff val="25000"/>
                  </a:schemeClr>
                </a:solidFill>
                <a:latin typeface="Raleway" panose="020B0503030101060003" pitchFamily="34" charset="77"/>
              </a:rPr>
              <a:t>.</a:t>
            </a:r>
            <a:endParaRPr lang="en-US" sz="11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C8C4A29D-5269-414E-AF71-0B9E9252E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299401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367422" y="608558"/>
            <a:ext cx="5921921" cy="5126203"/>
          </a:xfrm>
        </p:spPr>
        <p:txBody>
          <a:bodyPr vert="horz" lIns="91440" tIns="45720" rIns="91440" bIns="45720" rtlCol="0" anchor="ctr">
            <a:normAutofit/>
          </a:bodyPr>
          <a:lstStyle/>
          <a:p>
            <a:pPr algn="r"/>
            <a:r>
              <a:rPr lang="en-US" sz="6000" dirty="0">
                <a:solidFill>
                  <a:schemeClr val="tx1"/>
                </a:solidFill>
                <a:latin typeface="Raleway" panose="020B0503030101060003" pitchFamily="34" charset="77"/>
              </a:rPr>
              <a:t>El </a:t>
            </a:r>
            <a:r>
              <a:rPr lang="en-US" sz="6000" dirty="0" err="1">
                <a:solidFill>
                  <a:schemeClr val="tx1"/>
                </a:solidFill>
                <a:latin typeface="Raleway" panose="020B0503030101060003" pitchFamily="34" charset="77"/>
              </a:rPr>
              <a:t>pensamiento</a:t>
            </a:r>
            <a:r>
              <a:rPr lang="en-US" sz="6000" dirty="0">
                <a:solidFill>
                  <a:schemeClr val="tx1"/>
                </a:solidFill>
                <a:latin typeface="Raleway" panose="020B0503030101060003" pitchFamily="34" charset="77"/>
              </a:rPr>
              <a:t> </a:t>
            </a:r>
            <a:r>
              <a:rPr lang="en-US" sz="6000" dirty="0" err="1">
                <a:solidFill>
                  <a:schemeClr val="tx1"/>
                </a:solidFill>
                <a:latin typeface="Raleway" panose="020B0503030101060003" pitchFamily="34" charset="77"/>
              </a:rPr>
              <a:t>complejo</a:t>
            </a:r>
            <a:endParaRPr lang="en-US" sz="60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50021" y="1595483"/>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7534657" y="855013"/>
            <a:ext cx="4264787" cy="5147973"/>
          </a:xfrm>
          <a:prstGeom prst="rect">
            <a:avLst/>
          </a:prstGeom>
        </p:spPr>
        <p:txBody>
          <a:bodyPr vert="horz" lIns="0" tIns="45720" rIns="0" bIns="45720" rtlCol="0" anchor="ctr">
            <a:normAutofit/>
          </a:bodyPr>
          <a:lstStyle/>
          <a:p>
            <a:pPr fontAlgn="base"/>
            <a:r>
              <a:rPr lang="es-MX" sz="2400" dirty="0">
                <a:latin typeface="Raleway" panose="020B0503030101060003" pitchFamily="34" charset="77"/>
              </a:rPr>
              <a:t>Es una tarea ética, porque el pensamiento de la complejidad asume una posición activa a partir de la toma de conciencia de que somos tan sólo una parte componente de un sistema más general.</a:t>
            </a: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01E907E6-DC1F-49A9-A946-CEB2CB330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420561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8" name="Título 1">
            <a:extLst>
              <a:ext uri="{FF2B5EF4-FFF2-40B4-BE49-F238E27FC236}">
                <a16:creationId xmlns:a16="http://schemas.microsoft.com/office/drawing/2014/main" id="{5883BCC4-8792-9548-977F-33CA8B4CA82E}"/>
              </a:ext>
            </a:extLst>
          </p:cNvPr>
          <p:cNvSpPr>
            <a:spLocks noGrp="1"/>
          </p:cNvSpPr>
          <p:nvPr>
            <p:ph type="title"/>
          </p:nvPr>
        </p:nvSpPr>
        <p:spPr>
          <a:xfrm>
            <a:off x="622797" y="2175715"/>
            <a:ext cx="3659246" cy="2850319"/>
          </a:xfrm>
        </p:spPr>
        <p:txBody>
          <a:bodyPr vert="horz" lIns="91440" tIns="45720" rIns="91440" bIns="45720" rtlCol="0" anchor="b">
            <a:normAutofit fontScale="90000"/>
          </a:bodyPr>
          <a:lstStyle/>
          <a:p>
            <a:r>
              <a:rPr lang="en-US" sz="4000" dirty="0">
                <a:latin typeface="Raleway" panose="020B0503030101060003" pitchFamily="34" charset="77"/>
              </a:rPr>
              <a:t>CERRANDO …</a:t>
            </a:r>
            <a:br>
              <a:rPr lang="en-US" sz="4000" dirty="0">
                <a:latin typeface="Raleway" panose="020B0503030101060003" pitchFamily="34" charset="77"/>
              </a:rPr>
            </a:br>
            <a:br>
              <a:rPr lang="en-US" sz="4000" dirty="0">
                <a:latin typeface="Raleway" panose="020B0503030101060003" pitchFamily="34" charset="77"/>
              </a:rPr>
            </a:br>
            <a:r>
              <a:rPr lang="en-US" sz="4000" dirty="0">
                <a:latin typeface="Raleway" panose="020B0503030101060003" pitchFamily="34" charset="77"/>
              </a:rPr>
              <a:t>“</a:t>
            </a:r>
            <a:r>
              <a:rPr lang="en-US" sz="2700" dirty="0" err="1">
                <a:latin typeface="Raleway" panose="020B0503030101060003" pitchFamily="34" charset="77"/>
              </a:rPr>
              <a:t>L'essentiel</a:t>
            </a:r>
            <a:r>
              <a:rPr lang="en-US" sz="2700" dirty="0">
                <a:latin typeface="Raleway" panose="020B0503030101060003" pitchFamily="34" charset="77"/>
              </a:rPr>
              <a:t> </a:t>
            </a:r>
            <a:r>
              <a:rPr lang="en-US" sz="2700" dirty="0" err="1">
                <a:latin typeface="Raleway" panose="020B0503030101060003" pitchFamily="34" charset="77"/>
              </a:rPr>
              <a:t>n'est</a:t>
            </a:r>
            <a:r>
              <a:rPr lang="en-US" sz="2700" dirty="0">
                <a:latin typeface="Raleway" panose="020B0503030101060003" pitchFamily="34" charset="77"/>
              </a:rPr>
              <a:t> pas </a:t>
            </a:r>
            <a:r>
              <a:rPr lang="en-US" sz="2700" dirty="0" err="1">
                <a:latin typeface="Raleway" panose="020B0503030101060003" pitchFamily="34" charset="77"/>
              </a:rPr>
              <a:t>ce</a:t>
            </a:r>
            <a:r>
              <a:rPr lang="en-US" sz="2700" dirty="0">
                <a:latin typeface="Raleway" panose="020B0503030101060003" pitchFamily="34" charset="77"/>
              </a:rPr>
              <a:t> </a:t>
            </a:r>
            <a:r>
              <a:rPr lang="en-US" sz="2700" dirty="0" err="1">
                <a:latin typeface="Raleway" panose="020B0503030101060003" pitchFamily="34" charset="77"/>
              </a:rPr>
              <a:t>qu'on</a:t>
            </a:r>
            <a:r>
              <a:rPr lang="en-US" sz="2700" dirty="0">
                <a:latin typeface="Raleway" panose="020B0503030101060003" pitchFamily="34" charset="77"/>
              </a:rPr>
              <a:t> fait de </a:t>
            </a:r>
            <a:r>
              <a:rPr lang="en-US" sz="2700" dirty="0" err="1">
                <a:latin typeface="Raleway" panose="020B0503030101060003" pitchFamily="34" charset="77"/>
              </a:rPr>
              <a:t>l'homme</a:t>
            </a:r>
            <a:r>
              <a:rPr lang="en-US" sz="2700" dirty="0">
                <a:latin typeface="Raleway" panose="020B0503030101060003" pitchFamily="34" charset="77"/>
              </a:rPr>
              <a:t>, </a:t>
            </a:r>
            <a:r>
              <a:rPr lang="en-US" sz="2700" dirty="0" err="1">
                <a:latin typeface="Raleway" panose="020B0503030101060003" pitchFamily="34" charset="77"/>
              </a:rPr>
              <a:t>mais</a:t>
            </a:r>
            <a:r>
              <a:rPr lang="en-US" sz="2700" dirty="0">
                <a:latin typeface="Raleway" panose="020B0503030101060003" pitchFamily="34" charset="77"/>
              </a:rPr>
              <a:t> </a:t>
            </a:r>
            <a:r>
              <a:rPr lang="en-US" sz="2700" dirty="0" err="1">
                <a:latin typeface="Raleway" panose="020B0503030101060003" pitchFamily="34" charset="77"/>
              </a:rPr>
              <a:t>ce</a:t>
            </a:r>
            <a:r>
              <a:rPr lang="en-US" sz="2700" dirty="0">
                <a:latin typeface="Raleway" panose="020B0503030101060003" pitchFamily="34" charset="77"/>
              </a:rPr>
              <a:t> </a:t>
            </a:r>
            <a:r>
              <a:rPr lang="en-US" sz="2700" dirty="0" err="1">
                <a:latin typeface="Raleway" panose="020B0503030101060003" pitchFamily="34" charset="77"/>
              </a:rPr>
              <a:t>qu'il</a:t>
            </a:r>
            <a:r>
              <a:rPr lang="en-US" sz="2700" dirty="0">
                <a:latin typeface="Raleway" panose="020B0503030101060003" pitchFamily="34" charset="77"/>
              </a:rPr>
              <a:t> fait de </a:t>
            </a:r>
            <a:r>
              <a:rPr lang="en-US" sz="2700" dirty="0" err="1">
                <a:latin typeface="Raleway" panose="020B0503030101060003" pitchFamily="34" charset="77"/>
              </a:rPr>
              <a:t>ce</a:t>
            </a:r>
            <a:r>
              <a:rPr lang="en-US" sz="2700" dirty="0">
                <a:latin typeface="Raleway" panose="020B0503030101060003" pitchFamily="34" charset="77"/>
              </a:rPr>
              <a:t> que </a:t>
            </a:r>
            <a:r>
              <a:rPr lang="en-US" sz="2700" dirty="0" err="1">
                <a:latin typeface="Raleway" panose="020B0503030101060003" pitchFamily="34" charset="77"/>
              </a:rPr>
              <a:t>l'on</a:t>
            </a:r>
            <a:r>
              <a:rPr lang="en-US" sz="2700" dirty="0">
                <a:latin typeface="Raleway" panose="020B0503030101060003" pitchFamily="34" charset="77"/>
              </a:rPr>
              <a:t> a fait de </a:t>
            </a:r>
            <a:r>
              <a:rPr lang="en-US" sz="2700" dirty="0" err="1">
                <a:latin typeface="Raleway" panose="020B0503030101060003" pitchFamily="34" charset="77"/>
              </a:rPr>
              <a:t>lui</a:t>
            </a:r>
            <a:r>
              <a:rPr lang="en-US" sz="2700" dirty="0">
                <a:latin typeface="Raleway" panose="020B0503030101060003" pitchFamily="34" charset="77"/>
              </a:rPr>
              <a:t>.” JPS</a:t>
            </a:r>
            <a:br>
              <a:rPr lang="en-US" sz="4000" dirty="0">
                <a:latin typeface="Raleway" panose="020B0503030101060003" pitchFamily="34" charset="77"/>
              </a:rPr>
            </a:br>
            <a:br>
              <a:rPr lang="en-US" sz="4000" dirty="0">
                <a:latin typeface="Raleway" panose="020B0503030101060003" pitchFamily="34" charset="77"/>
              </a:rPr>
            </a:br>
            <a:br>
              <a:rPr lang="en-US" sz="4000" dirty="0">
                <a:latin typeface="Raleway" panose="020B0503030101060003" pitchFamily="34" charset="77"/>
              </a:rPr>
            </a:br>
            <a:endParaRPr lang="en-US" sz="4000" dirty="0">
              <a:latin typeface="Raleway" panose="020B0503030101060003" pitchFamily="34" charset="77"/>
            </a:endParaRPr>
          </a:p>
        </p:txBody>
      </p:sp>
      <p:cxnSp>
        <p:nvCxnSpPr>
          <p:cNvPr id="20" name="Straight Connector 19">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30E2BA00-1BFB-7C73-6510-9A2D1001264F}"/>
              </a:ext>
            </a:extLst>
          </p:cNvPr>
          <p:cNvPicPr>
            <a:picLocks noChangeAspect="1"/>
          </p:cNvPicPr>
          <p:nvPr/>
        </p:nvPicPr>
        <p:blipFill rotWithShape="1">
          <a:blip r:embed="rId2"/>
          <a:srcRect t="14956" b="30593"/>
          <a:stretch/>
        </p:blipFill>
        <p:spPr>
          <a:xfrm>
            <a:off x="4635095" y="10"/>
            <a:ext cx="7556889" cy="6857990"/>
          </a:xfrm>
          <a:prstGeom prst="rect">
            <a:avLst/>
          </a:prstGeom>
        </p:spPr>
      </p:pic>
    </p:spTree>
    <p:extLst>
      <p:ext uri="{BB962C8B-B14F-4D97-AF65-F5344CB8AC3E}">
        <p14:creationId xmlns:p14="http://schemas.microsoft.com/office/powerpoint/2010/main" val="3549182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François Houtart: “Tenemos que cambiar este sistema” – Systemic Alternatives">
            <a:extLst>
              <a:ext uri="{FF2B5EF4-FFF2-40B4-BE49-F238E27FC236}">
                <a16:creationId xmlns:a16="http://schemas.microsoft.com/office/drawing/2014/main" id="{DDF5760B-3CB3-D392-5AD7-0696D2459711}"/>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b="30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ejido social en la comunidad - Parques Alegres I.A.P.">
            <a:extLst>
              <a:ext uri="{FF2B5EF4-FFF2-40B4-BE49-F238E27FC236}">
                <a16:creationId xmlns:a16="http://schemas.microsoft.com/office/drawing/2014/main" id="{802A6842-23DC-4C2A-07FD-B0C9C72E8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93300" cy="6350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466EDDA-EF0E-0830-4263-B114D80BFFFD}"/>
              </a:ext>
            </a:extLst>
          </p:cNvPr>
          <p:cNvSpPr txBox="1"/>
          <p:nvPr/>
        </p:nvSpPr>
        <p:spPr>
          <a:xfrm>
            <a:off x="10110159" y="5313872"/>
            <a:ext cx="1880558" cy="830997"/>
          </a:xfrm>
          <a:prstGeom prst="rect">
            <a:avLst/>
          </a:prstGeom>
          <a:noFill/>
        </p:spPr>
        <p:txBody>
          <a:bodyPr wrap="square" rtlCol="0">
            <a:spAutoFit/>
          </a:bodyPr>
          <a:lstStyle/>
          <a:p>
            <a:r>
              <a:rPr lang="es-MX" sz="2400" dirty="0">
                <a:latin typeface="Raleway" panose="020B0503030101060003" pitchFamily="34" charset="77"/>
              </a:rPr>
              <a:t>Desde la comunidad</a:t>
            </a:r>
          </a:p>
        </p:txBody>
      </p:sp>
    </p:spTree>
    <p:extLst>
      <p:ext uri="{BB962C8B-B14F-4D97-AF65-F5344CB8AC3E}">
        <p14:creationId xmlns:p14="http://schemas.microsoft.com/office/powerpoint/2010/main" val="61021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Título 3"/>
          <p:cNvSpPr>
            <a:spLocks noGrp="1"/>
          </p:cNvSpPr>
          <p:nvPr>
            <p:ph type="title"/>
          </p:nvPr>
        </p:nvSpPr>
        <p:spPr>
          <a:xfrm>
            <a:off x="492369" y="605896"/>
            <a:ext cx="3838091" cy="5646208"/>
          </a:xfrm>
        </p:spPr>
        <p:txBody>
          <a:bodyPr vert="horz" lIns="91440" tIns="45720" rIns="91440" bIns="45720" rtlCol="0" anchor="ctr">
            <a:normAutofit/>
          </a:bodyPr>
          <a:lstStyle/>
          <a:p>
            <a:r>
              <a:rPr lang="en-US" sz="3200" dirty="0">
                <a:solidFill>
                  <a:srgbClr val="FFFFFF"/>
                </a:solidFill>
                <a:latin typeface="Raleway" panose="020B0503030101060003" pitchFamily="34" charset="77"/>
              </a:rPr>
              <a:t>El </a:t>
            </a:r>
            <a:r>
              <a:rPr lang="en-US" sz="3200" dirty="0" err="1">
                <a:solidFill>
                  <a:srgbClr val="FFFFFF"/>
                </a:solidFill>
                <a:latin typeface="Raleway" panose="020B0503030101060003" pitchFamily="34" charset="77"/>
              </a:rPr>
              <a:t>paradigma</a:t>
            </a:r>
            <a:r>
              <a:rPr lang="en-US" sz="3200" dirty="0">
                <a:solidFill>
                  <a:srgbClr val="FFFFFF"/>
                </a:solidFill>
                <a:latin typeface="Raleway" panose="020B0503030101060003" pitchFamily="34" charset="77"/>
              </a:rPr>
              <a:t> </a:t>
            </a:r>
            <a:r>
              <a:rPr lang="en-US" sz="3200" dirty="0" err="1">
                <a:solidFill>
                  <a:srgbClr val="FFFFFF"/>
                </a:solidFill>
                <a:latin typeface="Raleway" panose="020B0503030101060003" pitchFamily="34" charset="77"/>
              </a:rPr>
              <a:t>Ecohumano</a:t>
            </a:r>
            <a:r>
              <a:rPr lang="en-US" sz="3200" dirty="0">
                <a:solidFill>
                  <a:srgbClr val="FFFFFF"/>
                </a:solidFill>
                <a:latin typeface="Raleway" panose="020B0503030101060003" pitchFamily="34" charset="77"/>
              </a:rPr>
              <a:t> </a:t>
            </a:r>
            <a:br>
              <a:rPr lang="en-US" sz="3200" dirty="0">
                <a:solidFill>
                  <a:srgbClr val="FFFFFF"/>
                </a:solidFill>
                <a:latin typeface="Raleway" panose="020B0503030101060003" pitchFamily="34" charset="77"/>
              </a:rPr>
            </a:br>
            <a:br>
              <a:rPr lang="en-US" sz="3200" dirty="0">
                <a:solidFill>
                  <a:srgbClr val="FFFFFF"/>
                </a:solidFill>
                <a:latin typeface="Raleway" panose="020B0503030101060003" pitchFamily="34" charset="77"/>
              </a:rPr>
            </a:br>
            <a:r>
              <a:rPr lang="en-US" sz="3200" dirty="0">
                <a:solidFill>
                  <a:srgbClr val="FFFFFF"/>
                </a:solidFill>
                <a:latin typeface="Raleway" panose="020B0503030101060003" pitchFamily="34" charset="77"/>
              </a:rPr>
              <a:t>Francois </a:t>
            </a:r>
            <a:r>
              <a:rPr lang="en-US" sz="3200" dirty="0" err="1">
                <a:solidFill>
                  <a:srgbClr val="FFFFFF"/>
                </a:solidFill>
                <a:latin typeface="Raleway" panose="020B0503030101060003" pitchFamily="34" charset="77"/>
              </a:rPr>
              <a:t>Houtart</a:t>
            </a:r>
            <a:endParaRPr lang="en-US" sz="3200" dirty="0">
              <a:solidFill>
                <a:srgbClr val="FFFFFF"/>
              </a:solidFill>
              <a:latin typeface="Raleway" panose="020B0503030101060003" pitchFamily="34" charset="77"/>
            </a:endParaRPr>
          </a:p>
        </p:txBody>
      </p:sp>
      <p:sp>
        <p:nvSpPr>
          <p:cNvPr id="2" name="Rectángulo 1"/>
          <p:cNvSpPr/>
          <p:nvPr/>
        </p:nvSpPr>
        <p:spPr>
          <a:xfrm>
            <a:off x="5231958" y="605896"/>
            <a:ext cx="5923721" cy="5646208"/>
          </a:xfrm>
          <a:prstGeom prst="rect">
            <a:avLst/>
          </a:prstGeom>
        </p:spPr>
        <p:txBody>
          <a:bodyPr vert="horz" lIns="0" tIns="45720" rIns="0" bIns="45720" rtlCol="0" anchor="ctr">
            <a:normAutofit lnSpcReduction="10000"/>
          </a:bodyPr>
          <a:lstStyle/>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Reformula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concepto</a:t>
            </a:r>
            <a:r>
              <a:rPr lang="en-US" sz="2400" dirty="0">
                <a:solidFill>
                  <a:schemeClr val="tx1">
                    <a:lumMod val="75000"/>
                    <a:lumOff val="25000"/>
                  </a:schemeClr>
                </a:solidFill>
                <a:latin typeface="Raleway" panose="020B0503030101060003" pitchFamily="34" charset="77"/>
              </a:rPr>
              <a:t> de Ricardo Petrella de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a:t>
            </a:r>
          </a:p>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Dota a </a:t>
            </a:r>
            <a:r>
              <a:rPr lang="en-US" sz="2400" dirty="0" err="1">
                <a:solidFill>
                  <a:schemeClr val="tx1">
                    <a:lumMod val="75000"/>
                    <a:lumOff val="25000"/>
                  </a:schemeClr>
                </a:solidFill>
                <a:latin typeface="Raleway" panose="020B0503030101060003" pitchFamily="34" charset="77"/>
              </a:rPr>
              <a:t>dicha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noción</a:t>
            </a:r>
            <a:r>
              <a:rPr lang="en-US" sz="2400" dirty="0">
                <a:solidFill>
                  <a:schemeClr val="tx1">
                    <a:lumMod val="75000"/>
                    <a:lumOff val="25000"/>
                  </a:schemeClr>
                </a:solidFill>
                <a:latin typeface="Raleway" panose="020B0503030101060003" pitchFamily="34" charset="77"/>
              </a:rPr>
              <a:t> de un </a:t>
            </a:r>
            <a:r>
              <a:rPr lang="en-US" sz="2400" dirty="0" err="1">
                <a:solidFill>
                  <a:schemeClr val="tx1">
                    <a:lumMod val="75000"/>
                    <a:lumOff val="25000"/>
                  </a:schemeClr>
                </a:solidFill>
                <a:latin typeface="Raleway" panose="020B0503030101060003" pitchFamily="34" charset="77"/>
              </a:rPr>
              <a:t>sentido</a:t>
            </a:r>
            <a:r>
              <a:rPr lang="en-US" sz="2400" dirty="0">
                <a:solidFill>
                  <a:schemeClr val="tx1">
                    <a:lumMod val="75000"/>
                    <a:lumOff val="25000"/>
                  </a:schemeClr>
                </a:solidFill>
                <a:latin typeface="Raleway" panose="020B0503030101060003" pitchFamily="34" charset="77"/>
              </a:rPr>
              <a:t> nuevo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actual </a:t>
            </a:r>
            <a:r>
              <a:rPr lang="en-US" sz="2400" dirty="0" err="1">
                <a:solidFill>
                  <a:schemeClr val="tx1">
                    <a:lumMod val="75000"/>
                    <a:lumOff val="25000"/>
                  </a:schemeClr>
                </a:solidFill>
                <a:latin typeface="Raleway" panose="020B0503030101060003" pitchFamily="34" charset="77"/>
              </a:rPr>
              <a:t>contexto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político</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económico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dominado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ideología</a:t>
            </a:r>
            <a:r>
              <a:rPr lang="en-US" sz="2400" dirty="0">
                <a:solidFill>
                  <a:schemeClr val="tx1">
                    <a:lumMod val="75000"/>
                    <a:lumOff val="25000"/>
                  </a:schemeClr>
                </a:solidFill>
                <a:latin typeface="Raleway" panose="020B0503030101060003" pitchFamily="34" charset="77"/>
              </a:rPr>
              <a:t> y la </a:t>
            </a:r>
            <a:r>
              <a:rPr lang="en-US" sz="2400" dirty="0" err="1">
                <a:solidFill>
                  <a:schemeClr val="tx1">
                    <a:lumMod val="75000"/>
                    <a:lumOff val="25000"/>
                  </a:schemeClr>
                </a:solidFill>
                <a:latin typeface="Raleway" panose="020B0503030101060003" pitchFamily="34" charset="77"/>
              </a:rPr>
              <a:t>práctica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neoliberales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todos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terrenos</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existencia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humana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incorporándole</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diferentes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perspectivas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obrera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campesina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género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raza</a:t>
            </a:r>
            <a:r>
              <a:rPr lang="en-US" sz="2400" dirty="0">
                <a:solidFill>
                  <a:schemeClr val="tx1">
                    <a:lumMod val="75000"/>
                    <a:lumOff val="25000"/>
                  </a:schemeClr>
                </a:solidFill>
                <a:latin typeface="Raleway" panose="020B0503030101060003" pitchFamily="34" charset="77"/>
              </a:rPr>
              <a:t> (negros e </a:t>
            </a:r>
            <a:r>
              <a:rPr lang="en-US" sz="2400" dirty="0" err="1">
                <a:solidFill>
                  <a:schemeClr val="tx1">
                    <a:lumMod val="75000"/>
                    <a:lumOff val="25000"/>
                  </a:schemeClr>
                </a:solidFill>
                <a:latin typeface="Raleway" panose="020B0503030101060003" pitchFamily="34" charset="77"/>
              </a:rPr>
              <a:t>indígenas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alrededor</a:t>
            </a:r>
            <a:r>
              <a:rPr lang="en-US" sz="2400" dirty="0">
                <a:solidFill>
                  <a:schemeClr val="tx1">
                    <a:lumMod val="75000"/>
                    <a:lumOff val="25000"/>
                  </a:schemeClr>
                </a:solidFill>
                <a:latin typeface="Raleway" panose="020B0503030101060003" pitchFamily="34" charset="77"/>
              </a:rPr>
              <a:t> de dos </a:t>
            </a:r>
            <a:r>
              <a:rPr lang="en-US" sz="2400" dirty="0" err="1">
                <a:solidFill>
                  <a:schemeClr val="tx1">
                    <a:lumMod val="75000"/>
                    <a:lumOff val="25000"/>
                  </a:schemeClr>
                </a:solidFill>
                <a:latin typeface="Raleway" panose="020B0503030101060003" pitchFamily="34" charset="77"/>
              </a:rPr>
              <a:t>ejes</a:t>
            </a:r>
            <a:r>
              <a:rPr lang="en-US" sz="2400" dirty="0">
                <a:solidFill>
                  <a:schemeClr val="tx1">
                    <a:lumMod val="75000"/>
                    <a:lumOff val="25000"/>
                  </a:schemeClr>
                </a:solidFill>
                <a:latin typeface="Raleway" panose="020B0503030101060003" pitchFamily="34" charset="77"/>
              </a:rPr>
              <a:t>: </a:t>
            </a:r>
          </a:p>
          <a:p>
            <a:pPr defTabSz="914400">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marL="342900" indent="-342900" defTabSz="914400">
              <a:spcAft>
                <a:spcPts val="600"/>
              </a:spcAft>
              <a:buFont typeface="Arial" panose="020B0604020202020204" pitchFamily="34" charset="0"/>
              <a:buChar char="•"/>
            </a:pP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pensamiento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crítico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marxista</a:t>
            </a:r>
            <a:r>
              <a:rPr lang="en-US" sz="2400" dirty="0">
                <a:solidFill>
                  <a:schemeClr val="tx1">
                    <a:lumMod val="75000"/>
                    <a:lumOff val="25000"/>
                  </a:schemeClr>
                </a:solidFill>
                <a:latin typeface="Raleway" panose="020B0503030101060003" pitchFamily="34" charset="77"/>
              </a:rPr>
              <a:t> </a:t>
            </a:r>
          </a:p>
          <a:p>
            <a:pPr marL="342900" indent="-342900" defTabSz="914400">
              <a:spcAft>
                <a:spcPts val="600"/>
              </a:spcAft>
              <a:buFont typeface="Arial" panose="020B0604020202020204" pitchFamily="34" charset="0"/>
              <a:buChar char="•"/>
            </a:pPr>
            <a:r>
              <a:rPr lang="en-US" sz="2400" dirty="0">
                <a:solidFill>
                  <a:schemeClr val="tx1">
                    <a:lumMod val="75000"/>
                    <a:lumOff val="25000"/>
                  </a:schemeClr>
                </a:solidFill>
                <a:latin typeface="Raleway" panose="020B0503030101060003" pitchFamily="34" charset="77"/>
              </a:rPr>
              <a:t>y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pensamiento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ecologista</a:t>
            </a:r>
            <a:r>
              <a:rPr lang="en-US" sz="2400" dirty="0">
                <a:solidFill>
                  <a:schemeClr val="tx1">
                    <a:lumMod val="75000"/>
                    <a:lumOff val="25000"/>
                  </a:schemeClr>
                </a:solidFill>
                <a:latin typeface="Raleway" panose="020B0503030101060003" pitchFamily="34" charset="77"/>
              </a:rPr>
              <a:t>.</a:t>
            </a:r>
          </a:p>
          <a:p>
            <a:pPr marL="457200" indent="-457200" defTabSz="914400">
              <a:spcAft>
                <a:spcPts val="600"/>
              </a:spcAft>
              <a:buFont typeface="Calibri" panose="020F0502020204030204" pitchFamily="34" charset="0"/>
              <a:buAutoNum type="arabicPeriod"/>
            </a:pPr>
            <a:endParaRPr lang="en-US" sz="2400" dirty="0">
              <a:solidFill>
                <a:schemeClr val="tx1">
                  <a:lumMod val="75000"/>
                  <a:lumOff val="25000"/>
                </a:schemeClr>
              </a:solidFill>
              <a:latin typeface="Raleway" panose="020B0503030101060003" pitchFamily="34" charset="77"/>
            </a:endParaRPr>
          </a:p>
          <a:p>
            <a:pPr defTabSz="914400">
              <a:spcAft>
                <a:spcPts val="600"/>
              </a:spcAft>
              <a:buFont typeface="Calibri" panose="020F0502020204030204" pitchFamily="34" charset="0"/>
            </a:pPr>
            <a:endParaRPr lang="en-US" sz="24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420186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643468" y="643467"/>
            <a:ext cx="3073550" cy="5126203"/>
          </a:xfrm>
        </p:spPr>
        <p:txBody>
          <a:bodyPr vert="horz" lIns="91440" tIns="45720" rIns="91440" bIns="45720" rtlCol="0" anchor="ctr">
            <a:normAutofit/>
          </a:bodyPr>
          <a:lstStyle/>
          <a:p>
            <a:pPr algn="r"/>
            <a:r>
              <a:rPr lang="en-US" sz="3200" dirty="0">
                <a:latin typeface="Raleway" panose="020B0503030101060003" pitchFamily="34" charset="77"/>
              </a:rPr>
              <a:t>El </a:t>
            </a:r>
            <a:r>
              <a:rPr lang="en-US" sz="3200" dirty="0" err="1">
                <a:latin typeface="Raleway" panose="020B0503030101060003" pitchFamily="34" charset="77"/>
              </a:rPr>
              <a:t>paradigma</a:t>
            </a:r>
            <a:r>
              <a:rPr lang="en-US" sz="3200" dirty="0">
                <a:latin typeface="Raleway" panose="020B0503030101060003" pitchFamily="34" charset="77"/>
              </a:rPr>
              <a:t> </a:t>
            </a:r>
            <a:r>
              <a:rPr lang="en-US" sz="3200" dirty="0" err="1">
                <a:latin typeface="Raleway" panose="020B0503030101060003" pitchFamily="34" charset="77"/>
              </a:rPr>
              <a:t>Ecohumano</a:t>
            </a:r>
            <a:endParaRPr lang="en-US" sz="32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363786" y="621697"/>
            <a:ext cx="6791894" cy="5147973"/>
          </a:xfrm>
          <a:prstGeom prst="rect">
            <a:avLst/>
          </a:prstGeom>
        </p:spPr>
        <p:txBody>
          <a:bodyPr vert="horz" lIns="0" tIns="45720" rIns="0" bIns="45720" rtlCol="0" anchor="ctr">
            <a:normAutofit/>
          </a:bodyPr>
          <a:lstStyle/>
          <a:p>
            <a:pPr defTabSz="914400">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enero</a:t>
            </a:r>
            <a:r>
              <a:rPr lang="en-US" sz="2400" dirty="0">
                <a:solidFill>
                  <a:schemeClr val="tx1">
                    <a:lumMod val="75000"/>
                    <a:lumOff val="25000"/>
                  </a:schemeClr>
                </a:solidFill>
                <a:latin typeface="Raleway" panose="020B0503030101060003" pitchFamily="34" charset="77"/>
              </a:rPr>
              <a:t> de 2009 </a:t>
            </a:r>
            <a:r>
              <a:rPr lang="en-US" sz="2400" dirty="0" err="1">
                <a:solidFill>
                  <a:schemeClr val="tx1">
                    <a:lumMod val="75000"/>
                    <a:lumOff val="25000"/>
                  </a:schemeClr>
                </a:solidFill>
                <a:latin typeface="Raleway" panose="020B0503030101060003" pitchFamily="34" charset="77"/>
              </a:rPr>
              <a:t>propuso</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primera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vez</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Comisión</a:t>
            </a:r>
            <a:r>
              <a:rPr lang="en-US" sz="2400" dirty="0">
                <a:solidFill>
                  <a:schemeClr val="tx1">
                    <a:lumMod val="75000"/>
                    <a:lumOff val="25000"/>
                  </a:schemeClr>
                </a:solidFill>
                <a:latin typeface="Raleway" panose="020B0503030101060003" pitchFamily="34" charset="77"/>
              </a:rPr>
              <a:t> de las </a:t>
            </a:r>
            <a:r>
              <a:rPr lang="en-US" sz="2400" dirty="0" err="1">
                <a:solidFill>
                  <a:schemeClr val="tx1">
                    <a:lumMod val="75000"/>
                    <a:lumOff val="25000"/>
                  </a:schemeClr>
                </a:solidFill>
                <a:latin typeface="Raleway" panose="020B0503030101060003" pitchFamily="34" charset="77"/>
              </a:rPr>
              <a:t>Naciones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Unidas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sobre</a:t>
            </a:r>
            <a:r>
              <a:rPr lang="en-US" sz="2400" dirty="0">
                <a:solidFill>
                  <a:schemeClr val="tx1">
                    <a:lumMod val="75000"/>
                    <a:lumOff val="25000"/>
                  </a:schemeClr>
                </a:solidFill>
                <a:latin typeface="Raleway" panose="020B0503030101060003" pitchFamily="34" charset="77"/>
              </a:rPr>
              <a:t> la Crisis </a:t>
            </a:r>
            <a:r>
              <a:rPr lang="en-US" sz="2400" dirty="0" err="1">
                <a:solidFill>
                  <a:schemeClr val="tx1">
                    <a:lumMod val="75000"/>
                    <a:lumOff val="25000"/>
                  </a:schemeClr>
                </a:solidFill>
                <a:latin typeface="Raleway" panose="020B0503030101060003" pitchFamily="34" charset="77"/>
              </a:rPr>
              <a:t>Financiera</a:t>
            </a:r>
            <a:r>
              <a:rPr lang="en-US" sz="2400" dirty="0">
                <a:solidFill>
                  <a:schemeClr val="tx1">
                    <a:lumMod val="75000"/>
                    <a:lumOff val="25000"/>
                  </a:schemeClr>
                </a:solidFill>
                <a:latin typeface="Raleway" panose="020B0503030101060003" pitchFamily="34" charset="77"/>
              </a:rPr>
              <a:t> y </a:t>
            </a:r>
            <a:r>
              <a:rPr lang="en-US" sz="2400" dirty="0" err="1">
                <a:solidFill>
                  <a:schemeClr val="tx1">
                    <a:lumMod val="75000"/>
                    <a:lumOff val="25000"/>
                  </a:schemeClr>
                </a:solidFill>
                <a:latin typeface="Raleway" panose="020B0503030101060003" pitchFamily="34" charset="77"/>
              </a:rPr>
              <a:t>Monetaria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Internacional</a:t>
            </a:r>
            <a:r>
              <a:rPr lang="en-US" sz="2400" dirty="0">
                <a:solidFill>
                  <a:schemeClr val="tx1">
                    <a:lumMod val="75000"/>
                    <a:lumOff val="25000"/>
                  </a:schemeClr>
                </a:solidFill>
                <a:latin typeface="Raleway" panose="020B0503030101060003" pitchFamily="34" charset="77"/>
              </a:rPr>
              <a:t> la </a:t>
            </a:r>
            <a:r>
              <a:rPr lang="en-US" sz="2400" dirty="0" err="1">
                <a:solidFill>
                  <a:schemeClr val="tx1">
                    <a:lumMod val="75000"/>
                    <a:lumOff val="25000"/>
                  </a:schemeClr>
                </a:solidFill>
                <a:latin typeface="Raleway" panose="020B0503030101060003" pitchFamily="34" charset="77"/>
              </a:rPr>
              <a:t>creación</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una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Declaración</a:t>
            </a:r>
            <a:r>
              <a:rPr lang="en-US" sz="2400" dirty="0">
                <a:solidFill>
                  <a:schemeClr val="tx1">
                    <a:lumMod val="75000"/>
                    <a:lumOff val="25000"/>
                  </a:schemeClr>
                </a:solidFill>
                <a:latin typeface="Raleway" panose="020B0503030101060003" pitchFamily="34" charset="77"/>
              </a:rPr>
              <a:t> Universal del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paralela</a:t>
            </a:r>
            <a:r>
              <a:rPr lang="en-US" sz="2400" dirty="0">
                <a:solidFill>
                  <a:schemeClr val="tx1">
                    <a:lumMod val="75000"/>
                    <a:lumOff val="25000"/>
                  </a:schemeClr>
                </a:solidFill>
                <a:latin typeface="Raleway" panose="020B0503030101060003" pitchFamily="34" charset="77"/>
              </a:rPr>
              <a:t> a la </a:t>
            </a:r>
            <a:r>
              <a:rPr lang="en-US" sz="2400" dirty="0" err="1">
                <a:solidFill>
                  <a:schemeClr val="tx1">
                    <a:lumMod val="75000"/>
                    <a:lumOff val="25000"/>
                  </a:schemeClr>
                </a:solidFill>
                <a:latin typeface="Raleway" panose="020B0503030101060003" pitchFamily="34" charset="77"/>
              </a:rPr>
              <a:t>Declaración</a:t>
            </a:r>
            <a:r>
              <a:rPr lang="en-US" sz="2400" dirty="0">
                <a:solidFill>
                  <a:schemeClr val="tx1">
                    <a:lumMod val="75000"/>
                    <a:lumOff val="25000"/>
                  </a:schemeClr>
                </a:solidFill>
                <a:latin typeface="Raleway" panose="020B0503030101060003" pitchFamily="34" charset="77"/>
              </a:rPr>
              <a:t> Universal de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Derechos Humanos, con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objetivo</a:t>
            </a:r>
            <a:r>
              <a:rPr lang="en-US" sz="2400" dirty="0">
                <a:solidFill>
                  <a:schemeClr val="tx1">
                    <a:lumMod val="75000"/>
                    <a:lumOff val="25000"/>
                  </a:schemeClr>
                </a:solidFill>
                <a:latin typeface="Raleway" panose="020B0503030101060003" pitchFamily="34" charset="77"/>
              </a:rPr>
              <a:t> de defender un nuevo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para </a:t>
            </a:r>
            <a:r>
              <a:rPr lang="en-US" sz="2400" dirty="0" err="1">
                <a:solidFill>
                  <a:schemeClr val="tx1">
                    <a:lumMod val="75000"/>
                    <a:lumOff val="25000"/>
                  </a:schemeClr>
                </a:solidFill>
                <a:latin typeface="Raleway" panose="020B0503030101060003" pitchFamily="34" charset="77"/>
              </a:rPr>
              <a:t>salvar</a:t>
            </a:r>
            <a:r>
              <a:rPr lang="en-US" sz="2400" dirty="0">
                <a:solidFill>
                  <a:schemeClr val="tx1">
                    <a:lumMod val="75000"/>
                    <a:lumOff val="25000"/>
                  </a:schemeClr>
                </a:solidFill>
                <a:latin typeface="Raleway" panose="020B0503030101060003" pitchFamily="34" charset="77"/>
              </a:rPr>
              <a:t> a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 y al </a:t>
            </a:r>
            <a:r>
              <a:rPr lang="en-US" sz="2400" dirty="0" err="1">
                <a:solidFill>
                  <a:schemeClr val="tx1">
                    <a:lumMod val="75000"/>
                    <a:lumOff val="25000"/>
                  </a:schemeClr>
                </a:solidFill>
                <a:latin typeface="Raleway" panose="020B0503030101060003" pitchFamily="34" charset="77"/>
              </a:rPr>
              <a:t>Planeta</a:t>
            </a:r>
            <a:r>
              <a:rPr lang="en-US" sz="2400" dirty="0">
                <a:solidFill>
                  <a:schemeClr val="tx1">
                    <a:lumMod val="75000"/>
                    <a:lumOff val="25000"/>
                  </a:schemeClr>
                </a:solidFill>
                <a:latin typeface="Raleway" panose="020B0503030101060003" pitchFamily="34" charset="77"/>
              </a:rPr>
              <a:t>. </a:t>
            </a: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16989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1096963" y="831548"/>
            <a:ext cx="10058400" cy="2355132"/>
          </a:xfrm>
        </p:spPr>
        <p:txBody>
          <a:bodyPr vert="horz" lIns="91440" tIns="45720" rIns="91440" bIns="45720" rtlCol="0" anchor="b">
            <a:normAutofit/>
          </a:bodyPr>
          <a:lstStyle/>
          <a:p>
            <a:r>
              <a:rPr lang="en-US" sz="6000" dirty="0">
                <a:latin typeface="Raleway" panose="020B0503030101060003" pitchFamily="34" charset="77"/>
              </a:rPr>
              <a:t>El </a:t>
            </a:r>
            <a:r>
              <a:rPr lang="en-US" sz="6000" dirty="0" err="1">
                <a:latin typeface="Raleway" panose="020B0503030101060003" pitchFamily="34" charset="77"/>
              </a:rPr>
              <a:t>paradigma</a:t>
            </a:r>
            <a:r>
              <a:rPr lang="en-US" sz="6000" dirty="0">
                <a:latin typeface="Raleway" panose="020B0503030101060003" pitchFamily="34" charset="77"/>
              </a:rPr>
              <a:t> </a:t>
            </a:r>
            <a:r>
              <a:rPr lang="en-US" sz="6000" dirty="0" err="1">
                <a:latin typeface="Raleway" panose="020B0503030101060003" pitchFamily="34" charset="77"/>
              </a:rPr>
              <a:t>Ecohumano</a:t>
            </a:r>
            <a:endParaRPr lang="en-US" sz="60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2253D3D2-93DD-4AE3-9660-D546EF032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403" y="3429000"/>
            <a:ext cx="9811512"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096963" y="3671316"/>
            <a:ext cx="10634962" cy="2355132"/>
          </a:xfrm>
          <a:prstGeom prst="rect">
            <a:avLst/>
          </a:prstGeom>
        </p:spPr>
        <p:txBody>
          <a:bodyPr vert="horz" lIns="0" tIns="45720" rIns="0" bIns="45720" rtlCol="0" anchor="t">
            <a:normAutofit fontScale="77500" lnSpcReduction="20000"/>
          </a:bodyPr>
          <a:lstStyle/>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Tres son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ejes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temáticos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en</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los</a:t>
            </a:r>
            <a:r>
              <a:rPr lang="en-US" sz="2400" dirty="0">
                <a:solidFill>
                  <a:schemeClr val="tx1">
                    <a:lumMod val="75000"/>
                    <a:lumOff val="25000"/>
                  </a:schemeClr>
                </a:solidFill>
                <a:latin typeface="Raleway" panose="020B0503030101060003" pitchFamily="34" charset="77"/>
              </a:rPr>
              <a:t> que se </a:t>
            </a:r>
            <a:r>
              <a:rPr lang="en-US" sz="2400" dirty="0" err="1">
                <a:solidFill>
                  <a:schemeClr val="tx1">
                    <a:lumMod val="75000"/>
                    <a:lumOff val="25000"/>
                  </a:schemeClr>
                </a:solidFill>
                <a:latin typeface="Raleway" panose="020B0503030101060003" pitchFamily="34" charset="77"/>
              </a:rPr>
              <a:t>sustenta</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el</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paradigma</a:t>
            </a:r>
            <a:r>
              <a:rPr lang="en-US" sz="2400" dirty="0">
                <a:solidFill>
                  <a:schemeClr val="tx1">
                    <a:lumMod val="75000"/>
                    <a:lumOff val="25000"/>
                  </a:schemeClr>
                </a:solidFill>
                <a:latin typeface="Raleway" panose="020B0503030101060003" pitchFamily="34" charset="77"/>
              </a:rPr>
              <a:t> de </a:t>
            </a:r>
            <a:r>
              <a:rPr lang="en-US" sz="2400" dirty="0" err="1">
                <a:solidFill>
                  <a:schemeClr val="tx1">
                    <a:lumMod val="75000"/>
                    <a:lumOff val="25000"/>
                  </a:schemeClr>
                </a:solidFill>
                <a:latin typeface="Raleway" panose="020B0503030101060003" pitchFamily="34" charset="77"/>
              </a:rPr>
              <a:t>Houtart</a:t>
            </a:r>
            <a:r>
              <a:rPr lang="en-US" sz="2400" dirty="0">
                <a:solidFill>
                  <a:schemeClr val="tx1">
                    <a:lumMod val="75000"/>
                    <a:lumOff val="25000"/>
                  </a:schemeClr>
                </a:solidFill>
                <a:latin typeface="Raleway" panose="020B0503030101060003" pitchFamily="34" charset="77"/>
              </a:rPr>
              <a:t>: </a:t>
            </a:r>
          </a:p>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ética</a:t>
            </a: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La </a:t>
            </a:r>
            <a:r>
              <a:rPr lang="en-US" sz="2400" dirty="0" err="1">
                <a:solidFill>
                  <a:schemeClr val="tx1">
                    <a:lumMod val="75000"/>
                    <a:lumOff val="25000"/>
                  </a:schemeClr>
                </a:solidFill>
                <a:latin typeface="Raleway" panose="020B0503030101060003" pitchFamily="34" charset="77"/>
              </a:rPr>
              <a:t>utopía</a:t>
            </a: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r>
              <a:rPr lang="en-US" sz="2400" dirty="0">
                <a:solidFill>
                  <a:schemeClr val="tx1">
                    <a:lumMod val="75000"/>
                    <a:lumOff val="25000"/>
                  </a:schemeClr>
                </a:solidFill>
                <a:latin typeface="Raleway" panose="020B0503030101060003" pitchFamily="34" charset="77"/>
              </a:rPr>
              <a:t>El bien </a:t>
            </a:r>
            <a:r>
              <a:rPr lang="en-US" sz="2400" dirty="0" err="1">
                <a:solidFill>
                  <a:schemeClr val="tx1">
                    <a:lumMod val="75000"/>
                    <a:lumOff val="25000"/>
                  </a:schemeClr>
                </a:solidFill>
                <a:latin typeface="Raleway" panose="020B0503030101060003" pitchFamily="34" charset="77"/>
              </a:rPr>
              <a:t>común</a:t>
            </a:r>
            <a:r>
              <a:rPr lang="en-US" sz="2400" dirty="0">
                <a:solidFill>
                  <a:schemeClr val="tx1">
                    <a:lumMod val="75000"/>
                    <a:lumOff val="25000"/>
                  </a:schemeClr>
                </a:solidFill>
                <a:latin typeface="Raleway" panose="020B0503030101060003" pitchFamily="34" charset="77"/>
              </a:rPr>
              <a:t> de la </a:t>
            </a:r>
            <a:r>
              <a:rPr lang="en-US" sz="2400" dirty="0" err="1">
                <a:solidFill>
                  <a:schemeClr val="tx1">
                    <a:lumMod val="75000"/>
                    <a:lumOff val="25000"/>
                  </a:schemeClr>
                </a:solidFill>
                <a:latin typeface="Raleway" panose="020B0503030101060003" pitchFamily="34" charset="77"/>
              </a:rPr>
              <a:t>humanidad</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buFont typeface="Calibri" panose="020F0502020204030204" pitchFamily="34" charset="0"/>
            </a:pPr>
            <a:endParaRPr lang="en-US" sz="2400" dirty="0">
              <a:solidFill>
                <a:schemeClr val="tx1">
                  <a:lumMod val="75000"/>
                  <a:lumOff val="25000"/>
                </a:schemeClr>
              </a:solidFill>
              <a:latin typeface="Raleway" panose="020B0503030101060003" pitchFamily="34" charset="77"/>
            </a:endParaRPr>
          </a:p>
          <a:p>
            <a:pPr defTabSz="914400">
              <a:lnSpc>
                <a:spcPct val="90000"/>
              </a:lnSpc>
              <a:spcAft>
                <a:spcPts val="600"/>
              </a:spcAft>
              <a:buFont typeface="Calibri" panose="020F0502020204030204" pitchFamily="34" charset="0"/>
            </a:pPr>
            <a:r>
              <a:rPr lang="en-US" sz="2400" dirty="0" err="1">
                <a:solidFill>
                  <a:schemeClr val="tx1">
                    <a:lumMod val="75000"/>
                    <a:lumOff val="25000"/>
                  </a:schemeClr>
                </a:solidFill>
                <a:latin typeface="Raleway" panose="020B0503030101060003" pitchFamily="34" charset="77"/>
              </a:rPr>
              <a:t>Mediados</a:t>
            </a:r>
            <a:r>
              <a:rPr lang="en-US" sz="2400" dirty="0">
                <a:solidFill>
                  <a:schemeClr val="tx1">
                    <a:lumMod val="75000"/>
                    <a:lumOff val="25000"/>
                  </a:schemeClr>
                </a:solidFill>
                <a:latin typeface="Raleway" panose="020B0503030101060003" pitchFamily="34" charset="77"/>
              </a:rPr>
              <a:t> </a:t>
            </a:r>
            <a:r>
              <a:rPr lang="en-US" sz="2400" dirty="0" err="1">
                <a:solidFill>
                  <a:schemeClr val="tx1">
                    <a:lumMod val="75000"/>
                    <a:lumOff val="25000"/>
                  </a:schemeClr>
                </a:solidFill>
                <a:latin typeface="Raleway" panose="020B0503030101060003" pitchFamily="34" charset="77"/>
              </a:rPr>
              <a:t>por</a:t>
            </a:r>
            <a:r>
              <a:rPr lang="en-US" sz="2400" dirty="0">
                <a:solidFill>
                  <a:schemeClr val="tx1">
                    <a:lumMod val="75000"/>
                    <a:lumOff val="25000"/>
                  </a:schemeClr>
                </a:solidFill>
                <a:latin typeface="Raleway" panose="020B0503030101060003" pitchFamily="34" charset="77"/>
              </a:rPr>
              <a:t> la praxis </a:t>
            </a:r>
            <a:r>
              <a:rPr lang="en-US" sz="2400" dirty="0" err="1">
                <a:solidFill>
                  <a:schemeClr val="tx1">
                    <a:lumMod val="75000"/>
                    <a:lumOff val="25000"/>
                  </a:schemeClr>
                </a:solidFill>
                <a:latin typeface="Raleway" panose="020B0503030101060003" pitchFamily="34" charset="77"/>
              </a:rPr>
              <a:t>emancipatoria</a:t>
            </a:r>
            <a:r>
              <a:rPr lang="en-US" sz="2400" dirty="0">
                <a:solidFill>
                  <a:schemeClr val="tx1">
                    <a:lumMod val="75000"/>
                    <a:lumOff val="25000"/>
                  </a:schemeClr>
                </a:solidFill>
                <a:latin typeface="Raleway" panose="020B0503030101060003" pitchFamily="34" charset="77"/>
              </a:rPr>
              <a:t>.</a:t>
            </a:r>
          </a:p>
          <a:p>
            <a:pPr defTabSz="914400">
              <a:lnSpc>
                <a:spcPct val="90000"/>
              </a:lnSpc>
              <a:spcAft>
                <a:spcPts val="600"/>
              </a:spcAft>
              <a:buFont typeface="Calibri" panose="020F0502020204030204" pitchFamily="34" charset="0"/>
            </a:pPr>
            <a:endParaRPr lang="en-US" sz="1100" dirty="0">
              <a:solidFill>
                <a:schemeClr val="tx1">
                  <a:lumMod val="75000"/>
                  <a:lumOff val="25000"/>
                </a:schemeClr>
              </a:solidFill>
            </a:endParaRPr>
          </a:p>
          <a:p>
            <a:pPr defTabSz="914400">
              <a:lnSpc>
                <a:spcPct val="90000"/>
              </a:lnSpc>
              <a:spcAft>
                <a:spcPts val="600"/>
              </a:spcAft>
              <a:buFont typeface="Calibri" panose="020F0502020204030204" pitchFamily="34" charset="0"/>
            </a:pPr>
            <a:endParaRPr lang="en-US" sz="11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C8C4A29D-5269-414E-AF71-0B9E9252E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379643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367422" y="608558"/>
            <a:ext cx="5921921" cy="5126203"/>
          </a:xfrm>
        </p:spPr>
        <p:txBody>
          <a:bodyPr vert="horz" lIns="91440" tIns="45720" rIns="91440" bIns="45720" rtlCol="0" anchor="ctr">
            <a:normAutofit/>
          </a:bodyPr>
          <a:lstStyle/>
          <a:p>
            <a:pPr algn="r"/>
            <a:r>
              <a:rPr lang="en-US" sz="6000" dirty="0">
                <a:latin typeface="Raleway" panose="020B0503030101060003" pitchFamily="34" charset="77"/>
              </a:rPr>
              <a:t>La </a:t>
            </a:r>
            <a:r>
              <a:rPr lang="en-US" sz="6000" dirty="0" err="1">
                <a:latin typeface="Raleway" panose="020B0503030101060003" pitchFamily="34" charset="77"/>
              </a:rPr>
              <a:t>ética</a:t>
            </a:r>
            <a:endParaRPr lang="en-US" sz="6000" dirty="0">
              <a:latin typeface="Raleway" panose="020B0503030101060003" pitchFamily="34" charset="77"/>
            </a:endParaRP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50021" y="1595483"/>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7534657" y="855013"/>
            <a:ext cx="4264787" cy="5147973"/>
          </a:xfrm>
          <a:prstGeom prst="rect">
            <a:avLst/>
          </a:prstGeom>
        </p:spPr>
        <p:txBody>
          <a:bodyPr vert="horz" lIns="0" tIns="45720" rIns="0" bIns="45720" rtlCol="0" anchor="ctr">
            <a:normAutofit/>
          </a:bodyPr>
          <a:lstStyle/>
          <a:p>
            <a:pPr fontAlgn="base"/>
            <a:r>
              <a:rPr lang="es-MX" sz="2400" dirty="0">
                <a:latin typeface="Raleway" panose="020B0503030101060003" pitchFamily="34" charset="77"/>
              </a:rPr>
              <a:t>Sin negar los logros de la modernidad, Houtart critica muy certeramente su principal vínculo material e ideológico: el capitalismo. A partir de aquí propone una ética en la perspectiva de la incertidumbre.</a:t>
            </a:r>
          </a:p>
          <a:p>
            <a:pPr marL="457200" indent="-457200" defTabSz="914400">
              <a:spcAft>
                <a:spcPts val="600"/>
              </a:spcAft>
              <a:buFont typeface="Calibri" panose="020F0502020204030204" pitchFamily="34" charset="0"/>
              <a:buAutoNum type="arabicPeriod"/>
            </a:pPr>
            <a:endParaRPr lang="en-US" dirty="0">
              <a:solidFill>
                <a:schemeClr val="tx1">
                  <a:lumMod val="75000"/>
                  <a:lumOff val="25000"/>
                </a:schemeClr>
              </a:solidFill>
            </a:endParaRPr>
          </a:p>
          <a:p>
            <a:pPr defTabSz="914400">
              <a:spcAft>
                <a:spcPts val="600"/>
              </a:spcAft>
              <a:buFont typeface="Calibri" panose="020F0502020204030204" pitchFamily="34" charset="0"/>
            </a:pPr>
            <a:endParaRPr lang="en-US" dirty="0">
              <a:solidFill>
                <a:schemeClr val="tx1">
                  <a:lumMod val="75000"/>
                  <a:lumOff val="25000"/>
                </a:schemeClr>
              </a:solidFill>
            </a:endParaRPr>
          </a:p>
        </p:txBody>
      </p:sp>
      <p:sp>
        <p:nvSpPr>
          <p:cNvPr id="24" name="Rectangle 23">
            <a:extLst>
              <a:ext uri="{FF2B5EF4-FFF2-40B4-BE49-F238E27FC236}">
                <a16:creationId xmlns:a16="http://schemas.microsoft.com/office/drawing/2014/main" id="{01E907E6-DC1F-49A9-A946-CEB2CB330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11" name="Rectángulo 10"/>
          <p:cNvSpPr/>
          <p:nvPr/>
        </p:nvSpPr>
        <p:spPr>
          <a:xfrm>
            <a:off x="1832484" y="1600200"/>
            <a:ext cx="3614393" cy="1877437"/>
          </a:xfrm>
          <a:prstGeom prst="rect">
            <a:avLst/>
          </a:prstGeom>
        </p:spPr>
        <p:txBody>
          <a:bodyPr wrap="square">
            <a:spAutoFit/>
          </a:bodyPr>
          <a:lstStyle/>
          <a:p>
            <a:pPr>
              <a:spcAft>
                <a:spcPts val="600"/>
              </a:spcAft>
            </a:pPr>
            <a:endParaRPr lang="es-ES" sz="2400"/>
          </a:p>
          <a:p>
            <a:pPr>
              <a:spcAft>
                <a:spcPts val="600"/>
              </a:spcAft>
            </a:pPr>
            <a:endParaRPr lang="es-ES"/>
          </a:p>
          <a:p>
            <a:pPr>
              <a:spcAft>
                <a:spcPts val="600"/>
              </a:spcAft>
            </a:pPr>
            <a:endParaRPr lang="es-ES"/>
          </a:p>
          <a:p>
            <a:pPr>
              <a:spcAft>
                <a:spcPts val="600"/>
              </a:spcAft>
            </a:pPr>
            <a:endParaRPr lang="es-ES"/>
          </a:p>
          <a:p>
            <a:pPr>
              <a:spcAft>
                <a:spcPts val="600"/>
              </a:spcAft>
            </a:pPr>
            <a:endParaRPr lang="es-ES"/>
          </a:p>
        </p:txBody>
      </p:sp>
    </p:spTree>
    <p:extLst>
      <p:ext uri="{BB962C8B-B14F-4D97-AF65-F5344CB8AC3E}">
        <p14:creationId xmlns:p14="http://schemas.microsoft.com/office/powerpoint/2010/main" val="398294810"/>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212C3A"/>
      </a:dk2>
      <a:lt2>
        <a:srgbClr val="E2E3E8"/>
      </a:lt2>
      <a:accent1>
        <a:srgbClr val="A6A27D"/>
      </a:accent1>
      <a:accent2>
        <a:srgbClr val="96A872"/>
      </a:accent2>
      <a:accent3>
        <a:srgbClr val="8BAA80"/>
      </a:accent3>
      <a:accent4>
        <a:srgbClr val="76AD7F"/>
      </a:accent4>
      <a:accent5>
        <a:srgbClr val="81AA99"/>
      </a:accent5>
      <a:accent6>
        <a:srgbClr val="73A9A9"/>
      </a:accent6>
      <a:hlink>
        <a:srgbClr val="6970AE"/>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{C35DA4F7-256D-3C4E-BB70-375CF48B477B}tf10001061</Template>
  <TotalTime>4093</TotalTime>
  <Words>1937</Words>
  <Application>Microsoft Macintosh PowerPoint</Application>
  <PresentationFormat>Panorámica</PresentationFormat>
  <Paragraphs>222</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Calibri Light</vt:lpstr>
      <vt:lpstr>Raleway</vt:lpstr>
      <vt:lpstr>RetrospectVTI</vt:lpstr>
      <vt:lpstr>Paradigma eco humano y pensamiento complejo. Rutas de resistencia colectiva al neoliberalismo</vt:lpstr>
      <vt:lpstr>RUTAS DE RESISTENCIA COLECTIVA</vt:lpstr>
      <vt:lpstr>¿Qué hacer ante este panorama desolador?</vt:lpstr>
      <vt:lpstr>Presentación de PowerPoint</vt:lpstr>
      <vt:lpstr>Presentación de PowerPoint</vt:lpstr>
      <vt:lpstr>El paradigma Ecohumano   Francois Houtart</vt:lpstr>
      <vt:lpstr>El paradigma Ecohumano</vt:lpstr>
      <vt:lpstr>El paradigma Ecohumano</vt:lpstr>
      <vt:lpstr>La ética</vt:lpstr>
      <vt:lpstr>La ética</vt:lpstr>
      <vt:lpstr>La utopía</vt:lpstr>
      <vt:lpstr>El bien común de la Humanidad</vt:lpstr>
      <vt:lpstr>El bien común de la Humanidad</vt:lpstr>
      <vt:lpstr>El bien común de la Humanidad</vt:lpstr>
      <vt:lpstr>El bien común de la Humanidad</vt:lpstr>
      <vt:lpstr>El bien común de la Humanidad</vt:lpstr>
      <vt:lpstr>El bien común de la Humanidad</vt:lpstr>
      <vt:lpstr>Presentación de PowerPoint</vt:lpstr>
      <vt:lpstr>Presentación de PowerPoint</vt:lpstr>
      <vt:lpstr>El pensamiento complejo  Edgar Morin</vt:lpstr>
      <vt:lpstr>El pensamiento complejo</vt:lpstr>
      <vt:lpstr>El pensamiento complejo</vt:lpstr>
      <vt:lpstr>El pensamiento complejo</vt:lpstr>
      <vt:lpstr>Los siete saberes Una educación que cure la ceguera del conocimiento</vt:lpstr>
      <vt:lpstr>Los siete saberes Una educación que garantice el conocimiento pertinente</vt:lpstr>
      <vt:lpstr>Los siete saberes Enseñar la condición humana</vt:lpstr>
      <vt:lpstr>Los siete saberes Enseñar la identidad terrenal</vt:lpstr>
      <vt:lpstr>Los siete saberes Enfrentar las incertidumbres</vt:lpstr>
      <vt:lpstr>Los siete saberes Enseñar la comprensión</vt:lpstr>
      <vt:lpstr>Los siete saberes La ética del género humano</vt:lpstr>
      <vt:lpstr>El pensamiento complejo</vt:lpstr>
      <vt:lpstr>El pensamiento complejo</vt:lpstr>
      <vt:lpstr>El pensamiento complejo</vt:lpstr>
      <vt:lpstr>CERRANDO …  “L'essentiel n'est pas ce qu'on fait de l'homme, mais ce qu'il fait de ce que l'on a fait de lui.” JPS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eco humano y pensamiento complejo. Rutas de resistencia colectiva al neoliberalismo</dc:title>
  <dc:creator>Dra. Juana E. Suárez Conejero</dc:creator>
  <cp:lastModifiedBy>Dra. Juana E. Suárez Conejero</cp:lastModifiedBy>
  <cp:revision>68</cp:revision>
  <dcterms:created xsi:type="dcterms:W3CDTF">2022-05-17T21:52:40Z</dcterms:created>
  <dcterms:modified xsi:type="dcterms:W3CDTF">2023-11-08T14:42:05Z</dcterms:modified>
</cp:coreProperties>
</file>