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74" r:id="rId9"/>
    <p:sldId id="265" r:id="rId10"/>
    <p:sldId id="266" r:id="rId11"/>
    <p:sldId id="268" r:id="rId12"/>
    <p:sldId id="269" r:id="rId13"/>
    <p:sldId id="270" r:id="rId14"/>
    <p:sldId id="271" r:id="rId15"/>
    <p:sldId id="272" r:id="rId16"/>
    <p:sldId id="273" r:id="rId17"/>
    <p:sldId id="256"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9"/>
  </p:normalViewPr>
  <p:slideViewPr>
    <p:cSldViewPr>
      <p:cViewPr varScale="1">
        <p:scale>
          <a:sx n="87" d="100"/>
          <a:sy n="87" d="100"/>
        </p:scale>
        <p:origin x="162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15/10/23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CE815C-8563-410A-BDE8-822281A73DE6}" type="datetimeFigureOut">
              <a:rPr lang="es-MX" smtClean="0"/>
              <a:pPr/>
              <a:t>15/10/23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A38A-61FE-48AF-B5F3-638E12C7A197}"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a:solidFill>
                  <a:schemeClr val="bg1"/>
                </a:solidFill>
                <a:latin typeface="Sansation" pitchFamily="2" charset="0"/>
                <a:cs typeface="Arial" pitchFamily="34" charset="0"/>
              </a:rPr>
              <a:t>La sociología de </a:t>
            </a:r>
            <a:r>
              <a:rPr lang="es-MX" sz="4000" dirty="0" err="1">
                <a:solidFill>
                  <a:schemeClr val="bg1"/>
                </a:solidFill>
                <a:latin typeface="Sansation" pitchFamily="2" charset="0"/>
                <a:cs typeface="Arial" pitchFamily="34" charset="0"/>
              </a:rPr>
              <a:t>Bourdieu</a:t>
            </a:r>
            <a:endParaRPr lang="es-MX" sz="4000" dirty="0">
              <a:solidFill>
                <a:schemeClr val="bg1"/>
              </a:solidFill>
              <a:latin typeface="Sansation"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Teoría social II</a:t>
            </a:r>
          </a:p>
          <a:p>
            <a:r>
              <a:rPr lang="es-MX" sz="1600" dirty="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a:t>
            </a:r>
          </a:p>
        </p:txBody>
      </p:sp>
      <p:sp>
        <p:nvSpPr>
          <p:cNvPr id="14" name="13 CuadroTexto"/>
          <p:cNvSpPr txBox="1"/>
          <p:nvPr/>
        </p:nvSpPr>
        <p:spPr>
          <a:xfrm>
            <a:off x="395536" y="2348880"/>
            <a:ext cx="8136904" cy="3416320"/>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Pierre </a:t>
            </a:r>
            <a:r>
              <a:rPr lang="es-MX" dirty="0" err="1">
                <a:latin typeface="Arial" pitchFamily="34" charset="0"/>
                <a:cs typeface="Arial" pitchFamily="34" charset="0"/>
              </a:rPr>
              <a:t>Bourdieu</a:t>
            </a:r>
            <a:r>
              <a:rPr lang="es-MX" dirty="0">
                <a:latin typeface="Arial" pitchFamily="34" charset="0"/>
                <a:cs typeface="Arial" pitchFamily="34" charset="0"/>
              </a:rPr>
              <a:t>, el capital es el producto de una relación social, una energía social que solamente existe y produce sus efectos en el campo donde ella se produce y se reproduce, es decir, que el capital recibe su valor y su eficacia en dependencia de las leyes específicas de cada campo.</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En un campo particular, todas las propiedades incorporadas (</a:t>
            </a:r>
            <a:r>
              <a:rPr lang="es-MX" dirty="0" err="1">
                <a:latin typeface="Arial" pitchFamily="34" charset="0"/>
                <a:cs typeface="Arial" pitchFamily="34" charset="0"/>
              </a:rPr>
              <a:t>habitus</a:t>
            </a:r>
            <a:r>
              <a:rPr lang="es-MX" dirty="0">
                <a:latin typeface="Arial" pitchFamily="34" charset="0"/>
                <a:cs typeface="Arial" pitchFamily="34" charset="0"/>
              </a:rPr>
              <a:t>, disposiciones) u objetivadas (bienes económicos, culturales, .. ) que poseen los agentes, no son siempre simultáneamente eficientes y la lógica específica de cada campo determinará aquellos capitales que tienen curso, que resultan pertinentes y eficaces. En su relación específica con el campo, los capitales funcionarán como capitales específicos y por ello podrán ser considerados como factores explicativos de las prácticas de los agentes.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económico</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Dentro de los diferentes campos de la vida social, cobran importancia los conceptos de capital económico, cultural, social y simbólico por la problemática que abren en el estudio de la estructura social. </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El capital económico es comprendido en el sentido en que lo describe Marx, teniendo en cuenta el doble carácter del trabajo (abstracto y concreto) en su relación con el doble carácter del valor la mercancía (valor de uso y valor). Sin pretender extendernos en este concepto ampliamente conocido, nos detendremos entonces en tratar de comprender la conceptualización que hace </a:t>
            </a:r>
            <a:r>
              <a:rPr lang="es-MX" dirty="0" err="1">
                <a:latin typeface="Arial" pitchFamily="34" charset="0"/>
                <a:cs typeface="Arial" pitchFamily="34" charset="0"/>
              </a:rPr>
              <a:t>Bourdieu</a:t>
            </a:r>
            <a:r>
              <a:rPr lang="es-MX" dirty="0">
                <a:latin typeface="Arial" pitchFamily="34" charset="0"/>
                <a:cs typeface="Arial" pitchFamily="34" charset="0"/>
              </a:rPr>
              <a:t> del capital cultural, social y simbólico, la cual resulta clave para la comprensión de su sistema teórico.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cultural</a:t>
            </a:r>
          </a:p>
        </p:txBody>
      </p:sp>
      <p:sp>
        <p:nvSpPr>
          <p:cNvPr id="14" name="13 CuadroTexto"/>
          <p:cNvSpPr txBox="1"/>
          <p:nvPr/>
        </p:nvSpPr>
        <p:spPr>
          <a:xfrm>
            <a:off x="395536" y="2348880"/>
            <a:ext cx="8136904" cy="3970318"/>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Pierre </a:t>
            </a:r>
            <a:r>
              <a:rPr lang="es-MX" dirty="0" err="1">
                <a:latin typeface="Arial" pitchFamily="34" charset="0"/>
                <a:cs typeface="Arial" pitchFamily="34" charset="0"/>
              </a:rPr>
              <a:t>Bourdieu</a:t>
            </a:r>
            <a:r>
              <a:rPr lang="es-MX" dirty="0">
                <a:latin typeface="Arial" pitchFamily="34" charset="0"/>
                <a:cs typeface="Arial" pitchFamily="34" charset="0"/>
              </a:rPr>
              <a:t> el capital cultural puede existir bajo tres formas: en el estado incorporado, es decir, bajo la forma de disposiciones durables en el organismo; en el estado objetivado, bajo la forma de bienes culturales (cuadros, libros, diccionarios, instrumentos, máquinas, que constituyen la huella, la realización o las críticas de teorías o problemáticas) y finalmente en el estado institucionalizado, «forma de objetivación» que </a:t>
            </a:r>
            <a:r>
              <a:rPr lang="es-MX" dirty="0" err="1">
                <a:latin typeface="Arial" pitchFamily="34" charset="0"/>
                <a:cs typeface="Arial" pitchFamily="34" charset="0"/>
              </a:rPr>
              <a:t>Bourdieu</a:t>
            </a:r>
            <a:r>
              <a:rPr lang="es-MX" dirty="0">
                <a:latin typeface="Arial" pitchFamily="34" charset="0"/>
                <a:cs typeface="Arial" pitchFamily="34" charset="0"/>
              </a:rPr>
              <a:t> separa (por ejemplo el título escolar) ya que legitima o confiere al capital cultural propiedades diferentes.</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La mayor parte de las propiedades del capital cultural pueden deducirse del hecho de que se encuentra ligado al cuerpo y supone la interiorización. La acumulación del capital cultural exige una incorporación que cuesta tiempo e inversión personal, es decir, trabajo de adquisición. El capital cultural deviene una propiedad del cuerpo, una parte integrante de una persona, un </a:t>
            </a:r>
            <a:r>
              <a:rPr lang="es-MX" dirty="0" err="1">
                <a:latin typeface="Arial" pitchFamily="34" charset="0"/>
                <a:cs typeface="Arial" pitchFamily="34" charset="0"/>
              </a:rPr>
              <a:t>habitus</a:t>
            </a:r>
            <a:r>
              <a:rPr lang="es-MX" dirty="0">
                <a:latin typeface="Arial" pitchFamily="34" charset="0"/>
                <a:cs typeface="Arial" pitchFamily="34"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social</a:t>
            </a:r>
          </a:p>
        </p:txBody>
      </p:sp>
      <p:sp>
        <p:nvSpPr>
          <p:cNvPr id="14" name="13 CuadroTexto"/>
          <p:cNvSpPr txBox="1"/>
          <p:nvPr/>
        </p:nvSpPr>
        <p:spPr>
          <a:xfrm>
            <a:off x="395536" y="2348880"/>
            <a:ext cx="8136904" cy="2862322"/>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El capital social será el conjunto de recursos actuales o potenciales que está estrechamente vinculado a la posesión de una «red durable de lazos o relaciones», más o menos institucionalizados, de inter-conocimiento y de inter-reconocimiento, es decir, el capital social está vinculado a la pertenencia a un grupo (en el sentido de conjunto de agentes que además de estar unidos por propiedades comunes tienen entre sí lazos permanentes y útiles). Estos lazos o relaciones no podrán reducirse a las relaciones objetivas de proximidad en el espacio físico, económico o social, ya que ellas se fundarán en los intercambios materiales o simbólicos cuya instauración y perpetuación suponen el reconocimiento de esta proximidad.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simbólico</a:t>
            </a:r>
          </a:p>
        </p:txBody>
      </p:sp>
      <p:sp>
        <p:nvSpPr>
          <p:cNvPr id="14" name="13 CuadroTexto"/>
          <p:cNvSpPr txBox="1"/>
          <p:nvPr/>
        </p:nvSpPr>
        <p:spPr>
          <a:xfrm>
            <a:off x="395536" y="2204864"/>
            <a:ext cx="8136904" cy="4678204"/>
          </a:xfrm>
          <a:prstGeom prst="rect">
            <a:avLst/>
          </a:prstGeom>
          <a:noFill/>
          <a:ln>
            <a:solidFill>
              <a:srgbClr val="00B050"/>
            </a:solidFill>
          </a:ln>
        </p:spPr>
        <p:txBody>
          <a:bodyPr wrap="square" rtlCol="0">
            <a:spAutoFit/>
          </a:bodyPr>
          <a:lstStyle/>
          <a:p>
            <a:pPr hangingPunct="0"/>
            <a:r>
              <a:rPr lang="es-MX" i="1" dirty="0">
                <a:latin typeface="Arial" pitchFamily="34" charset="0"/>
                <a:cs typeface="Arial" pitchFamily="34" charset="0"/>
              </a:rPr>
              <a:t>«El capital simbólico es cualquier propiedad (cualquier especie de capital, físico, económico, cultural, social)  percibida por agentes sociales cuyas categorías de percepción son tales, que le permiten conocerlo (percibirlo) y reconocerlo, acordarle un valor».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capital simbólico será común a todos los miembros del grupo, ya que las estructuras de percepción y de apreciación son para este autor, en lo esencial, el producto de la incorporación de las estructuras objetivas. Co</a:t>
            </a:r>
            <a:r>
              <a:rPr lang="es-ES" dirty="0" err="1">
                <a:latin typeface="Arial" pitchFamily="34" charset="0"/>
                <a:cs typeface="Arial" pitchFamily="34" charset="0"/>
              </a:rPr>
              <a:t>mo</a:t>
            </a:r>
            <a:r>
              <a:rPr lang="es-ES" dirty="0">
                <a:latin typeface="Arial" pitchFamily="34" charset="0"/>
                <a:cs typeface="Arial" pitchFamily="34" charset="0"/>
              </a:rPr>
              <a:t> la economía de bienes simbólicos se funda en la creencia, su reproducción o crisis dependen de la reproducción o crisis de la creencia. La ruptura no será el resultado de una simple toma de conciencia y la transformación en las disposiciones solo tiene sentido si va a la par o está precedida de una transformación de las estructuras objetivas de las cuales ellas son el producto.</a:t>
            </a:r>
            <a:endParaRPr lang="es-MX" dirty="0">
              <a:latin typeface="Arial" pitchFamily="34" charset="0"/>
              <a:cs typeface="Arial" pitchFamily="34" charset="0"/>
            </a:endParaRPr>
          </a:p>
          <a:p>
            <a:pPr hangingPunct="0"/>
            <a:endParaRPr lang="es-MX" dirty="0">
              <a:latin typeface="Arial" pitchFamily="34" charset="0"/>
              <a:cs typeface="Arial" pitchFamily="34" charset="0"/>
            </a:endParaRPr>
          </a:p>
          <a:p>
            <a:pPr hangingPunct="0"/>
            <a:r>
              <a:rPr lang="es-MX" sz="1400" dirty="0">
                <a:latin typeface="Arial" pitchFamily="34" charset="0"/>
                <a:cs typeface="Arial" pitchFamily="34" charset="0"/>
              </a:rPr>
              <a:t>Pierre </a:t>
            </a:r>
            <a:r>
              <a:rPr lang="es-MX" sz="1400" dirty="0" err="1">
                <a:latin typeface="Arial" pitchFamily="34" charset="0"/>
                <a:cs typeface="Arial" pitchFamily="34" charset="0"/>
              </a:rPr>
              <a:t>Bourdieu</a:t>
            </a:r>
            <a:r>
              <a:rPr lang="es-MX" sz="1400" dirty="0">
                <a:latin typeface="Arial" pitchFamily="34" charset="0"/>
                <a:cs typeface="Arial" pitchFamily="34" charset="0"/>
              </a:rPr>
              <a:t>, </a:t>
            </a:r>
            <a:r>
              <a:rPr lang="es-MX" sz="1400" dirty="0" err="1">
                <a:latin typeface="Arial" pitchFamily="34" charset="0"/>
                <a:cs typeface="Arial" pitchFamily="34" charset="0"/>
              </a:rPr>
              <a:t>Esprits</a:t>
            </a:r>
            <a:r>
              <a:rPr lang="es-MX" sz="1400" dirty="0">
                <a:latin typeface="Arial" pitchFamily="34" charset="0"/>
                <a:cs typeface="Arial" pitchFamily="34" charset="0"/>
              </a:rPr>
              <a:t> </a:t>
            </a:r>
            <a:r>
              <a:rPr lang="es-MX" sz="1400" dirty="0" err="1">
                <a:latin typeface="Arial" pitchFamily="34" charset="0"/>
                <a:cs typeface="Arial" pitchFamily="34" charset="0"/>
              </a:rPr>
              <a:t>d’état</a:t>
            </a:r>
            <a:r>
              <a:rPr lang="es-MX" sz="1400" dirty="0">
                <a:latin typeface="Arial" pitchFamily="34" charset="0"/>
                <a:cs typeface="Arial" pitchFamily="34" charset="0"/>
              </a:rPr>
              <a:t>. </a:t>
            </a:r>
            <a:r>
              <a:rPr lang="es-MX" sz="1400" dirty="0" err="1">
                <a:latin typeface="Arial" pitchFamily="34" charset="0"/>
                <a:cs typeface="Arial" pitchFamily="34" charset="0"/>
              </a:rPr>
              <a:t>Genèse</a:t>
            </a:r>
            <a:r>
              <a:rPr lang="es-MX" sz="1400" dirty="0">
                <a:latin typeface="Arial" pitchFamily="34" charset="0"/>
                <a:cs typeface="Arial" pitchFamily="34" charset="0"/>
              </a:rPr>
              <a:t> et </a:t>
            </a:r>
            <a:r>
              <a:rPr lang="es-MX" sz="1400" dirty="0" err="1">
                <a:latin typeface="Arial" pitchFamily="34" charset="0"/>
                <a:cs typeface="Arial" pitchFamily="34" charset="0"/>
              </a:rPr>
              <a:t>structure</a:t>
            </a:r>
            <a:r>
              <a:rPr lang="es-MX" sz="1400" dirty="0">
                <a:latin typeface="Arial" pitchFamily="34" charset="0"/>
                <a:cs typeface="Arial" pitchFamily="34" charset="0"/>
              </a:rPr>
              <a:t> du </a:t>
            </a:r>
            <a:r>
              <a:rPr lang="es-MX" sz="1400" dirty="0" err="1">
                <a:latin typeface="Arial" pitchFamily="34" charset="0"/>
                <a:cs typeface="Arial" pitchFamily="34" charset="0"/>
              </a:rPr>
              <a:t>champ</a:t>
            </a:r>
            <a:r>
              <a:rPr lang="es-MX" sz="1400" dirty="0">
                <a:latin typeface="Arial" pitchFamily="34" charset="0"/>
                <a:cs typeface="Arial" pitchFamily="34" charset="0"/>
              </a:rPr>
              <a:t> </a:t>
            </a:r>
            <a:r>
              <a:rPr lang="es-MX" sz="1400" dirty="0" err="1">
                <a:latin typeface="Arial" pitchFamily="34" charset="0"/>
                <a:cs typeface="Arial" pitchFamily="34" charset="0"/>
              </a:rPr>
              <a:t>bureaucratique</a:t>
            </a:r>
            <a:r>
              <a:rPr lang="es-MX" sz="1400" dirty="0">
                <a:latin typeface="Arial" pitchFamily="34" charset="0"/>
                <a:cs typeface="Arial" pitchFamily="34" charset="0"/>
              </a:rPr>
              <a:t> in </a:t>
            </a:r>
            <a:r>
              <a:rPr lang="es-MX" sz="1400" dirty="0" err="1">
                <a:latin typeface="Arial" pitchFamily="34" charset="0"/>
                <a:cs typeface="Arial" pitchFamily="34" charset="0"/>
              </a:rPr>
              <a:t>Actes</a:t>
            </a:r>
            <a:r>
              <a:rPr lang="es-MX" sz="1400" dirty="0">
                <a:latin typeface="Arial" pitchFamily="34" charset="0"/>
                <a:cs typeface="Arial" pitchFamily="34" charset="0"/>
              </a:rPr>
              <a:t> de la </a:t>
            </a:r>
            <a:r>
              <a:rPr lang="es-MX" sz="1400" dirty="0" err="1">
                <a:latin typeface="Arial" pitchFamily="34" charset="0"/>
                <a:cs typeface="Arial" pitchFamily="34" charset="0"/>
              </a:rPr>
              <a:t>Recherche</a:t>
            </a:r>
            <a:r>
              <a:rPr lang="es-MX" sz="1400" dirty="0">
                <a:latin typeface="Arial" pitchFamily="34" charset="0"/>
                <a:cs typeface="Arial" pitchFamily="34" charset="0"/>
              </a:rPr>
              <a:t> en </a:t>
            </a:r>
            <a:r>
              <a:rPr lang="es-MX" sz="1400" dirty="0" err="1">
                <a:latin typeface="Arial" pitchFamily="34" charset="0"/>
                <a:cs typeface="Arial" pitchFamily="34" charset="0"/>
              </a:rPr>
              <a:t>Sciences</a:t>
            </a:r>
            <a:r>
              <a:rPr lang="es-MX" sz="1400" dirty="0">
                <a:latin typeface="Arial" pitchFamily="34" charset="0"/>
                <a:cs typeface="Arial" pitchFamily="34" charset="0"/>
              </a:rPr>
              <a:t> Sociales, no. 96-97, marzo 1993, página 55.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 distinción</a:t>
            </a:r>
          </a:p>
        </p:txBody>
      </p:sp>
      <p:sp>
        <p:nvSpPr>
          <p:cNvPr id="6" name="5 CuadroTexto"/>
          <p:cNvSpPr txBox="1"/>
          <p:nvPr/>
        </p:nvSpPr>
        <p:spPr>
          <a:xfrm>
            <a:off x="251520" y="2204864"/>
            <a:ext cx="8712968"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El capital cultural, permanece definido por sus condiciones de adquisición que, perpetuadas en su modo de utilización, funcionarán como una «marca de origen» y contribuirán a definir el valor de los productos en los diferentes mercados. Es así que el origen social o la pertenencia a un grupo social podrá asociarse a principios de diferencia, no solamente en las competencias adquiridas, sino también en las maneras de llevarlas a cabo.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La manera de expresión concerniente a los bienes simbólicos será una manifestación cuyo sentido y valor dependerá tanto del que la percibe como del que la produce. Los bienes simbólicos, y particularmente la manera de usarlos, serán considerados como atributos de excelencia, marcas privilegiadas de la pertenencia a un grupo social, al mismo tiempo que serán instrumentos por excelencia de las estrategias de distinción entre los diferentes grupos. las estrategias de distinción encontrarán un espacio relativamente autónomo en los grupos dominantes, cuya estructura se definirá por la distribución de capital entre sus diferentes miembros, lo que constituirá un principio de división de prácticas y preferencias.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 reproducción</a:t>
            </a:r>
          </a:p>
        </p:txBody>
      </p:sp>
      <p:sp>
        <p:nvSpPr>
          <p:cNvPr id="14" name="13 CuadroTexto"/>
          <p:cNvSpPr txBox="1"/>
          <p:nvPr/>
        </p:nvSpPr>
        <p:spPr>
          <a:xfrm>
            <a:off x="251520" y="2204864"/>
            <a:ext cx="8784976"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Los detentores de capital solo pueden mantener su posición en la estructura social al precio de una reconversión de las especies de capital que ellos detienen en otras especies, más rentables, más legítimas, más distintivas en el estado considerado de los instrumentos de reproducción. En los universos sociales en que los dominantes deben sin cesar cambiar para reproducirse, se produce inevitablemente la división, los agentes o grupos mejor proveídos de especies de capital podrán recurrir a nuevos instrumentos de reproducción y se opondrán a los que se encuentran más unidos a las especies de capital amenazadas.</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Ejemplo: En las sociedades capitalistas actuales, donde los agentes están más sometidos a los mecanismos generales y donde reina el mundo económico y cultural, el peso de las estrategias matrimoniales tiende a disminuir y a subordinarse a estrategias propiamente económicas. En la medida en que el campo económico se constituye y se instauran mecanismos que aseguran la reproducción durable de su estructura, el poder directo y personal sobre las personas tiende a ceder su puesto al poder sobre los mecanismos que aseguran el capital económico o cultural.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483768" y="2204864"/>
            <a:ext cx="1107996"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Individuo</a:t>
            </a:r>
          </a:p>
        </p:txBody>
      </p:sp>
      <p:sp>
        <p:nvSpPr>
          <p:cNvPr id="5" name="4 CuadroTexto"/>
          <p:cNvSpPr txBox="1"/>
          <p:nvPr/>
        </p:nvSpPr>
        <p:spPr>
          <a:xfrm>
            <a:off x="4932040" y="2204864"/>
            <a:ext cx="1146468" cy="369332"/>
          </a:xfrm>
          <a:prstGeom prst="rect">
            <a:avLst/>
          </a:prstGeom>
          <a:solidFill>
            <a:schemeClr val="accent3">
              <a:lumMod val="75000"/>
            </a:schemeClr>
          </a:solidFill>
          <a:ln>
            <a:solidFill>
              <a:srgbClr val="00B050"/>
            </a:solidFill>
          </a:ln>
        </p:spPr>
        <p:txBody>
          <a:bodyPr wrap="none" rtlCol="0">
            <a:spAutoFit/>
          </a:bodyPr>
          <a:lstStyle/>
          <a:p>
            <a:r>
              <a:rPr lang="es-MX" dirty="0">
                <a:solidFill>
                  <a:schemeClr val="bg1"/>
                </a:solidFill>
                <a:latin typeface="Arial" pitchFamily="34" charset="0"/>
                <a:cs typeface="Arial" pitchFamily="34" charset="0"/>
              </a:rPr>
              <a:t>Sociedad</a:t>
            </a:r>
          </a:p>
        </p:txBody>
      </p:sp>
      <p:sp>
        <p:nvSpPr>
          <p:cNvPr id="6" name="5 CuadroTexto"/>
          <p:cNvSpPr txBox="1"/>
          <p:nvPr/>
        </p:nvSpPr>
        <p:spPr>
          <a:xfrm>
            <a:off x="1043608" y="548680"/>
            <a:ext cx="6545446" cy="369332"/>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es-MX" dirty="0">
                <a:solidFill>
                  <a:schemeClr val="tx1"/>
                </a:solidFill>
                <a:latin typeface="Arial" pitchFamily="34" charset="0"/>
                <a:cs typeface="Arial" pitchFamily="34" charset="0"/>
              </a:rPr>
              <a:t>Teoría del espacio social (dinámica de las relaciones sociales)</a:t>
            </a:r>
          </a:p>
        </p:txBody>
      </p:sp>
      <p:cxnSp>
        <p:nvCxnSpPr>
          <p:cNvPr id="10" name="9 Conector recto"/>
          <p:cNvCxnSpPr/>
          <p:nvPr/>
        </p:nvCxnSpPr>
        <p:spPr>
          <a:xfrm>
            <a:off x="4139952" y="908720"/>
            <a:ext cx="0" cy="1008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a:off x="3059832" y="1916832"/>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a:endCxn id="5" idx="0"/>
          </p:cNvCxnSpPr>
          <p:nvPr/>
        </p:nvCxnSpPr>
        <p:spPr>
          <a:xfrm flipH="1">
            <a:off x="5505274" y="1916832"/>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3500428" y="1673956"/>
            <a:ext cx="1095172" cy="261610"/>
          </a:xfrm>
          <a:prstGeom prst="rect">
            <a:avLst/>
          </a:prstGeom>
          <a:noFill/>
        </p:spPr>
        <p:txBody>
          <a:bodyPr wrap="none" rtlCol="0">
            <a:spAutoFit/>
          </a:bodyPr>
          <a:lstStyle/>
          <a:p>
            <a:r>
              <a:rPr lang="es-MX" sz="1100" dirty="0">
                <a:latin typeface="Arial" pitchFamily="34" charset="0"/>
                <a:cs typeface="Arial" pitchFamily="34" charset="0"/>
              </a:rPr>
              <a:t>Relación entre</a:t>
            </a:r>
          </a:p>
        </p:txBody>
      </p:sp>
      <p:cxnSp>
        <p:nvCxnSpPr>
          <p:cNvPr id="21" name="20 Conector recto"/>
          <p:cNvCxnSpPr/>
          <p:nvPr/>
        </p:nvCxnSpPr>
        <p:spPr>
          <a:xfrm flipH="1">
            <a:off x="3059832" y="1932395"/>
            <a:ext cx="283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flipH="1">
            <a:off x="3059832"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2555776" y="2852936"/>
            <a:ext cx="966931" cy="369332"/>
          </a:xfrm>
          <a:prstGeom prst="rect">
            <a:avLst/>
          </a:prstGeom>
          <a:solidFill>
            <a:srgbClr val="C00000"/>
          </a:solidFill>
          <a:ln>
            <a:solidFill>
              <a:srgbClr val="FF0000"/>
            </a:solidFill>
          </a:ln>
        </p:spPr>
        <p:txBody>
          <a:bodyPr wrap="none" rtlCol="0">
            <a:spAutoFit/>
          </a:bodyPr>
          <a:lstStyle/>
          <a:p>
            <a:r>
              <a:rPr lang="es-MX" dirty="0" err="1">
                <a:solidFill>
                  <a:schemeClr val="bg1"/>
                </a:solidFill>
                <a:latin typeface="Arial" pitchFamily="34" charset="0"/>
                <a:cs typeface="Arial" pitchFamily="34" charset="0"/>
              </a:rPr>
              <a:t>Habitus</a:t>
            </a:r>
            <a:endParaRPr lang="es-MX" dirty="0">
              <a:solidFill>
                <a:schemeClr val="bg1"/>
              </a:solidFill>
              <a:latin typeface="Arial" pitchFamily="34" charset="0"/>
              <a:cs typeface="Arial" pitchFamily="34" charset="0"/>
            </a:endParaRPr>
          </a:p>
        </p:txBody>
      </p:sp>
      <p:sp>
        <p:nvSpPr>
          <p:cNvPr id="24" name="23 CuadroTexto"/>
          <p:cNvSpPr txBox="1"/>
          <p:nvPr/>
        </p:nvSpPr>
        <p:spPr>
          <a:xfrm rot="10800000" flipV="1">
            <a:off x="251520" y="1916832"/>
            <a:ext cx="2088232" cy="1107996"/>
          </a:xfrm>
          <a:prstGeom prst="rect">
            <a:avLst/>
          </a:prstGeom>
          <a:noFill/>
        </p:spPr>
        <p:txBody>
          <a:bodyPr wrap="square" rtlCol="0">
            <a:spAutoFit/>
          </a:bodyPr>
          <a:lstStyle/>
          <a:p>
            <a:pPr algn="r"/>
            <a:r>
              <a:rPr lang="es-MX" sz="1100" dirty="0">
                <a:latin typeface="Arial" pitchFamily="34" charset="0"/>
                <a:cs typeface="Arial" pitchFamily="34" charset="0"/>
              </a:rPr>
              <a:t>Interioriza las condiciones sociales de existencia bajo la forma de principios inconscientes de acción y de reflexión que constituyen su </a:t>
            </a:r>
            <a:r>
              <a:rPr lang="es-MX" sz="1100" dirty="0" err="1">
                <a:latin typeface="Arial" pitchFamily="34" charset="0"/>
                <a:cs typeface="Arial" pitchFamily="34" charset="0"/>
              </a:rPr>
              <a:t>habitus</a:t>
            </a:r>
            <a:endParaRPr lang="es-MX" sz="1100" dirty="0">
              <a:latin typeface="Arial" pitchFamily="34" charset="0"/>
              <a:cs typeface="Arial" pitchFamily="34" charset="0"/>
            </a:endParaRPr>
          </a:p>
        </p:txBody>
      </p:sp>
      <p:cxnSp>
        <p:nvCxnSpPr>
          <p:cNvPr id="26" name="25 Conector recto"/>
          <p:cNvCxnSpPr/>
          <p:nvPr/>
        </p:nvCxnSpPr>
        <p:spPr>
          <a:xfrm flipH="1">
            <a:off x="5652120"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4386777" y="2852936"/>
            <a:ext cx="2249334" cy="369332"/>
          </a:xfrm>
          <a:prstGeom prst="rect">
            <a:avLst/>
          </a:prstGeom>
          <a:solidFill>
            <a:schemeClr val="accent3">
              <a:lumMod val="75000"/>
            </a:schemeClr>
          </a:solidFill>
          <a:ln>
            <a:solidFill>
              <a:srgbClr val="00B050"/>
            </a:solidFill>
          </a:ln>
        </p:spPr>
        <p:txBody>
          <a:bodyPr wrap="none" rtlCol="0">
            <a:spAutoFit/>
          </a:bodyPr>
          <a:lstStyle/>
          <a:p>
            <a:r>
              <a:rPr lang="es-MX" dirty="0">
                <a:solidFill>
                  <a:schemeClr val="bg1"/>
                </a:solidFill>
                <a:latin typeface="Arial" pitchFamily="34" charset="0"/>
                <a:cs typeface="Arial" pitchFamily="34" charset="0"/>
              </a:rPr>
              <a:t>Estructuras sociales</a:t>
            </a:r>
          </a:p>
        </p:txBody>
      </p:sp>
      <p:sp>
        <p:nvSpPr>
          <p:cNvPr id="29" name="28 CuadroTexto"/>
          <p:cNvSpPr txBox="1"/>
          <p:nvPr/>
        </p:nvSpPr>
        <p:spPr>
          <a:xfrm rot="10800000" flipV="1">
            <a:off x="6835049" y="1844824"/>
            <a:ext cx="2160240" cy="1446550"/>
          </a:xfrm>
          <a:prstGeom prst="rect">
            <a:avLst/>
          </a:prstGeom>
          <a:noFill/>
        </p:spPr>
        <p:txBody>
          <a:bodyPr wrap="square" rtlCol="0">
            <a:spAutoFit/>
          </a:bodyPr>
          <a:lstStyle/>
          <a:p>
            <a:r>
              <a:rPr lang="es-MX" sz="1100" dirty="0">
                <a:latin typeface="Arial" pitchFamily="34" charset="0"/>
                <a:cs typeface="Arial" pitchFamily="34" charset="0"/>
              </a:rPr>
              <a:t>Mediante los </a:t>
            </a:r>
            <a:r>
              <a:rPr lang="es-MX" sz="1100" dirty="0" err="1">
                <a:latin typeface="Arial" pitchFamily="34" charset="0"/>
                <a:cs typeface="Arial" pitchFamily="34" charset="0"/>
              </a:rPr>
              <a:t>habitus</a:t>
            </a:r>
            <a:r>
              <a:rPr lang="es-MX" sz="1100" dirty="0">
                <a:latin typeface="Arial" pitchFamily="34" charset="0"/>
                <a:cs typeface="Arial" pitchFamily="34" charset="0"/>
              </a:rPr>
              <a:t> (opiniones, creencias, gustos, deseos)  la sociedad se expresa, lo cual se exterioriza a través de la acción de los individuos y los grupos, creando así  las estructuras sociales</a:t>
            </a:r>
          </a:p>
        </p:txBody>
      </p:sp>
      <p:cxnSp>
        <p:nvCxnSpPr>
          <p:cNvPr id="30" name="29 Conector recto"/>
          <p:cNvCxnSpPr/>
          <p:nvPr/>
        </p:nvCxnSpPr>
        <p:spPr>
          <a:xfrm>
            <a:off x="2332412" y="270892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a:off x="5682921" y="2708920"/>
            <a:ext cx="10801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a:stCxn id="23" idx="3"/>
            <a:endCxn id="27" idx="1"/>
          </p:cNvCxnSpPr>
          <p:nvPr/>
        </p:nvCxnSpPr>
        <p:spPr>
          <a:xfrm>
            <a:off x="3522707" y="3037602"/>
            <a:ext cx="86407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49 Conector recto"/>
          <p:cNvCxnSpPr/>
          <p:nvPr/>
        </p:nvCxnSpPr>
        <p:spPr>
          <a:xfrm flipH="1">
            <a:off x="5682921" y="3212976"/>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1907704" y="3573016"/>
            <a:ext cx="2232248" cy="646331"/>
          </a:xfrm>
          <a:prstGeom prst="rect">
            <a:avLst/>
          </a:prstGeom>
          <a:solidFill>
            <a:srgbClr val="C00000"/>
          </a:solidFill>
          <a:ln>
            <a:solidFill>
              <a:srgbClr val="FF0000"/>
            </a:solidFill>
          </a:ln>
        </p:spPr>
        <p:txBody>
          <a:bodyPr wrap="square" rtlCol="0">
            <a:spAutoFit/>
          </a:bodyPr>
          <a:lstStyle/>
          <a:p>
            <a:pPr algn="ctr"/>
            <a:r>
              <a:rPr lang="es-MX" dirty="0">
                <a:solidFill>
                  <a:schemeClr val="bg1"/>
                </a:solidFill>
                <a:latin typeface="Arial" pitchFamily="34" charset="0"/>
                <a:cs typeface="Arial" pitchFamily="34" charset="0"/>
              </a:rPr>
              <a:t>Lo social puesto en los cuerpos</a:t>
            </a:r>
          </a:p>
        </p:txBody>
      </p:sp>
      <p:sp>
        <p:nvSpPr>
          <p:cNvPr id="52" name="51 CuadroTexto"/>
          <p:cNvSpPr txBox="1"/>
          <p:nvPr/>
        </p:nvSpPr>
        <p:spPr>
          <a:xfrm>
            <a:off x="4602802" y="3595594"/>
            <a:ext cx="2232248" cy="646331"/>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Lo social puesto en las cosas</a:t>
            </a:r>
          </a:p>
        </p:txBody>
      </p:sp>
      <p:sp>
        <p:nvSpPr>
          <p:cNvPr id="53" name="52 CuadroTexto"/>
          <p:cNvSpPr txBox="1"/>
          <p:nvPr/>
        </p:nvSpPr>
        <p:spPr>
          <a:xfrm rot="10800000" flipV="1">
            <a:off x="1115616" y="3284984"/>
            <a:ext cx="1794489" cy="261610"/>
          </a:xfrm>
          <a:prstGeom prst="rect">
            <a:avLst/>
          </a:prstGeom>
          <a:noFill/>
        </p:spPr>
        <p:txBody>
          <a:bodyPr wrap="square" rtlCol="0">
            <a:spAutoFit/>
          </a:bodyPr>
          <a:lstStyle/>
          <a:p>
            <a:pPr algn="r"/>
            <a:r>
              <a:rPr lang="es-MX" sz="1100" dirty="0">
                <a:latin typeface="Arial" pitchFamily="34" charset="0"/>
                <a:cs typeface="Arial" pitchFamily="34" charset="0"/>
              </a:rPr>
              <a:t>Historia interiorizada</a:t>
            </a:r>
          </a:p>
        </p:txBody>
      </p:sp>
      <p:sp>
        <p:nvSpPr>
          <p:cNvPr id="54" name="53 CuadroTexto"/>
          <p:cNvSpPr txBox="1"/>
          <p:nvPr/>
        </p:nvSpPr>
        <p:spPr>
          <a:xfrm rot="10800000" flipV="1">
            <a:off x="5796136" y="3284984"/>
            <a:ext cx="1728192" cy="261610"/>
          </a:xfrm>
          <a:prstGeom prst="rect">
            <a:avLst/>
          </a:prstGeom>
          <a:noFill/>
        </p:spPr>
        <p:txBody>
          <a:bodyPr wrap="square" rtlCol="0">
            <a:spAutoFit/>
          </a:bodyPr>
          <a:lstStyle/>
          <a:p>
            <a:r>
              <a:rPr lang="es-MX" sz="1100" dirty="0">
                <a:latin typeface="Arial" pitchFamily="34" charset="0"/>
                <a:cs typeface="Arial" pitchFamily="34" charset="0"/>
              </a:rPr>
              <a:t>Historia objetivada</a:t>
            </a:r>
          </a:p>
        </p:txBody>
      </p:sp>
      <p:sp>
        <p:nvSpPr>
          <p:cNvPr id="55" name="54 CuadroTexto"/>
          <p:cNvSpPr txBox="1"/>
          <p:nvPr/>
        </p:nvSpPr>
        <p:spPr>
          <a:xfrm>
            <a:off x="3594689" y="2780928"/>
            <a:ext cx="837089" cy="261610"/>
          </a:xfrm>
          <a:prstGeom prst="rect">
            <a:avLst/>
          </a:prstGeom>
          <a:noFill/>
        </p:spPr>
        <p:txBody>
          <a:bodyPr wrap="none" rtlCol="0">
            <a:spAutoFit/>
          </a:bodyPr>
          <a:lstStyle/>
          <a:p>
            <a:r>
              <a:rPr lang="es-MX" sz="1100" dirty="0">
                <a:latin typeface="Arial" pitchFamily="34" charset="0"/>
                <a:cs typeface="Arial" pitchFamily="34" charset="0"/>
              </a:rPr>
              <a:t>Dialéctica </a:t>
            </a:r>
          </a:p>
        </p:txBody>
      </p:sp>
      <p:sp>
        <p:nvSpPr>
          <p:cNvPr id="57" name="56 CuadroTexto"/>
          <p:cNvSpPr txBox="1"/>
          <p:nvPr/>
        </p:nvSpPr>
        <p:spPr>
          <a:xfrm>
            <a:off x="4644008" y="4509120"/>
            <a:ext cx="2232248"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El espacio social</a:t>
            </a:r>
          </a:p>
        </p:txBody>
      </p:sp>
      <p:sp>
        <p:nvSpPr>
          <p:cNvPr id="58" name="57 CuadroTexto"/>
          <p:cNvSpPr txBox="1"/>
          <p:nvPr/>
        </p:nvSpPr>
        <p:spPr>
          <a:xfrm>
            <a:off x="5076056" y="522920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Campos</a:t>
            </a:r>
          </a:p>
        </p:txBody>
      </p:sp>
      <p:sp>
        <p:nvSpPr>
          <p:cNvPr id="59" name="58 CuadroTexto"/>
          <p:cNvSpPr txBox="1"/>
          <p:nvPr/>
        </p:nvSpPr>
        <p:spPr>
          <a:xfrm>
            <a:off x="5148064" y="5877272"/>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Capitales</a:t>
            </a:r>
          </a:p>
        </p:txBody>
      </p:sp>
      <p:cxnSp>
        <p:nvCxnSpPr>
          <p:cNvPr id="60" name="59 Conector recto"/>
          <p:cNvCxnSpPr/>
          <p:nvPr/>
        </p:nvCxnSpPr>
        <p:spPr>
          <a:xfrm flipH="1">
            <a:off x="5652120"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60 Conector recto"/>
          <p:cNvCxnSpPr/>
          <p:nvPr/>
        </p:nvCxnSpPr>
        <p:spPr>
          <a:xfrm flipH="1">
            <a:off x="5652120" y="4869160"/>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61 Conector recto"/>
          <p:cNvCxnSpPr/>
          <p:nvPr/>
        </p:nvCxnSpPr>
        <p:spPr>
          <a:xfrm flipH="1">
            <a:off x="5652120" y="5517232"/>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3059832" y="323982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67 Conector recto"/>
          <p:cNvCxnSpPr/>
          <p:nvPr/>
        </p:nvCxnSpPr>
        <p:spPr>
          <a:xfrm flipH="1">
            <a:off x="3059832"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68 Conector recto"/>
          <p:cNvCxnSpPr/>
          <p:nvPr/>
        </p:nvCxnSpPr>
        <p:spPr>
          <a:xfrm>
            <a:off x="1331640" y="4581128"/>
            <a:ext cx="2448272" cy="0"/>
          </a:xfrm>
          <a:prstGeom prst="line">
            <a:avLst/>
          </a:prstGeom>
        </p:spPr>
        <p:style>
          <a:lnRef idx="1">
            <a:schemeClr val="accent1"/>
          </a:lnRef>
          <a:fillRef idx="0">
            <a:schemeClr val="accent1"/>
          </a:fillRef>
          <a:effectRef idx="0">
            <a:schemeClr val="accent1"/>
          </a:effectRef>
          <a:fontRef idx="minor">
            <a:schemeClr val="tx1"/>
          </a:fontRef>
        </p:style>
      </p:cxnSp>
      <p:sp>
        <p:nvSpPr>
          <p:cNvPr id="70" name="69 CuadroTexto"/>
          <p:cNvSpPr txBox="1"/>
          <p:nvPr/>
        </p:nvSpPr>
        <p:spPr>
          <a:xfrm>
            <a:off x="827584" y="4941168"/>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Distinción</a:t>
            </a:r>
          </a:p>
        </p:txBody>
      </p:sp>
      <p:sp>
        <p:nvSpPr>
          <p:cNvPr id="71" name="70 CuadroTexto"/>
          <p:cNvSpPr txBox="1"/>
          <p:nvPr/>
        </p:nvSpPr>
        <p:spPr>
          <a:xfrm>
            <a:off x="2771800" y="4941168"/>
            <a:ext cx="1608133"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Reproducción</a:t>
            </a:r>
          </a:p>
        </p:txBody>
      </p:sp>
      <p:cxnSp>
        <p:nvCxnSpPr>
          <p:cNvPr id="72" name="71 Conector recto"/>
          <p:cNvCxnSpPr/>
          <p:nvPr/>
        </p:nvCxnSpPr>
        <p:spPr>
          <a:xfrm flipH="1">
            <a:off x="1331640" y="4565565"/>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72 Conector recto"/>
          <p:cNvCxnSpPr/>
          <p:nvPr/>
        </p:nvCxnSpPr>
        <p:spPr>
          <a:xfrm flipH="1">
            <a:off x="3779912" y="458112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74" name="73 CuadroTexto"/>
          <p:cNvSpPr txBox="1"/>
          <p:nvPr/>
        </p:nvSpPr>
        <p:spPr>
          <a:xfrm rot="10800000" flipV="1">
            <a:off x="1259632" y="4293096"/>
            <a:ext cx="1794489" cy="261610"/>
          </a:xfrm>
          <a:prstGeom prst="rect">
            <a:avLst/>
          </a:prstGeom>
          <a:noFill/>
        </p:spPr>
        <p:txBody>
          <a:bodyPr wrap="square" rtlCol="0">
            <a:spAutoFit/>
          </a:bodyPr>
          <a:lstStyle/>
          <a:p>
            <a:pPr algn="r"/>
            <a:r>
              <a:rPr lang="es-MX" sz="1100" dirty="0">
                <a:latin typeface="Arial" pitchFamily="34" charset="0"/>
                <a:cs typeface="Arial" pitchFamily="34" charset="0"/>
              </a:rPr>
              <a:t>Genera mecanismos</a:t>
            </a:r>
          </a:p>
        </p:txBody>
      </p:sp>
      <p:sp>
        <p:nvSpPr>
          <p:cNvPr id="75" name="74 CuadroTexto"/>
          <p:cNvSpPr txBox="1"/>
          <p:nvPr/>
        </p:nvSpPr>
        <p:spPr>
          <a:xfrm rot="10800000" flipV="1">
            <a:off x="5652120" y="4254955"/>
            <a:ext cx="1728192" cy="261610"/>
          </a:xfrm>
          <a:prstGeom prst="rect">
            <a:avLst/>
          </a:prstGeom>
          <a:noFill/>
        </p:spPr>
        <p:txBody>
          <a:bodyPr wrap="square" rtlCol="0">
            <a:spAutoFit/>
          </a:bodyPr>
          <a:lstStyle/>
          <a:p>
            <a:r>
              <a:rPr lang="es-MX" sz="1100" dirty="0">
                <a:latin typeface="Arial" pitchFamily="34" charset="0"/>
                <a:cs typeface="Arial" pitchFamily="34" charset="0"/>
              </a:rPr>
              <a:t>Crea </a:t>
            </a:r>
          </a:p>
        </p:txBody>
      </p:sp>
      <p:sp>
        <p:nvSpPr>
          <p:cNvPr id="76" name="75 CuadroTexto"/>
          <p:cNvSpPr txBox="1"/>
          <p:nvPr/>
        </p:nvSpPr>
        <p:spPr>
          <a:xfrm rot="10800000" flipV="1">
            <a:off x="5724128" y="4903027"/>
            <a:ext cx="1728192" cy="261610"/>
          </a:xfrm>
          <a:prstGeom prst="rect">
            <a:avLst/>
          </a:prstGeom>
          <a:noFill/>
        </p:spPr>
        <p:txBody>
          <a:bodyPr wrap="square" rtlCol="0">
            <a:spAutoFit/>
          </a:bodyPr>
          <a:lstStyle/>
          <a:p>
            <a:r>
              <a:rPr lang="es-MX" sz="1100" dirty="0">
                <a:latin typeface="Arial" pitchFamily="34" charset="0"/>
                <a:cs typeface="Arial" pitchFamily="34" charset="0"/>
              </a:rPr>
              <a:t>Compuesto por </a:t>
            </a:r>
          </a:p>
        </p:txBody>
      </p:sp>
      <p:sp>
        <p:nvSpPr>
          <p:cNvPr id="77" name="76 CuadroTexto"/>
          <p:cNvSpPr txBox="1"/>
          <p:nvPr/>
        </p:nvSpPr>
        <p:spPr>
          <a:xfrm rot="10800000" flipV="1">
            <a:off x="5796136" y="5589240"/>
            <a:ext cx="1728192" cy="261610"/>
          </a:xfrm>
          <a:prstGeom prst="rect">
            <a:avLst/>
          </a:prstGeom>
          <a:noFill/>
        </p:spPr>
        <p:txBody>
          <a:bodyPr wrap="square" rtlCol="0">
            <a:spAutoFit/>
          </a:bodyPr>
          <a:lstStyle/>
          <a:p>
            <a:r>
              <a:rPr lang="es-MX" sz="1100" dirty="0">
                <a:latin typeface="Arial" pitchFamily="34" charset="0"/>
                <a:cs typeface="Arial" pitchFamily="34" charset="0"/>
              </a:rPr>
              <a:t>Conformados por</a:t>
            </a:r>
          </a:p>
        </p:txBody>
      </p:sp>
      <p:sp>
        <p:nvSpPr>
          <p:cNvPr id="81" name="80 CuadroTexto"/>
          <p:cNvSpPr txBox="1"/>
          <p:nvPr/>
        </p:nvSpPr>
        <p:spPr>
          <a:xfrm>
            <a:off x="2195736" y="6237312"/>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Simbólico</a:t>
            </a:r>
          </a:p>
        </p:txBody>
      </p:sp>
      <p:cxnSp>
        <p:nvCxnSpPr>
          <p:cNvPr id="78" name="77 Conector recto"/>
          <p:cNvCxnSpPr/>
          <p:nvPr/>
        </p:nvCxnSpPr>
        <p:spPr>
          <a:xfrm flipV="1">
            <a:off x="2555776" y="5661249"/>
            <a:ext cx="1" cy="576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78 Conector recto"/>
          <p:cNvCxnSpPr/>
          <p:nvPr/>
        </p:nvCxnSpPr>
        <p:spPr>
          <a:xfrm flipH="1">
            <a:off x="1331640" y="5661248"/>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81 Conector recto"/>
          <p:cNvCxnSpPr/>
          <p:nvPr/>
        </p:nvCxnSpPr>
        <p:spPr>
          <a:xfrm rot="10800000" flipH="1">
            <a:off x="3707903" y="530120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82 Conector recto"/>
          <p:cNvCxnSpPr/>
          <p:nvPr/>
        </p:nvCxnSpPr>
        <p:spPr>
          <a:xfrm flipH="1">
            <a:off x="1331640" y="530120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84" name="83 CuadroTexto"/>
          <p:cNvSpPr txBox="1"/>
          <p:nvPr/>
        </p:nvSpPr>
        <p:spPr>
          <a:xfrm rot="10800000" flipV="1">
            <a:off x="-324544" y="3933056"/>
            <a:ext cx="1794489" cy="261610"/>
          </a:xfrm>
          <a:prstGeom prst="rect">
            <a:avLst/>
          </a:prstGeom>
          <a:noFill/>
        </p:spPr>
        <p:txBody>
          <a:bodyPr wrap="square" rtlCol="0">
            <a:spAutoFit/>
          </a:bodyPr>
          <a:lstStyle/>
          <a:p>
            <a:pPr algn="r"/>
            <a:r>
              <a:rPr lang="es-MX" sz="1100" dirty="0">
                <a:latin typeface="Arial" pitchFamily="34" charset="0"/>
                <a:cs typeface="Arial" pitchFamily="34" charset="0"/>
              </a:rPr>
              <a:t>A partir </a:t>
            </a:r>
          </a:p>
        </p:txBody>
      </p:sp>
      <p:sp>
        <p:nvSpPr>
          <p:cNvPr id="88" name="87 CuadroTexto"/>
          <p:cNvSpPr txBox="1"/>
          <p:nvPr/>
        </p:nvSpPr>
        <p:spPr>
          <a:xfrm rot="10800000" flipV="1">
            <a:off x="539552" y="5733256"/>
            <a:ext cx="1728192" cy="261610"/>
          </a:xfrm>
          <a:prstGeom prst="rect">
            <a:avLst/>
          </a:prstGeom>
          <a:noFill/>
        </p:spPr>
        <p:txBody>
          <a:bodyPr wrap="square" rtlCol="0">
            <a:spAutoFit/>
          </a:bodyPr>
          <a:lstStyle/>
          <a:p>
            <a:pPr algn="r"/>
            <a:r>
              <a:rPr lang="es-MX" sz="1100" dirty="0">
                <a:latin typeface="Arial" pitchFamily="34" charset="0"/>
                <a:cs typeface="Arial" pitchFamily="34" charset="0"/>
              </a:rPr>
              <a:t>Detonados por</a:t>
            </a:r>
          </a:p>
        </p:txBody>
      </p:sp>
      <p:sp>
        <p:nvSpPr>
          <p:cNvPr id="89" name="88 CuadroTexto"/>
          <p:cNvSpPr txBox="1"/>
          <p:nvPr/>
        </p:nvSpPr>
        <p:spPr>
          <a:xfrm>
            <a:off x="5940152" y="6381328"/>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Social</a:t>
            </a:r>
          </a:p>
        </p:txBody>
      </p:sp>
      <p:sp>
        <p:nvSpPr>
          <p:cNvPr id="90" name="89 CuadroTexto"/>
          <p:cNvSpPr txBox="1"/>
          <p:nvPr/>
        </p:nvSpPr>
        <p:spPr>
          <a:xfrm>
            <a:off x="4211960" y="6365765"/>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Económico</a:t>
            </a:r>
          </a:p>
        </p:txBody>
      </p:sp>
      <p:sp>
        <p:nvSpPr>
          <p:cNvPr id="91" name="90 CuadroTexto"/>
          <p:cNvSpPr txBox="1"/>
          <p:nvPr/>
        </p:nvSpPr>
        <p:spPr>
          <a:xfrm>
            <a:off x="7452320" y="637278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Cultural</a:t>
            </a:r>
          </a:p>
        </p:txBody>
      </p:sp>
      <p:cxnSp>
        <p:nvCxnSpPr>
          <p:cNvPr id="93" name="92 Conector recto"/>
          <p:cNvCxnSpPr/>
          <p:nvPr/>
        </p:nvCxnSpPr>
        <p:spPr>
          <a:xfrm>
            <a:off x="5292080" y="6219008"/>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94 Conector recto"/>
          <p:cNvCxnSpPr/>
          <p:nvPr/>
        </p:nvCxnSpPr>
        <p:spPr>
          <a:xfrm>
            <a:off x="6372200" y="6237312"/>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95 Conector recto"/>
          <p:cNvCxnSpPr/>
          <p:nvPr/>
        </p:nvCxnSpPr>
        <p:spPr>
          <a:xfrm>
            <a:off x="7668344" y="6093296"/>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96 Conector recto"/>
          <p:cNvCxnSpPr/>
          <p:nvPr/>
        </p:nvCxnSpPr>
        <p:spPr>
          <a:xfrm>
            <a:off x="6516216" y="6093296"/>
            <a:ext cx="11521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image1.png"/>
          <p:cNvPicPr/>
          <p:nvPr/>
        </p:nvPicPr>
        <p:blipFill>
          <a:blip r:embed="rId2"/>
          <a:stretch>
            <a:fillRect/>
          </a:stretch>
        </p:blipFill>
        <p:spPr>
          <a:xfrm>
            <a:off x="1" y="0"/>
            <a:ext cx="9144001" cy="1047750"/>
          </a:xfrm>
          <a:prstGeom prst="rect">
            <a:avLst/>
          </a:prstGeom>
          <a:ln w="12700">
            <a:miter lim="400000"/>
          </a:ln>
        </p:spPr>
      </p:pic>
      <p:sp>
        <p:nvSpPr>
          <p:cNvPr id="102" name="Shape 102"/>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a:t>
            </a:r>
          </a:p>
        </p:txBody>
      </p:sp>
      <p:sp>
        <p:nvSpPr>
          <p:cNvPr id="103" name="Shape 103"/>
          <p:cNvSpPr/>
          <p:nvPr/>
        </p:nvSpPr>
        <p:spPr>
          <a:xfrm>
            <a:off x="395535" y="2204864"/>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En 1966 aparece un primer artículo de Bourdieu al respecto: «Condición de clase y posición de clase», donde se explica la distinción necesaria entre dos aspectos de las clases: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la </a:t>
            </a:r>
            <a:r>
              <a:rPr>
                <a:uFill>
                  <a:solidFill/>
                </a:uFill>
                <a:latin typeface="Arial Bold"/>
                <a:ea typeface="Arial Bold"/>
                <a:cs typeface="Arial Bold"/>
                <a:sym typeface="Arial Bold"/>
              </a:rPr>
              <a:t>condición</a:t>
            </a:r>
            <a:r>
              <a:rPr>
                <a:uFill>
                  <a:solidFill/>
                </a:uFill>
                <a:latin typeface="Arial"/>
                <a:ea typeface="Arial"/>
                <a:cs typeface="Arial"/>
                <a:sym typeface="Arial"/>
              </a:rPr>
              <a:t> (propiedades derivadas de un cierto tipo de condiciones materiales de existencia y de práctica profesional)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y la </a:t>
            </a:r>
            <a:r>
              <a:rPr>
                <a:uFill>
                  <a:solidFill/>
                </a:uFill>
                <a:latin typeface="Arial Bold"/>
                <a:ea typeface="Arial Bold"/>
                <a:cs typeface="Arial Bold"/>
                <a:sym typeface="Arial Bold"/>
              </a:rPr>
              <a:t>posición</a:t>
            </a:r>
            <a:r>
              <a:rPr>
                <a:uFill>
                  <a:solidFill/>
                </a:uFill>
                <a:latin typeface="Arial"/>
                <a:ea typeface="Arial"/>
                <a:cs typeface="Arial"/>
                <a:sym typeface="Arial"/>
              </a:rPr>
              <a:t> (propiedades derivadas del lugar ocupado en el sistema de clases en relación a los otros grupos sociales).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En el mismo artículo podemos apreciar la preocupación de Bourdieu frente a reducir las oposiciones de las clases sociales a la sola dimensión objetiva y, la introducción de un lugar a las distinciones simbólicas, las cuales revelan precisiones acerca de las fronteras entre las clases e introducen un pensamiento relacional.</a:t>
            </a:r>
          </a:p>
        </p:txBody>
      </p:sp>
    </p:spTree>
    <p:extLst>
      <p:ext uri="{BB962C8B-B14F-4D97-AF65-F5344CB8AC3E}">
        <p14:creationId xmlns:p14="http://schemas.microsoft.com/office/powerpoint/2010/main" val="1845532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 name="image1.png"/>
          <p:cNvPicPr/>
          <p:nvPr/>
        </p:nvPicPr>
        <p:blipFill>
          <a:blip r:embed="rId2"/>
          <a:stretch>
            <a:fillRect/>
          </a:stretch>
        </p:blipFill>
        <p:spPr>
          <a:xfrm>
            <a:off x="1" y="0"/>
            <a:ext cx="9144001" cy="1047750"/>
          </a:xfrm>
          <a:prstGeom prst="rect">
            <a:avLst/>
          </a:prstGeom>
          <a:ln w="12700">
            <a:miter lim="400000"/>
          </a:ln>
        </p:spPr>
      </p:pic>
      <p:sp>
        <p:nvSpPr>
          <p:cNvPr id="106" name="Shape 10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 sobre el papel</a:t>
            </a:r>
          </a:p>
        </p:txBody>
      </p:sp>
      <p:sp>
        <p:nvSpPr>
          <p:cNvPr id="107" name="Shape 107"/>
          <p:cNvSpPr/>
          <p:nvPr/>
        </p:nvSpPr>
        <p:spPr>
          <a:xfrm>
            <a:off x="395535" y="2204864"/>
            <a:ext cx="8136906" cy="22270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sobre la base del conocimiento del espacio de posiciones sociales, podemos «cortar» las clases sociales en el sentido lógico de la palabra.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Las clases sociales son «</a:t>
            </a:r>
            <a:r>
              <a:rPr>
                <a:uFill>
                  <a:solidFill/>
                </a:uFill>
                <a:latin typeface="Arial Bold"/>
                <a:ea typeface="Arial Bold"/>
                <a:cs typeface="Arial Bold"/>
                <a:sym typeface="Arial Bold"/>
              </a:rPr>
              <a:t>conjuntos de agentes que, ocupando posiciones similares, puestos en condiciones similares y sometidos a condicionamientos similares, tienen todas las oportunidades de tener disposiciones e intereses similares, por consecuencia, de producir prácticas y tomas de posición similares</a:t>
            </a:r>
            <a:r>
              <a:rPr>
                <a:uFill>
                  <a:solidFill/>
                </a:uFill>
                <a:latin typeface="Arial"/>
                <a:ea typeface="Arial"/>
                <a:cs typeface="Arial"/>
                <a:sym typeface="Arial"/>
              </a:rPr>
              <a:t>»</a:t>
            </a:r>
            <a:r>
              <a:rPr sz="1200">
                <a:uFill>
                  <a:solidFill/>
                </a:uFill>
                <a:latin typeface="Arial"/>
                <a:ea typeface="Arial"/>
                <a:cs typeface="Arial"/>
                <a:sym typeface="Arial"/>
              </a:rPr>
              <a:t>.</a:t>
            </a:r>
          </a:p>
        </p:txBody>
      </p:sp>
    </p:spTree>
    <p:extLst>
      <p:ext uri="{BB962C8B-B14F-4D97-AF65-F5344CB8AC3E}">
        <p14:creationId xmlns:p14="http://schemas.microsoft.com/office/powerpoint/2010/main" val="3707479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Panorámica breve de </a:t>
            </a:r>
            <a:r>
              <a:rPr lang="es-MX" sz="2400" dirty="0" err="1">
                <a:latin typeface="Arial" pitchFamily="34" charset="0"/>
                <a:cs typeface="Arial" pitchFamily="34" charset="0"/>
              </a:rPr>
              <a:t>Bourdieu</a:t>
            </a:r>
            <a:endParaRPr lang="es-MX" sz="2400" dirty="0">
              <a:latin typeface="Arial" pitchFamily="34" charset="0"/>
              <a:cs typeface="Arial" pitchFamily="34" charset="0"/>
            </a:endParaRP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ES" dirty="0">
                <a:latin typeface="Arial" pitchFamily="34" charset="0"/>
                <a:cs typeface="Arial" pitchFamily="34" charset="0"/>
              </a:rPr>
              <a:t>Las condiciones sociales de existencia son interiorizadas por los individuos bajo la forma de principios inconscientes de acción y de reflexión, como esquemas de la sensibilidad y del entendimiento, es decir, bajo forma de estructuras de la subjetividad, a las cuales brindó el nombre de </a:t>
            </a:r>
            <a:r>
              <a:rPr lang="es-ES" dirty="0" err="1">
                <a:latin typeface="Arial" pitchFamily="34" charset="0"/>
                <a:cs typeface="Arial" pitchFamily="34" charset="0"/>
              </a:rPr>
              <a:t>habitus</a:t>
            </a:r>
            <a:r>
              <a:rPr lang="es-ES" dirty="0">
                <a:latin typeface="Arial" pitchFamily="34" charset="0"/>
                <a:cs typeface="Arial" pitchFamily="34" charset="0"/>
              </a:rPr>
              <a:t>. Pero el </a:t>
            </a:r>
            <a:r>
              <a:rPr lang="es-ES" dirty="0" err="1">
                <a:latin typeface="Arial" pitchFamily="34" charset="0"/>
                <a:cs typeface="Arial" pitchFamily="34" charset="0"/>
              </a:rPr>
              <a:t>habitus</a:t>
            </a:r>
            <a:r>
              <a:rPr lang="es-ES" dirty="0">
                <a:latin typeface="Arial" pitchFamily="34" charset="0"/>
                <a:cs typeface="Arial" pitchFamily="34" charset="0"/>
              </a:rPr>
              <a:t>, una vez estructurado a partir de las condiciones sociales de existencia, no va a cesar de producir representaciones, opiniones, creencias, gustos, deseos, en general, toda una subjetividad relativamente independiente del exterior, pero que no cesa de expresarse, de exteriorizarse en la acción de los individuos y grupos, y contribuye a producir y reproducir las estructuras sociales y las instituciones. Ellas, a su turno, impondrán sus condiciones de existencia objetiva, de manera que la realidad social se construye sin cesar a través de la acción de los individuos y de los grupos condicionados por la misma realidad social que los preexiste.</a:t>
            </a:r>
            <a:endParaRPr lang="es-MX"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 name="image1.png"/>
          <p:cNvPicPr/>
          <p:nvPr/>
        </p:nvPicPr>
        <p:blipFill>
          <a:blip r:embed="rId2"/>
          <a:stretch>
            <a:fillRect/>
          </a:stretch>
        </p:blipFill>
        <p:spPr>
          <a:xfrm>
            <a:off x="1" y="0"/>
            <a:ext cx="9144001" cy="1047750"/>
          </a:xfrm>
          <a:prstGeom prst="rect">
            <a:avLst/>
          </a:prstGeom>
          <a:ln w="12700">
            <a:miter lim="400000"/>
          </a:ln>
        </p:spPr>
      </p:pic>
      <p:sp>
        <p:nvSpPr>
          <p:cNvPr id="110" name="Shape 110"/>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 sobre el papel</a:t>
            </a:r>
          </a:p>
        </p:txBody>
      </p:sp>
      <p:sp>
        <p:nvSpPr>
          <p:cNvPr id="111" name="Shape 111"/>
          <p:cNvSpPr/>
          <p:nvPr/>
        </p:nvSpPr>
        <p:spPr>
          <a:xfrm>
            <a:off x="395535" y="2204864"/>
            <a:ext cx="8136906" cy="321071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Times New Roman"/>
                <a:ea typeface="Times New Roman"/>
                <a:cs typeface="Times New Roman"/>
                <a:sym typeface="Times New Roman"/>
              </a:rPr>
              <a:t>E</a:t>
            </a:r>
            <a:r>
              <a:rPr spc="-22">
                <a:uFill>
                  <a:solidFill/>
                </a:uFill>
                <a:latin typeface="Arial"/>
                <a:ea typeface="Arial"/>
                <a:cs typeface="Arial"/>
                <a:sym typeface="Arial"/>
              </a:rPr>
              <a:t>l concepto desplegado no es en ninguna medida «real», en el sentido en que lo encontraremos como tal en el mundo social.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Bourdieu intenta brindar es una referencia teórica que permita comprender mejor el funcionamiento social: </a:t>
            </a:r>
            <a:r>
              <a:rPr spc="-22">
                <a:uFill>
                  <a:solidFill/>
                </a:uFill>
                <a:latin typeface="Arial Bold"/>
                <a:ea typeface="Arial Bold"/>
                <a:cs typeface="Arial Bold"/>
                <a:sym typeface="Arial Bold"/>
              </a:rPr>
              <a:t>«faro hacia el cual un grupo social puede navegar y navegará con alta probabilidad»</a:t>
            </a:r>
            <a:r>
              <a:rPr spc="-22">
                <a:uFill>
                  <a:solidFill/>
                </a:uFill>
                <a:latin typeface="Arial"/>
                <a:ea typeface="Arial"/>
                <a:cs typeface="Arial"/>
                <a:sym typeface="Arial"/>
              </a:rPr>
              <a:t>.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se define no será realmente una clase en el sentido de grupo movilizado por la lucha, con rigor, lo que se define es una clase </a:t>
            </a:r>
            <a:r>
              <a:rPr spc="-22">
                <a:uFill>
                  <a:solidFill/>
                </a:uFill>
                <a:latin typeface="Arial Bold"/>
                <a:ea typeface="Arial Bold"/>
                <a:cs typeface="Arial Bold"/>
                <a:sym typeface="Arial Bold"/>
              </a:rPr>
              <a:t>probable</a:t>
            </a:r>
            <a:r>
              <a:rPr spc="-22">
                <a:uFill>
                  <a:solidFill/>
                </a:uFill>
                <a:latin typeface="Arial"/>
                <a:ea typeface="Arial"/>
                <a:cs typeface="Arial"/>
                <a:sym typeface="Arial"/>
              </a:rPr>
              <a:t>, en tanto que grupo de agentes que opondrán menos obstáculos objetivos a las empresas de movilización que cualquier otro grupo.</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3345072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image1.png"/>
          <p:cNvPicPr/>
          <p:nvPr/>
        </p:nvPicPr>
        <p:blipFill>
          <a:blip r:embed="rId2"/>
          <a:stretch>
            <a:fillRect/>
          </a:stretch>
        </p:blipFill>
        <p:spPr>
          <a:xfrm>
            <a:off x="1" y="0"/>
            <a:ext cx="9144001" cy="1047750"/>
          </a:xfrm>
          <a:prstGeom prst="rect">
            <a:avLst/>
          </a:prstGeom>
          <a:ln w="12700">
            <a:miter lim="400000"/>
          </a:ln>
        </p:spPr>
      </p:pic>
      <p:sp>
        <p:nvSpPr>
          <p:cNvPr id="114" name="Shape 114"/>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15" name="Shape 115"/>
          <p:cNvSpPr/>
          <p:nvPr/>
        </p:nvSpPr>
        <p:spPr>
          <a:xfrm>
            <a:off x="395535" y="2204864"/>
            <a:ext cx="8136906" cy="38272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todo agente o grupo de agentes constituyen una unidad que se disimula bajo la diversidad y la multiplicidad del conjunto de prácticas llevadas a cabo en los diferentes campos dotados de diferentes lógicas, es decir, dotados de imponer formas de realización bajo la fórmula: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ctr"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 [(habitus) (capital)] + campo = práctica.</a:t>
            </a: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«La clase probable, objetiva, puede entonces ser concebida como el conjunto de agentes que poseen un conjunto de propiedades comunes, propiedades que pueden ser objetivadas y a menudo, jurídicamente garantizadas, o propiedades que resultan incorporadas como los habitus de clase»</a:t>
            </a:r>
            <a:endParaRPr spc="-22">
              <a:uFill>
                <a:solidFill/>
              </a:uFill>
              <a:latin typeface="Arial"/>
              <a:ea typeface="Arial"/>
              <a:cs typeface="Arial"/>
              <a:sym typeface="Arial"/>
            </a:endParaRPr>
          </a:p>
        </p:txBody>
      </p:sp>
    </p:spTree>
    <p:extLst>
      <p:ext uri="{BB962C8B-B14F-4D97-AF65-F5344CB8AC3E}">
        <p14:creationId xmlns:p14="http://schemas.microsoft.com/office/powerpoint/2010/main" val="3149718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image1.png"/>
          <p:cNvPicPr/>
          <p:nvPr/>
        </p:nvPicPr>
        <p:blipFill>
          <a:blip r:embed="rId2"/>
          <a:stretch>
            <a:fillRect/>
          </a:stretch>
        </p:blipFill>
        <p:spPr>
          <a:xfrm>
            <a:off x="1" y="0"/>
            <a:ext cx="9144001" cy="1047750"/>
          </a:xfrm>
          <a:prstGeom prst="rect">
            <a:avLst/>
          </a:prstGeom>
          <a:ln w="12700">
            <a:miter lim="400000"/>
          </a:ln>
        </p:spPr>
      </p:pic>
      <p:sp>
        <p:nvSpPr>
          <p:cNvPr id="118" name="Shape 118"/>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19" name="Shape 119"/>
          <p:cNvSpPr/>
          <p:nvPr/>
        </p:nvSpPr>
        <p:spPr>
          <a:xfrm>
            <a:off x="395535" y="2204864"/>
            <a:ext cx="8136906" cy="374088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Los esquemas del habitus, como hemos dicho anteriormente, deben su eficacia propia al hecho de que ellos funcionan más allá de la conciencia o del discurso, orientando las prácticas, desde los gestos diferenciadores más automáticos (maneras de caminar, sentarse, comer) hasta  la orientación de los principios fundamentales de la construcción y evaluación del mundo social, que expresan la división del trabajo de dominación.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De esta manera, para Bourdieu los agentes sociales que la sociología clasifica, serán productores de actos clasificatorios que a su vez los clasifican.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Hablar de habitus será entonces incluir en el objeto de estudio el conocimiento que los agentes tienen de dicho objeto y, consecuentemente, la contribución que este conocimiento aporta a la realidad del objeto.</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31081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image1.png"/>
          <p:cNvPicPr/>
          <p:nvPr/>
        </p:nvPicPr>
        <p:blipFill>
          <a:blip r:embed="rId2"/>
          <a:stretch>
            <a:fillRect/>
          </a:stretch>
        </p:blipFill>
        <p:spPr>
          <a:xfrm>
            <a:off x="1" y="0"/>
            <a:ext cx="9144001" cy="1047750"/>
          </a:xfrm>
          <a:prstGeom prst="rect">
            <a:avLst/>
          </a:prstGeom>
          <a:ln w="12700">
            <a:miter lim="400000"/>
          </a:ln>
        </p:spPr>
      </p:pic>
      <p:sp>
        <p:nvSpPr>
          <p:cNvPr id="122" name="Shape 122"/>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23" name="Shape 123"/>
          <p:cNvSpPr/>
          <p:nvPr/>
        </p:nvSpPr>
        <p:spPr>
          <a:xfrm>
            <a:off x="395535" y="2204864"/>
            <a:ext cx="8136906" cy="43606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spc="-22">
                <a:uFill>
                  <a:solidFill/>
                </a:uFill>
                <a:latin typeface="Arial"/>
                <a:ea typeface="Arial"/>
                <a:cs typeface="Arial"/>
                <a:sym typeface="Arial"/>
              </a:rPr>
              <a:t>Es por ello, que el primer problema que se posa al intentar designar las clases, resulta de la selección de los indicadores que constituirán el criterio que enmarque los diferentes grupos. Para definir las clases se debe tener en cuenta la posición en un sistema de relaciones de producción (criterio marxista), pero también se debe incluir un cierto radio en el espacio geográfico (nunca neutro socialmente) que tenga en cuenta un conjunto de características auxiliares que pueden funcionar como criterios de selección y exclusión reales (ampliación del concepto weberiano de status).</a:t>
            </a:r>
          </a:p>
          <a:p>
            <a:pPr lvl="0" algn="just" defTabSz="449580"/>
            <a:endParaRPr spc="-22">
              <a:uFill>
                <a:solidFill/>
              </a:uFill>
              <a:latin typeface="Arial"/>
              <a:ea typeface="Arial"/>
              <a:cs typeface="Arial"/>
              <a:sym typeface="Arial"/>
            </a:endParaRPr>
          </a:p>
          <a:p>
            <a:pPr lvl="0" algn="just" defTabSz="449580"/>
            <a:r>
              <a:rPr spc="-22">
                <a:uFill>
                  <a:solidFill/>
                </a:uFill>
                <a:latin typeface="Arial"/>
                <a:ea typeface="Arial"/>
                <a:cs typeface="Arial"/>
                <a:sym typeface="Arial"/>
              </a:rPr>
              <a:t>Y Bourdieu afirma que la más </a:t>
            </a:r>
            <a:r>
              <a:rPr spc="-22">
                <a:uFill>
                  <a:solidFill/>
                </a:uFill>
                <a:latin typeface="Arial Bold"/>
                <a:ea typeface="Arial Bold"/>
                <a:cs typeface="Arial Bold"/>
                <a:sym typeface="Arial Bold"/>
              </a:rPr>
              <a:t>«independiente»</a:t>
            </a:r>
            <a:r>
              <a:rPr spc="-22">
                <a:uFill>
                  <a:solidFill/>
                </a:uFill>
                <a:latin typeface="Arial"/>
                <a:ea typeface="Arial"/>
                <a:cs typeface="Arial"/>
                <a:sym typeface="Arial"/>
              </a:rPr>
              <a:t> de las variables </a:t>
            </a:r>
            <a:r>
              <a:rPr spc="-22">
                <a:uFill>
                  <a:solidFill/>
                </a:uFill>
                <a:latin typeface="Arial Bold"/>
                <a:ea typeface="Arial Bold"/>
                <a:cs typeface="Arial Bold"/>
                <a:sym typeface="Arial Bold"/>
              </a:rPr>
              <a:t>«independientes»</a:t>
            </a:r>
            <a:r>
              <a:rPr spc="-22">
                <a:uFill>
                  <a:solidFill/>
                </a:uFill>
                <a:latin typeface="Arial"/>
                <a:ea typeface="Arial"/>
                <a:cs typeface="Arial"/>
                <a:sym typeface="Arial"/>
              </a:rPr>
              <a:t> que podamos utilizar para comprender las clases sociales, esconde toda una red de relaciones de las prácticas de los agentes. Para Pierre Bourdieu, la designación de criterios para «cortar» la sociedad en clases debe comenzar por interrogarse acerca de todo aquello que no está tomado conscientemente en la definición nominal y resumida, o sea, en el nombre empleado para nominar la clase.</a:t>
            </a:r>
          </a:p>
        </p:txBody>
      </p:sp>
    </p:spTree>
    <p:extLst>
      <p:ext uri="{BB962C8B-B14F-4D97-AF65-F5344CB8AC3E}">
        <p14:creationId xmlns:p14="http://schemas.microsoft.com/office/powerpoint/2010/main" val="17484754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image1.png"/>
          <p:cNvPicPr/>
          <p:nvPr/>
        </p:nvPicPr>
        <p:blipFill>
          <a:blip r:embed="rId2"/>
          <a:stretch>
            <a:fillRect/>
          </a:stretch>
        </p:blipFill>
        <p:spPr>
          <a:xfrm>
            <a:off x="1" y="0"/>
            <a:ext cx="9144001" cy="1047750"/>
          </a:xfrm>
          <a:prstGeom prst="rect">
            <a:avLst/>
          </a:prstGeom>
          <a:ln w="12700">
            <a:miter lim="400000"/>
          </a:ln>
        </p:spPr>
      </p:pic>
      <p:sp>
        <p:nvSpPr>
          <p:cNvPr id="126" name="Shape 12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27" name="Shape 127"/>
          <p:cNvSpPr/>
          <p:nvPr/>
        </p:nvSpPr>
        <p:spPr>
          <a:xfrm>
            <a:off x="395535" y="2204864"/>
            <a:ext cx="8136906" cy="24937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Para este autor, «</a:t>
            </a:r>
            <a:r>
              <a:rPr>
                <a:uFill>
                  <a:solidFill/>
                </a:uFill>
                <a:latin typeface="Arial Bold"/>
                <a:ea typeface="Arial Bold"/>
                <a:cs typeface="Arial Bold"/>
                <a:sym typeface="Arial Bold"/>
              </a:rPr>
              <a:t>la clase se construye por la estructura de las relaciones entre todas las propiedades pertinentes, que le conferirán a ella, y a sus efectos sobre las prácticas, su valor propio, es decir, la clase puede ser construida por el investigador si se toma en cuenta conscientemente, en el acto mismo de construcción de la clase y en la interpretación de las variaciones de la distribución de propiedades y prácticas, la red de características secundarias, que manipulamos de manera más o menos consciente, cada vez que recurrimos al criterio de clases sociales construidas sobre la base de un criterio único»</a:t>
            </a:r>
          </a:p>
        </p:txBody>
      </p:sp>
    </p:spTree>
    <p:extLst>
      <p:ext uri="{BB962C8B-B14F-4D97-AF65-F5344CB8AC3E}">
        <p14:creationId xmlns:p14="http://schemas.microsoft.com/office/powerpoint/2010/main" val="4046204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image1.png"/>
          <p:cNvPicPr/>
          <p:nvPr/>
        </p:nvPicPr>
        <p:blipFill>
          <a:blip r:embed="rId2"/>
          <a:stretch>
            <a:fillRect/>
          </a:stretch>
        </p:blipFill>
        <p:spPr>
          <a:xfrm>
            <a:off x="1" y="0"/>
            <a:ext cx="9144001" cy="1047750"/>
          </a:xfrm>
          <a:prstGeom prst="rect">
            <a:avLst/>
          </a:prstGeom>
          <a:ln w="12700">
            <a:miter lim="400000"/>
          </a:ln>
        </p:spPr>
      </p:pic>
      <p:sp>
        <p:nvSpPr>
          <p:cNvPr id="130" name="Shape 130"/>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incorporada</a:t>
            </a:r>
          </a:p>
        </p:txBody>
      </p:sp>
      <p:sp>
        <p:nvSpPr>
          <p:cNvPr id="131" name="Shape 131"/>
          <p:cNvSpPr/>
          <p:nvPr/>
        </p:nvSpPr>
        <p:spPr>
          <a:xfrm>
            <a:off x="395535" y="2204864"/>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Para Pierre Bourdieu, el habitus integra el conjunto de las determinaciones impuestas por las condiciones materiales de existencia (cuya eficacia está cada vez más subordinada al efecto de la acción de formación e información seguido en la medida en que avanza el tiempo). </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Es decir, el habitus será la </a:t>
            </a:r>
            <a:r>
              <a:rPr>
                <a:uFill>
                  <a:solidFill/>
                </a:uFill>
                <a:latin typeface="Arial Bold"/>
                <a:ea typeface="Arial Bold"/>
                <a:cs typeface="Arial Bold"/>
                <a:sym typeface="Arial Bold"/>
              </a:rPr>
              <a:t>clase incorporada</a:t>
            </a:r>
            <a:r>
              <a:rPr>
                <a:uFill>
                  <a:solidFill/>
                </a:uFill>
                <a:latin typeface="Arial"/>
                <a:ea typeface="Arial"/>
                <a:cs typeface="Arial"/>
                <a:sym typeface="Arial"/>
              </a:rPr>
              <a:t>, (incluyendo las propiedades biológicas socialmente vistas como tales, por ejemplo, el sexo, la edad) y, en todos los casos de desplazamiento en el espacio inter o intra - generacional, se distingue, en sus efectos, de la </a:t>
            </a:r>
            <a:r>
              <a:rPr>
                <a:uFill>
                  <a:solidFill/>
                </a:uFill>
                <a:latin typeface="Arial Bold"/>
                <a:ea typeface="Arial Bold"/>
                <a:cs typeface="Arial Bold"/>
                <a:sym typeface="Arial Bold"/>
              </a:rPr>
              <a:t>clase objetivada</a:t>
            </a:r>
            <a:r>
              <a:rPr>
                <a:uFill>
                  <a:solidFill/>
                </a:uFill>
                <a:latin typeface="Arial"/>
                <a:ea typeface="Arial"/>
                <a:cs typeface="Arial"/>
                <a:sym typeface="Arial"/>
              </a:rPr>
              <a:t> en un momento dado del tiempo (bajo forma de propiedades, títulos, etc.), ya que ella perpetúa un estado diferente de las condiciones materiales de existencia, de las cuales ellas que son el producto y que difieren más o menos en ese caso de sus condiciones de actualización.</a:t>
            </a:r>
          </a:p>
        </p:txBody>
      </p:sp>
    </p:spTree>
    <p:extLst>
      <p:ext uri="{BB962C8B-B14F-4D97-AF65-F5344CB8AC3E}">
        <p14:creationId xmlns:p14="http://schemas.microsoft.com/office/powerpoint/2010/main" val="4127393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1.png"/>
          <p:cNvPicPr/>
          <p:nvPr/>
        </p:nvPicPr>
        <p:blipFill>
          <a:blip r:embed="rId2"/>
          <a:stretch>
            <a:fillRect/>
          </a:stretch>
        </p:blipFill>
        <p:spPr>
          <a:xfrm>
            <a:off x="1" y="0"/>
            <a:ext cx="9144001" cy="1047750"/>
          </a:xfrm>
          <a:prstGeom prst="rect">
            <a:avLst/>
          </a:prstGeom>
          <a:ln w="12700">
            <a:miter lim="400000"/>
          </a:ln>
        </p:spPr>
      </p:pic>
      <p:sp>
        <p:nvSpPr>
          <p:cNvPr id="134" name="Shape 134"/>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incorporada</a:t>
            </a:r>
          </a:p>
        </p:txBody>
      </p:sp>
      <p:sp>
        <p:nvSpPr>
          <p:cNvPr id="135" name="Shape 135"/>
          <p:cNvSpPr/>
          <p:nvPr/>
        </p:nvSpPr>
        <p:spPr>
          <a:xfrm>
            <a:off x="395535" y="2204864"/>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Podemos decir entonces, que se encuentra inevitablemente inscrita en las disposiciones del habitus toda la estructura del sistema de condiciones de existencia tal y como ella se realiza en la experiencia de una condición que ocupa una posición determinada en la estructura. </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Para Bourdieu, las oposiciones más importantes de la estructura de condiciones de existencia (alto / bajo, rico / pobre ...) tienden a imponerse como principios de estructuración fundamentales de prácticas y de percepción de las prácticas. El habitus enseña las diferencias de condición, que él toma bajo la forma de diferencias entre prácticas clasificadas y clasificantes, según principios de diferenciación que tienden a ser percibidos como « naturales ».</a:t>
            </a:r>
          </a:p>
        </p:txBody>
      </p:sp>
    </p:spTree>
    <p:extLst>
      <p:ext uri="{BB962C8B-B14F-4D97-AF65-F5344CB8AC3E}">
        <p14:creationId xmlns:p14="http://schemas.microsoft.com/office/powerpoint/2010/main" val="1366612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 name="image1.png"/>
          <p:cNvPicPr/>
          <p:nvPr/>
        </p:nvPicPr>
        <p:blipFill>
          <a:blip r:embed="rId2"/>
          <a:stretch>
            <a:fillRect/>
          </a:stretch>
        </p:blipFill>
        <p:spPr>
          <a:xfrm>
            <a:off x="1" y="0"/>
            <a:ext cx="9144001" cy="1047750"/>
          </a:xfrm>
          <a:prstGeom prst="rect">
            <a:avLst/>
          </a:prstGeom>
          <a:ln w="12700">
            <a:miter lim="400000"/>
          </a:ln>
        </p:spPr>
      </p:pic>
      <p:sp>
        <p:nvSpPr>
          <p:cNvPr id="154" name="Shape 154"/>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55" name="Shape 155"/>
          <p:cNvSpPr/>
          <p:nvPr/>
        </p:nvSpPr>
        <p:spPr>
          <a:xfrm>
            <a:off x="251519" y="2204864"/>
            <a:ext cx="8784978"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Para Bourdieu, por una paradoja aparente, el mantenimiento del orden, es decir, del conjunto de diferencias, rangos, prioridades, exclusividades, distinciones, y por consecuencia relaciones de orden, se encuentra asegurado por un cambio incesante de las propiedades substanciales (no relacionales) de la estructura social. </a:t>
            </a:r>
          </a:p>
          <a:p>
            <a:pPr lvl="0"/>
            <a:endParaRPr>
              <a:latin typeface="Arial"/>
              <a:ea typeface="Arial"/>
              <a:cs typeface="Arial"/>
              <a:sym typeface="Arial"/>
            </a:endParaRPr>
          </a:p>
          <a:p>
            <a:pPr lvl="0"/>
            <a:r>
              <a:rPr>
                <a:latin typeface="Arial"/>
                <a:ea typeface="Arial"/>
                <a:cs typeface="Arial"/>
                <a:sym typeface="Arial"/>
              </a:rPr>
              <a:t>Esto implica que el orden establecido en un momento dado del tiempo será inseparable de un orden temporal o de sucesiones, donde cada grupo social tiene como pasado un grupo social inferior y por futuro un grupo superior, y es por ello que Bourdieu plantea que los grupos en competencia estarán separados por diferencias que se sitúan en el orden del tiempo.</a:t>
            </a:r>
          </a:p>
        </p:txBody>
      </p:sp>
    </p:spTree>
    <p:extLst>
      <p:ext uri="{BB962C8B-B14F-4D97-AF65-F5344CB8AC3E}">
        <p14:creationId xmlns:p14="http://schemas.microsoft.com/office/powerpoint/2010/main" val="27668561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image1.png"/>
          <p:cNvPicPr/>
          <p:nvPr/>
        </p:nvPicPr>
        <p:blipFill>
          <a:blip r:embed="rId2"/>
          <a:stretch>
            <a:fillRect/>
          </a:stretch>
        </p:blipFill>
        <p:spPr>
          <a:xfrm>
            <a:off x="1" y="0"/>
            <a:ext cx="9144001" cy="1047750"/>
          </a:xfrm>
          <a:prstGeom prst="rect">
            <a:avLst/>
          </a:prstGeom>
          <a:ln w="12700">
            <a:miter lim="400000"/>
          </a:ln>
        </p:spPr>
      </p:pic>
      <p:sp>
        <p:nvSpPr>
          <p:cNvPr id="158" name="Shape 158"/>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59" name="Shape 159"/>
          <p:cNvSpPr/>
          <p:nvPr/>
        </p:nvSpPr>
        <p:spPr>
          <a:xfrm>
            <a:off x="251519" y="2204864"/>
            <a:ext cx="8784978"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Comprender este mecanismo nos permite adentrarnos en la problemática del cambio social. Las contradicciones y las luchas, para Bourdieu, no serán ni estarán todas en contradicción con la perpetuación del orden establecido, por el contrario, la permanencia del orden social puede estar asegurada con el cambio, y consecuentemente perpetuada por el movimiento la estructura social.</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Las expectativas frustradas que engendran necesariamente el desbalance entre la imposición de las necesidades «legítimas» y el acceso a los medios de satisfacerlas, no amenazan necesaria ni automáticamente la sobrevivencia del sistema, ya que las frustraciones correlativas se encuentran en el principio mismo de la reproducción por traslación, que asegura la perpetuación de la estructura de posiciones a través de la transformación de la naturaleza de las condiciones.</a:t>
            </a:r>
          </a:p>
        </p:txBody>
      </p:sp>
    </p:spTree>
    <p:extLst>
      <p:ext uri="{BB962C8B-B14F-4D97-AF65-F5344CB8AC3E}">
        <p14:creationId xmlns:p14="http://schemas.microsoft.com/office/powerpoint/2010/main" val="1767779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 name="image1.png"/>
          <p:cNvPicPr/>
          <p:nvPr/>
        </p:nvPicPr>
        <p:blipFill>
          <a:blip r:embed="rId2"/>
          <a:stretch>
            <a:fillRect/>
          </a:stretch>
        </p:blipFill>
        <p:spPr>
          <a:xfrm>
            <a:off x="1" y="0"/>
            <a:ext cx="9144001" cy="1047750"/>
          </a:xfrm>
          <a:prstGeom prst="rect">
            <a:avLst/>
          </a:prstGeom>
          <a:ln w="12700">
            <a:miter lim="400000"/>
          </a:ln>
        </p:spPr>
      </p:pic>
      <p:sp>
        <p:nvSpPr>
          <p:cNvPr id="162" name="Shape 162"/>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63" name="Shape 163"/>
          <p:cNvSpPr/>
          <p:nvPr/>
        </p:nvSpPr>
        <p:spPr>
          <a:xfrm>
            <a:off x="251519" y="2204864"/>
            <a:ext cx="8784978" cy="22270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lgn="just" defTabSz="449580">
              <a:defRPr>
                <a:uFill>
                  <a:solidFill/>
                </a:uFill>
                <a:latin typeface="Arial"/>
                <a:ea typeface="Arial"/>
                <a:cs typeface="Arial"/>
                <a:sym typeface="Arial"/>
              </a:defRPr>
            </a:lvl1pPr>
          </a:lstStyle>
          <a:p>
            <a:pPr lvl="0">
              <a:defRPr>
                <a:uFillTx/>
              </a:defRPr>
            </a:pPr>
            <a:r>
              <a:rPr>
                <a:uFill>
                  <a:solidFill/>
                </a:uFill>
              </a:rPr>
              <a:t>Sin embargo, queda pendiente la respuesta de cuáles serán las condiciones en las que se interrumpe esta dialéctica. La respuesta de Bourdieu: «Todo permite suponer que una brusca separación o ruptura de las oportunidades objetivas en relación con las esperanzas subjetivas llamadas por el estado anterior oportunidades objetivas, conlleve a determinar una ruptura de la adhesión que las clases dominadas, a menudo objetiva y subjetivamente excluidas de la «carrera», acuerdan a los objetivos dominantes hasta ese momento tácitamente aceptados, y a hacer posible un verdadero cambio en la tabla de valores».</a:t>
            </a:r>
          </a:p>
        </p:txBody>
      </p:sp>
    </p:spTree>
    <p:extLst>
      <p:ext uri="{BB962C8B-B14F-4D97-AF65-F5344CB8AC3E}">
        <p14:creationId xmlns:p14="http://schemas.microsoft.com/office/powerpoint/2010/main" val="1879213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Panorámica breve de </a:t>
            </a:r>
            <a:r>
              <a:rPr lang="es-MX" sz="2400" dirty="0" err="1">
                <a:latin typeface="Arial" pitchFamily="34" charset="0"/>
                <a:cs typeface="Arial" pitchFamily="34" charset="0"/>
              </a:rPr>
              <a:t>Bourdieu</a:t>
            </a:r>
            <a:endParaRPr lang="es-MX" sz="2400" dirty="0">
              <a:latin typeface="Arial" pitchFamily="34" charset="0"/>
              <a:cs typeface="Arial" pitchFamily="34" charset="0"/>
            </a:endParaRP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Uno de los aspectos más importantes del trabajo de Pierre </a:t>
            </a:r>
            <a:r>
              <a:rPr lang="es-MX" dirty="0" err="1">
                <a:latin typeface="Arial" pitchFamily="34" charset="0"/>
                <a:cs typeface="Arial" pitchFamily="34" charset="0"/>
              </a:rPr>
              <a:t>Bourdieu</a:t>
            </a:r>
            <a:r>
              <a:rPr lang="es-MX" dirty="0">
                <a:latin typeface="Arial" pitchFamily="34" charset="0"/>
                <a:cs typeface="Arial" pitchFamily="34" charset="0"/>
              </a:rPr>
              <a:t> consiste en haber enfocado de otra manera la postura tradicional entre sociología y economía, mostrando que el campo específicamente económico es susceptible del mismo análisis que los otros campos del mundo social y que las estrategias propiamente económicas de apropiación de capital son solamente un caso particular de estrategias, a través de las cuales los diferentes agentes de los diferentes campos sociales se esfuerzan por adquirir o conservar las diferentes variedades de capital. Esto nos lleva a sustituir de entrada la visión tradicional de las relaciones individuo - sociedad y nos aporta una visión nueva: aquella de las relaciones dialécticas entre un </a:t>
            </a:r>
            <a:r>
              <a:rPr lang="es-MX" dirty="0" err="1">
                <a:latin typeface="Arial" pitchFamily="34" charset="0"/>
                <a:cs typeface="Arial" pitchFamily="34" charset="0"/>
              </a:rPr>
              <a:t>habitus</a:t>
            </a:r>
            <a:r>
              <a:rPr lang="es-MX" dirty="0">
                <a:latin typeface="Arial" pitchFamily="34" charset="0"/>
                <a:cs typeface="Arial" pitchFamily="34" charset="0"/>
              </a:rPr>
              <a:t> socialmente estructurado y un campo históricamente constituido, es decir, Pierre </a:t>
            </a:r>
            <a:r>
              <a:rPr lang="es-MX" dirty="0" err="1">
                <a:latin typeface="Arial" pitchFamily="34" charset="0"/>
                <a:cs typeface="Arial" pitchFamily="34" charset="0"/>
              </a:rPr>
              <a:t>Bourdieu</a:t>
            </a:r>
            <a:r>
              <a:rPr lang="es-MX" dirty="0">
                <a:latin typeface="Arial" pitchFamily="34" charset="0"/>
                <a:cs typeface="Arial" pitchFamily="34" charset="0"/>
              </a:rPr>
              <a:t> nos lleva a buscar la relación entre lo social puesto en los cuerpos y lo social puesto en las cosas.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 name="image1.png"/>
          <p:cNvPicPr/>
          <p:nvPr/>
        </p:nvPicPr>
        <p:blipFill>
          <a:blip r:embed="rId2"/>
          <a:stretch>
            <a:fillRect/>
          </a:stretch>
        </p:blipFill>
        <p:spPr>
          <a:xfrm>
            <a:off x="1" y="0"/>
            <a:ext cx="9144001" cy="1047750"/>
          </a:xfrm>
          <a:prstGeom prst="rect">
            <a:avLst/>
          </a:prstGeom>
          <a:ln w="12700">
            <a:miter lim="400000"/>
          </a:ln>
        </p:spPr>
      </p:pic>
      <p:sp>
        <p:nvSpPr>
          <p:cNvPr id="166" name="Shape 16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67" name="Shape 167"/>
          <p:cNvSpPr/>
          <p:nvPr/>
        </p:nvSpPr>
        <p:spPr>
          <a:xfrm>
            <a:off x="395535" y="2204864"/>
            <a:ext cx="8136906" cy="427428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existe para Bourdieu será un espacio de relaciones tan real como un espacio geográfico, en el cual los desplazamientos y distancias se pagan en trabajo, en esfuerzos y sobre todo, en tiempo.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La probabilidad de movilización en movimientos organizados, dotados de un aparato y de un porta - voz será inversamente proporcional al alejamiento en este espacio.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Bourdieu señala que, la unión de los más próximos no será jamás necesaria, así como la unión de los más alejados no será nunca imposible.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(Por ejemplo,  Bourdieu señala que existen más oportunidades de movilizar a los obreros en su conjunto que al grupo de los patrones junto a los obreros, pero, a favor de una crisis internacional, puede provocarse la unión de ambos, bajo la base por ejemplo, de lazos de identidad nacional).</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18197332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a:solidFill>
                  <a:schemeClr val="bg1"/>
                </a:solidFill>
                <a:latin typeface="Sansation" pitchFamily="2" charset="0"/>
                <a:cs typeface="Arial" pitchFamily="34" charset="0"/>
              </a:rPr>
              <a:t>La sociología de </a:t>
            </a:r>
            <a:r>
              <a:rPr lang="es-MX" sz="4000" dirty="0" err="1">
                <a:solidFill>
                  <a:schemeClr val="bg1"/>
                </a:solidFill>
                <a:latin typeface="Sansation" pitchFamily="2" charset="0"/>
                <a:cs typeface="Arial" pitchFamily="34" charset="0"/>
              </a:rPr>
              <a:t>Bourdieu</a:t>
            </a:r>
            <a:endParaRPr lang="es-MX" sz="4000" dirty="0">
              <a:solidFill>
                <a:schemeClr val="bg1"/>
              </a:solidFill>
              <a:latin typeface="Sansation" pitchFamily="2" charset="0"/>
            </a:endParaRPr>
          </a:p>
        </p:txBody>
      </p:sp>
    </p:spTree>
    <p:extLst>
      <p:ext uri="{BB962C8B-B14F-4D97-AF65-F5344CB8AC3E}">
        <p14:creationId xmlns:p14="http://schemas.microsoft.com/office/powerpoint/2010/main" val="378781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del espacio social</a:t>
            </a:r>
          </a:p>
        </p:txBody>
      </p:sp>
      <p:sp>
        <p:nvSpPr>
          <p:cNvPr id="14" name="13 CuadroTexto"/>
          <p:cNvSpPr txBox="1"/>
          <p:nvPr/>
        </p:nvSpPr>
        <p:spPr>
          <a:xfrm>
            <a:off x="395536" y="2492896"/>
            <a:ext cx="8136904" cy="3970318"/>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Pierre </a:t>
            </a:r>
            <a:r>
              <a:rPr lang="es-MX" dirty="0" err="1">
                <a:latin typeface="Arial" pitchFamily="34" charset="0"/>
                <a:cs typeface="Arial" pitchFamily="34" charset="0"/>
              </a:rPr>
              <a:t>Bourdieu</a:t>
            </a:r>
            <a:r>
              <a:rPr lang="es-MX" dirty="0">
                <a:latin typeface="Arial" pitchFamily="34" charset="0"/>
                <a:cs typeface="Arial" pitchFamily="34" charset="0"/>
              </a:rPr>
              <a:t>, la construcción de una teoría del espacio social supone una serie de rupturas con:</a:t>
            </a:r>
          </a:p>
          <a:p>
            <a:pPr hangingPunct="0"/>
            <a:r>
              <a:rPr lang="es-MX" dirty="0">
                <a:latin typeface="Arial" pitchFamily="34" charset="0"/>
                <a:cs typeface="Arial" pitchFamily="34" charset="0"/>
              </a:rPr>
              <a:t> </a:t>
            </a:r>
          </a:p>
          <a:p>
            <a:pPr marL="361950" indent="-180975" hangingPunct="0">
              <a:buFont typeface="Arial" pitchFamily="34" charset="0"/>
              <a:buChar char="•"/>
            </a:pPr>
            <a:r>
              <a:rPr lang="es-MX" dirty="0">
                <a:latin typeface="Arial" pitchFamily="34" charset="0"/>
                <a:cs typeface="Arial" pitchFamily="34" charset="0"/>
              </a:rPr>
              <a:t>La tendencia a privilegiar las sustancias (los grupos reales acerca de los cuales pretendemos definir el número, los límites, los miembros, etc.) en detrimento de las relaciones.</a:t>
            </a:r>
          </a:p>
          <a:p>
            <a:pPr marL="361950" indent="-180975" hangingPunct="0">
              <a:buFont typeface="Arial" pitchFamily="34" charset="0"/>
              <a:buChar char="•"/>
            </a:pPr>
            <a:r>
              <a:rPr lang="es-MX" dirty="0">
                <a:latin typeface="Arial" pitchFamily="34" charset="0"/>
                <a:cs typeface="Arial" pitchFamily="34" charset="0"/>
              </a:rPr>
              <a:t>La ilusión intelectualista, que lleva a considerar la clase social teórica como una clase real.</a:t>
            </a:r>
          </a:p>
          <a:p>
            <a:pPr marL="361950" indent="-180975" hangingPunct="0">
              <a:buFont typeface="Arial" pitchFamily="34" charset="0"/>
              <a:buChar char="•"/>
            </a:pPr>
            <a:r>
              <a:rPr lang="es-MX" dirty="0">
                <a:latin typeface="Arial" pitchFamily="34" charset="0"/>
                <a:cs typeface="Arial" pitchFamily="34" charset="0"/>
              </a:rPr>
              <a:t>El economismo, que conduce a reducir el espacio social al solo campo de las relaciones de producción económica.</a:t>
            </a:r>
          </a:p>
          <a:p>
            <a:pPr marL="361950" indent="-180975" hangingPunct="0">
              <a:buFont typeface="Arial" pitchFamily="34" charset="0"/>
              <a:buChar char="•"/>
            </a:pPr>
            <a:r>
              <a:rPr lang="es-MX" dirty="0">
                <a:latin typeface="Arial" pitchFamily="34" charset="0"/>
                <a:cs typeface="Arial" pitchFamily="34" charset="0"/>
              </a:rPr>
              <a:t>El objetivismo (que va a la par con el intelectualismo) que conduce a ignorar las luchas simbólicas que se dan en los diferentes campos y que tienen por </a:t>
            </a:r>
            <a:r>
              <a:rPr lang="es-MX" dirty="0" err="1">
                <a:latin typeface="Arial" pitchFamily="34" charset="0"/>
                <a:cs typeface="Arial" pitchFamily="34" charset="0"/>
              </a:rPr>
              <a:t>enjeu</a:t>
            </a:r>
            <a:r>
              <a:rPr lang="es-MX" dirty="0">
                <a:latin typeface="Arial" pitchFamily="34" charset="0"/>
                <a:cs typeface="Arial" pitchFamily="34" charset="0"/>
              </a:rPr>
              <a:t> la representación del mundo social y, por tanto, la jerarquía de posiciones en el seno de cada campo y entre ellos.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del espacio social</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Podemos representar el mundo social bajo la forma de un espacio multidimensional, construido sobre la base de principios de diferenciación o de distribución.</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Este espacio permite definir a cada cual por la posición que ocupa, sin estar, por otro lado, dotado del don de ubicuidad. La definición del individuo se hace por la relación, inscrita en este espacio, que tenemos frente a frente a otro agente. En la medida en que las propiedades retenidas para construir este espacio son propiedades actuantes, podemos describirlo como un campo de fuerzas; es decir, como un conjunto de relaciones de fuerza objetivas que se imponen a todos aquellos que entran en el campo y que no pueden reducirse a las intenciones que tienen los agentes individuales o a las interacciones directas entre los agentes.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del espacio social</a:t>
            </a:r>
          </a:p>
        </p:txBody>
      </p:sp>
      <p:sp>
        <p:nvSpPr>
          <p:cNvPr id="14" name="13 CuadroTexto"/>
          <p:cNvSpPr txBox="1"/>
          <p:nvPr/>
        </p:nvSpPr>
        <p:spPr>
          <a:xfrm>
            <a:off x="395536" y="2348880"/>
            <a:ext cx="8136904" cy="4247317"/>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En términos analíticos, un campo puede ser definido como una red o una configuración de relaciones objetivas entre posiciones. Estas posiciones se definen objetivamente en su existencia y en las determinaciones que ellas imponen a sus ocupantes, agentes o instituciones, por su situación actual o potencial en la estructura de la distribución de las diferentes especies de poder (o de capitales) y cuya posesión brinda acceso a provechos específicos que están en juego en el campo. </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Serán entonces las diferentes especies de capital y de poder que circulan en los diferentes campos quienes construyan el espacio social, y es a este título que Pierre </a:t>
            </a:r>
            <a:r>
              <a:rPr lang="es-MX" dirty="0" err="1">
                <a:latin typeface="Arial" pitchFamily="34" charset="0"/>
                <a:cs typeface="Arial" pitchFamily="34" charset="0"/>
              </a:rPr>
              <a:t>Bourdieu</a:t>
            </a:r>
            <a:r>
              <a:rPr lang="es-MX" dirty="0">
                <a:latin typeface="Arial" pitchFamily="34" charset="0"/>
                <a:cs typeface="Arial" pitchFamily="34" charset="0"/>
              </a:rPr>
              <a:t> habla de propiedades actuantes. El capital puede existir en su estado objetivado (propiedades materiales) o en su estado incorporado (un ejemplo de ello será el caso del capital cultural, el cual puede ser jurídicamente garantizado en un momento dado y representar un poder sobre un campo).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del espacio social</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Una manera de comprender el funcionamiento de los campos pudiera ser la analogía económica utilizada por </a:t>
            </a:r>
            <a:r>
              <a:rPr lang="es-MX" dirty="0" err="1">
                <a:latin typeface="Arial" pitchFamily="34" charset="0"/>
                <a:cs typeface="Arial" pitchFamily="34" charset="0"/>
              </a:rPr>
              <a:t>Bourdieu</a:t>
            </a:r>
            <a:r>
              <a:rPr lang="es-MX" dirty="0">
                <a:latin typeface="Arial" pitchFamily="34" charset="0"/>
                <a:cs typeface="Arial" pitchFamily="34" charset="0"/>
              </a:rPr>
              <a:t>. Los diferentes tipos de capitales definen probabilidades de provecho en el seno de cada uno de los campos. El capital será en alguna medida la «moneda» pertinente en el seno de una tal entidad y su posesión más o menos fuerte constituirá un determinado poder.</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La posición de un agente determinado en el espacio social puede ser entonces, definida según la posición que ocupa en los diferentes campos (en las sociedades contemporáneas tomarán importancia particular el campo económico, el cultural, el social y el simbólico). Esta posición será la forma percibida y reconocida como legítima de las diferentes especies de capital.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8747908"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a:t>
            </a:r>
            <a:r>
              <a:rPr lang="es-MX" sz="2400" dirty="0" err="1">
                <a:latin typeface="Arial" pitchFamily="34" charset="0"/>
                <a:cs typeface="Arial" pitchFamily="34" charset="0"/>
              </a:rPr>
              <a:t>habitus</a:t>
            </a:r>
            <a:r>
              <a:rPr lang="es-MX" sz="2400" dirty="0">
                <a:latin typeface="Arial" pitchFamily="34" charset="0"/>
                <a:cs typeface="Arial" pitchFamily="34" charset="0"/>
              </a:rPr>
              <a:t>: concepto clave para comprender el espacio social</a:t>
            </a:r>
          </a:p>
        </p:txBody>
      </p:sp>
      <p:sp>
        <p:nvSpPr>
          <p:cNvPr id="14" name="13 CuadroTexto"/>
          <p:cNvSpPr txBox="1"/>
          <p:nvPr/>
        </p:nvSpPr>
        <p:spPr>
          <a:xfrm>
            <a:off x="395536" y="2348880"/>
            <a:ext cx="8424936" cy="4247317"/>
          </a:xfrm>
          <a:prstGeom prst="rect">
            <a:avLst/>
          </a:prstGeom>
          <a:noFill/>
          <a:ln>
            <a:solidFill>
              <a:srgbClr val="00B050"/>
            </a:solidFill>
          </a:ln>
        </p:spPr>
        <p:txBody>
          <a:bodyPr wrap="square" rtlCol="0">
            <a:spAutoFit/>
          </a:bodyPr>
          <a:lstStyle/>
          <a:p>
            <a:pPr hangingPunct="0"/>
            <a:r>
              <a:rPr lang="es-MX" dirty="0" err="1">
                <a:latin typeface="Arial" pitchFamily="34" charset="0"/>
                <a:cs typeface="Arial" pitchFamily="34" charset="0"/>
              </a:rPr>
              <a:t>Bourdieu</a:t>
            </a:r>
            <a:r>
              <a:rPr lang="es-MX" dirty="0">
                <a:latin typeface="Arial" pitchFamily="34" charset="0"/>
                <a:cs typeface="Arial" pitchFamily="34" charset="0"/>
              </a:rPr>
              <a:t> plantea que el </a:t>
            </a:r>
            <a:r>
              <a:rPr lang="es-MX" dirty="0" err="1">
                <a:latin typeface="Arial" pitchFamily="34" charset="0"/>
                <a:cs typeface="Arial" pitchFamily="34" charset="0"/>
              </a:rPr>
              <a:t>habitus</a:t>
            </a:r>
            <a:r>
              <a:rPr lang="es-MX" dirty="0">
                <a:latin typeface="Arial" pitchFamily="34" charset="0"/>
                <a:cs typeface="Arial" pitchFamily="34" charset="0"/>
              </a:rPr>
              <a:t> es interiorizado e incorporado por los individuos en el curso de su historia y se manifiesta fundamentalmente en el sentido práctico, es decir, en la aptitud para actuar y orientarse y depende de la posición ocupada en el espacio social, según la lógica de los campos. El </a:t>
            </a:r>
            <a:r>
              <a:rPr lang="es-MX" dirty="0" err="1">
                <a:latin typeface="Arial" pitchFamily="34" charset="0"/>
                <a:cs typeface="Arial" pitchFamily="34" charset="0"/>
              </a:rPr>
              <a:t>habitus</a:t>
            </a:r>
            <a:r>
              <a:rPr lang="es-MX" dirty="0">
                <a:latin typeface="Arial" pitchFamily="34" charset="0"/>
                <a:cs typeface="Arial" pitchFamily="34" charset="0"/>
              </a:rPr>
              <a:t> no buscará como recurso la reflexión consciente, sino gracias a las disposiciones adquiridas por el individuo funcionará como «automatismo».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a:t>
            </a:r>
            <a:r>
              <a:rPr lang="es-MX" dirty="0" err="1">
                <a:latin typeface="Arial" pitchFamily="34" charset="0"/>
                <a:cs typeface="Arial" pitchFamily="34" charset="0"/>
              </a:rPr>
              <a:t>habitus</a:t>
            </a:r>
            <a:r>
              <a:rPr lang="es-MX" dirty="0">
                <a:latin typeface="Arial" pitchFamily="34" charset="0"/>
                <a:cs typeface="Arial" pitchFamily="34" charset="0"/>
              </a:rPr>
              <a:t> es un principio adquirido que se encarna de manera durable en el cuerpo en forma de disposiciones permanentes, ligadas a la historia individual.</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Siendo el producto de la incorporación de la necesidad objetiva, el </a:t>
            </a:r>
            <a:r>
              <a:rPr lang="es-MX" dirty="0" err="1">
                <a:latin typeface="Arial" pitchFamily="34" charset="0"/>
                <a:cs typeface="Arial" pitchFamily="34" charset="0"/>
              </a:rPr>
              <a:t>habitus</a:t>
            </a:r>
            <a:r>
              <a:rPr lang="es-MX" dirty="0">
                <a:latin typeface="Arial" pitchFamily="34" charset="0"/>
                <a:cs typeface="Arial" pitchFamily="34" charset="0"/>
              </a:rPr>
              <a:t> produce estrategias ajustadas «objetivamente» ante diferentes situaciones, ya que los agentes, abandonándose a las intuiciones de un sentido práctico, anticipan la necesidad con todas las apariencias de una acción racional sin necesariamente serlo de hecho.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Teoría social II</a:t>
            </a:r>
          </a:p>
          <a:p>
            <a:r>
              <a:rPr lang="es-MX" sz="1600" dirty="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del espacio social</a:t>
            </a:r>
          </a:p>
        </p:txBody>
      </p:sp>
      <p:sp>
        <p:nvSpPr>
          <p:cNvPr id="14" name="13 CuadroTexto"/>
          <p:cNvSpPr txBox="1"/>
          <p:nvPr/>
        </p:nvSpPr>
        <p:spPr>
          <a:xfrm>
            <a:off x="395536" y="2348880"/>
            <a:ext cx="8136904" cy="4247317"/>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La noción de estrategia en Pierre </a:t>
            </a:r>
            <a:r>
              <a:rPr lang="es-MX" dirty="0" err="1">
                <a:latin typeface="Arial" pitchFamily="34" charset="0"/>
                <a:cs typeface="Arial" pitchFamily="34" charset="0"/>
              </a:rPr>
              <a:t>Bourdieu</a:t>
            </a:r>
            <a:r>
              <a:rPr lang="es-MX" dirty="0">
                <a:latin typeface="Arial" pitchFamily="34" charset="0"/>
                <a:cs typeface="Arial" pitchFamily="34" charset="0"/>
              </a:rPr>
              <a:t> será el instrumento de ruptura con el punto de vista objetivista y con la acción sin agentes que implica el estructuralismo. La estrategia será el producto del sentido práctico como sentido del juego, social en particular, históricamente definido, que se adquiere desde la infancia participando en las actividades sociales. El buen jugador hará en cada instante lo que hay que hacer, lo que demanda y exige el juego. Ello supone una invención permanente, indispensable para adaptarse a situaciones infinitamente variadas y nunca perfectamente idénticas, lo que no asegura necesariamente la obediencia mecánica a la regla explícita o codificada. Las estrategias no son el producto de la obediencia estricta de la regla, sino del sentido del juego que conduce a «escoger» la mejor variante posible dado el juego que dispongamos. El arte de jugar del que los agentes son capaces define el valor del juego y las regularidades que se pueden observar serán producto de las acciones individuales orientadas por las mismas obligaciones objetivas o incorporadas. </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2130</TotalTime>
  <Words>4285</Words>
  <Application>Microsoft Macintosh PowerPoint</Application>
  <PresentationFormat>Presentación en pantalla (4:3)</PresentationFormat>
  <Paragraphs>158</Paragraphs>
  <Slides>31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31</vt:i4>
      </vt:variant>
    </vt:vector>
  </HeadingPairs>
  <TitlesOfParts>
    <vt:vector size="37" baseType="lpstr">
      <vt:lpstr>Arial</vt:lpstr>
      <vt:lpstr>Arial Bold</vt:lpstr>
      <vt:lpstr>Calibri</vt:lpstr>
      <vt:lpstr>Sansation</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GAE</dc:creator>
  <cp:lastModifiedBy>Dra. Juana E. Suárez Conejero</cp:lastModifiedBy>
  <cp:revision>35</cp:revision>
  <dcterms:created xsi:type="dcterms:W3CDTF">2014-02-19T17:31:27Z</dcterms:created>
  <dcterms:modified xsi:type="dcterms:W3CDTF">2023-10-15T22:27:27Z</dcterms:modified>
</cp:coreProperties>
</file>