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8" r:id="rId3"/>
    <p:sldId id="269" r:id="rId4"/>
    <p:sldId id="270" r:id="rId5"/>
    <p:sldId id="272" r:id="rId6"/>
    <p:sldId id="273" r:id="rId7"/>
    <p:sldId id="274" r:id="rId8"/>
    <p:sldId id="256" r:id="rId9"/>
    <p:sldId id="275" r:id="rId10"/>
    <p:sldId id="276" r:id="rId11"/>
    <p:sldId id="277" r:id="rId12"/>
    <p:sldId id="278" r:id="rId13"/>
    <p:sldId id="279" r:id="rId14"/>
    <p:sldId id="257" r:id="rId15"/>
    <p:sldId id="258" r:id="rId16"/>
    <p:sldId id="281" r:id="rId17"/>
    <p:sldId id="282" r:id="rId18"/>
    <p:sldId id="283" r:id="rId19"/>
    <p:sldId id="284" r:id="rId20"/>
    <p:sldId id="260" r:id="rId21"/>
    <p:sldId id="286" r:id="rId22"/>
    <p:sldId id="261" r:id="rId23"/>
    <p:sldId id="263" r:id="rId24"/>
    <p:sldId id="264" r:id="rId25"/>
    <p:sldId id="265" r:id="rId26"/>
    <p:sldId id="266" r:id="rId27"/>
    <p:sldId id="288" r:id="rId28"/>
    <p:sldId id="267" r:id="rId29"/>
    <p:sldId id="287" r:id="rId30"/>
    <p:sldId id="289" r:id="rId31"/>
    <p:sldId id="290" r:id="rId32"/>
    <p:sldId id="298" r:id="rId33"/>
    <p:sldId id="299" r:id="rId34"/>
    <p:sldId id="302" r:id="rId35"/>
    <p:sldId id="291" r:id="rId36"/>
    <p:sldId id="292" r:id="rId37"/>
    <p:sldId id="293" r:id="rId38"/>
    <p:sldId id="303" r:id="rId39"/>
    <p:sldId id="300" r:id="rId40"/>
    <p:sldId id="304" r:id="rId41"/>
    <p:sldId id="305" r:id="rId42"/>
    <p:sldId id="294" r:id="rId43"/>
    <p:sldId id="306" r:id="rId44"/>
    <p:sldId id="295" r:id="rId45"/>
    <p:sldId id="307" r:id="rId46"/>
    <p:sldId id="308" r:id="rId47"/>
    <p:sldId id="296" r:id="rId48"/>
    <p:sldId id="297" r:id="rId49"/>
    <p:sldId id="301" r:id="rId50"/>
    <p:sldId id="309" r:id="rId51"/>
    <p:sldId id="310" r:id="rId52"/>
    <p:sldId id="311" r:id="rId53"/>
    <p:sldId id="313" r:id="rId54"/>
    <p:sldId id="314" r:id="rId55"/>
    <p:sldId id="323" r:id="rId56"/>
    <p:sldId id="325" r:id="rId57"/>
    <p:sldId id="326" r:id="rId58"/>
    <p:sldId id="327" r:id="rId59"/>
    <p:sldId id="315" r:id="rId60"/>
    <p:sldId id="316" r:id="rId61"/>
    <p:sldId id="319" r:id="rId62"/>
    <p:sldId id="324" r:id="rId63"/>
    <p:sldId id="317" r:id="rId64"/>
    <p:sldId id="318" r:id="rId65"/>
    <p:sldId id="320" r:id="rId66"/>
    <p:sldId id="328" r:id="rId67"/>
    <p:sldId id="321" r:id="rId68"/>
    <p:sldId id="322" r:id="rId69"/>
    <p:sldId id="312" r:id="rId7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snapToGrid="0" snapToObjects="1">
      <p:cViewPr varScale="1">
        <p:scale>
          <a:sx n="115" d="100"/>
          <a:sy n="115" d="100"/>
        </p:scale>
        <p:origin x="146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910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67735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22197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MX"/>
              <a:t>Haz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s-E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78999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49961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alternativo">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s-MX"/>
              <a:t>Haz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MX"/>
              <a:t>Haga clic para modificar los estilos de texto del patrón</a:t>
            </a:r>
          </a:p>
        </p:txBody>
      </p:sp>
    </p:spTree>
    <p:extLst>
      <p:ext uri="{BB962C8B-B14F-4D97-AF65-F5344CB8AC3E}">
        <p14:creationId xmlns:p14="http://schemas.microsoft.com/office/powerpoint/2010/main" val="227679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positiva de título con 2 imágen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s-MX"/>
              <a:t>Haz clic para modificar el estilo de título del patrón</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a:t>Haz clic para editar el estilo de subtítulo del patrón</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s-E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s-MX"/>
              <a:t>Haz clic en el icono para agregar una imagen</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s-MX"/>
              <a:t>Haz clic en el icono para agregar una imagen</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s-MX"/>
              <a:t>Haga clic para modificar los estilos de texto del patrón</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129966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s-MX"/>
              <a:t>Haz clic para modificar el estilo de título del patrón</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s-ES"/>
          </a:p>
        </p:txBody>
      </p:sp>
      <p:sp>
        <p:nvSpPr>
          <p:cNvPr id="6" name="Slide Number Placeholder 5"/>
          <p:cNvSpPr>
            <a:spLocks noGrp="1"/>
          </p:cNvSpPr>
          <p:nvPr>
            <p:ph type="sldNum" sz="quarter" idx="12"/>
          </p:nvPr>
        </p:nvSpPr>
        <p:spPr>
          <a:xfrm>
            <a:off x="8305800" y="6248774"/>
            <a:ext cx="554038" cy="365125"/>
          </a:xfrm>
        </p:spPr>
        <p:txBody>
          <a:bodyPr/>
          <a:lstStyle/>
          <a:p>
            <a:fld id="{D679BEF8-C7D4-A24A-803D-2A52AABAA892}" type="slidenum">
              <a:rPr lang="es-ES" smtClean="0"/>
              <a:t>‹Nº›</a:t>
            </a:fld>
            <a:endParaRPr lang="es-E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94498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2225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s-MX"/>
              <a:t>Haz clic para modificar el estilo de título del patrón</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7" name="Date Placeholder 6"/>
          <p:cNvSpPr>
            <a:spLocks noGrp="1"/>
          </p:cNvSpPr>
          <p:nvPr>
            <p:ph type="dt" sz="half" idx="10"/>
          </p:nvPr>
        </p:nvSpPr>
        <p:spPr/>
        <p:txBody>
          <a:bodyPr/>
          <a:lstStyle/>
          <a:p>
            <a:fld id="{8520F263-ECB1-DF4B-BCBD-0325D68E963B}" type="datetimeFigureOut">
              <a:rPr lang="es-ES" smtClean="0"/>
              <a:t>10/10/23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679BEF8-C7D4-A24A-803D-2A52AABAA892}" type="slidenum">
              <a:rPr lang="es-ES" smtClean="0"/>
              <a:t>‹Nº›</a:t>
            </a:fld>
            <a:endParaRPr lang="es-E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Tree>
    <p:extLst>
      <p:ext uri="{BB962C8B-B14F-4D97-AF65-F5344CB8AC3E}">
        <p14:creationId xmlns:p14="http://schemas.microsoft.com/office/powerpoint/2010/main" val="282140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p:txBody>
          <a:bodyPr/>
          <a:lstStyle/>
          <a:p>
            <a:endParaRPr lang="es-E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4998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187445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5" name="Date Placeholder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Tree>
    <p:extLst>
      <p:ext uri="{BB962C8B-B14F-4D97-AF65-F5344CB8AC3E}">
        <p14:creationId xmlns:p14="http://schemas.microsoft.com/office/powerpoint/2010/main" val="819483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5" name="Date Placeholder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Tree>
    <p:extLst>
      <p:ext uri="{BB962C8B-B14F-4D97-AF65-F5344CB8AC3E}">
        <p14:creationId xmlns:p14="http://schemas.microsoft.com/office/powerpoint/2010/main" val="3795496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ólo el título">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Date Placeholder 2"/>
          <p:cNvSpPr>
            <a:spLocks noGrp="1"/>
          </p:cNvSpPr>
          <p:nvPr>
            <p:ph type="dt" sz="half" idx="10"/>
          </p:nvPr>
        </p:nvSpPr>
        <p:spPr/>
        <p:txBody>
          <a:bodyPr/>
          <a:lstStyle/>
          <a:p>
            <a:fld id="{8520F263-ECB1-DF4B-BCBD-0325D68E963B}" type="datetimeFigureOut">
              <a:rPr lang="es-ES" smtClean="0"/>
              <a:t>10/10/23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31920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520F263-ECB1-DF4B-BCBD-0325D68E963B}" type="datetimeFigureOut">
              <a:rPr lang="es-ES" smtClean="0"/>
              <a:t>10/10/23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2205635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s-MX"/>
              <a:t>Haz clic para modificar el estilo de título del patrón</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a:xfrm>
            <a:off x="3859305" y="6423585"/>
            <a:ext cx="3316941" cy="365125"/>
          </a:xfrm>
        </p:spPr>
        <p:txBody>
          <a:bodyPr/>
          <a:lstStyle/>
          <a:p>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extLst>
      <p:ext uri="{BB962C8B-B14F-4D97-AF65-F5344CB8AC3E}">
        <p14:creationId xmlns:p14="http://schemas.microsoft.com/office/powerpoint/2010/main" val="2922936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a:xfrm>
            <a:off x="4191000" y="6423585"/>
            <a:ext cx="3005138" cy="365125"/>
          </a:xfrm>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597281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extLst>
      <p:ext uri="{BB962C8B-B14F-4D97-AF65-F5344CB8AC3E}">
        <p14:creationId xmlns:p14="http://schemas.microsoft.com/office/powerpoint/2010/main" val="518525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s-MX"/>
              <a:t>Haz clic para modificar el estilo de título del patrón</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s-MX"/>
              <a:t>Haz clic en el icono para agregar una imagen</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2987870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s-MX"/>
              <a:t>Haz clic para modificar el estilo de título del patrón</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s-MX"/>
              <a:t>Haz clic en el icono para agregar una imagen</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s-MX"/>
              <a:t>Haz clic en el icono para agregar una imagen</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3717209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imágenes con título, alternativo">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s-MX"/>
              <a:t>Haz clic para modificar el estilo de título del patrón</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5" name="Date Placeholder 4"/>
          <p:cNvSpPr>
            <a:spLocks noGrp="1"/>
          </p:cNvSpPr>
          <p:nvPr>
            <p:ph type="dt" sz="half" idx="10"/>
          </p:nvPr>
        </p:nvSpPr>
        <p:spPr>
          <a:xfrm>
            <a:off x="7391399" y="6423585"/>
            <a:ext cx="1537447" cy="365125"/>
          </a:xfrm>
        </p:spPr>
        <p:txBody>
          <a:bodyPr/>
          <a:lstStyle/>
          <a:p>
            <a:fld id="{8520F263-ECB1-DF4B-BCBD-0325D68E963B}" type="datetimeFigureOut">
              <a:rPr lang="es-ES" smtClean="0"/>
              <a:t>10/10/23</a:t>
            </a:fld>
            <a:endParaRPr lang="es-ES"/>
          </a:p>
        </p:txBody>
      </p:sp>
      <p:sp>
        <p:nvSpPr>
          <p:cNvPr id="6" name="Footer Placeholder 5"/>
          <p:cNvSpPr>
            <a:spLocks noGrp="1"/>
          </p:cNvSpPr>
          <p:nvPr>
            <p:ph type="ftr" sz="quarter" idx="11"/>
          </p:nvPr>
        </p:nvSpPr>
        <p:spPr>
          <a:xfrm>
            <a:off x="4191000" y="6423585"/>
            <a:ext cx="3005138" cy="365125"/>
          </a:xfrm>
        </p:spPr>
        <p:txBody>
          <a:bodyPr/>
          <a:lstStyle/>
          <a:p>
            <a:endParaRPr lang="es-ES"/>
          </a:p>
        </p:txBody>
      </p:sp>
      <p:sp>
        <p:nvSpPr>
          <p:cNvPr id="7" name="Slide Number Placeholder 6"/>
          <p:cNvSpPr>
            <a:spLocks noGrp="1"/>
          </p:cNvSpPr>
          <p:nvPr>
            <p:ph type="sldNum" sz="quarter" idx="12"/>
          </p:nvPr>
        </p:nvSpPr>
        <p:spPr/>
        <p:txBody>
          <a:bodyPr/>
          <a:lstStyle/>
          <a:p>
            <a:fld id="{D679BEF8-C7D4-A24A-803D-2A52AABAA892}" type="slidenum">
              <a:rPr lang="es-ES" smtClean="0"/>
              <a:t>‹Nº›</a:t>
            </a:fld>
            <a:endParaRPr lang="es-E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s-MX"/>
              <a:t>Haz clic en el icono para agregar una imagen</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s-MX"/>
              <a:t>Haz clic en el icono para agregar una imagen</a:t>
            </a:r>
            <a:endParaRPr/>
          </a:p>
        </p:txBody>
      </p:sp>
    </p:spTree>
    <p:extLst>
      <p:ext uri="{BB962C8B-B14F-4D97-AF65-F5344CB8AC3E}">
        <p14:creationId xmlns:p14="http://schemas.microsoft.com/office/powerpoint/2010/main" val="52658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4239030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s-MX"/>
              <a:t>Haz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006182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s-MX"/>
              <a:t>Haz clic para modificar el estilo de título del patrón</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dirty="0"/>
          </a:p>
        </p:txBody>
      </p:sp>
      <p:sp>
        <p:nvSpPr>
          <p:cNvPr id="4" name="Date Placeholder 3"/>
          <p:cNvSpPr>
            <a:spLocks noGrp="1"/>
          </p:cNvSpPr>
          <p:nvPr>
            <p:ph type="dt" sz="half" idx="10"/>
          </p:nvPr>
        </p:nvSpPr>
        <p:spPr/>
        <p:txBody>
          <a:bodyPr/>
          <a:lstStyle/>
          <a:p>
            <a:fld id="{8520F263-ECB1-DF4B-BCBD-0325D68E963B}" type="datetimeFigureOut">
              <a:rPr lang="es-ES" smtClean="0"/>
              <a:t>10/10/23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679BEF8-C7D4-A24A-803D-2A52AABAA892}" type="slidenum">
              <a:rPr lang="es-ES" smtClean="0"/>
              <a:t>‹Nº›</a:t>
            </a:fld>
            <a:endParaRPr lang="es-E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extLst>
      <p:ext uri="{BB962C8B-B14F-4D97-AF65-F5344CB8AC3E}">
        <p14:creationId xmlns:p14="http://schemas.microsoft.com/office/powerpoint/2010/main" val="297745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0531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520F263-ECB1-DF4B-BCBD-0325D68E963B}" type="datetimeFigureOut">
              <a:rPr lang="es-ES" smtClean="0"/>
              <a:t>10/10/23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52211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520F263-ECB1-DF4B-BCBD-0325D68E963B}" type="datetimeFigureOut">
              <a:rPr lang="es-ES" smtClean="0"/>
              <a:t>10/10/23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92474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520F263-ECB1-DF4B-BCBD-0325D68E963B}" type="datetimeFigureOut">
              <a:rPr lang="es-ES" smtClean="0"/>
              <a:t>10/10/23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131393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45777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520F263-ECB1-DF4B-BCBD-0325D68E963B}" type="datetimeFigureOut">
              <a:rPr lang="es-ES" smtClean="0"/>
              <a:t>10/10/23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679BEF8-C7D4-A24A-803D-2A52AABAA892}" type="slidenum">
              <a:rPr lang="es-ES" smtClean="0"/>
              <a:t>‹Nº›</a:t>
            </a:fld>
            <a:endParaRPr lang="es-ES"/>
          </a:p>
        </p:txBody>
      </p:sp>
    </p:spTree>
    <p:extLst>
      <p:ext uri="{BB962C8B-B14F-4D97-AF65-F5344CB8AC3E}">
        <p14:creationId xmlns:p14="http://schemas.microsoft.com/office/powerpoint/2010/main" val="321645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0F263-ECB1-DF4B-BCBD-0325D68E963B}" type="datetimeFigureOut">
              <a:rPr lang="es-ES" smtClean="0"/>
              <a:t>10/10/23</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9BEF8-C7D4-A24A-803D-2A52AABAA892}" type="slidenum">
              <a:rPr lang="es-ES" smtClean="0"/>
              <a:t>‹Nº›</a:t>
            </a:fld>
            <a:endParaRPr lang="es-ES"/>
          </a:p>
        </p:txBody>
      </p:sp>
    </p:spTree>
    <p:extLst>
      <p:ext uri="{BB962C8B-B14F-4D97-AF65-F5344CB8AC3E}">
        <p14:creationId xmlns:p14="http://schemas.microsoft.com/office/powerpoint/2010/main" val="2611569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s-ES_tradnl"/>
              <a:t>Clic para editar título</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520F263-ECB1-DF4B-BCBD-0325D68E963B}" type="datetimeFigureOut">
              <a:rPr lang="es-ES" smtClean="0"/>
              <a:t>10/10/23</a:t>
            </a:fld>
            <a:endParaRPr lang="es-E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D679BEF8-C7D4-A24A-803D-2A52AABAA892}" type="slidenum">
              <a:rPr lang="es-ES" smtClean="0"/>
              <a:t>‹Nº›</a:t>
            </a:fld>
            <a:endParaRPr lang="es-ES"/>
          </a:p>
        </p:txBody>
      </p:sp>
    </p:spTree>
    <p:extLst>
      <p:ext uri="{BB962C8B-B14F-4D97-AF65-F5344CB8AC3E}">
        <p14:creationId xmlns:p14="http://schemas.microsoft.com/office/powerpoint/2010/main" val="3873266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jp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3419872" y="5143060"/>
            <a:ext cx="5400600" cy="1470025"/>
          </a:xfrm>
        </p:spPr>
        <p:txBody>
          <a:bodyPr>
            <a:noAutofit/>
          </a:bodyPr>
          <a:lstStyle/>
          <a:p>
            <a:pPr algn="r"/>
            <a:r>
              <a:rPr lang="es-MX" sz="2400" dirty="0">
                <a:solidFill>
                  <a:srgbClr val="000000"/>
                </a:solidFill>
                <a:latin typeface="Arial"/>
                <a:ea typeface="Calibri"/>
              </a:rPr>
              <a:t>Noam Chomski</a:t>
            </a:r>
            <a:br>
              <a:rPr lang="es-MX" sz="2400" dirty="0">
                <a:solidFill>
                  <a:srgbClr val="000000"/>
                </a:solidFill>
                <a:latin typeface="Arial"/>
                <a:ea typeface="Calibri"/>
              </a:rPr>
            </a:br>
            <a:r>
              <a:rPr lang="es-MX" sz="2000" dirty="0">
                <a:solidFill>
                  <a:srgbClr val="000000"/>
                </a:solidFill>
                <a:latin typeface="Arial"/>
                <a:ea typeface="Calibri"/>
              </a:rPr>
              <a:t>Dra. Juana E. Suárez Conejero</a:t>
            </a:r>
            <a:br>
              <a:rPr lang="es-MX" sz="2000" dirty="0">
                <a:solidFill>
                  <a:srgbClr val="000000"/>
                </a:solidFill>
                <a:latin typeface="Arial"/>
                <a:ea typeface="Calibri"/>
              </a:rPr>
            </a:br>
            <a:endParaRPr lang="es-MX" sz="2000" dirty="0">
              <a:solidFill>
                <a:srgbClr val="000000"/>
              </a:solidFill>
            </a:endParaRPr>
          </a:p>
        </p:txBody>
      </p:sp>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524315"/>
          </a:xfrm>
          <a:prstGeom prst="rect">
            <a:avLst/>
          </a:prstGeom>
          <a:noFill/>
        </p:spPr>
        <p:txBody>
          <a:bodyPr wrap="square" rtlCol="0">
            <a:spAutoFit/>
          </a:bodyPr>
          <a:lstStyle/>
          <a:p>
            <a:r>
              <a:rPr lang="es-MX" sz="2400" dirty="0"/>
              <a:t>¿Cómo hicieron?</a:t>
            </a:r>
          </a:p>
          <a:p>
            <a:endParaRPr lang="es-MX" sz="2400" dirty="0"/>
          </a:p>
          <a:p>
            <a:pPr marL="457200" indent="-457200">
              <a:buAutoNum type="arabicPeriod"/>
            </a:pPr>
            <a:r>
              <a:rPr lang="es-MX" sz="2400" dirty="0"/>
              <a:t>Controlar el pensamiento de las clases de nivel cultural elevado.</a:t>
            </a:r>
          </a:p>
          <a:p>
            <a:pPr marL="457200" indent="-457200">
              <a:buAutoNum type="arabicPeriod"/>
            </a:pPr>
            <a:r>
              <a:rPr lang="es-MX" sz="2400" dirty="0"/>
              <a:t>Quienes, a su vez, diseminarían la propaganda que estaba siendo elaborada.</a:t>
            </a:r>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42828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3046988"/>
          </a:xfrm>
          <a:prstGeom prst="rect">
            <a:avLst/>
          </a:prstGeom>
          <a:noFill/>
        </p:spPr>
        <p:txBody>
          <a:bodyPr wrap="square" rtlCol="0">
            <a:spAutoFit/>
          </a:bodyPr>
          <a:lstStyle/>
          <a:p>
            <a:r>
              <a:rPr lang="es-MX" sz="2400" dirty="0"/>
              <a:t>¿Cómo lo controlaron?</a:t>
            </a:r>
          </a:p>
          <a:p>
            <a:endParaRPr lang="es-MX" sz="2400" dirty="0"/>
          </a:p>
          <a:p>
            <a:r>
              <a:rPr lang="es-MX" sz="2400" dirty="0"/>
              <a:t>Hiperbolizando e inventando noticias atroces.</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34335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893647"/>
          </a:xfrm>
          <a:prstGeom prst="rect">
            <a:avLst/>
          </a:prstGeom>
          <a:noFill/>
        </p:spPr>
        <p:txBody>
          <a:bodyPr wrap="square" rtlCol="0">
            <a:spAutoFit/>
          </a:bodyPr>
          <a:lstStyle/>
          <a:p>
            <a:r>
              <a:rPr lang="es-MX" sz="2400" dirty="0"/>
              <a:t>¿Cuál fue el sustento teórico?</a:t>
            </a:r>
          </a:p>
          <a:p>
            <a:endParaRPr lang="es-MX" sz="2400" dirty="0"/>
          </a:p>
          <a:p>
            <a:r>
              <a:rPr lang="es-MX" sz="2400" dirty="0"/>
              <a:t>Dewey y Lippmann</a:t>
            </a:r>
          </a:p>
          <a:p>
            <a:endParaRPr lang="es-MX" sz="2400" dirty="0"/>
          </a:p>
          <a:p>
            <a:r>
              <a:rPr lang="es-MX" sz="2400" dirty="0"/>
              <a:t>Su teoría plantea que solo una élite reducida puede entender cuáles son aquellos intereses comunes, qué es lo que nos conviene a todos, así como el hecho de que estas cosas escapan a la gente en general.</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10467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p:cNvGrpSpPr/>
          <p:nvPr/>
        </p:nvGrpSpPr>
        <p:grpSpPr>
          <a:xfrm>
            <a:off x="-30096" y="-89703"/>
            <a:ext cx="9144000" cy="6947703"/>
            <a:chOff x="0" y="-38488"/>
            <a:chExt cx="9144000" cy="6947703"/>
          </a:xfrm>
        </p:grpSpPr>
        <p:pic>
          <p:nvPicPr>
            <p:cNvPr id="7" name="Imagen 6" descr="th.jpeg"/>
            <p:cNvPicPr>
              <a:picLocks noChangeAspect="1"/>
            </p:cNvPicPr>
            <p:nvPr/>
          </p:nvPicPr>
          <p:blipFill>
            <a:blip r:embed="rId2">
              <a:alphaModFix amt="68000"/>
              <a:extLst>
                <a:ext uri="{28A0092B-C50C-407E-A947-70E740481C1C}">
                  <a14:useLocalDpi xmlns:a14="http://schemas.microsoft.com/office/drawing/2010/main" val="0"/>
                </a:ext>
              </a:extLst>
            </a:blip>
            <a:stretch>
              <a:fillRect/>
            </a:stretch>
          </p:blipFill>
          <p:spPr>
            <a:xfrm>
              <a:off x="2943767" y="-38488"/>
              <a:ext cx="5051559" cy="6947703"/>
            </a:xfrm>
            <a:prstGeom prst="rect">
              <a:avLst/>
            </a:prstGeom>
          </p:spPr>
        </p:pic>
        <p:pic>
          <p:nvPicPr>
            <p:cNvPr id="9" name="Imagen 8" descr="propagnd_nazi_eagleflags_lg.jpg"/>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3309929"/>
              <a:ext cx="3247058" cy="3599286"/>
            </a:xfrm>
            <a:prstGeom prst="rect">
              <a:avLst/>
            </a:prstGeom>
          </p:spPr>
        </p:pic>
        <p:pic>
          <p:nvPicPr>
            <p:cNvPr id="6" name="Imagen 5" descr="4080347321_960d052bbd_z.jpg"/>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0" y="0"/>
              <a:ext cx="3482897" cy="4643863"/>
            </a:xfrm>
            <a:prstGeom prst="rect">
              <a:avLst/>
            </a:prstGeom>
          </p:spPr>
        </p:pic>
        <p:pic>
          <p:nvPicPr>
            <p:cNvPr id="8" name="Imagen 7" descr="propaganda nazi familia aria.jpg"/>
            <p:cNvPicPr>
              <a:picLocks noChangeAspect="1"/>
            </p:cNvPicPr>
            <p:nvPr/>
          </p:nvPicPr>
          <p:blipFill>
            <a:blip r:embed="rId5">
              <a:alphaModFix amt="58000"/>
              <a:extLst>
                <a:ext uri="{28A0092B-C50C-407E-A947-70E740481C1C}">
                  <a14:useLocalDpi xmlns:a14="http://schemas.microsoft.com/office/drawing/2010/main" val="0"/>
                </a:ext>
              </a:extLst>
            </a:blip>
            <a:stretch>
              <a:fillRect/>
            </a:stretch>
          </p:blipFill>
          <p:spPr>
            <a:xfrm>
              <a:off x="6884178" y="3714048"/>
              <a:ext cx="2222295" cy="3195167"/>
            </a:xfrm>
            <a:prstGeom prst="rect">
              <a:avLst/>
            </a:prstGeom>
          </p:spPr>
        </p:pic>
        <p:pic>
          <p:nvPicPr>
            <p:cNvPr id="11" name="Imagen 10" descr="Póster-nazi.jpg"/>
            <p:cNvPicPr>
              <a:picLocks noChangeAspect="1"/>
            </p:cNvPicPr>
            <p:nvPr/>
          </p:nvPicPr>
          <p:blipFill>
            <a:blip r:embed="rId6">
              <a:alphaModFix amt="63000"/>
              <a:extLst>
                <a:ext uri="{28A0092B-C50C-407E-A947-70E740481C1C}">
                  <a14:useLocalDpi xmlns:a14="http://schemas.microsoft.com/office/drawing/2010/main" val="0"/>
                </a:ext>
              </a:extLst>
            </a:blip>
            <a:stretch>
              <a:fillRect/>
            </a:stretch>
          </p:blipFill>
          <p:spPr>
            <a:xfrm>
              <a:off x="6544166" y="0"/>
              <a:ext cx="2599834" cy="3714048"/>
            </a:xfrm>
            <a:prstGeom prst="rect">
              <a:avLst/>
            </a:prstGeom>
          </p:spPr>
        </p:pic>
      </p:grpSp>
      <p:sp>
        <p:nvSpPr>
          <p:cNvPr id="10" name="Rectángulo redondeado 9"/>
          <p:cNvSpPr/>
          <p:nvPr/>
        </p:nvSpPr>
        <p:spPr>
          <a:xfrm>
            <a:off x="202381" y="365631"/>
            <a:ext cx="8808277" cy="1847836"/>
          </a:xfrm>
          <a:prstGeom prst="roundRect">
            <a:avLst/>
          </a:prstGeom>
          <a:gradFill flip="none" rotWithShape="1">
            <a:gsLst>
              <a:gs pos="0">
                <a:schemeClr val="dk1">
                  <a:tint val="100000"/>
                  <a:shade val="100000"/>
                  <a:satMod val="130000"/>
                  <a:alpha val="73000"/>
                </a:schemeClr>
              </a:gs>
              <a:gs pos="100000">
                <a:schemeClr val="dk1">
                  <a:tint val="50000"/>
                  <a:shade val="100000"/>
                  <a:satMod val="350000"/>
                  <a:alpha val="73000"/>
                </a:schemeClr>
              </a:gs>
            </a:gsLst>
            <a:lin ang="162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346195" y="558071"/>
            <a:ext cx="8229600" cy="1218430"/>
          </a:xfrm>
        </p:spPr>
        <p:txBody>
          <a:bodyPr>
            <a:noAutofit/>
          </a:bodyPr>
          <a:lstStyle/>
          <a:p>
            <a:pPr marL="0" indent="0" algn="ctr">
              <a:buNone/>
            </a:pPr>
            <a:r>
              <a:rPr lang="es-ES" sz="3600" dirty="0">
                <a:solidFill>
                  <a:srgbClr val="FFFFFF"/>
                </a:solidFill>
                <a:latin typeface="+mj-lt"/>
              </a:rPr>
              <a:t>Propaganda: Arte capaz de producir un cambio ideológico en la población </a:t>
            </a:r>
          </a:p>
        </p:txBody>
      </p:sp>
      <p:sp>
        <p:nvSpPr>
          <p:cNvPr id="4" name="CuadroTexto 3"/>
          <p:cNvSpPr txBox="1"/>
          <p:nvPr/>
        </p:nvSpPr>
        <p:spPr>
          <a:xfrm>
            <a:off x="4638104" y="2463636"/>
            <a:ext cx="3818979" cy="1077218"/>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200" dirty="0">
                <a:solidFill>
                  <a:srgbClr val="FFFFFF"/>
                </a:solidFill>
                <a:latin typeface="+mj-lt"/>
              </a:rPr>
              <a:t>Determina qué es lo mejor para todos</a:t>
            </a:r>
          </a:p>
        </p:txBody>
      </p:sp>
      <p:sp>
        <p:nvSpPr>
          <p:cNvPr id="5" name="CuadroTexto 4"/>
          <p:cNvSpPr txBox="1"/>
          <p:nvPr/>
        </p:nvSpPr>
        <p:spPr>
          <a:xfrm>
            <a:off x="596836" y="4341627"/>
            <a:ext cx="4295178" cy="1077218"/>
          </a:xfrm>
          <a:prstGeom prst="rect">
            <a:avLst/>
          </a:prstGeom>
          <a:gradFill flip="none" rotWithShape="1">
            <a:gsLst>
              <a:gs pos="0">
                <a:schemeClr val="accent2">
                  <a:tint val="100000"/>
                  <a:shade val="100000"/>
                  <a:satMod val="130000"/>
                </a:schemeClr>
              </a:gs>
              <a:gs pos="100000">
                <a:schemeClr val="accent2">
                  <a:tint val="50000"/>
                  <a:shade val="100000"/>
                  <a:satMod val="350000"/>
                </a:schemeClr>
              </a:gs>
            </a:gsLst>
            <a:lin ang="16200000" scaled="0"/>
            <a:tileRec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3200" dirty="0">
                <a:solidFill>
                  <a:schemeClr val="bg1"/>
                </a:solidFill>
                <a:latin typeface="Arial" panose="020B0604020202020204" pitchFamily="34" charset="0"/>
                <a:cs typeface="Arial" panose="020B0604020202020204" pitchFamily="34" charset="0"/>
              </a:rPr>
              <a:t>Conductismo de masas</a:t>
            </a:r>
          </a:p>
        </p:txBody>
      </p:sp>
    </p:spTree>
    <p:extLst>
      <p:ext uri="{BB962C8B-B14F-4D97-AF65-F5344CB8AC3E}">
        <p14:creationId xmlns:p14="http://schemas.microsoft.com/office/powerpoint/2010/main" val="2142220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itler-partido-nazi.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960" y="-76975"/>
            <a:ext cx="4767651" cy="3560097"/>
          </a:xfrm>
          <a:prstGeom prst="rect">
            <a:avLst/>
          </a:prstGeom>
        </p:spPr>
      </p:pic>
      <p:pic>
        <p:nvPicPr>
          <p:cNvPr id="9" name="Imagen 8" descr="0777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696" y="4324742"/>
            <a:ext cx="4526304" cy="2533258"/>
          </a:xfrm>
          <a:prstGeom prst="rect">
            <a:avLst/>
          </a:prstGeom>
        </p:spPr>
      </p:pic>
      <p:pic>
        <p:nvPicPr>
          <p:cNvPr id="2" name="Imagen 1" descr="hitler-discurso-cincodays-co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696" y="-9827"/>
            <a:ext cx="4526303" cy="3210846"/>
          </a:xfrm>
          <a:prstGeom prst="rect">
            <a:avLst/>
          </a:prstGeom>
        </p:spPr>
      </p:pic>
      <p:pic>
        <p:nvPicPr>
          <p:cNvPr id="10" name="Imagen 9" descr="iii-reich-cincodays-com-lif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4379" y="1979614"/>
            <a:ext cx="4549621" cy="3007015"/>
          </a:xfrm>
          <a:prstGeom prst="rect">
            <a:avLst/>
          </a:prstGeom>
        </p:spPr>
      </p:pic>
      <p:sp>
        <p:nvSpPr>
          <p:cNvPr id="5" name="CuadroTexto 4"/>
          <p:cNvSpPr txBox="1"/>
          <p:nvPr/>
        </p:nvSpPr>
        <p:spPr>
          <a:xfrm>
            <a:off x="5566501" y="2193221"/>
            <a:ext cx="2924541" cy="1569660"/>
          </a:xfrm>
          <a:prstGeom prst="rect">
            <a:avLst/>
          </a:prstGeom>
          <a:noFill/>
        </p:spPr>
        <p:txBody>
          <a:bodyPr wrap="square" rtlCol="0">
            <a:spAutoFit/>
          </a:bodyPr>
          <a:lstStyle/>
          <a:p>
            <a:pPr algn="ctr"/>
            <a:r>
              <a:rPr lang="es-ES" sz="3200" dirty="0">
                <a:solidFill>
                  <a:schemeClr val="bg1"/>
                </a:solidFill>
                <a:latin typeface="Arial" panose="020B0604020202020204" pitchFamily="34" charset="0"/>
                <a:cs typeface="Arial" panose="020B0604020202020204" pitchFamily="34" charset="0"/>
              </a:rPr>
              <a:t>Rebaño</a:t>
            </a:r>
          </a:p>
          <a:p>
            <a:pPr algn="ctr"/>
            <a:endParaRPr lang="es-ES" sz="3200" dirty="0">
              <a:solidFill>
                <a:schemeClr val="bg1"/>
              </a:solidFill>
              <a:latin typeface="Arial" panose="020B0604020202020204" pitchFamily="34" charset="0"/>
              <a:cs typeface="Arial" panose="020B0604020202020204" pitchFamily="34" charset="0"/>
            </a:endParaRPr>
          </a:p>
          <a:p>
            <a:pPr algn="ctr"/>
            <a:r>
              <a:rPr lang="es-ES" sz="3200" dirty="0">
                <a:solidFill>
                  <a:schemeClr val="bg1"/>
                </a:solidFill>
                <a:latin typeface="Arial" panose="020B0604020202020204" pitchFamily="34" charset="0"/>
                <a:cs typeface="Arial" panose="020B0604020202020204" pitchFamily="34" charset="0"/>
              </a:rPr>
              <a:t>SEGUIDORES</a:t>
            </a:r>
          </a:p>
        </p:txBody>
      </p:sp>
      <p:pic>
        <p:nvPicPr>
          <p:cNvPr id="7" name="Imagen 6" descr="20070717klphisuni_243.Ies.SC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590980"/>
            <a:ext cx="4617696" cy="3267020"/>
          </a:xfrm>
          <a:prstGeom prst="rect">
            <a:avLst/>
          </a:prstGeom>
        </p:spPr>
      </p:pic>
      <p:pic>
        <p:nvPicPr>
          <p:cNvPr id="8" name="Imagen 7" descr="D0B.jpg"/>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2541742"/>
            <a:ext cx="4617696" cy="2172158"/>
          </a:xfrm>
          <a:prstGeom prst="rect">
            <a:avLst/>
          </a:prstGeom>
        </p:spPr>
      </p:pic>
      <p:sp>
        <p:nvSpPr>
          <p:cNvPr id="4" name="CuadroTexto 3"/>
          <p:cNvSpPr txBox="1"/>
          <p:nvPr/>
        </p:nvSpPr>
        <p:spPr>
          <a:xfrm>
            <a:off x="798850" y="1913462"/>
            <a:ext cx="3177620" cy="2554545"/>
          </a:xfrm>
          <a:prstGeom prst="rect">
            <a:avLst/>
          </a:prstGeom>
          <a:noFill/>
        </p:spPr>
        <p:txBody>
          <a:bodyPr wrap="square" rtlCol="0">
            <a:spAutoFit/>
          </a:bodyPr>
          <a:lstStyle/>
          <a:p>
            <a:pPr algn="ctr"/>
            <a:r>
              <a:rPr lang="es-ES" sz="3200" dirty="0">
                <a:solidFill>
                  <a:srgbClr val="FFFFFF"/>
                </a:solidFill>
                <a:latin typeface="Arial" panose="020B0604020202020204" pitchFamily="34" charset="0"/>
                <a:cs typeface="Arial" panose="020B0604020202020204" pitchFamily="34" charset="0"/>
              </a:rPr>
              <a:t>La clase especializada</a:t>
            </a:r>
          </a:p>
          <a:p>
            <a:pPr algn="ctr"/>
            <a:endParaRPr lang="es-ES" sz="3200" dirty="0">
              <a:solidFill>
                <a:srgbClr val="FFFFFF"/>
              </a:solidFill>
              <a:latin typeface="Arial" panose="020B0604020202020204" pitchFamily="34" charset="0"/>
              <a:cs typeface="Arial" panose="020B0604020202020204" pitchFamily="34" charset="0"/>
            </a:endParaRPr>
          </a:p>
          <a:p>
            <a:pPr algn="ctr"/>
            <a:r>
              <a:rPr lang="es-ES" sz="3200" dirty="0">
                <a:solidFill>
                  <a:srgbClr val="FFFFFF"/>
                </a:solidFill>
                <a:latin typeface="Arial" panose="020B0604020202020204" pitchFamily="34" charset="0"/>
                <a:cs typeface="Arial" panose="020B0604020202020204" pitchFamily="34" charset="0"/>
              </a:rPr>
              <a:t>PIENSA Y ACTUA</a:t>
            </a:r>
          </a:p>
        </p:txBody>
      </p:sp>
      <p:cxnSp>
        <p:nvCxnSpPr>
          <p:cNvPr id="12" name="Conector recto 11"/>
          <p:cNvCxnSpPr/>
          <p:nvPr/>
        </p:nvCxnSpPr>
        <p:spPr>
          <a:xfrm>
            <a:off x="4594379" y="1368589"/>
            <a:ext cx="23317" cy="5167793"/>
          </a:xfrm>
          <a:prstGeom prst="line">
            <a:avLst/>
          </a:prstGeom>
          <a:ln w="76200" cmpd="sng">
            <a:solidFill>
              <a:srgbClr val="FF66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78180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863861" cy="6740307"/>
          </a:xfrm>
          <a:prstGeom prst="rect">
            <a:avLst/>
          </a:prstGeom>
          <a:noFill/>
        </p:spPr>
        <p:txBody>
          <a:bodyPr wrap="square" rtlCol="0">
            <a:spAutoFit/>
          </a:bodyPr>
          <a:lstStyle/>
          <a:p>
            <a:r>
              <a:rPr lang="es-MX" sz="2400" dirty="0"/>
              <a:t>Clase especializada</a:t>
            </a:r>
          </a:p>
          <a:p>
            <a:endParaRPr lang="es-MX" sz="2400" dirty="0"/>
          </a:p>
          <a:p>
            <a:r>
              <a:rPr lang="es-MX" sz="2400" dirty="0"/>
              <a:t>Formada por las personas que analizan, toman decisiones, ejecutan, controlan y dirigen los procesos que se dan en los sistemas ideológicos, económicos y políticos.</a:t>
            </a:r>
          </a:p>
          <a:p>
            <a:r>
              <a:rPr lang="es-MX" sz="2400" dirty="0"/>
              <a:t>Es un porcentaje pequeño de la población. </a:t>
            </a:r>
          </a:p>
          <a:p>
            <a:endParaRPr lang="es-MX" sz="2400" dirty="0"/>
          </a:p>
          <a:p>
            <a:r>
              <a:rPr lang="es-MX" sz="2400" dirty="0"/>
              <a:t>Además, también forma parte de esta clase todo aquel que pone en circulación las ideas y que posibilita inducir a pensar de la misma manera a aquellos otros que no forman parte de esta clase.</a:t>
            </a:r>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9919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863861" cy="6370975"/>
          </a:xfrm>
          <a:prstGeom prst="rect">
            <a:avLst/>
          </a:prstGeom>
          <a:noFill/>
        </p:spPr>
        <p:txBody>
          <a:bodyPr wrap="square" rtlCol="0">
            <a:spAutoFit/>
          </a:bodyPr>
          <a:lstStyle/>
          <a:p>
            <a:r>
              <a:rPr lang="es-MX" sz="2400" dirty="0"/>
              <a:t>Rebaño</a:t>
            </a:r>
          </a:p>
          <a:p>
            <a:endParaRPr lang="es-MX" sz="2400" dirty="0"/>
          </a:p>
          <a:p>
            <a:r>
              <a:rPr lang="es-MX" sz="2400" dirty="0"/>
              <a:t>Su función consiste en ser espectadores en vez de miembros participantes.</a:t>
            </a:r>
          </a:p>
          <a:p>
            <a:endParaRPr lang="es-MX" sz="2400" dirty="0"/>
          </a:p>
          <a:p>
            <a:r>
              <a:rPr lang="es-MX" sz="2400" dirty="0"/>
              <a:t>Se considera al rebaño como demasiado estúpido para comprender las cosas o para participar en la gestión social.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80263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6370975"/>
          </a:xfrm>
          <a:prstGeom prst="rect">
            <a:avLst/>
          </a:prstGeom>
          <a:noFill/>
        </p:spPr>
        <p:txBody>
          <a:bodyPr wrap="square" rtlCol="0">
            <a:spAutoFit/>
          </a:bodyPr>
          <a:lstStyle/>
          <a:p>
            <a:r>
              <a:rPr lang="es-MX" sz="2400" dirty="0"/>
              <a:t>No es correcto dejar que un niño de tres años cruce solo la calle. </a:t>
            </a:r>
          </a:p>
          <a:p>
            <a:endParaRPr lang="es-MX" sz="2400" dirty="0"/>
          </a:p>
          <a:p>
            <a:r>
              <a:rPr lang="es-MX" sz="2400" dirty="0"/>
              <a:t>No damos a los niños de tres años este tipo de</a:t>
            </a:r>
          </a:p>
          <a:p>
            <a:r>
              <a:rPr lang="es-MX" sz="2400" dirty="0"/>
              <a:t>libertad porque partimos de la base de que no saben cómo utilizarla. </a:t>
            </a:r>
          </a:p>
          <a:p>
            <a:endParaRPr lang="es-MX" sz="2400" dirty="0"/>
          </a:p>
          <a:p>
            <a:r>
              <a:rPr lang="es-MX" sz="2400" dirty="0"/>
              <a:t>Esa misma lógica se aplica al rebaño.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60677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8217634"/>
          </a:xfrm>
          <a:prstGeom prst="rect">
            <a:avLst/>
          </a:prstGeom>
          <a:noFill/>
        </p:spPr>
        <p:txBody>
          <a:bodyPr wrap="square" rtlCol="0">
            <a:spAutoFit/>
          </a:bodyPr>
          <a:lstStyle/>
          <a:p>
            <a:r>
              <a:rPr lang="es-MX" sz="2400" dirty="0"/>
              <a:t>¿Y cómo se domestica al rebaño?</a:t>
            </a:r>
          </a:p>
          <a:p>
            <a:endParaRPr lang="es-MX" sz="2400" dirty="0"/>
          </a:p>
          <a:p>
            <a:r>
              <a:rPr lang="es-MX" sz="2400" dirty="0"/>
              <a:t>El sistema educativo está dirigido a crear la clase especializada.</a:t>
            </a:r>
          </a:p>
          <a:p>
            <a:endParaRPr lang="es-MX" sz="2400" dirty="0"/>
          </a:p>
          <a:p>
            <a:r>
              <a:rPr lang="es-MX" sz="2400" dirty="0"/>
              <a:t>El rebaño debe ser distraido constantemente para que se mantenga en su posición de espectador.</a:t>
            </a:r>
          </a:p>
          <a:p>
            <a:endParaRPr lang="es-MX" sz="2400" dirty="0"/>
          </a:p>
          <a:p>
            <a:endParaRPr lang="es-MX" sz="2400" dirty="0"/>
          </a:p>
          <a:p>
            <a:r>
              <a:rPr lang="es-MX" sz="2400" dirty="0"/>
              <a:t>La fabricación del consenso no es más que una forma de control de la opinión pública (del rebaño).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3767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ku-bigpic.jp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9144000" cy="6925428"/>
          </a:xfrm>
          <a:prstGeom prst="rect">
            <a:avLst/>
          </a:prstGeom>
        </p:spPr>
      </p:pic>
      <p:pic>
        <p:nvPicPr>
          <p:cNvPr id="7" name="Imagen 6" descr="126463_net_imagen_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7" y="2697909"/>
            <a:ext cx="9444563" cy="4304160"/>
          </a:xfrm>
          <a:prstGeom prst="rect">
            <a:avLst/>
          </a:prstGeom>
          <a:ln>
            <a:noFill/>
          </a:ln>
          <a:effectLst>
            <a:softEdge rad="112500"/>
          </a:effectLst>
        </p:spPr>
      </p:pic>
      <p:sp>
        <p:nvSpPr>
          <p:cNvPr id="10" name="Rectángulo 9"/>
          <p:cNvSpPr/>
          <p:nvPr/>
        </p:nvSpPr>
        <p:spPr>
          <a:xfrm>
            <a:off x="708032" y="224761"/>
            <a:ext cx="7867015" cy="2396507"/>
          </a:xfrm>
          <a:prstGeom prst="rect">
            <a:avLst/>
          </a:prstGeom>
          <a:gradFill flip="none" rotWithShape="1">
            <a:gsLst>
              <a:gs pos="0">
                <a:schemeClr val="accent6">
                  <a:tint val="50000"/>
                  <a:satMod val="300000"/>
                  <a:alpha val="98000"/>
                </a:schemeClr>
              </a:gs>
              <a:gs pos="35000">
                <a:schemeClr val="accent6">
                  <a:tint val="37000"/>
                  <a:satMod val="300000"/>
                  <a:alpha val="98000"/>
                </a:schemeClr>
              </a:gs>
              <a:gs pos="100000">
                <a:schemeClr val="accent6">
                  <a:tint val="15000"/>
                  <a:satMod val="350000"/>
                  <a:alpha val="98000"/>
                </a:schemeClr>
              </a:gs>
            </a:gsLst>
            <a:lin ang="16200000" scaled="1"/>
            <a:tileRect/>
          </a:gradFill>
          <a:effectLst>
            <a:outerShdw blurRad="76200" dist="12700" dir="8100000" sy="-23000" kx="800400" algn="br" rotWithShape="0">
              <a:prstClr val="black">
                <a:alpha val="20000"/>
              </a:prstClr>
            </a:outerShdw>
            <a:reflection blurRad="6350" stA="52000" endA="300" endPos="35000" dir="5400000" sy="-100000" algn="bl" rotWithShape="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1" name="CuadroTexto 10"/>
          <p:cNvSpPr txBox="1"/>
          <p:nvPr/>
        </p:nvSpPr>
        <p:spPr>
          <a:xfrm>
            <a:off x="1101063" y="392434"/>
            <a:ext cx="7334905" cy="646331"/>
          </a:xfrm>
          <a:prstGeom prst="rect">
            <a:avLst/>
          </a:prstGeom>
          <a:noFill/>
        </p:spPr>
        <p:txBody>
          <a:bodyPr wrap="square" rtlCol="0">
            <a:spAutoFit/>
          </a:bodyPr>
          <a:lstStyle/>
          <a:p>
            <a:r>
              <a:rPr lang="es-ES" dirty="0">
                <a:latin typeface="Arial" panose="020B0604020202020204" pitchFamily="34" charset="0"/>
                <a:cs typeface="Arial" panose="020B0604020202020204" pitchFamily="34" charset="0"/>
              </a:rPr>
              <a:t>PERO LLEGÓ EL MOMENTO EN QUE EL REBAÑO EMPEZÓ A ORGANIZARSE, CONVIRTIÉNDOSE EN UNA AMENAZA. </a:t>
            </a:r>
          </a:p>
        </p:txBody>
      </p:sp>
      <p:sp>
        <p:nvSpPr>
          <p:cNvPr id="12" name="CuadroTexto 11"/>
          <p:cNvSpPr txBox="1"/>
          <p:nvPr/>
        </p:nvSpPr>
        <p:spPr>
          <a:xfrm>
            <a:off x="2126807" y="1174494"/>
            <a:ext cx="4630843" cy="132343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LA ESTRATEGIA FUE: ENFRENTAR A LA CIUDADANÍA CONTRA LOS REVOLTOSOS</a:t>
            </a:r>
          </a:p>
          <a:p>
            <a:pPr algn="r"/>
            <a:r>
              <a:rPr lang="es-ES" sz="2000" dirty="0">
                <a:latin typeface="Arial" panose="020B0604020202020204" pitchFamily="34" charset="0"/>
                <a:cs typeface="Arial" panose="020B0604020202020204" pitchFamily="34" charset="0"/>
              </a:rPr>
              <a:t>¿Les parece familiar?</a:t>
            </a:r>
          </a:p>
        </p:txBody>
      </p:sp>
      <p:sp>
        <p:nvSpPr>
          <p:cNvPr id="18" name="CuadroTexto 17"/>
          <p:cNvSpPr txBox="1"/>
          <p:nvPr/>
        </p:nvSpPr>
        <p:spPr>
          <a:xfrm>
            <a:off x="4983786" y="3107830"/>
            <a:ext cx="3760090" cy="646331"/>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Y HUBO QUE CAMBIAR DE ESTRATEGIA</a:t>
            </a:r>
          </a:p>
        </p:txBody>
      </p:sp>
      <p:sp>
        <p:nvSpPr>
          <p:cNvPr id="13" name="Rectángulo 12"/>
          <p:cNvSpPr/>
          <p:nvPr/>
        </p:nvSpPr>
        <p:spPr>
          <a:xfrm>
            <a:off x="3019537" y="3912796"/>
            <a:ext cx="314701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60007" dir="5400000" sy="-100000" algn="bl" rotWithShape="0"/>
                </a:effectLst>
                <a:latin typeface="Arial" panose="020B0604020202020204" pitchFamily="34" charset="0"/>
                <a:cs typeface="Arial" panose="020B0604020202020204" pitchFamily="34" charset="0"/>
              </a:rPr>
              <a:t>SLOGAN</a:t>
            </a:r>
          </a:p>
        </p:txBody>
      </p:sp>
      <p:cxnSp>
        <p:nvCxnSpPr>
          <p:cNvPr id="23" name="Conector recto de flecha 22"/>
          <p:cNvCxnSpPr/>
          <p:nvPr/>
        </p:nvCxnSpPr>
        <p:spPr>
          <a:xfrm>
            <a:off x="4871691" y="2772948"/>
            <a:ext cx="10948" cy="1234281"/>
          </a:xfrm>
          <a:prstGeom prst="straightConnector1">
            <a:avLst/>
          </a:prstGeom>
          <a:ln w="38100" cmpd="sng">
            <a:tailEnd type="arrow"/>
          </a:ln>
        </p:spPr>
        <p:style>
          <a:lnRef idx="2">
            <a:schemeClr val="accent6"/>
          </a:lnRef>
          <a:fillRef idx="0">
            <a:schemeClr val="accent6"/>
          </a:fillRef>
          <a:effectRef idx="1">
            <a:schemeClr val="accent6"/>
          </a:effectRef>
          <a:fontRef idx="minor">
            <a:schemeClr val="tx1"/>
          </a:fontRef>
        </p:style>
      </p:cxnSp>
      <p:pic>
        <p:nvPicPr>
          <p:cNvPr id="30" name="Imagen 29" descr="Captura de pantalla 2016-02-22 a las 20.43.27.pn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63700" y="5271124"/>
            <a:ext cx="5816600" cy="1409700"/>
          </a:xfrm>
          <a:prstGeom prst="rect">
            <a:avLst/>
          </a:prstGeom>
          <a:ln>
            <a:noFill/>
          </a:ln>
          <a:effectLst>
            <a:softEdge rad="112500"/>
          </a:effectLst>
        </p:spPr>
      </p:pic>
    </p:spTree>
    <p:extLst>
      <p:ext uri="{BB962C8B-B14F-4D97-AF65-F5344CB8AC3E}">
        <p14:creationId xmlns:p14="http://schemas.microsoft.com/office/powerpoint/2010/main" val="3628655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09349" y="1490008"/>
            <a:ext cx="4851379" cy="1938992"/>
          </a:xfrm>
          <a:prstGeom prst="rect">
            <a:avLst/>
          </a:prstGeom>
          <a:noFill/>
        </p:spPr>
        <p:txBody>
          <a:bodyPr wrap="square" rtlCol="0">
            <a:spAutoFit/>
          </a:bodyPr>
          <a:lstStyle/>
          <a:p>
            <a:r>
              <a:rPr lang="es-MX" sz="2400" dirty="0"/>
              <a:t>Lingüista</a:t>
            </a:r>
          </a:p>
          <a:p>
            <a:r>
              <a:rPr lang="es-MX" sz="2400" dirty="0"/>
              <a:t>Científico social</a:t>
            </a:r>
          </a:p>
          <a:p>
            <a:r>
              <a:rPr lang="es-MX" sz="2400" dirty="0"/>
              <a:t>Activista</a:t>
            </a:r>
          </a:p>
          <a:p>
            <a:endParaRPr lang="es-MX" sz="2400" dirty="0"/>
          </a:p>
          <a:p>
            <a:r>
              <a:rPr lang="es-MX" sz="2400" dirty="0"/>
              <a:t>Video con Foucault</a:t>
            </a:r>
          </a:p>
        </p:txBody>
      </p:sp>
    </p:spTree>
    <p:extLst>
      <p:ext uri="{BB962C8B-B14F-4D97-AF65-F5344CB8AC3E}">
        <p14:creationId xmlns:p14="http://schemas.microsoft.com/office/powerpoint/2010/main" val="182412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6740307"/>
          </a:xfrm>
          <a:prstGeom prst="rect">
            <a:avLst/>
          </a:prstGeom>
          <a:noFill/>
        </p:spPr>
        <p:txBody>
          <a:bodyPr wrap="square" rtlCol="0">
            <a:spAutoFit/>
          </a:bodyPr>
          <a:lstStyle/>
          <a:p>
            <a:r>
              <a:rPr lang="es-MX" sz="2400" dirty="0"/>
              <a:t>Se trata de crear un eslogan que no pueda recibir ninguna oposición, bien al contrario, que todo el</a:t>
            </a:r>
          </a:p>
          <a:p>
            <a:r>
              <a:rPr lang="es-MX" sz="2400" dirty="0"/>
              <a:t>mundo esté a favor. </a:t>
            </a:r>
          </a:p>
          <a:p>
            <a:endParaRPr lang="es-MX" sz="2400" dirty="0"/>
          </a:p>
          <a:p>
            <a:r>
              <a:rPr lang="es-MX" sz="2400" dirty="0"/>
              <a:t>Nadie sabe lo que significa, porque no significa nada, y su importancia estriba en que distrae la atención de la gente respecto de preguntas que sí significan algo.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09907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tio-sa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40"/>
            <a:ext cx="3810000" cy="5016500"/>
          </a:xfrm>
          <a:prstGeom prst="rect">
            <a:avLst/>
          </a:prstGeom>
        </p:spPr>
      </p:pic>
      <p:pic>
        <p:nvPicPr>
          <p:cNvPr id="1030" name="Picture 6" descr="Cómo hacer un buen eslogan político - Beers&amp;Politics">
            <a:extLst>
              <a:ext uri="{FF2B5EF4-FFF2-40B4-BE49-F238E27FC236}">
                <a16:creationId xmlns:a16="http://schemas.microsoft.com/office/drawing/2014/main" id="{9E359FB7-D070-654C-847C-8716ED175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385" y="3871160"/>
            <a:ext cx="4853615" cy="2986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ena (partido político) - Wikipedia, la enciclopedia libre">
            <a:extLst>
              <a:ext uri="{FF2B5EF4-FFF2-40B4-BE49-F238E27FC236}">
                <a16:creationId xmlns:a16="http://schemas.microsoft.com/office/drawing/2014/main" id="{70A49526-E683-0648-801A-88F17DC56E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62" b="26985"/>
          <a:stretch/>
        </p:blipFill>
        <p:spPr bwMode="auto">
          <a:xfrm>
            <a:off x="0" y="4988760"/>
            <a:ext cx="4290385" cy="1868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24 noviembre, 2017 – Más de Anna">
            <a:extLst>
              <a:ext uri="{FF2B5EF4-FFF2-40B4-BE49-F238E27FC236}">
                <a16:creationId xmlns:a16="http://schemas.microsoft.com/office/drawing/2014/main" id="{DC876EF0-7685-3547-8497-83ACD64F4D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92471"/>
            <a:ext cx="5358581" cy="303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980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4968" y="-274720"/>
            <a:ext cx="8849032" cy="5800262"/>
          </a:xfrm>
        </p:spPr>
        <p:txBody>
          <a:bodyPr>
            <a:normAutofit/>
          </a:bodyPr>
          <a:lstStyle/>
          <a:p>
            <a:pPr marL="0" indent="0" algn="ctr">
              <a:buNone/>
            </a:pPr>
            <a:endParaRPr lang="es-ES" sz="2400" dirty="0">
              <a:latin typeface="Arial" panose="020B0604020202020204" pitchFamily="34" charset="0"/>
              <a:cs typeface="Arial" panose="020B0604020202020204" pitchFamily="34" charset="0"/>
            </a:endParaRPr>
          </a:p>
          <a:p>
            <a:pPr marL="0" indent="0" algn="ctr">
              <a:buNone/>
            </a:pPr>
            <a:r>
              <a:rPr lang="es-ES" sz="2800" dirty="0">
                <a:latin typeface="Arial" panose="020B0604020202020204" pitchFamily="34" charset="0"/>
                <a:cs typeface="Arial" panose="020B0604020202020204" pitchFamily="34" charset="0"/>
              </a:rPr>
              <a:t>Pero hay más tácticas propagandísticas.</a:t>
            </a:r>
          </a:p>
          <a:p>
            <a:pPr marL="0" indent="0" algn="ctr">
              <a:buNone/>
            </a:pPr>
            <a:endParaRPr lang="es-ES" sz="1400" dirty="0">
              <a:latin typeface="Arial" panose="020B0604020202020204" pitchFamily="34" charset="0"/>
              <a:cs typeface="Arial" panose="020B0604020202020204" pitchFamily="34" charset="0"/>
            </a:endParaRPr>
          </a:p>
          <a:p>
            <a:pPr marL="0" indent="0" algn="ctr">
              <a:buNone/>
            </a:pPr>
            <a:r>
              <a:rPr lang="es-ES" sz="2800" dirty="0">
                <a:latin typeface="Arial" panose="020B0604020202020204" pitchFamily="34" charset="0"/>
                <a:cs typeface="Arial" panose="020B0604020202020204" pitchFamily="34" charset="0"/>
              </a:rPr>
              <a:t>Porque </a:t>
            </a:r>
            <a:r>
              <a:rPr lang="es-MX" sz="2800" dirty="0">
                <a:latin typeface="Arial" panose="020B0604020202020204" pitchFamily="34" charset="0"/>
                <a:cs typeface="Arial" panose="020B0604020202020204" pitchFamily="34" charset="0"/>
              </a:rPr>
              <a:t>el rebaño nunca acaba de estar debidamente domesticado. Es una batalla permanente.</a:t>
            </a:r>
          </a:p>
          <a:p>
            <a:pPr marL="0" indent="0" algn="ctr">
              <a:buNone/>
            </a:pPr>
            <a:endParaRPr lang="es-ES" sz="2400" dirty="0">
              <a:latin typeface="Arial" panose="020B0604020202020204" pitchFamily="34" charset="0"/>
              <a:cs typeface="Arial" panose="020B0604020202020204" pitchFamily="34" charset="0"/>
            </a:endParaRPr>
          </a:p>
        </p:txBody>
      </p:sp>
      <p:pic>
        <p:nvPicPr>
          <p:cNvPr id="4" name="Imagen 3" descr="movimiento-obre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09" y="2041596"/>
            <a:ext cx="4210050" cy="4816403"/>
          </a:xfrm>
          <a:prstGeom prst="rect">
            <a:avLst/>
          </a:prstGeom>
        </p:spPr>
      </p:pic>
      <p:pic>
        <p:nvPicPr>
          <p:cNvPr id="5" name="Imagen 4" descr="1450368796_369572_1450373779_noticia_norm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532" y="2041597"/>
            <a:ext cx="5160468" cy="3409595"/>
          </a:xfrm>
          <a:prstGeom prst="rect">
            <a:avLst/>
          </a:prstGeom>
        </p:spPr>
      </p:pic>
      <p:pic>
        <p:nvPicPr>
          <p:cNvPr id="6" name="Imagen 5" descr="70265694c1397a38e93527516b73a10c_X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532" y="4933490"/>
            <a:ext cx="5160468" cy="1924510"/>
          </a:xfrm>
          <a:prstGeom prst="rect">
            <a:avLst/>
          </a:prstGeom>
        </p:spPr>
      </p:pic>
    </p:spTree>
    <p:extLst>
      <p:ext uri="{BB962C8B-B14F-4D97-AF65-F5344CB8AC3E}">
        <p14:creationId xmlns:p14="http://schemas.microsoft.com/office/powerpoint/2010/main" val="3069101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51483" y="1588255"/>
            <a:ext cx="3158999" cy="3681490"/>
          </a:xfrm>
        </p:spPr>
        <p:txBody>
          <a:bodyPr>
            <a:noAutofit/>
          </a:bodyPr>
          <a:lstStyle/>
          <a:p>
            <a:pPr marL="0" indent="0" algn="ctr">
              <a:buNone/>
            </a:pPr>
            <a:endParaRPr lang="es-ES" sz="3400" dirty="0">
              <a:latin typeface="Agency FB" panose="020B0503020202020204" pitchFamily="34" charset="0"/>
            </a:endParaRPr>
          </a:p>
          <a:p>
            <a:pPr marL="0" indent="0" algn="ctr">
              <a:buNone/>
            </a:pPr>
            <a:r>
              <a:rPr lang="es-ES" sz="3000" dirty="0">
                <a:latin typeface="Arial" panose="020B0604020202020204" pitchFamily="34" charset="0"/>
                <a:cs typeface="Arial" panose="020B0604020202020204" pitchFamily="34" charset="0"/>
              </a:rPr>
              <a:t>UNA DE ELLAS ES EL DESFILE DE ENEMIGOS</a:t>
            </a:r>
          </a:p>
        </p:txBody>
      </p:sp>
      <p:pic>
        <p:nvPicPr>
          <p:cNvPr id="4" name="Imagen 3" descr="mat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036" y="0"/>
            <a:ext cx="3483964" cy="2079033"/>
          </a:xfrm>
          <a:prstGeom prst="rect">
            <a:avLst/>
          </a:prstGeom>
        </p:spPr>
      </p:pic>
      <p:pic>
        <p:nvPicPr>
          <p:cNvPr id="5" name="Imagen 4" descr="cuanto-gana-un-narcotraficante-570x3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660036" cy="3356302"/>
          </a:xfrm>
          <a:prstGeom prst="rect">
            <a:avLst/>
          </a:prstGeom>
        </p:spPr>
      </p:pic>
      <p:pic>
        <p:nvPicPr>
          <p:cNvPr id="7" name="Imagen 6" descr="Terroristas-de-Hamás1_Snapse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6116243" cy="3429000"/>
          </a:xfrm>
          <a:prstGeom prst="rect">
            <a:avLst/>
          </a:prstGeom>
        </p:spPr>
      </p:pic>
      <p:pic>
        <p:nvPicPr>
          <p:cNvPr id="3074" name="Picture 2" descr="Osama Bin Laden, el enemigo número uno de Estados Unidos">
            <a:extLst>
              <a:ext uri="{FF2B5EF4-FFF2-40B4-BE49-F238E27FC236}">
                <a16:creationId xmlns:a16="http://schemas.microsoft.com/office/drawing/2014/main" id="{525227F6-810D-8E4F-8339-9C4209369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8443" y="3775587"/>
            <a:ext cx="3005080" cy="31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739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he_avengers_iron_man-wide.jpg"/>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Marcador de contenido 2"/>
          <p:cNvSpPr>
            <a:spLocks noGrp="1"/>
          </p:cNvSpPr>
          <p:nvPr>
            <p:ph idx="1"/>
          </p:nvPr>
        </p:nvSpPr>
        <p:spPr>
          <a:xfrm>
            <a:off x="403840" y="583307"/>
            <a:ext cx="8229600" cy="1067612"/>
          </a:xfrm>
        </p:spPr>
        <p:txBody>
          <a:bodyPr>
            <a:normAutofit fontScale="85000" lnSpcReduction="10000"/>
          </a:bodyPr>
          <a:lstStyle/>
          <a:p>
            <a:pPr marL="0" indent="0" algn="ctr">
              <a:buNone/>
            </a:pPr>
            <a:r>
              <a:rPr lang="es-ES" dirty="0">
                <a:latin typeface="Arial" panose="020B0604020202020204" pitchFamily="34" charset="0"/>
                <a:cs typeface="Arial" panose="020B0604020202020204" pitchFamily="34" charset="0"/>
              </a:rPr>
              <a:t>Lo que condujo a la estrategia</a:t>
            </a:r>
          </a:p>
          <a:p>
            <a:pPr marL="0" indent="0" algn="ctr">
              <a:buNone/>
            </a:pPr>
            <a:r>
              <a:rPr lang="es-ES" dirty="0">
                <a:latin typeface="Arial" panose="020B0604020202020204" pitchFamily="34" charset="0"/>
                <a:cs typeface="Arial" panose="020B0604020202020204" pitchFamily="34" charset="0"/>
              </a:rPr>
              <a:t> de DIFERIR (soluciones dolorosas pero necesarias)</a:t>
            </a:r>
          </a:p>
        </p:txBody>
      </p:sp>
      <p:sp>
        <p:nvSpPr>
          <p:cNvPr id="5" name="CuadroTexto 4"/>
          <p:cNvSpPr txBox="1"/>
          <p:nvPr/>
        </p:nvSpPr>
        <p:spPr>
          <a:xfrm>
            <a:off x="4383051" y="1977891"/>
            <a:ext cx="3911030" cy="830997"/>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Las armas se vuelven sinónimo de seguridad</a:t>
            </a:r>
          </a:p>
        </p:txBody>
      </p:sp>
      <p:sp>
        <p:nvSpPr>
          <p:cNvPr id="6" name="CuadroTexto 5"/>
          <p:cNvSpPr txBox="1"/>
          <p:nvPr/>
        </p:nvSpPr>
        <p:spPr>
          <a:xfrm>
            <a:off x="296746" y="3716128"/>
            <a:ext cx="2880662" cy="1200328"/>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Cultura del miedo que justifica las armas</a:t>
            </a:r>
          </a:p>
        </p:txBody>
      </p:sp>
      <p:pic>
        <p:nvPicPr>
          <p:cNvPr id="7" name="Imagen 6" descr="clip_image0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090" y="5097625"/>
            <a:ext cx="2395910" cy="17603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Imagen 7" descr="clip_image0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1389"/>
            <a:ext cx="2966988" cy="1126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descr="Atentado11S-400x22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9873" y="2808888"/>
            <a:ext cx="3284127" cy="1814480"/>
          </a:xfrm>
          <a:prstGeom prst="rect">
            <a:avLst/>
          </a:prstGeom>
          <a:ln>
            <a:noFill/>
          </a:ln>
          <a:effectLst>
            <a:softEdge rad="112500"/>
          </a:effectLst>
        </p:spPr>
      </p:pic>
      <p:pic>
        <p:nvPicPr>
          <p:cNvPr id="10" name="Imagen 9" descr="152199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7408" y="5315582"/>
            <a:ext cx="2682465" cy="1542417"/>
          </a:xfrm>
          <a:prstGeom prst="rect">
            <a:avLst/>
          </a:prstGeom>
          <a:ln>
            <a:noFill/>
          </a:ln>
          <a:effectLst>
            <a:softEdge rad="112500"/>
          </a:effectLst>
        </p:spPr>
      </p:pic>
    </p:spTree>
    <p:extLst>
      <p:ext uri="{BB962C8B-B14F-4D97-AF65-F5344CB8AC3E}">
        <p14:creationId xmlns:p14="http://schemas.microsoft.com/office/powerpoint/2010/main" val="17176969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537" y="4166175"/>
            <a:ext cx="6465957" cy="1143000"/>
          </a:xfrm>
        </p:spPr>
        <p:txBody>
          <a:bodyPr>
            <a:normAutofit/>
          </a:bodyPr>
          <a:lstStyle/>
          <a:p>
            <a:r>
              <a:rPr lang="es-ES" sz="3200" dirty="0">
                <a:latin typeface="Arial" panose="020B0604020202020204" pitchFamily="34" charset="0"/>
                <a:cs typeface="Arial" panose="020B0604020202020204" pitchFamily="34" charset="0"/>
              </a:rPr>
              <a:t>O DE HÉROES …</a:t>
            </a:r>
          </a:p>
        </p:txBody>
      </p:sp>
      <p:pic>
        <p:nvPicPr>
          <p:cNvPr id="4" name="Imagen 3" descr="iwo-jima_thum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113325" cy="3257308"/>
          </a:xfrm>
          <a:prstGeom prst="rect">
            <a:avLst/>
          </a:prstGeom>
        </p:spPr>
      </p:pic>
      <p:pic>
        <p:nvPicPr>
          <p:cNvPr id="6" name="Imagen 5"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10" y="2658193"/>
            <a:ext cx="3198982" cy="4199807"/>
          </a:xfrm>
          <a:prstGeom prst="rect">
            <a:avLst/>
          </a:prstGeom>
        </p:spPr>
      </p:pic>
      <p:pic>
        <p:nvPicPr>
          <p:cNvPr id="8" name="Imagen 7" descr="PoliciaFederal_1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141" y="60127"/>
            <a:ext cx="4687086" cy="3034265"/>
          </a:xfrm>
          <a:prstGeom prst="rect">
            <a:avLst/>
          </a:prstGeom>
        </p:spPr>
      </p:pic>
      <p:sp>
        <p:nvSpPr>
          <p:cNvPr id="9" name="CuadroTexto 8"/>
          <p:cNvSpPr txBox="1"/>
          <p:nvPr/>
        </p:nvSpPr>
        <p:spPr>
          <a:xfrm>
            <a:off x="5599222" y="5874543"/>
            <a:ext cx="2997670" cy="923330"/>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Veteranos de guerra muestran orgullosamente sus heridas</a:t>
            </a:r>
          </a:p>
        </p:txBody>
      </p:sp>
    </p:spTree>
    <p:extLst>
      <p:ext uri="{BB962C8B-B14F-4D97-AF65-F5344CB8AC3E}">
        <p14:creationId xmlns:p14="http://schemas.microsoft.com/office/powerpoint/2010/main" val="240256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03043"/>
            <a:ext cx="8832891" cy="1143000"/>
          </a:xfrm>
        </p:spPr>
        <p:txBody>
          <a:bodyPr>
            <a:normAutofit/>
          </a:bodyPr>
          <a:lstStyle/>
          <a:p>
            <a:r>
              <a:rPr lang="es-ES" sz="3200" dirty="0">
                <a:latin typeface="Arial" panose="020B0604020202020204" pitchFamily="34" charset="0"/>
                <a:cs typeface="Arial" panose="020B0604020202020204" pitchFamily="34" charset="0"/>
              </a:rPr>
              <a:t>O DE HÉROES … COLEGIO REBSAMEN</a:t>
            </a:r>
          </a:p>
        </p:txBody>
      </p:sp>
      <p:sp>
        <p:nvSpPr>
          <p:cNvPr id="9" name="CuadroTexto 8"/>
          <p:cNvSpPr txBox="1"/>
          <p:nvPr/>
        </p:nvSpPr>
        <p:spPr>
          <a:xfrm>
            <a:off x="5599222" y="5874543"/>
            <a:ext cx="2997670" cy="923330"/>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Veteranos de guerra muestran orgullosamente sus heridas</a:t>
            </a:r>
          </a:p>
        </p:txBody>
      </p:sp>
      <p:pic>
        <p:nvPicPr>
          <p:cNvPr id="4098" name="Picture 2" descr="Investiga FGR a cinco exfuncionarios de la SEP por caso Rébsamen">
            <a:extLst>
              <a:ext uri="{FF2B5EF4-FFF2-40B4-BE49-F238E27FC236}">
                <a16:creationId xmlns:a16="http://schemas.microsoft.com/office/drawing/2014/main" id="{B2AD14F5-A5E0-2347-A918-C95827C01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3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985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Superman-Artwork-superman-38273746-500-4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73" y="-81310"/>
            <a:ext cx="3767905" cy="3677475"/>
          </a:xfrm>
          <a:prstGeom prst="rect">
            <a:avLst/>
          </a:prstGeom>
        </p:spPr>
      </p:pic>
      <p:sp>
        <p:nvSpPr>
          <p:cNvPr id="3" name="Marcador de contenido 2"/>
          <p:cNvSpPr>
            <a:spLocks noGrp="1"/>
          </p:cNvSpPr>
          <p:nvPr>
            <p:ph idx="1"/>
          </p:nvPr>
        </p:nvSpPr>
        <p:spPr>
          <a:xfrm>
            <a:off x="2675235" y="3146857"/>
            <a:ext cx="6168513" cy="737308"/>
          </a:xfrm>
        </p:spPr>
        <p:txBody>
          <a:bodyPr>
            <a:normAutofit/>
          </a:bodyPr>
          <a:lstStyle/>
          <a:p>
            <a:pPr marL="0" indent="0">
              <a:buNone/>
            </a:pPr>
            <a:r>
              <a:rPr lang="es-ES" sz="2600" dirty="0">
                <a:latin typeface="Arial" panose="020B0604020202020204" pitchFamily="34" charset="0"/>
                <a:cs typeface="Arial" panose="020B0604020202020204" pitchFamily="34" charset="0"/>
              </a:rPr>
              <a:t>Y SUS HOMÓLOGOS MEDIATIZADOS  </a:t>
            </a:r>
          </a:p>
        </p:txBody>
      </p:sp>
      <p:pic>
        <p:nvPicPr>
          <p:cNvPr id="4" name="Imagen 3" descr="2108594.jpg"/>
          <p:cNvPicPr>
            <a:picLocks noChangeAspect="1"/>
          </p:cNvPicPr>
          <p:nvPr/>
        </p:nvPicPr>
        <p:blipFill rotWithShape="1">
          <a:blip r:embed="rId3">
            <a:extLst>
              <a:ext uri="{28A0092B-C50C-407E-A947-70E740481C1C}">
                <a14:useLocalDpi xmlns:a14="http://schemas.microsoft.com/office/drawing/2010/main" val="0"/>
              </a:ext>
            </a:extLst>
          </a:blip>
          <a:srcRect l="32392" t="3682" r="19953" b="2923"/>
          <a:stretch/>
        </p:blipFill>
        <p:spPr>
          <a:xfrm>
            <a:off x="5742922" y="3596164"/>
            <a:ext cx="3401078" cy="3332735"/>
          </a:xfrm>
          <a:prstGeom prst="rect">
            <a:avLst/>
          </a:prstGeom>
        </p:spPr>
      </p:pic>
      <p:pic>
        <p:nvPicPr>
          <p:cNvPr id="6" name="Imagen 5" descr="avengers_ultron_pos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944" y="0"/>
            <a:ext cx="5448055" cy="3065547"/>
          </a:xfrm>
          <a:prstGeom prst="rect">
            <a:avLst/>
          </a:prstGeom>
        </p:spPr>
      </p:pic>
      <p:pic>
        <p:nvPicPr>
          <p:cNvPr id="7" name="Imagen 6" descr="SIMPSON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251" y="3609813"/>
            <a:ext cx="6014189" cy="3261835"/>
          </a:xfrm>
          <a:prstGeom prst="rect">
            <a:avLst/>
          </a:prstGeom>
        </p:spPr>
      </p:pic>
    </p:spTree>
    <p:extLst>
      <p:ext uri="{BB962C8B-B14F-4D97-AF65-F5344CB8AC3E}">
        <p14:creationId xmlns:p14="http://schemas.microsoft.com/office/powerpoint/2010/main" val="305046069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Error de la PGR en caso Ayotzinapa viola el derecho a la verdad de las  familias ~ Rompeviento TV">
            <a:extLst>
              <a:ext uri="{FF2B5EF4-FFF2-40B4-BE49-F238E27FC236}">
                <a16:creationId xmlns:a16="http://schemas.microsoft.com/office/drawing/2014/main" id="{5C050E3C-8AC5-9F42-933B-B3809885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14" y="2890744"/>
            <a:ext cx="7581752" cy="396725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536129" y="-532602"/>
            <a:ext cx="2634399" cy="3259155"/>
          </a:xfrm>
        </p:spPr>
        <p:txBody>
          <a:bodyPr>
            <a:noAutofit/>
          </a:bodyPr>
          <a:lstStyle/>
          <a:p>
            <a:pPr marL="0" indent="0" algn="ctr">
              <a:buNone/>
            </a:pPr>
            <a:endParaRPr lang="es-ES" sz="3400" dirty="0">
              <a:latin typeface="Agency FB" panose="020B0503020202020204" pitchFamily="34" charset="0"/>
            </a:endParaRPr>
          </a:p>
          <a:p>
            <a:pPr marL="0" indent="0" algn="ctr">
              <a:buNone/>
            </a:pPr>
            <a:r>
              <a:rPr lang="es-ES" sz="3000" dirty="0">
                <a:latin typeface="Arial" panose="020B0604020202020204" pitchFamily="34" charset="0"/>
                <a:cs typeface="Arial" panose="020B0604020202020204" pitchFamily="34" charset="0"/>
              </a:rPr>
              <a:t>OTRA ESTRATEGIA HA SIDO FALSIFICAR LA HISTORIA</a:t>
            </a:r>
          </a:p>
        </p:txBody>
      </p:sp>
      <p:pic>
        <p:nvPicPr>
          <p:cNvPr id="2050" name="Picture 2" descr="Sabías que a Saddam Hussein le dieron las llaves de una ciudad en EUA? |  National Geographic en Español">
            <a:extLst>
              <a:ext uri="{FF2B5EF4-FFF2-40B4-BE49-F238E27FC236}">
                <a16:creationId xmlns:a16="http://schemas.microsoft.com/office/drawing/2014/main" id="{48A3987B-0DE5-D640-9C69-7E2EDAC0D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83278" cy="2859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 Guevara - Wikipedia, la enciclopedia libre">
            <a:extLst>
              <a:ext uri="{FF2B5EF4-FFF2-40B4-BE49-F238E27FC236}">
                <a16:creationId xmlns:a16="http://schemas.microsoft.com/office/drawing/2014/main" id="{AA1D4F46-0267-7140-AC20-2D8900D6C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3329" y="2382483"/>
            <a:ext cx="2336404" cy="299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rchivo Hugo Chávez">
            <a:extLst>
              <a:ext uri="{FF2B5EF4-FFF2-40B4-BE49-F238E27FC236}">
                <a16:creationId xmlns:a16="http://schemas.microsoft.com/office/drawing/2014/main" id="{DF758392-E7C1-AE43-B66A-83361404D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685" y="5198446"/>
            <a:ext cx="2337235" cy="169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749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8586966"/>
          </a:xfrm>
          <a:prstGeom prst="rect">
            <a:avLst/>
          </a:prstGeom>
          <a:noFill/>
        </p:spPr>
        <p:txBody>
          <a:bodyPr wrap="square" rtlCol="0">
            <a:spAutoFit/>
          </a:bodyPr>
          <a:lstStyle/>
          <a:p>
            <a:r>
              <a:rPr lang="es-MX" sz="2400" dirty="0"/>
              <a:t>En resumen, controlar al rebaño, manipularlo y dirigir su opinión, son los verdaderos objetivos de la propaganda.</a:t>
            </a:r>
          </a:p>
          <a:p>
            <a:endParaRPr lang="es-MX" sz="2400" dirty="0"/>
          </a:p>
          <a:p>
            <a:r>
              <a:rPr lang="es-MX" sz="2400" dirty="0"/>
              <a:t>Es fundamental comprender a Chomski, porque para nosotros la propaganda es como la ideología, pertenece a los otros, pertenece a los diferentes (comunistas, socialistas, etc.). </a:t>
            </a:r>
          </a:p>
          <a:p>
            <a:endParaRPr lang="es-MX" sz="2400" dirty="0"/>
          </a:p>
          <a:p>
            <a:r>
              <a:rPr lang="es-MX" sz="2400" dirty="0"/>
              <a:t>Chomski muestra cómo las democracias son sistemas basados en la propaganda y la manipulación de masas.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17313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4154984"/>
          </a:xfrm>
          <a:prstGeom prst="rect">
            <a:avLst/>
          </a:prstGeom>
          <a:noFill/>
        </p:spPr>
        <p:txBody>
          <a:bodyPr wrap="square" rtlCol="0">
            <a:spAutoFit/>
          </a:bodyPr>
          <a:lstStyle/>
          <a:p>
            <a:r>
              <a:rPr lang="es-MX" sz="2400" dirty="0"/>
              <a:t>Su teoría social es vasta. Incluso tiene una propuesta de alternativa al capitalismo: el anarcosindicalismo.</a:t>
            </a:r>
          </a:p>
          <a:p>
            <a:endParaRPr lang="es-MX" sz="2400" dirty="0"/>
          </a:p>
          <a:p>
            <a:r>
              <a:rPr lang="es-MX" sz="2400" dirty="0"/>
              <a:t>Nos centraremos en el tema de la propoganda.</a:t>
            </a:r>
          </a:p>
          <a:p>
            <a:endParaRPr lang="es-MX" sz="2400" dirty="0"/>
          </a:p>
          <a:p>
            <a:pPr marL="457200" indent="-457200">
              <a:buAutoNum type="arabicPeriod"/>
            </a:pPr>
            <a:r>
              <a:rPr lang="es-MX" sz="2400" dirty="0"/>
              <a:t>Historia de la propaganda</a:t>
            </a:r>
          </a:p>
          <a:p>
            <a:pPr marL="457200" indent="-457200">
              <a:buAutoNum type="arabicPeriod"/>
            </a:pPr>
            <a:endParaRPr lang="es-MX" sz="2400" dirty="0"/>
          </a:p>
          <a:p>
            <a:pPr marL="457200" indent="-457200">
              <a:buAutoNum type="arabicPeriod"/>
            </a:pPr>
            <a:r>
              <a:rPr lang="es-MX" sz="2400" dirty="0"/>
              <a:t>Modelo de la comunicación</a:t>
            </a:r>
          </a:p>
          <a:p>
            <a:endParaRPr lang="es-MX" sz="2400" dirty="0"/>
          </a:p>
          <a:p>
            <a:r>
              <a:rPr lang="es-MX" sz="2400" dirty="0"/>
              <a:t>Y terminaremos con el tema de la IA</a:t>
            </a:r>
          </a:p>
        </p:txBody>
      </p:sp>
    </p:spTree>
    <p:extLst>
      <p:ext uri="{BB962C8B-B14F-4D97-AF65-F5344CB8AC3E}">
        <p14:creationId xmlns:p14="http://schemas.microsoft.com/office/powerpoint/2010/main" val="2687577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262979"/>
          </a:xfrm>
          <a:prstGeom prst="rect">
            <a:avLst/>
          </a:prstGeom>
          <a:noFill/>
        </p:spPr>
        <p:txBody>
          <a:bodyPr wrap="square" rtlCol="0">
            <a:spAutoFit/>
          </a:bodyPr>
          <a:lstStyle/>
          <a:p>
            <a:r>
              <a:rPr lang="es-MX" sz="2400" dirty="0"/>
              <a:t>Para construir lo anterior, los poderes tienen a grandes aliados:</a:t>
            </a:r>
          </a:p>
          <a:p>
            <a:endParaRPr lang="es-MX" sz="2400" dirty="0"/>
          </a:p>
          <a:p>
            <a:r>
              <a:rPr lang="es-MX" sz="2400" dirty="0"/>
              <a:t>LOS MEDIOS DE COMUNICACIÓN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875655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La teoría del Modelo de la Comunicación es desarrollada por Edward S. Herman y Noam Chomsky.</a:t>
            </a:r>
          </a:p>
          <a:p>
            <a:endParaRPr lang="es-MX" sz="2400" dirty="0"/>
          </a:p>
          <a:p>
            <a:r>
              <a:rPr lang="es-MX" sz="2400" dirty="0"/>
              <a:t>Para ellos, los medios de comunicación de masas (el sesgo mediático) tienen implicaciones sobre las sociedades democráticas actuales.</a:t>
            </a:r>
          </a:p>
          <a:p>
            <a:endParaRPr lang="es-MX" sz="2400" dirty="0"/>
          </a:p>
          <a:p>
            <a:r>
              <a:rPr lang="es-MX" sz="2400" dirty="0"/>
              <a:t>Esta teoría trata de explicar cómo se construye el consenso manufacturado​ o falso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302950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476294" cy="6740307"/>
          </a:xfrm>
          <a:prstGeom prst="rect">
            <a:avLst/>
          </a:prstGeom>
          <a:noFill/>
        </p:spPr>
        <p:txBody>
          <a:bodyPr wrap="square" rtlCol="0">
            <a:spAutoFit/>
          </a:bodyPr>
          <a:lstStyle/>
          <a:p>
            <a:r>
              <a:rPr lang="es-MX" sz="2400" dirty="0"/>
              <a:t>El consenso manufacturado se da en las sociedades democráticas en las cuales existe de facto y encubiertamente control sobre la opinión pública.</a:t>
            </a:r>
          </a:p>
          <a:p>
            <a:endParaRPr lang="es-MX" sz="2400" dirty="0"/>
          </a:p>
          <a:p>
            <a:r>
              <a:rPr lang="es-MX" sz="2400" dirty="0"/>
              <a:t>​A diferencia de otros métodos de control social (represión, autoritarismo, etc.) en este caso es la publicidad y, más abiertamente, la propaganda, quien consigue el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r>
              <a:rPr lang="es-MX" sz="2400" dirty="0"/>
              <a:t>.</a:t>
            </a:r>
          </a:p>
          <a:p>
            <a:endParaRPr lang="es-MX" sz="2400" dirty="0"/>
          </a:p>
        </p:txBody>
      </p:sp>
    </p:spTree>
    <p:extLst>
      <p:ext uri="{BB962C8B-B14F-4D97-AF65-F5344CB8AC3E}">
        <p14:creationId xmlns:p14="http://schemas.microsoft.com/office/powerpoint/2010/main" val="1274547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370975"/>
          </a:xfrm>
          <a:prstGeom prst="rect">
            <a:avLst/>
          </a:prstGeom>
          <a:noFill/>
        </p:spPr>
        <p:txBody>
          <a:bodyPr wrap="square" rtlCol="0">
            <a:spAutoFit/>
          </a:bodyPr>
          <a:lstStyle/>
          <a:p>
            <a:r>
              <a:rPr lang="es-MX" sz="2400" dirty="0"/>
              <a:t>El Modelo de la Propaganda :</a:t>
            </a:r>
          </a:p>
          <a:p>
            <a:r>
              <a:rPr lang="es-MX" sz="2400" dirty="0"/>
              <a:t>  </a:t>
            </a:r>
          </a:p>
          <a:p>
            <a:r>
              <a:rPr lang="es-MX" sz="2400" dirty="0"/>
              <a:t>[...] traza las rutas por las cuales el dinero y el poder son capaces de filtrar las noticias adecuadas a la impresión, marginar a la disidencia y permitir al gobierno y los intereses privados dominantes llevar sus mensajes al público. </a:t>
            </a:r>
          </a:p>
          <a:p>
            <a:endParaRPr lang="es-MX" sz="2400" dirty="0"/>
          </a:p>
          <a:p>
            <a:r>
              <a:rPr lang="es-MX" sz="2400" dirty="0"/>
              <a:t>Chomsky y Herman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622184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pic>
        <p:nvPicPr>
          <p:cNvPr id="5122" name="Picture 2" descr="Modelo de la Propaganda - Comunicólogos">
            <a:extLst>
              <a:ext uri="{FF2B5EF4-FFF2-40B4-BE49-F238E27FC236}">
                <a16:creationId xmlns:a16="http://schemas.microsoft.com/office/drawing/2014/main" id="{70B434F0-3ED9-204F-90B6-86D0192FA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384" y="1454046"/>
            <a:ext cx="7593949" cy="51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1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154984"/>
          </a:xfrm>
          <a:prstGeom prst="rect">
            <a:avLst/>
          </a:prstGeom>
          <a:noFill/>
        </p:spPr>
        <p:txBody>
          <a:bodyPr wrap="square" rtlCol="0">
            <a:spAutoFit/>
          </a:bodyPr>
          <a:lstStyle/>
          <a:p>
            <a:r>
              <a:rPr lang="es-MX" sz="2400" dirty="0"/>
              <a:t>NOTICIAS CRUDAS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924070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FILTRO 1: EL MONOPOLIO MEDIÁTICO</a:t>
            </a:r>
          </a:p>
          <a:p>
            <a:endParaRPr lang="es-MX" sz="2400" dirty="0"/>
          </a:p>
          <a:p>
            <a:r>
              <a:rPr lang="es-MX" sz="2400" dirty="0"/>
              <a:t>La mayor parte de los medios de comunicación están en manos de grandes corporaciones, o sea, pertenecen de hecho a las élites económicas.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341757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1: EL MONOPOLIO MEDIÁTICO</a:t>
            </a:r>
          </a:p>
          <a:p>
            <a:endParaRPr lang="es-MX" sz="2400" dirty="0"/>
          </a:p>
          <a:p>
            <a:r>
              <a:rPr lang="es-MX" sz="2400" dirty="0"/>
              <a:t>En 1982, había 50 empresas que controlaban casi todos los medios en Estados Unidos. En 1993, la cifra se había reducido a 20.</a:t>
            </a:r>
          </a:p>
          <a:p>
            <a:endParaRPr lang="es-MX" sz="2400" dirty="0"/>
          </a:p>
          <a:p>
            <a:r>
              <a:rPr lang="es-MX" sz="2400" dirty="0"/>
              <a:t>Y entonces los medios de comunicación se convierten en empresas. No están para informar responsablemente, sino para lograr ganancias.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898882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893647"/>
          </a:xfrm>
          <a:prstGeom prst="rect">
            <a:avLst/>
          </a:prstGeom>
          <a:noFill/>
        </p:spPr>
        <p:txBody>
          <a:bodyPr wrap="square" rtlCol="0">
            <a:spAutoFit/>
          </a:bodyPr>
          <a:lstStyle/>
          <a:p>
            <a:r>
              <a:rPr lang="es-MX" sz="2400" dirty="0"/>
              <a:t>FILTRO 2: LA PUBLICIDAD</a:t>
            </a:r>
          </a:p>
          <a:p>
            <a:endParaRPr lang="es-MX" sz="2400" dirty="0"/>
          </a:p>
          <a:p>
            <a:r>
              <a:rPr lang="es-MX" sz="2400" dirty="0"/>
              <a:t>Los medios dependen de la publicidad de las élites económicas para su existencia.</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435194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262979"/>
          </a:xfrm>
          <a:prstGeom prst="rect">
            <a:avLst/>
          </a:prstGeom>
          <a:noFill/>
        </p:spPr>
        <p:txBody>
          <a:bodyPr wrap="square" rtlCol="0">
            <a:spAutoFit/>
          </a:bodyPr>
          <a:lstStyle/>
          <a:p>
            <a:r>
              <a:rPr lang="es-MX" sz="2400" dirty="0"/>
              <a:t>FILTRO 2: LA PUBLICIDAD</a:t>
            </a:r>
          </a:p>
          <a:p>
            <a:endParaRPr lang="es-MX" sz="2400" dirty="0"/>
          </a:p>
          <a:p>
            <a:r>
              <a:rPr lang="es-MX" sz="2400" dirty="0"/>
              <a:t>Antes del auge de la publicidad, el precio de un periódico debía cubrir su costo de producción, pero si los anunciantes la financian, una publicación puede venderse a menos del costo de producción. Esto deja fuera a los periódicos que no consiguen anunciantes.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2997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416320"/>
          </a:xfrm>
          <a:prstGeom prst="rect">
            <a:avLst/>
          </a:prstGeom>
          <a:noFill/>
        </p:spPr>
        <p:txBody>
          <a:bodyPr wrap="square" rtlCol="0">
            <a:spAutoFit/>
          </a:bodyPr>
          <a:lstStyle/>
          <a:p>
            <a:r>
              <a:rPr lang="es-MX" sz="2400" dirty="0"/>
              <a:t>Concepto 1</a:t>
            </a:r>
          </a:p>
          <a:p>
            <a:endParaRPr lang="es-MX" sz="2400" dirty="0"/>
          </a:p>
          <a:p>
            <a:r>
              <a:rPr lang="es-MX" sz="2400" dirty="0"/>
              <a:t>Los actores sociales tienen a su alcance los recursos para participar de manera significativa en la gestión social.</a:t>
            </a:r>
          </a:p>
          <a:p>
            <a:endParaRPr lang="es-MX" sz="2400" dirty="0"/>
          </a:p>
          <a:p>
            <a:r>
              <a:rPr lang="es-MX" sz="2400" dirty="0"/>
              <a:t>Los medios de información son libres e imparciales.</a:t>
            </a:r>
          </a:p>
          <a:p>
            <a:endParaRPr lang="es-MX" sz="2400" dirty="0"/>
          </a:p>
          <a:p>
            <a:endParaRPr lang="es-MX" sz="2400" dirty="0"/>
          </a:p>
        </p:txBody>
      </p:sp>
    </p:spTree>
    <p:extLst>
      <p:ext uri="{BB962C8B-B14F-4D97-AF65-F5344CB8AC3E}">
        <p14:creationId xmlns:p14="http://schemas.microsoft.com/office/powerpoint/2010/main" val="3737229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2: LA PUBLICIDAD</a:t>
            </a:r>
          </a:p>
          <a:p>
            <a:endParaRPr lang="es-MX" sz="2400" dirty="0"/>
          </a:p>
          <a:p>
            <a:r>
              <a:rPr lang="es-MX" sz="2400" dirty="0"/>
              <a:t>La publicidad deforma las noticias porque hace que la publicación responda a los intereses de sus anunciantes y no a los de sus lectores. </a:t>
            </a:r>
          </a:p>
          <a:p>
            <a:endParaRPr lang="es-MX" sz="2400" dirty="0"/>
          </a:p>
          <a:p>
            <a:r>
              <a:rPr lang="es-MX" sz="2400" dirty="0"/>
              <a:t>Al público no se lo considera un conjunto de “ciudadanos” sino de “consumidores”. </a:t>
            </a:r>
          </a:p>
          <a:p>
            <a:endParaRPr lang="es-MX" sz="2400" dirty="0"/>
          </a:p>
          <a:p>
            <a:r>
              <a:rPr lang="es-MX" sz="2400" dirty="0"/>
              <a:t>Los auspiciantes quieren que se cuestione lo menos posible y no se causen trastornos.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89000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3: LA DEPENDENCIA DE LAS NOTICIAS</a:t>
            </a:r>
          </a:p>
          <a:p>
            <a:endParaRPr lang="es-MX" sz="2400" dirty="0"/>
          </a:p>
          <a:p>
            <a:r>
              <a:rPr lang="es-MX" sz="2400" dirty="0"/>
              <a:t>Los medios deben producir un flujo permanente de nuevas noticias. </a:t>
            </a:r>
          </a:p>
          <a:p>
            <a:endParaRPr lang="es-MX" sz="2400" dirty="0"/>
          </a:p>
          <a:p>
            <a:r>
              <a:rPr lang="es-MX" sz="2400" dirty="0"/>
              <a:t>Los principales proveedores de noticias no vienen del evento a informar, sino de fuentes en el poder. </a:t>
            </a:r>
          </a:p>
          <a:p>
            <a:endParaRPr lang="es-MX" sz="2400" dirty="0"/>
          </a:p>
          <a:p>
            <a:r>
              <a:rPr lang="es-MX" sz="2400" dirty="0"/>
              <a:t>Para mantener una imagen de objetividad e imparcialidad, los medios necesitan de material presuntamente «correcto».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89548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FILTRO 3: LA DEPENDENCIA DE LAS NOTICIAS</a:t>
            </a:r>
          </a:p>
          <a:p>
            <a:endParaRPr lang="es-MX" sz="2400" dirty="0"/>
          </a:p>
          <a:p>
            <a:r>
              <a:rPr lang="es-MX" sz="2400" dirty="0"/>
              <a:t>Y si uno duda de la “versión oficial”, siempre puede consultar a los expertos. </a:t>
            </a:r>
          </a:p>
          <a:p>
            <a:endParaRPr lang="es-MX" sz="2400" dirty="0"/>
          </a:p>
          <a:p>
            <a:r>
              <a:rPr lang="es-MX" sz="2400" dirty="0"/>
              <a:t>Desde luego, éstos generalmente representan a las grandes empresas o a los intereses oficiales, porque son quienes los financian, auspician o incluyen en sus proyectos.</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033134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524315"/>
          </a:xfrm>
          <a:prstGeom prst="rect">
            <a:avLst/>
          </a:prstGeom>
          <a:noFill/>
        </p:spPr>
        <p:txBody>
          <a:bodyPr wrap="square" rtlCol="0">
            <a:spAutoFit/>
          </a:bodyPr>
          <a:lstStyle/>
          <a:p>
            <a:r>
              <a:rPr lang="es-MX" sz="2400" dirty="0"/>
              <a:t>FILTRO 4: LA CENSURA</a:t>
            </a:r>
          </a:p>
          <a:p>
            <a:endParaRPr lang="es-MX" sz="2400" dirty="0"/>
          </a:p>
          <a:p>
            <a:r>
              <a:rPr lang="es-MX" sz="2400" dirty="0"/>
              <a:t>Los grupos de influencia pueden organizar respuestas sistemáticas ante cualquier desviación de línea editorial o ante el sesgo mediático.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518095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FILTRO 4: LA CENSURA</a:t>
            </a:r>
          </a:p>
          <a:p>
            <a:endParaRPr lang="es-MX" sz="2400" dirty="0"/>
          </a:p>
          <a:p>
            <a:r>
              <a:rPr lang="es-MX" sz="2400" dirty="0"/>
              <a:t>Es una forma de disciplinar a los medios. </a:t>
            </a:r>
          </a:p>
          <a:p>
            <a:endParaRPr lang="es-MX" sz="2400" dirty="0"/>
          </a:p>
          <a:p>
            <a:r>
              <a:rPr lang="es-MX" sz="2400" dirty="0"/>
              <a:t>La censura se expresa en reacciones negativas ante las declaraciones de los medios, bajo la forma de cartas, llamados telefónicos, petitorios, procesos judiciales, discursos, proyectos de ley y otras formas de acción punitiva.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1633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370975"/>
          </a:xfrm>
          <a:prstGeom prst="rect">
            <a:avLst/>
          </a:prstGeom>
          <a:noFill/>
        </p:spPr>
        <p:txBody>
          <a:bodyPr wrap="square" rtlCol="0">
            <a:spAutoFit/>
          </a:bodyPr>
          <a:lstStyle/>
          <a:p>
            <a:r>
              <a:rPr lang="es-MX" sz="2400" dirty="0"/>
              <a:t>FILTRO 4: LA CENSURA</a:t>
            </a:r>
          </a:p>
          <a:p>
            <a:endParaRPr lang="es-MX" sz="2400" dirty="0"/>
          </a:p>
          <a:p>
            <a:r>
              <a:rPr lang="es-MX" sz="2400" dirty="0"/>
              <a:t>En ciertas circunstancias, la censura puede dificultar el funcionamiento de un medio de comunicación. </a:t>
            </a:r>
          </a:p>
          <a:p>
            <a:endParaRPr lang="es-MX" sz="2400" dirty="0"/>
          </a:p>
          <a:p>
            <a:r>
              <a:rPr lang="es-MX" sz="2400" dirty="0"/>
              <a:t>Una de las grandes ironías es que a pesar de que estos “filtros” pro-empresariales, pro-gubernamentales y pro-statu que le confieren a los medios un peligroso sesgo derechista, constantemente se los acusa de izquierdistas o como contrarios al régimen.</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100677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FILTRO 5: LA DEFENSA DE OCCIDENTE</a:t>
            </a:r>
          </a:p>
          <a:p>
            <a:endParaRPr lang="es-MX" sz="2400" dirty="0"/>
          </a:p>
          <a:p>
            <a:r>
              <a:rPr lang="es-MX" sz="2400" dirty="0"/>
              <a:t>El control ideológico con doctrinas negativas o de oposición es fundamental. </a:t>
            </a:r>
          </a:p>
          <a:p>
            <a:endParaRPr lang="es-MX" sz="2400" dirty="0"/>
          </a:p>
          <a:p>
            <a:r>
              <a:rPr lang="es-MX" sz="2400" dirty="0"/>
              <a:t>En particular Chomsky alude al anticomunismo. </a:t>
            </a:r>
          </a:p>
          <a:p>
            <a:endParaRPr lang="es-MX" sz="2400" dirty="0"/>
          </a:p>
          <a:p>
            <a:r>
              <a:rPr lang="es-MX" sz="2400" dirty="0"/>
              <a:t>Este factor está relacionado con la simplificación política y la condensación estratégica a un único (o principal) enemigo.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931039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6001643"/>
          </a:xfrm>
          <a:prstGeom prst="rect">
            <a:avLst/>
          </a:prstGeom>
          <a:noFill/>
        </p:spPr>
        <p:txBody>
          <a:bodyPr wrap="square" rtlCol="0">
            <a:spAutoFit/>
          </a:bodyPr>
          <a:lstStyle/>
          <a:p>
            <a:r>
              <a:rPr lang="es-MX" sz="2400" dirty="0"/>
              <a:t>NOTICIAS RECIBIDAS</a:t>
            </a:r>
          </a:p>
          <a:p>
            <a:endParaRPr lang="es-MX" sz="2400" dirty="0"/>
          </a:p>
          <a:p>
            <a:r>
              <a:rPr lang="es-MX" sz="2400" dirty="0"/>
              <a:t>El resultado es la confección de un consenso manufacturado dentro de las sociedades democráticas. </a:t>
            </a:r>
          </a:p>
          <a:p>
            <a:endParaRPr lang="es-MX" sz="2400" dirty="0"/>
          </a:p>
          <a:p>
            <a:r>
              <a:rPr lang="es-MX" sz="2400" dirty="0"/>
              <a:t>Se trata de una discriminación informativa por filtros, lo cual afecta al interés público.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25148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848302"/>
          </a:xfrm>
          <a:prstGeom prst="rect">
            <a:avLst/>
          </a:prstGeom>
          <a:noFill/>
        </p:spPr>
        <p:txBody>
          <a:bodyPr wrap="square" rtlCol="0">
            <a:spAutoFit/>
          </a:bodyPr>
          <a:lstStyle/>
          <a:p>
            <a:r>
              <a:rPr lang="es-MX" sz="2400" dirty="0"/>
              <a:t>“Pero la violencia (en televisión) no es el único problema. Antes de alcanzar la edad de doce años, un niño habrá visto, en Francia, unos cien mil anuncios que, subrepticiamente, van a contribuirle a hacerle interiorizar las norma ideológicas dominantes. Y enseñarle criterios consensuales de lo bello, el bien, lo justo y lo verdadero; es decir, los cuatro valores morales sobre los cuales se edificará para siempre su visión moral y estética del mundo”.</a:t>
            </a:r>
          </a:p>
          <a:p>
            <a:endParaRPr lang="es-MX" sz="2400" dirty="0"/>
          </a:p>
          <a:p>
            <a:r>
              <a:rPr lang="es-MX" sz="2400" dirty="0"/>
              <a:t>Noam Chomsky. Libertad y Justicia.</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874115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Estos son los mecanismos actuales del control del pensamiento.</a:t>
            </a:r>
          </a:p>
          <a:p>
            <a:endParaRPr lang="es-MX" sz="2400" dirty="0"/>
          </a:p>
          <a:p>
            <a:r>
              <a:rPr lang="es-MX" sz="2400" dirty="0"/>
              <a:t>Generan un espectro dirigido de posibilidades que reproduce una “ilusión de libertad” y que es aceptado consensualmente por el público. </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05797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416320"/>
          </a:xfrm>
          <a:prstGeom prst="rect">
            <a:avLst/>
          </a:prstGeom>
          <a:noFill/>
        </p:spPr>
        <p:txBody>
          <a:bodyPr wrap="square" rtlCol="0">
            <a:spAutoFit/>
          </a:bodyPr>
          <a:lstStyle/>
          <a:p>
            <a:r>
              <a:rPr lang="es-MX" sz="2400" dirty="0"/>
              <a:t>Concepto 2</a:t>
            </a:r>
          </a:p>
          <a:p>
            <a:endParaRPr lang="es-MX" sz="2400" dirty="0"/>
          </a:p>
          <a:p>
            <a:r>
              <a:rPr lang="es-MX" sz="2400" dirty="0"/>
              <a:t>No debe permitirse que los actores sociales tengan a su alcance los recursos para participar de manera significativa en la gestión social.</a:t>
            </a:r>
          </a:p>
          <a:p>
            <a:endParaRPr lang="es-MX" sz="2400" dirty="0"/>
          </a:p>
          <a:p>
            <a:r>
              <a:rPr lang="es-MX" sz="2400" dirty="0"/>
              <a:t>Los medios de información deben estar fuerte y</a:t>
            </a:r>
          </a:p>
          <a:p>
            <a:r>
              <a:rPr lang="es-MX" sz="2400" dirty="0"/>
              <a:t>rígidamente controlados.</a:t>
            </a:r>
          </a:p>
          <a:p>
            <a:endParaRPr lang="es-MX" sz="2400" dirty="0"/>
          </a:p>
        </p:txBody>
      </p:sp>
    </p:spTree>
    <p:extLst>
      <p:ext uri="{BB962C8B-B14F-4D97-AF65-F5344CB8AC3E}">
        <p14:creationId xmlns:p14="http://schemas.microsoft.com/office/powerpoint/2010/main" val="2054864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5632311"/>
          </a:xfrm>
          <a:prstGeom prst="rect">
            <a:avLst/>
          </a:prstGeom>
          <a:noFill/>
        </p:spPr>
        <p:txBody>
          <a:bodyPr wrap="square" rtlCol="0">
            <a:spAutoFit/>
          </a:bodyPr>
          <a:lstStyle/>
          <a:p>
            <a:r>
              <a:rPr lang="es-MX" sz="2400" dirty="0"/>
              <a:t>El resultado es un poderoso sistema de conformidad inducida que favorece a los privilegios y y al poder.</a:t>
            </a:r>
          </a:p>
          <a:p>
            <a:endParaRPr lang="es-MX" sz="2400" dirty="0"/>
          </a:p>
          <a:p>
            <a:r>
              <a:rPr lang="es-MX" sz="2400" dirty="0"/>
              <a:t>Los medios de comunicación confeccionan constructos informativos que fijan centros de debate público que excluyen de manera sistemática aquello que no esté comprendido en el consenso institucional.</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422886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Modelo de la comunicación</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7109639"/>
          </a:xfrm>
          <a:prstGeom prst="rect">
            <a:avLst/>
          </a:prstGeom>
          <a:noFill/>
        </p:spPr>
        <p:txBody>
          <a:bodyPr wrap="square" rtlCol="0">
            <a:spAutoFit/>
          </a:bodyPr>
          <a:lstStyle/>
          <a:p>
            <a:r>
              <a:rPr lang="es-MX" sz="2400" dirty="0"/>
              <a:t>Se trata de un sistema mucho más sutil que el control totalitario, puesto que este modelo de aparato propagandístico-doctrinal limita el marco ideológico aceptable y promueve un debate tácticamente incorporado. </a:t>
            </a:r>
          </a:p>
          <a:p>
            <a:endParaRPr lang="es-MX" sz="2400" dirty="0"/>
          </a:p>
          <a:p>
            <a:r>
              <a:rPr lang="es-MX" sz="2400" dirty="0"/>
              <a:t>El resultado es la adopción acrítica de la ideología imperante mediante la limitación del discurso. </a:t>
            </a:r>
          </a:p>
          <a:p>
            <a:endParaRPr lang="es-MX" sz="2400" dirty="0"/>
          </a:p>
          <a:p>
            <a:r>
              <a:rPr lang="es-MX" sz="2400" dirty="0"/>
              <a:t>Resumiendo:  la estructura técnica y discursiva de los medios de comunicación condiciona la libertad y manufactura el consenso.</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677795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785652"/>
          </a:xfrm>
          <a:prstGeom prst="rect">
            <a:avLst/>
          </a:prstGeom>
          <a:noFill/>
        </p:spPr>
        <p:txBody>
          <a:bodyPr wrap="square" rtlCol="0">
            <a:spAutoFit/>
          </a:bodyPr>
          <a:lstStyle/>
          <a:p>
            <a:r>
              <a:rPr lang="es-MX" sz="2400" dirty="0"/>
              <a:t>Hemos asistido en 2023 hay boom de la IA.</a:t>
            </a:r>
          </a:p>
          <a:p>
            <a:endParaRPr lang="es-MX" sz="2400" dirty="0"/>
          </a:p>
          <a:p>
            <a:r>
              <a:rPr lang="es-MX" sz="2400" dirty="0"/>
              <a:t>Esto no ha sido casual: COVID y Big Data</a:t>
            </a:r>
          </a:p>
          <a:p>
            <a:endParaRPr lang="es-MX" sz="2400" dirty="0"/>
          </a:p>
          <a:p>
            <a:endParaRPr lang="es-MX" sz="2400" dirty="0"/>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822278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416320"/>
          </a:xfrm>
          <a:prstGeom prst="rect">
            <a:avLst/>
          </a:prstGeom>
          <a:noFill/>
        </p:spPr>
        <p:txBody>
          <a:bodyPr wrap="square" rtlCol="0">
            <a:spAutoFit/>
          </a:bodyPr>
          <a:lstStyle/>
          <a:p>
            <a:r>
              <a:rPr lang="es-MX" sz="2400" dirty="0"/>
              <a:t>Para entender la IA según Chomsky debemos distinguir ingeniería pura de ciencias.</a:t>
            </a:r>
          </a:p>
          <a:p>
            <a:endParaRPr lang="es-MX" sz="2400" dirty="0"/>
          </a:p>
          <a:p>
            <a:r>
              <a:rPr lang="es-MX" sz="2400" dirty="0"/>
              <a:t>La ingeniería pura busca producir un producto que pueda ser de alguna utilidad. </a:t>
            </a:r>
          </a:p>
          <a:p>
            <a:endParaRPr lang="es-MX" sz="2400" dirty="0"/>
          </a:p>
          <a:p>
            <a:r>
              <a:rPr lang="es-MX" sz="2400" dirty="0"/>
              <a:t>La ciencia busca la comprensión. </a:t>
            </a:r>
          </a:p>
          <a:p>
            <a:endParaRPr lang="es-MX" sz="2400" dirty="0"/>
          </a:p>
          <a:p>
            <a:r>
              <a:rPr lang="es-MX" sz="2400" dirty="0"/>
              <a:t>Es por ello que la IA es ingeniería.</a:t>
            </a:r>
          </a:p>
        </p:txBody>
      </p:sp>
    </p:spTree>
    <p:extLst>
      <p:ext uri="{BB962C8B-B14F-4D97-AF65-F5344CB8AC3E}">
        <p14:creationId xmlns:p14="http://schemas.microsoft.com/office/powerpoint/2010/main" val="20787853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046988"/>
          </a:xfrm>
          <a:prstGeom prst="rect">
            <a:avLst/>
          </a:prstGeom>
          <a:noFill/>
        </p:spPr>
        <p:txBody>
          <a:bodyPr wrap="square" rtlCol="0">
            <a:spAutoFit/>
          </a:bodyPr>
          <a:lstStyle/>
          <a:p>
            <a:pPr algn="l"/>
            <a:r>
              <a:rPr lang="es-MX" sz="2400" i="0" dirty="0">
                <a:solidFill>
                  <a:srgbClr val="000000"/>
                </a:solidFill>
                <a:effectLst/>
                <a:latin typeface="Arial" panose="020B0604020202020204" pitchFamily="34" charset="0"/>
                <a:cs typeface="Arial" panose="020B0604020202020204" pitchFamily="34" charset="0"/>
              </a:rPr>
              <a:t>La IA actual tiene profundas diferencias con los humanos en el razonamiento y en el uso del lenguaje, las cuales le imponen limitaciones significativas a lo que puede hacer.</a:t>
            </a:r>
          </a:p>
          <a:p>
            <a:pPr algn="l"/>
            <a:endParaRPr lang="es-MX" sz="2400" i="0" dirty="0">
              <a:solidFill>
                <a:srgbClr val="000000"/>
              </a:solidFill>
              <a:effectLst/>
              <a:latin typeface="Arial" panose="020B0604020202020204" pitchFamily="34" charset="0"/>
              <a:cs typeface="Arial" panose="020B0604020202020204" pitchFamily="34" charset="0"/>
            </a:endParaRPr>
          </a:p>
          <a:p>
            <a:pPr algn="l"/>
            <a:r>
              <a:rPr lang="es-MX" sz="2400" i="0" dirty="0">
                <a:solidFill>
                  <a:srgbClr val="000000"/>
                </a:solidFill>
                <a:effectLst/>
                <a:latin typeface="Arial" panose="020B0604020202020204" pitchFamily="34" charset="0"/>
                <a:cs typeface="Arial" panose="020B0604020202020204" pitchFamily="34" charset="0"/>
              </a:rPr>
              <a:t>Para Chomsky están estancados en una fase prehumana o no humana de la evolución cognitiva.</a:t>
            </a:r>
          </a:p>
          <a:p>
            <a:endParaRPr lang="es-MX" sz="2400" dirty="0"/>
          </a:p>
        </p:txBody>
      </p:sp>
    </p:spTree>
    <p:extLst>
      <p:ext uri="{BB962C8B-B14F-4D97-AF65-F5344CB8AC3E}">
        <p14:creationId xmlns:p14="http://schemas.microsoft.com/office/powerpoint/2010/main" val="1459650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70890" y="2090172"/>
            <a:ext cx="7556313" cy="3046988"/>
          </a:xfrm>
          <a:prstGeom prst="rect">
            <a:avLst/>
          </a:prstGeom>
          <a:noFill/>
        </p:spPr>
        <p:txBody>
          <a:bodyPr wrap="square" rtlCol="0">
            <a:spAutoFit/>
          </a:bodyPr>
          <a:lstStyle/>
          <a:p>
            <a:r>
              <a:rPr lang="es-MX" sz="2400" dirty="0"/>
              <a:t>Su defecto más profundo es la ausencia de la capacidad más crítica que posee cualquier inteligencia: decir no solo lo que ocurre, lo que ocurrió y lo que ocurrirá —eso es describir y predecir—, sino también lo que no ocurre y lo que podría y no podría ocurrir, que es la señal de una verdadera inteligencia.</a:t>
            </a:r>
          </a:p>
          <a:p>
            <a:endParaRPr lang="es-MX" sz="2400" dirty="0"/>
          </a:p>
          <a:p>
            <a:endParaRPr lang="es-MX" sz="2400" dirty="0"/>
          </a:p>
        </p:txBody>
      </p:sp>
    </p:spTree>
    <p:extLst>
      <p:ext uri="{BB962C8B-B14F-4D97-AF65-F5344CB8AC3E}">
        <p14:creationId xmlns:p14="http://schemas.microsoft.com/office/powerpoint/2010/main" val="196058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00466" y="2001644"/>
            <a:ext cx="7556313" cy="3416320"/>
          </a:xfrm>
          <a:prstGeom prst="rect">
            <a:avLst/>
          </a:prstGeom>
          <a:noFill/>
        </p:spPr>
        <p:txBody>
          <a:bodyPr wrap="square" rtlCol="0">
            <a:spAutoFit/>
          </a:bodyPr>
          <a:lstStyle/>
          <a:p>
            <a:endParaRPr lang="es-MX" sz="2400" dirty="0"/>
          </a:p>
          <a:p>
            <a:r>
              <a:rPr lang="es-MX" sz="2400" dirty="0"/>
              <a:t>A diferencia de las máquinas, el pensamiento humano se basa en posibles explicaciones y corrección de errores, un proceso que limita gradualmente qué posibilidades se pueden considerar racionalmente.</a:t>
            </a:r>
          </a:p>
          <a:p>
            <a:endParaRPr lang="es-MX" sz="2400" dirty="0"/>
          </a:p>
          <a:p>
            <a:r>
              <a:rPr lang="es-MX" sz="2400" dirty="0"/>
              <a:t>Como la frase de Sherlok Holmes al Dr. Watson: “Cuando hayas eliminado lo imposible, lo que quede, por improbable que sea, debe ser la verdad”.</a:t>
            </a:r>
          </a:p>
        </p:txBody>
      </p:sp>
    </p:spTree>
    <p:extLst>
      <p:ext uri="{BB962C8B-B14F-4D97-AF65-F5344CB8AC3E}">
        <p14:creationId xmlns:p14="http://schemas.microsoft.com/office/powerpoint/2010/main" val="3379072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00466" y="2001644"/>
            <a:ext cx="7556313" cy="2308324"/>
          </a:xfrm>
          <a:prstGeom prst="rect">
            <a:avLst/>
          </a:prstGeom>
          <a:noFill/>
        </p:spPr>
        <p:txBody>
          <a:bodyPr wrap="square" rtlCol="0">
            <a:spAutoFit/>
          </a:bodyPr>
          <a:lstStyle/>
          <a:p>
            <a:r>
              <a:rPr lang="es-MX" sz="2400" i="0" dirty="0">
                <a:solidFill>
                  <a:srgbClr val="000000"/>
                </a:solidFill>
                <a:effectLst/>
                <a:latin typeface="Arial" panose="020B0604020202020204" pitchFamily="34" charset="0"/>
                <a:cs typeface="Arial" panose="020B0604020202020204" pitchFamily="34" charset="0"/>
              </a:rPr>
              <a:t>Esos son los ingredientes de la explicación, la marca de la verdadera inteligencia.</a:t>
            </a:r>
          </a:p>
          <a:p>
            <a:endParaRPr lang="es-MX" sz="2400" dirty="0">
              <a:solidFill>
                <a:srgbClr val="000000"/>
              </a:solidFill>
              <a:latin typeface="Arial" panose="020B0604020202020204" pitchFamily="34" charset="0"/>
              <a:cs typeface="Arial" panose="020B0604020202020204" pitchFamily="34" charset="0"/>
            </a:endParaRPr>
          </a:p>
          <a:p>
            <a:r>
              <a:rPr lang="es-MX" sz="2400" i="0" dirty="0">
                <a:solidFill>
                  <a:srgbClr val="000000"/>
                </a:solidFill>
                <a:effectLst/>
                <a:latin typeface="Arial" panose="020B0604020202020204" pitchFamily="34" charset="0"/>
                <a:cs typeface="Arial" panose="020B0604020202020204" pitchFamily="34" charset="0"/>
              </a:rPr>
              <a:t>El aprendizaje automático de la IA se basa en la descripción y la predicción, sin plantear mecanismos causales ni leyes físicas.</a:t>
            </a:r>
            <a:r>
              <a:rPr lang="es-MX"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86149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785652"/>
          </a:xfrm>
          <a:prstGeom prst="rect">
            <a:avLst/>
          </a:prstGeom>
          <a:noFill/>
        </p:spPr>
        <p:txBody>
          <a:bodyPr wrap="square" rtlCol="0">
            <a:spAutoFit/>
          </a:bodyPr>
          <a:lstStyle/>
          <a:p>
            <a:r>
              <a:rPr lang="es-MX" sz="2400" dirty="0"/>
              <a:t>Y eso no lo puede hacer la IA.</a:t>
            </a:r>
          </a:p>
          <a:p>
            <a:endParaRPr lang="es-MX" sz="2400" dirty="0"/>
          </a:p>
          <a:p>
            <a:r>
              <a:rPr lang="es-MX" sz="2400" dirty="0"/>
              <a:t>Sin embardo, los productos de la ingeniería de IA se utilizan en muchos campos. </a:t>
            </a:r>
          </a:p>
          <a:p>
            <a:endParaRPr lang="es-MX" sz="2400" dirty="0"/>
          </a:p>
          <a:p>
            <a:r>
              <a:rPr lang="es-MX" sz="2400" dirty="0"/>
              <a:t>Y también en el de la lingüística.</a:t>
            </a:r>
          </a:p>
          <a:p>
            <a:endParaRPr lang="es-MX" sz="2400" dirty="0"/>
          </a:p>
          <a:p>
            <a:r>
              <a:rPr lang="es-MX" sz="2400" dirty="0"/>
              <a:t>Por ejemplo: programas como el autocompletado, la transcripción en directo, el traductor de google, entre otros. </a:t>
            </a:r>
          </a:p>
        </p:txBody>
      </p:sp>
    </p:spTree>
    <p:extLst>
      <p:ext uri="{BB962C8B-B14F-4D97-AF65-F5344CB8AC3E}">
        <p14:creationId xmlns:p14="http://schemas.microsoft.com/office/powerpoint/2010/main" val="2872842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1938992"/>
          </a:xfrm>
          <a:prstGeom prst="rect">
            <a:avLst/>
          </a:prstGeom>
          <a:noFill/>
        </p:spPr>
        <p:txBody>
          <a:bodyPr wrap="square" rtlCol="0">
            <a:spAutoFit/>
          </a:bodyPr>
          <a:lstStyle/>
          <a:p>
            <a:r>
              <a:rPr lang="es-MX" sz="2400" dirty="0"/>
              <a:t>Los proyectos de ingeniería pueden ser útiles o perjudiciales. </a:t>
            </a:r>
          </a:p>
          <a:p>
            <a:endParaRPr lang="es-MX" sz="2400" dirty="0"/>
          </a:p>
          <a:p>
            <a:r>
              <a:rPr lang="es-MX" sz="2400" dirty="0"/>
              <a:t>Ambas cuestiones se plantean en el caso de la ingeniería de la IA. </a:t>
            </a:r>
          </a:p>
        </p:txBody>
      </p:sp>
    </p:spTree>
    <p:extLst>
      <p:ext uri="{BB962C8B-B14F-4D97-AF65-F5344CB8AC3E}">
        <p14:creationId xmlns:p14="http://schemas.microsoft.com/office/powerpoint/2010/main" val="344452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democracia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3046988"/>
          </a:xfrm>
          <a:prstGeom prst="rect">
            <a:avLst/>
          </a:prstGeom>
          <a:noFill/>
        </p:spPr>
        <p:txBody>
          <a:bodyPr wrap="square" rtlCol="0">
            <a:spAutoFit/>
          </a:bodyPr>
          <a:lstStyle/>
          <a:p>
            <a:r>
              <a:rPr lang="es-MX" sz="2400" dirty="0"/>
              <a:t>El concepto 2 ha sido el predominante en el período moderno.</a:t>
            </a:r>
          </a:p>
          <a:p>
            <a:endParaRPr lang="es-MX" sz="2400" dirty="0"/>
          </a:p>
          <a:p>
            <a:r>
              <a:rPr lang="es-MX" sz="2400" dirty="0"/>
              <a:t>Análisis histórico de ello.</a:t>
            </a:r>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2693792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046988"/>
          </a:xfrm>
          <a:prstGeom prst="rect">
            <a:avLst/>
          </a:prstGeom>
          <a:noFill/>
        </p:spPr>
        <p:txBody>
          <a:bodyPr wrap="square" rtlCol="0">
            <a:spAutoFit/>
          </a:bodyPr>
          <a:lstStyle/>
          <a:p>
            <a:r>
              <a:rPr lang="es-MX" sz="2400" dirty="0"/>
              <a:t>Una de las grandes preguntas es si la IA superará las capacidades humanas.</a:t>
            </a:r>
          </a:p>
          <a:p>
            <a:endParaRPr lang="es-MX" sz="2400" dirty="0"/>
          </a:p>
          <a:p>
            <a:r>
              <a:rPr lang="es-MX" sz="2400" dirty="0"/>
              <a:t>Para Chomsky es importante entonces definir qué son las capacidades. Porque, por ejemplo, las hormigas tienen capacidades de navegación superiores a las humanas.</a:t>
            </a:r>
          </a:p>
          <a:p>
            <a:endParaRPr lang="es-MX" sz="2400" dirty="0"/>
          </a:p>
        </p:txBody>
      </p:sp>
    </p:spTree>
    <p:extLst>
      <p:ext uri="{BB962C8B-B14F-4D97-AF65-F5344CB8AC3E}">
        <p14:creationId xmlns:p14="http://schemas.microsoft.com/office/powerpoint/2010/main" val="103607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046988"/>
          </a:xfrm>
          <a:prstGeom prst="rect">
            <a:avLst/>
          </a:prstGeom>
          <a:noFill/>
        </p:spPr>
        <p:txBody>
          <a:bodyPr wrap="square" rtlCol="0">
            <a:spAutoFit/>
          </a:bodyPr>
          <a:lstStyle/>
          <a:p>
            <a:r>
              <a:rPr lang="es-MX" sz="2400" dirty="0"/>
              <a:t>En ese sentido, para Chomsky es muy posible que futuros proyectos de ingeniería igualen e incluso superen las capacidades humanas, si nos referimos a la capacidad humana de actuación (performance). </a:t>
            </a:r>
          </a:p>
          <a:p>
            <a:endParaRPr lang="es-MX" sz="2400" dirty="0"/>
          </a:p>
          <a:p>
            <a:r>
              <a:rPr lang="es-MX" sz="2400" dirty="0"/>
              <a:t>De hecho, algunos ya lo han hecho desde hace tiempo: las calculadoras, por ejemplo. </a:t>
            </a:r>
          </a:p>
          <a:p>
            <a:endParaRPr lang="es-MX" sz="2400" dirty="0"/>
          </a:p>
        </p:txBody>
      </p:sp>
    </p:spTree>
    <p:extLst>
      <p:ext uri="{BB962C8B-B14F-4D97-AF65-F5344CB8AC3E}">
        <p14:creationId xmlns:p14="http://schemas.microsoft.com/office/powerpoint/2010/main" val="31978776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154984"/>
          </a:xfrm>
          <a:prstGeom prst="rect">
            <a:avLst/>
          </a:prstGeom>
          <a:noFill/>
        </p:spPr>
        <p:txBody>
          <a:bodyPr wrap="square" rtlCol="0">
            <a:spAutoFit/>
          </a:bodyPr>
          <a:lstStyle/>
          <a:p>
            <a:r>
              <a:rPr lang="es-MX" sz="2400" dirty="0"/>
              <a:t>Pero el uso actual de la IA apunta más hacia problemas que beneficios.</a:t>
            </a:r>
          </a:p>
          <a:p>
            <a:endParaRPr lang="es-MX" sz="2400" dirty="0"/>
          </a:p>
          <a:p>
            <a:r>
              <a:rPr lang="es-MX" sz="2400" dirty="0"/>
              <a:t>El trabajo actual con grandes modelos lingüísticos (LLM por sus siglas en inglés), incluidos los chatbots, proporciona herramientas para desinformar, difamar y engañar a los no informados. </a:t>
            </a:r>
          </a:p>
          <a:p>
            <a:endParaRPr lang="es-MX" sz="2400" dirty="0"/>
          </a:p>
          <a:p>
            <a:r>
              <a:rPr lang="es-MX" sz="2400" dirty="0"/>
              <a:t>Las amenazas aumentan cuando se combinan con imágenes artificiales y réplicas de voz. </a:t>
            </a:r>
          </a:p>
          <a:p>
            <a:endParaRPr lang="es-MX" sz="2400" dirty="0"/>
          </a:p>
        </p:txBody>
      </p:sp>
    </p:spTree>
    <p:extLst>
      <p:ext uri="{BB962C8B-B14F-4D97-AF65-F5344CB8AC3E}">
        <p14:creationId xmlns:p14="http://schemas.microsoft.com/office/powerpoint/2010/main" val="4219559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154984"/>
          </a:xfrm>
          <a:prstGeom prst="rect">
            <a:avLst/>
          </a:prstGeom>
          <a:noFill/>
        </p:spPr>
        <p:txBody>
          <a:bodyPr wrap="square" rtlCol="0">
            <a:spAutoFit/>
          </a:bodyPr>
          <a:lstStyle/>
          <a:p>
            <a:r>
              <a:rPr lang="es-MX" sz="2400" dirty="0"/>
              <a:t>Los chatbots no pueden en principio igualar la competencia lingüística de los humanos. </a:t>
            </a:r>
          </a:p>
          <a:p>
            <a:endParaRPr lang="es-MX" sz="2400" dirty="0"/>
          </a:p>
          <a:p>
            <a:r>
              <a:rPr lang="es-MX" sz="2400" dirty="0"/>
              <a:t>Su diseño básico les impide alcanzar la condición mínima de adecuación para una teoría del lenguaje humano: distinguir los lenguajes posibles de los imposibles. </a:t>
            </a:r>
          </a:p>
          <a:p>
            <a:endParaRPr lang="es-MX" sz="2400" dirty="0"/>
          </a:p>
          <a:p>
            <a:r>
              <a:rPr lang="es-MX" sz="2400" dirty="0"/>
              <a:t>Dado que se trata de una propiedad del diseño, no puede ser superada por futuras innovaciones en este tipo de IA. </a:t>
            </a:r>
          </a:p>
        </p:txBody>
      </p:sp>
    </p:spTree>
    <p:extLst>
      <p:ext uri="{BB962C8B-B14F-4D97-AF65-F5344CB8AC3E}">
        <p14:creationId xmlns:p14="http://schemas.microsoft.com/office/powerpoint/2010/main" val="326755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154984"/>
          </a:xfrm>
          <a:prstGeom prst="rect">
            <a:avLst/>
          </a:prstGeom>
          <a:noFill/>
        </p:spPr>
        <p:txBody>
          <a:bodyPr wrap="square" rtlCol="0">
            <a:spAutoFit/>
          </a:bodyPr>
          <a:lstStyle/>
          <a:p>
            <a:r>
              <a:rPr lang="es-MX" sz="2400" dirty="0"/>
              <a:t>Otro aspecto es que la IA carece de moral y puede plantear graves amenazas. </a:t>
            </a:r>
          </a:p>
          <a:p>
            <a:endParaRPr lang="es-MX" sz="2400" dirty="0"/>
          </a:p>
          <a:p>
            <a:r>
              <a:rPr lang="es-MX" sz="2400" dirty="0"/>
              <a:t>Supongamos, por ejemplo, que se automatizara el cuidado de los pacientes. Los inevitables errores que el juicio humano es capaz de subsanar podrían dar lugar a una historia de terror. </a:t>
            </a:r>
          </a:p>
          <a:p>
            <a:endParaRPr lang="es-MX" sz="2400" dirty="0"/>
          </a:p>
          <a:p>
            <a:r>
              <a:rPr lang="es-MX" sz="2400" dirty="0"/>
              <a:t>O supongamos que se eliminara a los humanos de la evaluación de las amenazas determinadas por los sistemas automatizados de defensa antimisiles. </a:t>
            </a:r>
          </a:p>
        </p:txBody>
      </p:sp>
    </p:spTree>
    <p:extLst>
      <p:ext uri="{BB962C8B-B14F-4D97-AF65-F5344CB8AC3E}">
        <p14:creationId xmlns:p14="http://schemas.microsoft.com/office/powerpoint/2010/main" val="191110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3416320"/>
          </a:xfrm>
          <a:prstGeom prst="rect">
            <a:avLst/>
          </a:prstGeom>
          <a:noFill/>
        </p:spPr>
        <p:txBody>
          <a:bodyPr wrap="square" rtlCol="0">
            <a:spAutoFit/>
          </a:bodyPr>
          <a:lstStyle/>
          <a:p>
            <a:r>
              <a:rPr lang="es-MX" sz="2400" dirty="0"/>
              <a:t>La IA es incapaz de pensar con principios morales, éticos. </a:t>
            </a:r>
          </a:p>
          <a:p>
            <a:endParaRPr lang="es-MX" sz="2400" dirty="0"/>
          </a:p>
          <a:p>
            <a:r>
              <a:rPr lang="es-MX" sz="2400" dirty="0"/>
              <a:t>Para evitar problemas con respuestas no políticamente correctas y esquivar así debates y controversias perjudiciales, sus programadores han sacrificado la creatividad por una especie de amoralidad, negándose a tomar partido en un gran número de temas.</a:t>
            </a:r>
          </a:p>
        </p:txBody>
      </p:sp>
    </p:spTree>
    <p:extLst>
      <p:ext uri="{BB962C8B-B14F-4D97-AF65-F5344CB8AC3E}">
        <p14:creationId xmlns:p14="http://schemas.microsoft.com/office/powerpoint/2010/main" val="26948270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3" y="1600200"/>
            <a:ext cx="7556313" cy="4524315"/>
          </a:xfrm>
          <a:prstGeom prst="rect">
            <a:avLst/>
          </a:prstGeom>
          <a:noFill/>
        </p:spPr>
        <p:txBody>
          <a:bodyPr wrap="square" rtlCol="0">
            <a:spAutoFit/>
          </a:bodyPr>
          <a:lstStyle/>
          <a:p>
            <a:r>
              <a:rPr lang="es-MX" sz="2400" b="0" i="0" dirty="0">
                <a:solidFill>
                  <a:srgbClr val="000000"/>
                </a:solidFill>
                <a:effectLst/>
                <a:latin typeface="Arial" panose="020B0604020202020204" pitchFamily="34" charset="0"/>
                <a:cs typeface="Arial" panose="020B0604020202020204" pitchFamily="34" charset="0"/>
              </a:rPr>
              <a:t>Chomsky es escéptico con los esfuerzos por intentar controlar las amenazas que plantea la tecnología avanzada.. </a:t>
            </a:r>
          </a:p>
          <a:p>
            <a:endParaRPr lang="es-MX" sz="2400" dirty="0">
              <a:solidFill>
                <a:srgbClr val="000000"/>
              </a:solidFill>
              <a:latin typeface="Arial" panose="020B0604020202020204" pitchFamily="34" charset="0"/>
              <a:cs typeface="Arial" panose="020B0604020202020204" pitchFamily="34" charset="0"/>
            </a:endParaRPr>
          </a:p>
          <a:p>
            <a:r>
              <a:rPr lang="es-MX" sz="2400" b="0" i="0" dirty="0">
                <a:solidFill>
                  <a:srgbClr val="000000"/>
                </a:solidFill>
                <a:effectLst/>
                <a:latin typeface="Arial" panose="020B0604020202020204" pitchFamily="34" charset="0"/>
                <a:cs typeface="Arial" panose="020B0604020202020204" pitchFamily="34" charset="0"/>
              </a:rPr>
              <a:t>Sospecha que el genio está fuera de la botella.</a:t>
            </a:r>
          </a:p>
          <a:p>
            <a:endParaRPr lang="es-MX" sz="2400" dirty="0">
              <a:solidFill>
                <a:srgbClr val="000000"/>
              </a:solidFill>
              <a:latin typeface="Arial" panose="020B0604020202020204" pitchFamily="34" charset="0"/>
              <a:cs typeface="Arial" panose="020B0604020202020204" pitchFamily="34" charset="0"/>
            </a:endParaRPr>
          </a:p>
          <a:p>
            <a:r>
              <a:rPr lang="es-MX" sz="2400" b="0" i="0" dirty="0">
                <a:solidFill>
                  <a:srgbClr val="000000"/>
                </a:solidFill>
                <a:effectLst/>
                <a:latin typeface="Arial" panose="020B0604020202020204" pitchFamily="34" charset="0"/>
                <a:cs typeface="Arial" panose="020B0604020202020204" pitchFamily="34" charset="0"/>
              </a:rPr>
              <a:t>Para él, es probable que los agentes maliciosos —institucionales o individuales— puedan encontrar formas de eludir las salvaguardias. </a:t>
            </a:r>
          </a:p>
          <a:p>
            <a:endParaRPr lang="es-MX" sz="2400" dirty="0">
              <a:solidFill>
                <a:srgbClr val="000000"/>
              </a:solidFill>
              <a:latin typeface="Arial" panose="020B0604020202020204" pitchFamily="34" charset="0"/>
              <a:cs typeface="Arial" panose="020B0604020202020204" pitchFamily="34" charset="0"/>
            </a:endParaRPr>
          </a:p>
          <a:p>
            <a:r>
              <a:rPr lang="es-MX" sz="2400" b="0" i="0" dirty="0">
                <a:solidFill>
                  <a:srgbClr val="000000"/>
                </a:solidFill>
                <a:effectLst/>
                <a:latin typeface="Arial" panose="020B0604020202020204" pitchFamily="34" charset="0"/>
                <a:cs typeface="Arial" panose="020B0604020202020204" pitchFamily="34" charset="0"/>
              </a:rPr>
              <a:t>Aunque estas sospechas no son, por supuesto, razón para no intentarlo y para mantener la guardia.</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006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a:xfrm>
            <a:off x="498474" y="484094"/>
            <a:ext cx="7701146" cy="1116106"/>
          </a:xfrm>
        </p:spPr>
        <p:txBody>
          <a:bodyPr/>
          <a:lstStyle/>
          <a:p>
            <a:r>
              <a:rPr lang="es-MX" sz="3400" dirty="0"/>
              <a:t>Chomski – Inteligencia artificial</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570890" y="1901283"/>
            <a:ext cx="7556313" cy="2308324"/>
          </a:xfrm>
          <a:prstGeom prst="rect">
            <a:avLst/>
          </a:prstGeom>
          <a:noFill/>
        </p:spPr>
        <p:txBody>
          <a:bodyPr wrap="square" rtlCol="0">
            <a:spAutoFit/>
          </a:bodyPr>
          <a:lstStyle/>
          <a:p>
            <a:r>
              <a:rPr lang="es-MX" sz="2400" dirty="0">
                <a:solidFill>
                  <a:srgbClr val="000000"/>
                </a:solidFill>
                <a:latin typeface="Arial" panose="020B0604020202020204" pitchFamily="34" charset="0"/>
                <a:cs typeface="Arial" panose="020B0604020202020204" pitchFamily="34" charset="0"/>
              </a:rPr>
              <a:t>“</a:t>
            </a:r>
            <a:r>
              <a:rPr lang="es-MX" sz="2400" b="0" i="0" dirty="0">
                <a:solidFill>
                  <a:srgbClr val="000000"/>
                </a:solidFill>
                <a:effectLst/>
                <a:latin typeface="Arial" panose="020B0604020202020204" pitchFamily="34" charset="0"/>
                <a:cs typeface="Arial" panose="020B0604020202020204" pitchFamily="34" charset="0"/>
              </a:rPr>
              <a:t>Tememos que la variedad más popular y más de moda de la inteligencia artificial —el aprendizaje de las máquinas— degrade nuestra ciencia y envilezca nuestra ética al incorporar a nuestra tecnología una concepción fundamentalmente errónea del lenguaje y del conocimiento”.</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885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3419872" y="5143060"/>
            <a:ext cx="5400600" cy="1470025"/>
          </a:xfrm>
        </p:spPr>
        <p:txBody>
          <a:bodyPr>
            <a:noAutofit/>
          </a:bodyPr>
          <a:lstStyle/>
          <a:p>
            <a:pPr algn="r"/>
            <a:r>
              <a:rPr lang="es-MX" sz="2400" dirty="0">
                <a:solidFill>
                  <a:srgbClr val="000000"/>
                </a:solidFill>
                <a:latin typeface="Arial"/>
                <a:ea typeface="Calibri"/>
              </a:rPr>
              <a:t>Noam Chomski</a:t>
            </a:r>
            <a:br>
              <a:rPr lang="es-MX" sz="2400" dirty="0">
                <a:solidFill>
                  <a:srgbClr val="000000"/>
                </a:solidFill>
                <a:latin typeface="Arial"/>
                <a:ea typeface="Calibri"/>
              </a:rPr>
            </a:br>
            <a:r>
              <a:rPr lang="es-MX" sz="2000" dirty="0">
                <a:solidFill>
                  <a:srgbClr val="000000"/>
                </a:solidFill>
                <a:latin typeface="Arial"/>
                <a:ea typeface="Calibri"/>
              </a:rPr>
              <a:t>Dra. Juana E. Suárez Conejero</a:t>
            </a:r>
            <a:br>
              <a:rPr lang="es-MX" sz="2000" dirty="0">
                <a:solidFill>
                  <a:srgbClr val="000000"/>
                </a:solidFill>
                <a:latin typeface="Arial"/>
                <a:ea typeface="Calibri"/>
              </a:rPr>
            </a:br>
            <a:endParaRPr lang="es-MX" sz="2000" dirty="0">
              <a:solidFill>
                <a:srgbClr val="000000"/>
              </a:solidFill>
            </a:endParaRPr>
          </a:p>
        </p:txBody>
      </p:sp>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19280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00" y="122829"/>
            <a:ext cx="8912366" cy="6564573"/>
          </a:xfrm>
          <a:prstGeom prst="rect">
            <a:avLst/>
          </a:prstGeom>
        </p:spPr>
      </p:pic>
      <p:sp>
        <p:nvSpPr>
          <p:cNvPr id="2" name="Título 1"/>
          <p:cNvSpPr>
            <a:spLocks noGrp="1"/>
          </p:cNvSpPr>
          <p:nvPr>
            <p:ph type="ctrTitle"/>
          </p:nvPr>
        </p:nvSpPr>
        <p:spPr>
          <a:xfrm>
            <a:off x="706083" y="4304210"/>
            <a:ext cx="7772400" cy="1470025"/>
          </a:xfrm>
        </p:spPr>
        <p:txBody>
          <a:bodyPr>
            <a:normAutofit/>
          </a:bodyPr>
          <a:lstStyle/>
          <a:p>
            <a:r>
              <a:rPr lang="es-ES" sz="3200" dirty="0">
                <a:solidFill>
                  <a:schemeClr val="accent4">
                    <a:lumMod val="50000"/>
                  </a:schemeClr>
                </a:solidFill>
                <a:latin typeface="Arial" panose="020B0604020202020204" pitchFamily="34" charset="0"/>
                <a:cs typeface="Arial" panose="020B0604020202020204" pitchFamily="34" charset="0"/>
              </a:rPr>
              <a:t>Historia de la propaganda</a:t>
            </a:r>
          </a:p>
        </p:txBody>
      </p:sp>
    </p:spTree>
    <p:extLst>
      <p:ext uri="{BB962C8B-B14F-4D97-AF65-F5344CB8AC3E}">
        <p14:creationId xmlns:p14="http://schemas.microsoft.com/office/powerpoint/2010/main" val="32618107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277799" cy="5262979"/>
          </a:xfrm>
          <a:prstGeom prst="rect">
            <a:avLst/>
          </a:prstGeom>
          <a:noFill/>
        </p:spPr>
        <p:txBody>
          <a:bodyPr wrap="square" rtlCol="0">
            <a:spAutoFit/>
          </a:bodyPr>
          <a:lstStyle/>
          <a:p>
            <a:r>
              <a:rPr lang="es-MX" sz="2400" dirty="0"/>
              <a:t>Woodrow Wilson. </a:t>
            </a:r>
          </a:p>
          <a:p>
            <a:endParaRPr lang="es-MX" sz="2400" dirty="0"/>
          </a:p>
          <a:p>
            <a:r>
              <a:rPr lang="es-MX" sz="2400" dirty="0"/>
              <a:t>Elegido presidente de EEUU durante la Primera Guerra Mundial.</a:t>
            </a:r>
          </a:p>
          <a:p>
            <a:endParaRPr lang="es-MX" sz="2400" dirty="0"/>
          </a:p>
          <a:p>
            <a:r>
              <a:rPr lang="es-MX" sz="2400" dirty="0"/>
              <a:t>La población era muy pacifista y no veía ninguna razón para involucrarse en una guerra europea; sin embargo, Wilson había decidido que el país tomaría parte en el conflicto.</a:t>
            </a:r>
          </a:p>
          <a:p>
            <a:endParaRPr lang="es-MX" sz="2400" dirty="0"/>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160145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5436" y="4687664"/>
            <a:ext cx="184666" cy="369332"/>
          </a:xfrm>
          <a:prstGeom prst="rect">
            <a:avLst/>
          </a:prstGeom>
          <a:noFill/>
        </p:spPr>
        <p:txBody>
          <a:bodyPr wrap="none" rtlCol="0">
            <a:spAutoFit/>
          </a:bodyPr>
          <a:lstStyle/>
          <a:p>
            <a:endParaRPr lang="es-ES" dirty="0"/>
          </a:p>
        </p:txBody>
      </p:sp>
      <p:sp>
        <p:nvSpPr>
          <p:cNvPr id="7" name="Título 6">
            <a:extLst>
              <a:ext uri="{FF2B5EF4-FFF2-40B4-BE49-F238E27FC236}">
                <a16:creationId xmlns:a16="http://schemas.microsoft.com/office/drawing/2014/main" id="{3A247707-792C-0547-9619-10079C603549}"/>
              </a:ext>
            </a:extLst>
          </p:cNvPr>
          <p:cNvSpPr>
            <a:spLocks noGrp="1"/>
          </p:cNvSpPr>
          <p:nvPr>
            <p:ph type="title"/>
          </p:nvPr>
        </p:nvSpPr>
        <p:spPr/>
        <p:txBody>
          <a:bodyPr/>
          <a:lstStyle/>
          <a:p>
            <a:r>
              <a:rPr lang="es-MX" dirty="0"/>
              <a:t>Chomski – La propaganda</a:t>
            </a:r>
          </a:p>
        </p:txBody>
      </p:sp>
      <p:sp>
        <p:nvSpPr>
          <p:cNvPr id="8" name="CuadroTexto 7">
            <a:extLst>
              <a:ext uri="{FF2B5EF4-FFF2-40B4-BE49-F238E27FC236}">
                <a16:creationId xmlns:a16="http://schemas.microsoft.com/office/drawing/2014/main" id="{B68DCE9A-C6F0-7540-BA93-824445EE6709}"/>
              </a:ext>
            </a:extLst>
          </p:cNvPr>
          <p:cNvSpPr txBox="1"/>
          <p:nvPr/>
        </p:nvSpPr>
        <p:spPr>
          <a:xfrm>
            <a:off x="498474" y="1600200"/>
            <a:ext cx="7556313" cy="4524315"/>
          </a:xfrm>
          <a:prstGeom prst="rect">
            <a:avLst/>
          </a:prstGeom>
          <a:noFill/>
        </p:spPr>
        <p:txBody>
          <a:bodyPr wrap="square" rtlCol="0">
            <a:spAutoFit/>
          </a:bodyPr>
          <a:lstStyle/>
          <a:p>
            <a:r>
              <a:rPr lang="es-MX" sz="2400" dirty="0"/>
              <a:t>Había que inducir en la sociedad la idea de la</a:t>
            </a:r>
          </a:p>
          <a:p>
            <a:r>
              <a:rPr lang="es-MX" sz="2400" dirty="0"/>
              <a:t>obligación de participar en la guerra. </a:t>
            </a:r>
          </a:p>
          <a:p>
            <a:endParaRPr lang="es-MX" sz="2400" dirty="0"/>
          </a:p>
          <a:p>
            <a:r>
              <a:rPr lang="es-MX" sz="2400" dirty="0"/>
              <a:t>Se creó la Comisión Creel.</a:t>
            </a:r>
          </a:p>
          <a:p>
            <a:endParaRPr lang="es-MX" sz="2400" dirty="0"/>
          </a:p>
          <a:p>
            <a:r>
              <a:rPr lang="es-MX" sz="2400" dirty="0"/>
              <a:t>En solo seis meses, logró crear una población</a:t>
            </a:r>
          </a:p>
          <a:p>
            <a:r>
              <a:rPr lang="es-MX" sz="2400" dirty="0"/>
              <a:t>histérica y belicista que “quería ir a la guerra y destruir a todos los alemanes, y salvar al mundo”. </a:t>
            </a:r>
          </a:p>
          <a:p>
            <a:endParaRPr lang="es-MX" sz="2400" dirty="0"/>
          </a:p>
          <a:p>
            <a:endParaRPr lang="es-MX" sz="2400" dirty="0"/>
          </a:p>
          <a:p>
            <a:endParaRPr lang="es-MX" sz="2400" dirty="0"/>
          </a:p>
          <a:p>
            <a:endParaRPr lang="es-MX" sz="2400" dirty="0"/>
          </a:p>
        </p:txBody>
      </p:sp>
    </p:spTree>
    <p:extLst>
      <p:ext uri="{BB962C8B-B14F-4D97-AF65-F5344CB8AC3E}">
        <p14:creationId xmlns:p14="http://schemas.microsoft.com/office/powerpoint/2010/main" val="34883023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1">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12396</TotalTime>
  <Words>2884</Words>
  <Application>Microsoft Macintosh PowerPoint</Application>
  <PresentationFormat>Presentación en pantalla (4:3)</PresentationFormat>
  <Paragraphs>529</Paragraphs>
  <Slides>68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68</vt:i4>
      </vt:variant>
    </vt:vector>
  </HeadingPairs>
  <TitlesOfParts>
    <vt:vector size="74" baseType="lpstr">
      <vt:lpstr>Agency FB</vt:lpstr>
      <vt:lpstr>Arial</vt:lpstr>
      <vt:lpstr>Calibri</vt:lpstr>
      <vt:lpstr>Wingdings</vt:lpstr>
      <vt:lpstr>Tema de Office</vt:lpstr>
      <vt:lpstr>Tema1</vt:lpstr>
      <vt:lpstr>Noam Chomski Dra. Juana E. Suárez Conejero </vt:lpstr>
      <vt:lpstr>Chomski</vt:lpstr>
      <vt:lpstr>Chomski</vt:lpstr>
      <vt:lpstr>Chomski – La democracia</vt:lpstr>
      <vt:lpstr>Chomski – La democracia</vt:lpstr>
      <vt:lpstr>Chomski – La democracia</vt:lpstr>
      <vt:lpstr>Historia de la propaganda</vt:lpstr>
      <vt:lpstr>Chomski – La propaganda</vt:lpstr>
      <vt:lpstr>Chomski – La propaganda</vt:lpstr>
      <vt:lpstr>Chomski – La propaganda</vt:lpstr>
      <vt:lpstr>Chomski – La propaganda</vt:lpstr>
      <vt:lpstr>Chomski – La propaganda</vt:lpstr>
      <vt:lpstr>Presentación de PowerPoint</vt:lpstr>
      <vt:lpstr>Presentación de PowerPoint</vt:lpstr>
      <vt:lpstr>Chomski – La propaganda</vt:lpstr>
      <vt:lpstr>Chomski – La propaganda</vt:lpstr>
      <vt:lpstr>Chomski – La propaganda</vt:lpstr>
      <vt:lpstr>Chomski – La propaganda</vt:lpstr>
      <vt:lpstr>Presentación de PowerPoint</vt:lpstr>
      <vt:lpstr>Chomski – La propaganda</vt:lpstr>
      <vt:lpstr>Presentación de PowerPoint</vt:lpstr>
      <vt:lpstr>Presentación de PowerPoint</vt:lpstr>
      <vt:lpstr>Presentación de PowerPoint</vt:lpstr>
      <vt:lpstr>Presentación de PowerPoint</vt:lpstr>
      <vt:lpstr>O DE HÉROES …</vt:lpstr>
      <vt:lpstr>O DE HÉROES … COLEGIO REBSAMEN</vt:lpstr>
      <vt:lpstr>Presentación de PowerPoint</vt:lpstr>
      <vt:lpstr>Presentación de PowerPoint</vt:lpstr>
      <vt:lpstr>Chomski – La propaganda</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Modelo de la comunicación</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Chomski – Inteligencia artificial</vt:lpstr>
      <vt:lpstr>Noam Chomski Dra. Juana E. Suárez Conejero </vt:lpstr>
    </vt:vector>
  </TitlesOfParts>
  <Company>Circe Zamorano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propaganda</dc:title>
  <dc:creator>Circe Zamorano</dc:creator>
  <cp:lastModifiedBy>Dra. Juana E. Suárez Conejero</cp:lastModifiedBy>
  <cp:revision>105</cp:revision>
  <dcterms:created xsi:type="dcterms:W3CDTF">2016-02-22T19:23:10Z</dcterms:created>
  <dcterms:modified xsi:type="dcterms:W3CDTF">2023-10-11T01:04:16Z</dcterms:modified>
</cp:coreProperties>
</file>