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Layouts/slideLayout1.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449262"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Times New Roman"/>
      </a:defRPr>
    </a:lvl1pPr>
    <a:lvl2pPr marL="0" marR="0" indent="457200" algn="ctr" defTabSz="449262"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Times New Roman"/>
      </a:defRPr>
    </a:lvl2pPr>
    <a:lvl3pPr marL="0" marR="0" indent="914400" algn="ctr" defTabSz="449262"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Times New Roman"/>
      </a:defRPr>
    </a:lvl3pPr>
    <a:lvl4pPr marL="0" marR="0" indent="1371600" algn="ctr" defTabSz="449262"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Times New Roman"/>
      </a:defRPr>
    </a:lvl4pPr>
    <a:lvl5pPr marL="0" marR="0" indent="1828800" algn="ctr" defTabSz="449262"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Times New Roman"/>
      </a:defRPr>
    </a:lvl5pPr>
    <a:lvl6pPr marL="0" marR="0" indent="0" algn="ctr" defTabSz="449262"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Times New Roman"/>
      </a:defRPr>
    </a:lvl6pPr>
    <a:lvl7pPr marL="0" marR="0" indent="0" algn="ctr" defTabSz="449262"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Times New Roman"/>
      </a:defRPr>
    </a:lvl7pPr>
    <a:lvl8pPr marL="0" marR="0" indent="0" algn="ctr" defTabSz="449262"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Times New Roman"/>
      </a:defRPr>
    </a:lvl8pPr>
    <a:lvl9pPr marL="0" marR="0" indent="0" algn="ctr" defTabSz="449262"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Times New Roman"/>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ECDD"/>
          </a:solidFill>
        </a:fill>
      </a:tcStyle>
    </a:wholeTbl>
    <a:band2H>
      <a:tcTxStyle b="def" i="def"/>
      <a:tcStyle>
        <a:tcBdr/>
        <a:fill>
          <a:solidFill>
            <a:srgbClr val="E6F6EF"/>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7" name="Shape 17"/>
          <p:cNvSpPr/>
          <p:nvPr>
            <p:ph type="sldImg"/>
          </p:nvPr>
        </p:nvSpPr>
        <p:spPr>
          <a:xfrm>
            <a:off x="1143000" y="685800"/>
            <a:ext cx="4572000" cy="3429000"/>
          </a:xfrm>
          <a:prstGeom prst="rect">
            <a:avLst/>
          </a:prstGeom>
        </p:spPr>
        <p:txBody>
          <a:bodyPr/>
          <a:lstStyle/>
          <a:p>
            <a:pPr/>
          </a:p>
        </p:txBody>
      </p:sp>
      <p:sp>
        <p:nvSpPr>
          <p:cNvPr id="18" name="Shape 18"/>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49262" latinLnBrk="0">
      <a:spcBef>
        <a:spcPts val="400"/>
      </a:spcBef>
      <a:defRPr sz="1200">
        <a:latin typeface="+mn-lt"/>
        <a:ea typeface="+mn-ea"/>
        <a:cs typeface="+mn-cs"/>
        <a:sym typeface="Times New Roman"/>
      </a:defRPr>
    </a:lvl1pPr>
    <a:lvl2pPr indent="228600" defTabSz="449262" latinLnBrk="0">
      <a:spcBef>
        <a:spcPts val="400"/>
      </a:spcBef>
      <a:defRPr sz="1200">
        <a:latin typeface="+mn-lt"/>
        <a:ea typeface="+mn-ea"/>
        <a:cs typeface="+mn-cs"/>
        <a:sym typeface="Times New Roman"/>
      </a:defRPr>
    </a:lvl2pPr>
    <a:lvl3pPr indent="457200" defTabSz="449262" latinLnBrk="0">
      <a:spcBef>
        <a:spcPts val="400"/>
      </a:spcBef>
      <a:defRPr sz="1200">
        <a:latin typeface="+mn-lt"/>
        <a:ea typeface="+mn-ea"/>
        <a:cs typeface="+mn-cs"/>
        <a:sym typeface="Times New Roman"/>
      </a:defRPr>
    </a:lvl3pPr>
    <a:lvl4pPr indent="685800" defTabSz="449262" latinLnBrk="0">
      <a:spcBef>
        <a:spcPts val="400"/>
      </a:spcBef>
      <a:defRPr sz="1200">
        <a:latin typeface="+mn-lt"/>
        <a:ea typeface="+mn-ea"/>
        <a:cs typeface="+mn-cs"/>
        <a:sym typeface="Times New Roman"/>
      </a:defRPr>
    </a:lvl4pPr>
    <a:lvl5pPr indent="914400" defTabSz="449262" latinLnBrk="0">
      <a:spcBef>
        <a:spcPts val="400"/>
      </a:spcBef>
      <a:defRPr sz="1200">
        <a:latin typeface="+mn-lt"/>
        <a:ea typeface="+mn-ea"/>
        <a:cs typeface="+mn-cs"/>
        <a:sym typeface="Times New Roman"/>
      </a:defRPr>
    </a:lvl5pPr>
    <a:lvl6pPr indent="1143000" defTabSz="449262" latinLnBrk="0">
      <a:spcBef>
        <a:spcPts val="400"/>
      </a:spcBef>
      <a:defRPr sz="1200">
        <a:latin typeface="+mn-lt"/>
        <a:ea typeface="+mn-ea"/>
        <a:cs typeface="+mn-cs"/>
        <a:sym typeface="Times New Roman"/>
      </a:defRPr>
    </a:lvl6pPr>
    <a:lvl7pPr indent="1371600" defTabSz="449262" latinLnBrk="0">
      <a:spcBef>
        <a:spcPts val="400"/>
      </a:spcBef>
      <a:defRPr sz="1200">
        <a:latin typeface="+mn-lt"/>
        <a:ea typeface="+mn-ea"/>
        <a:cs typeface="+mn-cs"/>
        <a:sym typeface="Times New Roman"/>
      </a:defRPr>
    </a:lvl7pPr>
    <a:lvl8pPr indent="1600200" defTabSz="449262" latinLnBrk="0">
      <a:spcBef>
        <a:spcPts val="400"/>
      </a:spcBef>
      <a:defRPr sz="1200">
        <a:latin typeface="+mn-lt"/>
        <a:ea typeface="+mn-ea"/>
        <a:cs typeface="+mn-cs"/>
        <a:sym typeface="Times New Roman"/>
      </a:defRPr>
    </a:lvl8pPr>
    <a:lvl9pPr indent="1828800" defTabSz="449262" latinLnBrk="0">
      <a:spcBef>
        <a:spcPts val="400"/>
      </a:spcBef>
      <a:defRPr sz="1200">
        <a:latin typeface="+mn-lt"/>
        <a:ea typeface="+mn-ea"/>
        <a:cs typeface="+mn-cs"/>
        <a:sym typeface="Times New Roman"/>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Default">
    <p:spTree>
      <p:nvGrpSpPr>
        <p:cNvPr id="1" name=""/>
        <p:cNvGrpSpPr/>
        <p:nvPr/>
      </p:nvGrpSpPr>
      <p:grpSpPr>
        <a:xfrm>
          <a:off x="0" y="0"/>
          <a:ext cx="0" cy="0"/>
          <a:chOff x="0" y="0"/>
          <a:chExt cx="0" cy="0"/>
        </a:xfrm>
      </p:grpSpPr>
      <p:sp>
        <p:nvSpPr>
          <p:cNvPr id="11" name="Número de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exto del título"/>
          <p:cNvSpPr txBox="1"/>
          <p:nvPr>
            <p:ph type="title"/>
          </p:nvPr>
        </p:nvSpPr>
        <p:spPr>
          <a:xfrm>
            <a:off x="457200" y="92074"/>
            <a:ext cx="8229600" cy="1508126"/>
          </a:xfrm>
          <a:prstGeom prst="rect">
            <a:avLst/>
          </a:prstGeom>
          <a:ln w="12700">
            <a:miter lim="400000"/>
          </a:ln>
          <a:extLst>
            <a:ext uri="{C572A759-6A51-4108-AA02-DFA0A04FC94B}">
              <ma14:wrappingTextBoxFlag xmlns:ma14="http://schemas.microsoft.com/office/mac/drawingml/2011/main" val="1"/>
            </a:ext>
          </a:extLst>
        </p:spPr>
        <p:txBody>
          <a:bodyPr lIns="46799" tIns="46799" rIns="46799" bIns="46799" anchor="ctr"/>
          <a:lstStyle/>
          <a:p>
            <a:pPr/>
            <a:r>
              <a:t>Texto del título</a:t>
            </a:r>
          </a:p>
        </p:txBody>
      </p:sp>
      <p:sp>
        <p:nvSpPr>
          <p:cNvPr id="3" name="Nivel de texto 1…"/>
          <p:cNvSpPr txBox="1"/>
          <p:nvPr>
            <p:ph type="body" idx="1"/>
          </p:nvPr>
        </p:nvSpPr>
        <p:spPr>
          <a:xfrm>
            <a:off x="457200" y="1600200"/>
            <a:ext cx="8229600" cy="5257800"/>
          </a:xfrm>
          <a:prstGeom prst="rect">
            <a:avLst/>
          </a:prstGeom>
          <a:ln w="12700">
            <a:miter lim="400000"/>
          </a:ln>
          <a:extLst>
            <a:ext uri="{C572A759-6A51-4108-AA02-DFA0A04FC94B}">
              <ma14:wrappingTextBoxFlag xmlns:ma14="http://schemas.microsoft.com/office/mac/drawingml/2011/main" val="1"/>
            </a:ext>
          </a:extLst>
        </p:spPr>
        <p:txBody>
          <a:bodyPr lIns="46799" tIns="46799" rIns="46799" bIns="46799"/>
          <a:lstStyle/>
          <a:p>
            <a:pPr/>
            <a:r>
              <a:t>Nivel de texto 1</a:t>
            </a:r>
          </a:p>
          <a:p>
            <a:pPr lvl="1"/>
            <a:r>
              <a:t>Nivel de texto 2</a:t>
            </a:r>
          </a:p>
          <a:p>
            <a:pPr lvl="2"/>
            <a:r>
              <a:t>Nivel de texto 3</a:t>
            </a:r>
          </a:p>
          <a:p>
            <a:pPr lvl="3"/>
            <a:r>
              <a:t>Nivel de texto 4</a:t>
            </a:r>
          </a:p>
          <a:p>
            <a:pPr lvl="4"/>
            <a:r>
              <a:t>Nivel de texto 5</a:t>
            </a:r>
          </a:p>
        </p:txBody>
      </p:sp>
      <p:sp>
        <p:nvSpPr>
          <p:cNvPr id="4" name="Número de diapositiva"/>
          <p:cNvSpPr txBox="1"/>
          <p:nvPr>
            <p:ph type="sldNum" sz="quarter" idx="2"/>
          </p:nvPr>
        </p:nvSpPr>
        <p:spPr>
          <a:xfrm>
            <a:off x="6553200" y="6248400"/>
            <a:ext cx="334900" cy="350589"/>
          </a:xfrm>
          <a:prstGeom prst="rect">
            <a:avLst/>
          </a:prstGeom>
          <a:ln w="12700">
            <a:miter lim="400000"/>
          </a:ln>
        </p:spPr>
        <p:txBody>
          <a:bodyPr wrap="none" lIns="46799" tIns="46799" rIns="46799" bIns="46799">
            <a:spAutoFit/>
          </a:bodyPr>
          <a:lstStyle>
            <a:lvl1pPr algn="l" defTabSz="457200">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18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Lst>
  <p:transition xmlns:p14="http://schemas.microsoft.com/office/powerpoint/2010/main" spd="med" advClick="1"/>
  <p:txStyles>
    <p:titleStyle>
      <a:lvl1pPr marL="0" marR="0" indent="0" algn="ctr" defTabSz="449262"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Times New Roman"/>
        </a:defRPr>
      </a:lvl1pPr>
      <a:lvl2pPr marL="0" marR="0" indent="0" algn="ctr" defTabSz="449262"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Times New Roman"/>
        </a:defRPr>
      </a:lvl2pPr>
      <a:lvl3pPr marL="0" marR="0" indent="0" algn="ctr" defTabSz="449262"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Times New Roman"/>
        </a:defRPr>
      </a:lvl3pPr>
      <a:lvl4pPr marL="0" marR="0" indent="0" algn="ctr" defTabSz="449262"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Times New Roman"/>
        </a:defRPr>
      </a:lvl4pPr>
      <a:lvl5pPr marL="0" marR="0" indent="0" algn="ctr" defTabSz="449262"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Times New Roman"/>
        </a:defRPr>
      </a:lvl5pPr>
      <a:lvl6pPr marL="0" marR="0" indent="457200" algn="ctr" defTabSz="449262"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Times New Roman"/>
        </a:defRPr>
      </a:lvl6pPr>
      <a:lvl7pPr marL="0" marR="0" indent="914400" algn="ctr" defTabSz="449262"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Times New Roman"/>
        </a:defRPr>
      </a:lvl7pPr>
      <a:lvl8pPr marL="0" marR="0" indent="1371600" algn="ctr" defTabSz="449262"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Times New Roman"/>
        </a:defRPr>
      </a:lvl8pPr>
      <a:lvl9pPr marL="0" marR="0" indent="1828800" algn="ctr" defTabSz="449262"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mn-lt"/>
          <a:ea typeface="+mn-ea"/>
          <a:cs typeface="+mn-cs"/>
          <a:sym typeface="Times New Roman"/>
        </a:defRPr>
      </a:lvl9pPr>
    </p:titleStyle>
    <p:bodyStyle>
      <a:lvl1pPr marL="342900" marR="0" indent="-342900" algn="l" defTabSz="449262" rtl="0" latinLnBrk="0">
        <a:lnSpc>
          <a:spcPct val="100000"/>
        </a:lnSpc>
        <a:spcBef>
          <a:spcPts val="800"/>
        </a:spcBef>
        <a:spcAft>
          <a:spcPts val="0"/>
        </a:spcAft>
        <a:buClrTx/>
        <a:buSzTx/>
        <a:buFontTx/>
        <a:buNone/>
        <a:tabLst/>
        <a:defRPr b="0" baseline="0" cap="none" i="0" spc="0" strike="noStrike" sz="3200" u="none">
          <a:solidFill>
            <a:srgbClr val="000000"/>
          </a:solidFill>
          <a:uFillTx/>
          <a:latin typeface="+mn-lt"/>
          <a:ea typeface="+mn-ea"/>
          <a:cs typeface="+mn-cs"/>
          <a:sym typeface="Times New Roman"/>
        </a:defRPr>
      </a:lvl1pPr>
      <a:lvl2pPr marL="342900" marR="0" indent="114300" algn="l" defTabSz="449262" rtl="0" latinLnBrk="0">
        <a:lnSpc>
          <a:spcPct val="100000"/>
        </a:lnSpc>
        <a:spcBef>
          <a:spcPts val="800"/>
        </a:spcBef>
        <a:spcAft>
          <a:spcPts val="0"/>
        </a:spcAft>
        <a:buClrTx/>
        <a:buSzTx/>
        <a:buFontTx/>
        <a:buNone/>
        <a:tabLst/>
        <a:defRPr b="0" baseline="0" cap="none" i="0" spc="0" strike="noStrike" sz="3200" u="none">
          <a:solidFill>
            <a:srgbClr val="000000"/>
          </a:solidFill>
          <a:uFillTx/>
          <a:latin typeface="+mn-lt"/>
          <a:ea typeface="+mn-ea"/>
          <a:cs typeface="+mn-cs"/>
          <a:sym typeface="Times New Roman"/>
        </a:defRPr>
      </a:lvl2pPr>
      <a:lvl3pPr marL="342900" marR="0" indent="571500" algn="l" defTabSz="449262" rtl="0" latinLnBrk="0">
        <a:lnSpc>
          <a:spcPct val="100000"/>
        </a:lnSpc>
        <a:spcBef>
          <a:spcPts val="800"/>
        </a:spcBef>
        <a:spcAft>
          <a:spcPts val="0"/>
        </a:spcAft>
        <a:buClrTx/>
        <a:buSzTx/>
        <a:buFontTx/>
        <a:buNone/>
        <a:tabLst/>
        <a:defRPr b="0" baseline="0" cap="none" i="0" spc="0" strike="noStrike" sz="3200" u="none">
          <a:solidFill>
            <a:srgbClr val="000000"/>
          </a:solidFill>
          <a:uFillTx/>
          <a:latin typeface="+mn-lt"/>
          <a:ea typeface="+mn-ea"/>
          <a:cs typeface="+mn-cs"/>
          <a:sym typeface="Times New Roman"/>
        </a:defRPr>
      </a:lvl3pPr>
      <a:lvl4pPr marL="342900" marR="0" indent="1028700" algn="l" defTabSz="449262" rtl="0" latinLnBrk="0">
        <a:lnSpc>
          <a:spcPct val="100000"/>
        </a:lnSpc>
        <a:spcBef>
          <a:spcPts val="800"/>
        </a:spcBef>
        <a:spcAft>
          <a:spcPts val="0"/>
        </a:spcAft>
        <a:buClrTx/>
        <a:buSzTx/>
        <a:buFontTx/>
        <a:buNone/>
        <a:tabLst/>
        <a:defRPr b="0" baseline="0" cap="none" i="0" spc="0" strike="noStrike" sz="3200" u="none">
          <a:solidFill>
            <a:srgbClr val="000000"/>
          </a:solidFill>
          <a:uFillTx/>
          <a:latin typeface="+mn-lt"/>
          <a:ea typeface="+mn-ea"/>
          <a:cs typeface="+mn-cs"/>
          <a:sym typeface="Times New Roman"/>
        </a:defRPr>
      </a:lvl4pPr>
      <a:lvl5pPr marL="342900" marR="0" indent="1485900" algn="l" defTabSz="449262" rtl="0" latinLnBrk="0">
        <a:lnSpc>
          <a:spcPct val="100000"/>
        </a:lnSpc>
        <a:spcBef>
          <a:spcPts val="800"/>
        </a:spcBef>
        <a:spcAft>
          <a:spcPts val="0"/>
        </a:spcAft>
        <a:buClrTx/>
        <a:buSzTx/>
        <a:buFontTx/>
        <a:buNone/>
        <a:tabLst/>
        <a:defRPr b="0" baseline="0" cap="none" i="0" spc="0" strike="noStrike" sz="3200" u="none">
          <a:solidFill>
            <a:srgbClr val="000000"/>
          </a:solidFill>
          <a:uFillTx/>
          <a:latin typeface="+mn-lt"/>
          <a:ea typeface="+mn-ea"/>
          <a:cs typeface="+mn-cs"/>
          <a:sym typeface="Times New Roman"/>
        </a:defRPr>
      </a:lvl5pPr>
      <a:lvl6pPr marL="342900" marR="0" indent="1943100" algn="l" defTabSz="449262" rtl="0" latinLnBrk="0">
        <a:lnSpc>
          <a:spcPct val="100000"/>
        </a:lnSpc>
        <a:spcBef>
          <a:spcPts val="800"/>
        </a:spcBef>
        <a:spcAft>
          <a:spcPts val="0"/>
        </a:spcAft>
        <a:buClrTx/>
        <a:buSzTx/>
        <a:buFontTx/>
        <a:buNone/>
        <a:tabLst/>
        <a:defRPr b="0" baseline="0" cap="none" i="0" spc="0" strike="noStrike" sz="3200" u="none">
          <a:solidFill>
            <a:srgbClr val="000000"/>
          </a:solidFill>
          <a:uFillTx/>
          <a:latin typeface="+mn-lt"/>
          <a:ea typeface="+mn-ea"/>
          <a:cs typeface="+mn-cs"/>
          <a:sym typeface="Times New Roman"/>
        </a:defRPr>
      </a:lvl6pPr>
      <a:lvl7pPr marL="342900" marR="0" indent="2400300" algn="l" defTabSz="449262" rtl="0" latinLnBrk="0">
        <a:lnSpc>
          <a:spcPct val="100000"/>
        </a:lnSpc>
        <a:spcBef>
          <a:spcPts val="800"/>
        </a:spcBef>
        <a:spcAft>
          <a:spcPts val="0"/>
        </a:spcAft>
        <a:buClrTx/>
        <a:buSzTx/>
        <a:buFontTx/>
        <a:buNone/>
        <a:tabLst/>
        <a:defRPr b="0" baseline="0" cap="none" i="0" spc="0" strike="noStrike" sz="3200" u="none">
          <a:solidFill>
            <a:srgbClr val="000000"/>
          </a:solidFill>
          <a:uFillTx/>
          <a:latin typeface="+mn-lt"/>
          <a:ea typeface="+mn-ea"/>
          <a:cs typeface="+mn-cs"/>
          <a:sym typeface="Times New Roman"/>
        </a:defRPr>
      </a:lvl7pPr>
      <a:lvl8pPr marL="342900" marR="0" indent="2857500" algn="l" defTabSz="449262" rtl="0" latinLnBrk="0">
        <a:lnSpc>
          <a:spcPct val="100000"/>
        </a:lnSpc>
        <a:spcBef>
          <a:spcPts val="800"/>
        </a:spcBef>
        <a:spcAft>
          <a:spcPts val="0"/>
        </a:spcAft>
        <a:buClrTx/>
        <a:buSzTx/>
        <a:buFontTx/>
        <a:buNone/>
        <a:tabLst/>
        <a:defRPr b="0" baseline="0" cap="none" i="0" spc="0" strike="noStrike" sz="3200" u="none">
          <a:solidFill>
            <a:srgbClr val="000000"/>
          </a:solidFill>
          <a:uFillTx/>
          <a:latin typeface="+mn-lt"/>
          <a:ea typeface="+mn-ea"/>
          <a:cs typeface="+mn-cs"/>
          <a:sym typeface="Times New Roman"/>
        </a:defRPr>
      </a:lvl8pPr>
      <a:lvl9pPr marL="342900" marR="0" indent="3314700" algn="l" defTabSz="449262" rtl="0" latinLnBrk="0">
        <a:lnSpc>
          <a:spcPct val="100000"/>
        </a:lnSpc>
        <a:spcBef>
          <a:spcPts val="800"/>
        </a:spcBef>
        <a:spcAft>
          <a:spcPts val="0"/>
        </a:spcAft>
        <a:buClrTx/>
        <a:buSzTx/>
        <a:buFontTx/>
        <a:buNone/>
        <a:tabLst/>
        <a:defRPr b="0" baseline="0" cap="none" i="0" spc="0" strike="noStrike" sz="3200" u="none">
          <a:solidFill>
            <a:srgbClr val="000000"/>
          </a:solidFill>
          <a:uFillTx/>
          <a:latin typeface="+mn-lt"/>
          <a:ea typeface="+mn-ea"/>
          <a:cs typeface="+mn-cs"/>
          <a:sym typeface="Times New Roman"/>
        </a:defRPr>
      </a:lvl9pPr>
    </p:bodyStyle>
    <p:otherStyle>
      <a:lvl1pPr marL="0" marR="0" indent="0" algn="l" defTabSz="457200" rtl="0" latinLnBrk="0">
        <a:lnSpc>
          <a:spcPct val="100000"/>
        </a:lnSpc>
        <a:spcBef>
          <a:spcPts val="0"/>
        </a:spcBef>
        <a:spcAft>
          <a:spcPts val="0"/>
        </a:spcAft>
        <a:buClrTx/>
        <a:buSzTx/>
        <a:buFontTx/>
        <a:buNone/>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b="0" baseline="0" cap="none" i="0" spc="0" strike="noStrike" sz="1800" u="none">
          <a:solidFill>
            <a:schemeClr val="tx1"/>
          </a:solidFill>
          <a:uFillTx/>
          <a:latin typeface="+mn-lt"/>
          <a:ea typeface="+mn-ea"/>
          <a:cs typeface="+mn-cs"/>
          <a:sym typeface="Times New Roman"/>
        </a:defRPr>
      </a:lvl1pPr>
      <a:lvl2pPr marL="0" marR="0" indent="457200" algn="l" defTabSz="457200" rtl="0" latinLnBrk="0">
        <a:lnSpc>
          <a:spcPct val="100000"/>
        </a:lnSpc>
        <a:spcBef>
          <a:spcPts val="0"/>
        </a:spcBef>
        <a:spcAft>
          <a:spcPts val="0"/>
        </a:spcAft>
        <a:buClrTx/>
        <a:buSzTx/>
        <a:buFontTx/>
        <a:buNone/>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b="0" baseline="0" cap="none" i="0" spc="0" strike="noStrike" sz="1800" u="none">
          <a:solidFill>
            <a:schemeClr val="tx1"/>
          </a:solidFill>
          <a:uFillTx/>
          <a:latin typeface="+mn-lt"/>
          <a:ea typeface="+mn-ea"/>
          <a:cs typeface="+mn-cs"/>
          <a:sym typeface="Times New Roman"/>
        </a:defRPr>
      </a:lvl2pPr>
      <a:lvl3pPr marL="0" marR="0" indent="914400" algn="l" defTabSz="457200" rtl="0" latinLnBrk="0">
        <a:lnSpc>
          <a:spcPct val="100000"/>
        </a:lnSpc>
        <a:spcBef>
          <a:spcPts val="0"/>
        </a:spcBef>
        <a:spcAft>
          <a:spcPts val="0"/>
        </a:spcAft>
        <a:buClrTx/>
        <a:buSzTx/>
        <a:buFontTx/>
        <a:buNone/>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b="0" baseline="0" cap="none" i="0" spc="0" strike="noStrike" sz="1800" u="none">
          <a:solidFill>
            <a:schemeClr val="tx1"/>
          </a:solidFill>
          <a:uFillTx/>
          <a:latin typeface="+mn-lt"/>
          <a:ea typeface="+mn-ea"/>
          <a:cs typeface="+mn-cs"/>
          <a:sym typeface="Times New Roman"/>
        </a:defRPr>
      </a:lvl3pPr>
      <a:lvl4pPr marL="0" marR="0" indent="1371600" algn="l" defTabSz="457200" rtl="0" latinLnBrk="0">
        <a:lnSpc>
          <a:spcPct val="100000"/>
        </a:lnSpc>
        <a:spcBef>
          <a:spcPts val="0"/>
        </a:spcBef>
        <a:spcAft>
          <a:spcPts val="0"/>
        </a:spcAft>
        <a:buClrTx/>
        <a:buSzTx/>
        <a:buFontTx/>
        <a:buNone/>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b="0" baseline="0" cap="none" i="0" spc="0" strike="noStrike" sz="1800" u="none">
          <a:solidFill>
            <a:schemeClr val="tx1"/>
          </a:solidFill>
          <a:uFillTx/>
          <a:latin typeface="+mn-lt"/>
          <a:ea typeface="+mn-ea"/>
          <a:cs typeface="+mn-cs"/>
          <a:sym typeface="Times New Roman"/>
        </a:defRPr>
      </a:lvl4pPr>
      <a:lvl5pPr marL="0" marR="0" indent="1828800" algn="l" defTabSz="457200" rtl="0" latinLnBrk="0">
        <a:lnSpc>
          <a:spcPct val="100000"/>
        </a:lnSpc>
        <a:spcBef>
          <a:spcPts val="0"/>
        </a:spcBef>
        <a:spcAft>
          <a:spcPts val="0"/>
        </a:spcAft>
        <a:buClrTx/>
        <a:buSzTx/>
        <a:buFontTx/>
        <a:buNone/>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b="0" baseline="0" cap="none" i="0" spc="0" strike="noStrike" sz="1800" u="none">
          <a:solidFill>
            <a:schemeClr val="tx1"/>
          </a:solidFill>
          <a:uFillTx/>
          <a:latin typeface="+mn-lt"/>
          <a:ea typeface="+mn-ea"/>
          <a:cs typeface="+mn-cs"/>
          <a:sym typeface="Times New Roman"/>
        </a:defRPr>
      </a:lvl5pPr>
      <a:lvl6pPr marL="0" marR="0" indent="0" algn="l" defTabSz="457200" rtl="0" latinLnBrk="0">
        <a:lnSpc>
          <a:spcPct val="100000"/>
        </a:lnSpc>
        <a:spcBef>
          <a:spcPts val="0"/>
        </a:spcBef>
        <a:spcAft>
          <a:spcPts val="0"/>
        </a:spcAft>
        <a:buClrTx/>
        <a:buSzTx/>
        <a:buFontTx/>
        <a:buNone/>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b="0" baseline="0" cap="none" i="0" spc="0" strike="noStrike" sz="1800" u="none">
          <a:solidFill>
            <a:schemeClr val="tx1"/>
          </a:solidFill>
          <a:uFillTx/>
          <a:latin typeface="+mn-lt"/>
          <a:ea typeface="+mn-ea"/>
          <a:cs typeface="+mn-cs"/>
          <a:sym typeface="Times New Roman"/>
        </a:defRPr>
      </a:lvl6pPr>
      <a:lvl7pPr marL="0" marR="0" indent="0" algn="l" defTabSz="457200" rtl="0" latinLnBrk="0">
        <a:lnSpc>
          <a:spcPct val="100000"/>
        </a:lnSpc>
        <a:spcBef>
          <a:spcPts val="0"/>
        </a:spcBef>
        <a:spcAft>
          <a:spcPts val="0"/>
        </a:spcAft>
        <a:buClrTx/>
        <a:buSzTx/>
        <a:buFontTx/>
        <a:buNone/>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b="0" baseline="0" cap="none" i="0" spc="0" strike="noStrike" sz="1800" u="none">
          <a:solidFill>
            <a:schemeClr val="tx1"/>
          </a:solidFill>
          <a:uFillTx/>
          <a:latin typeface="+mn-lt"/>
          <a:ea typeface="+mn-ea"/>
          <a:cs typeface="+mn-cs"/>
          <a:sym typeface="Times New Roman"/>
        </a:defRPr>
      </a:lvl7pPr>
      <a:lvl8pPr marL="0" marR="0" indent="0" algn="l" defTabSz="457200" rtl="0" latinLnBrk="0">
        <a:lnSpc>
          <a:spcPct val="100000"/>
        </a:lnSpc>
        <a:spcBef>
          <a:spcPts val="0"/>
        </a:spcBef>
        <a:spcAft>
          <a:spcPts val="0"/>
        </a:spcAft>
        <a:buClrTx/>
        <a:buSzTx/>
        <a:buFontTx/>
        <a:buNone/>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b="0" baseline="0" cap="none" i="0" spc="0" strike="noStrike" sz="1800" u="none">
          <a:solidFill>
            <a:schemeClr val="tx1"/>
          </a:solidFill>
          <a:uFillTx/>
          <a:latin typeface="+mn-lt"/>
          <a:ea typeface="+mn-ea"/>
          <a:cs typeface="+mn-cs"/>
          <a:sym typeface="Times New Roman"/>
        </a:defRPr>
      </a:lvl8pPr>
      <a:lvl9pPr marL="0" marR="0" indent="0" algn="l" defTabSz="457200" rtl="0" latinLnBrk="0">
        <a:lnSpc>
          <a:spcPct val="100000"/>
        </a:lnSpc>
        <a:spcBef>
          <a:spcPts val="0"/>
        </a:spcBef>
        <a:spcAft>
          <a:spcPts val="0"/>
        </a:spcAft>
        <a:buClrTx/>
        <a:buSzTx/>
        <a:buFontTx/>
        <a:buNone/>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b="0" baseline="0" cap="none" i="0" spc="0" strike="noStrike" sz="1800" u="none">
          <a:solidFill>
            <a:schemeClr val="tx1"/>
          </a:solidFill>
          <a:uFillTx/>
          <a:latin typeface="+mn-lt"/>
          <a:ea typeface="+mn-ea"/>
          <a:cs typeface="+mn-cs"/>
          <a:sym typeface="Times New Roman"/>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http://www.iteco.be/" TargetMode="External"/></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20" name="image.png" descr="image.png"/>
          <p:cNvPicPr>
            <a:picLocks noChangeAspect="1"/>
          </p:cNvPicPr>
          <p:nvPr/>
        </p:nvPicPr>
        <p:blipFill>
          <a:blip r:embed="rId2">
            <a:extLst/>
          </a:blip>
          <a:stretch>
            <a:fillRect/>
          </a:stretch>
        </p:blipFill>
        <p:spPr>
          <a:xfrm>
            <a:off x="4056062" y="1108075"/>
            <a:ext cx="1330326" cy="1330325"/>
          </a:xfrm>
          <a:prstGeom prst="rect">
            <a:avLst/>
          </a:prstGeom>
          <a:ln w="12700">
            <a:miter lim="400000"/>
          </a:ln>
        </p:spPr>
      </p:pic>
      <p:sp>
        <p:nvSpPr>
          <p:cNvPr id="21" name="Teorías del desarrollo…"/>
          <p:cNvSpPr txBox="1"/>
          <p:nvPr/>
        </p:nvSpPr>
        <p:spPr>
          <a:xfrm>
            <a:off x="838200" y="3281362"/>
            <a:ext cx="7696200" cy="2261961"/>
          </a:xfrm>
          <a:prstGeom prst="rect">
            <a:avLst/>
          </a:prstGeom>
          <a:solidFill>
            <a:srgbClr val="FF9933"/>
          </a:solidFill>
          <a:ln w="9360" cap="sq">
            <a:solidFill>
              <a:srgbClr val="000000"/>
            </a:solidFill>
          </a:ln>
          <a:extLst>
            <a:ext uri="{C572A759-6A51-4108-AA02-DFA0A04FC94B}">
              <ma14:wrappingTextBoxFlag xmlns:ma14="http://schemas.microsoft.com/office/mac/drawingml/2011/main" val="1"/>
            </a:ext>
          </a:extLst>
        </p:spPr>
        <p:txBody>
          <a:bodyPr lIns="46799" tIns="46799" rIns="46799" bIns="46799">
            <a:spAutoFit/>
          </a:bodyPr>
          <a:lstStyle/>
          <a:p>
            <a:pPr algn="l" defTabSz="457200">
              <a:spcBef>
                <a:spcPts val="2000"/>
              </a:spcBef>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3200">
                <a:latin typeface="Verdana"/>
                <a:ea typeface="Verdana"/>
                <a:cs typeface="Verdana"/>
                <a:sym typeface="Verdana"/>
              </a:defRPr>
            </a:pPr>
          </a:p>
          <a:p>
            <a:pPr algn="l" defTabSz="457200">
              <a:spcBef>
                <a:spcPts val="2000"/>
              </a:spcBef>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b="1" sz="3200">
                <a:latin typeface="Arial"/>
                <a:ea typeface="Arial"/>
                <a:cs typeface="Arial"/>
                <a:sym typeface="Arial"/>
              </a:defRPr>
            </a:pPr>
            <a:r>
              <a:t>Teorías del desarrollo</a:t>
            </a:r>
          </a:p>
          <a:p>
            <a:pPr algn="l" defTabSz="457200">
              <a:spcBef>
                <a:spcPts val="1500"/>
              </a:spcBef>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1800">
                <a:latin typeface="Verdana"/>
                <a:ea typeface="Verdana"/>
                <a:cs typeface="Verdana"/>
                <a:sym typeface="Verdana"/>
              </a:defRPr>
            </a:pPr>
            <a:r>
              <a:t>Guy Bajoit</a:t>
            </a:r>
          </a:p>
          <a:p>
            <a:pPr algn="l" defTabSz="457200">
              <a:spcBef>
                <a:spcPts val="1500"/>
              </a:spcBef>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1800">
                <a:latin typeface="Verdana"/>
                <a:ea typeface="Verdana"/>
                <a:cs typeface="Verdana"/>
                <a:sym typeface="Verdana"/>
              </a:defRPr>
            </a:pPr>
            <a:r>
              <a:t>(guy.bajoit@uclouvain.be)</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7" name="(3) Teoría de la competición"/>
          <p:cNvSpPr txBox="1"/>
          <p:nvPr/>
        </p:nvSpPr>
        <p:spPr>
          <a:xfrm>
            <a:off x="731519" y="231261"/>
            <a:ext cx="7680961" cy="715403"/>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l" defTabSz="457200">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4400"/>
            </a:lvl1pPr>
          </a:lstStyle>
          <a:p>
            <a:pPr/>
            <a:r>
              <a:t>(3) Teoría de la competición</a:t>
            </a:r>
          </a:p>
        </p:txBody>
      </p:sp>
      <p:graphicFrame>
        <p:nvGraphicFramePr>
          <p:cNvPr id="48" name="Tableau 1"/>
          <p:cNvGraphicFramePr/>
          <p:nvPr/>
        </p:nvGraphicFramePr>
        <p:xfrm>
          <a:off x="180975" y="1203325"/>
          <a:ext cx="8793163" cy="5643563"/>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1581150"/>
                <a:gridCol w="6348412"/>
                <a:gridCol w="215900"/>
                <a:gridCol w="215900"/>
                <a:gridCol w="215900"/>
                <a:gridCol w="215900"/>
              </a:tblGrid>
              <a:tr h="979487">
                <a:tc>
                  <a:txBody>
                    <a:bodyPr/>
                    <a:lstStyle/>
                    <a:p>
                      <a:pPr algn="just" defTabSz="449262">
                        <a:lnSpc>
                          <a:spcPct val="74000"/>
                        </a:lnSpc>
                        <a:spcBef>
                          <a:spcPts val="500"/>
                        </a:spcBef>
                        <a:defRPr b="1" sz="2000"/>
                      </a:pPr>
                      <a:r>
                        <a:t>¿Causa?</a:t>
                      </a:r>
                      <a:r>
                        <a:rPr b="0"/>
                        <a:t>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500"/>
                        </a:spcBef>
                        <a:defRPr sz="2000"/>
                      </a:pPr>
                      <a:r>
                        <a:t>Un problema </a:t>
                      </a:r>
                      <a:r>
                        <a:rPr b="1"/>
                        <a:t>económico</a:t>
                      </a:r>
                      <a:r>
                        <a:t>. La racionalidad económica funciona mal debido a interferencias nefastas de la lógica política y burocrática de los Estados. Ejemplos.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712787">
                <a:tc>
                  <a:txBody>
                    <a:bodyPr/>
                    <a:lstStyle/>
                    <a:p>
                      <a:pPr algn="just" defTabSz="449262">
                        <a:lnSpc>
                          <a:spcPct val="74000"/>
                        </a:lnSpc>
                        <a:spcBef>
                          <a:spcPts val="500"/>
                        </a:spcBef>
                        <a:defRPr b="1" sz="2000"/>
                      </a:pPr>
                      <a:r>
                        <a:t>¿Definición?</a:t>
                      </a:r>
                      <a:r>
                        <a:rPr b="0"/>
                        <a:t>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500"/>
                        </a:spcBef>
                      </a:pPr>
                      <a:r>
                        <a:rPr sz="2000"/>
                        <a:t>El desarrollo es un proceso de acumulación de riquezas, que resulta del funcionamiento del libre mercado.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1574800">
                <a:tc>
                  <a:txBody>
                    <a:bodyPr/>
                    <a:lstStyle/>
                    <a:p>
                      <a:pPr algn="just" defTabSz="449262">
                        <a:lnSpc>
                          <a:spcPct val="74000"/>
                        </a:lnSpc>
                        <a:spcBef>
                          <a:spcPts val="500"/>
                        </a:spcBef>
                        <a:defRPr b="1" sz="2000"/>
                      </a:pPr>
                      <a:r>
                        <a:t>¿Que hacer?</a:t>
                      </a:r>
                    </a:p>
                    <a:p>
                      <a:pPr algn="just" defTabSz="449262">
                        <a:lnSpc>
                          <a:spcPct val="74000"/>
                        </a:lnSpc>
                        <a:spcBef>
                          <a:spcPts val="500"/>
                        </a:spcBef>
                        <a:defRPr b="1" sz="2000"/>
                      </a:pPr>
                      <a:r>
                        <a:t>(solución)</a:t>
                      </a:r>
                      <a:r>
                        <a:rPr b="0"/>
                        <a:t>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500"/>
                        </a:spcBef>
                      </a:pPr>
                      <a:r>
                        <a:rPr sz="2000"/>
                        <a:t>Privatizar todo lo que puede ser privatizado (entonces, no todo !). Racionalizar el Estado y ponerlo al servicio del mercado. Exportar : participar a los intercambios mundializados. Responsabilizar los individuos. Respetar los ajustes estructurales (los grandes equilibrios económicos).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979487">
                <a:tc>
                  <a:txBody>
                    <a:bodyPr/>
                    <a:lstStyle/>
                    <a:p>
                      <a:pPr algn="just" defTabSz="449262">
                        <a:lnSpc>
                          <a:spcPct val="74000"/>
                        </a:lnSpc>
                        <a:spcBef>
                          <a:spcPts val="500"/>
                        </a:spcBef>
                        <a:defRPr b="1" sz="2000"/>
                      </a:pPr>
                      <a:r>
                        <a:t>¿Quién?</a:t>
                      </a:r>
                      <a:r>
                        <a:rPr b="0"/>
                        <a:t>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500"/>
                        </a:spcBef>
                      </a:pPr>
                      <a:r>
                        <a:rPr sz="2000"/>
                        <a:t>Las élites innovadoras privadas (el interés privado es el mejor garante del interés general), guiadas por las grandes organizaciones internacionales (OMC, FMI, BM, G8…)</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684212">
                <a:tc>
                  <a:txBody>
                    <a:bodyPr/>
                    <a:lstStyle/>
                    <a:p>
                      <a:pPr algn="just" defTabSz="449262">
                        <a:lnSpc>
                          <a:spcPct val="74000"/>
                        </a:lnSpc>
                        <a:spcBef>
                          <a:spcPts val="500"/>
                        </a:spcBef>
                        <a:defRPr b="1" sz="2000"/>
                      </a:pPr>
                      <a:r>
                        <a:t>¿Ejemplos?</a:t>
                      </a:r>
                      <a:r>
                        <a:rPr b="0"/>
                        <a:t>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500"/>
                        </a:spcBef>
                      </a:pPr>
                      <a:r>
                        <a:rPr sz="2000"/>
                        <a:t>Chile, los « Dragones » asiáticos, los paises del Mercosur…</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712787">
                <a:tc>
                  <a:txBody>
                    <a:bodyPr/>
                    <a:lstStyle/>
                    <a:p>
                      <a:pPr algn="just" defTabSz="449262">
                        <a:lnSpc>
                          <a:spcPct val="74000"/>
                        </a:lnSpc>
                        <a:spcBef>
                          <a:spcPts val="500"/>
                        </a:spcBef>
                        <a:defRPr b="1" sz="2000"/>
                      </a:pPr>
                      <a:r>
                        <a:t>¿Cooperar? </a:t>
                      </a:r>
                      <a:r>
                        <a:rPr b="0"/>
                        <a:t>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500"/>
                        </a:spcBef>
                      </a:pPr>
                      <a:r>
                        <a:rPr sz="2000"/>
                        <a:t>Eliminar la asistancia. Promover la autonomía, favorecer los intercambios, crear micro-empresas.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fast" advClick="1" p14:dur="500">
        <p:cover dir="l"/>
      </p:transition>
    </mc:Choice>
    <mc:Fallback>
      <p:transition spd="fast">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0" name="(4) Teoría de la democracia"/>
          <p:cNvSpPr txBox="1"/>
          <p:nvPr/>
        </p:nvSpPr>
        <p:spPr>
          <a:xfrm>
            <a:off x="731519" y="231261"/>
            <a:ext cx="7680961" cy="715403"/>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l" defTabSz="457200">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4400"/>
            </a:lvl1pPr>
          </a:lstStyle>
          <a:p>
            <a:pPr/>
            <a:r>
              <a:t>(4) Teoría de la democracia</a:t>
            </a:r>
          </a:p>
        </p:txBody>
      </p:sp>
      <p:graphicFrame>
        <p:nvGraphicFramePr>
          <p:cNvPr id="51" name="Tableau 1"/>
          <p:cNvGraphicFramePr/>
          <p:nvPr/>
        </p:nvGraphicFramePr>
        <p:xfrm>
          <a:off x="215900" y="836612"/>
          <a:ext cx="8929688" cy="5989638"/>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1735137"/>
                <a:gridCol w="6330950"/>
                <a:gridCol w="215900"/>
                <a:gridCol w="215900"/>
                <a:gridCol w="215900"/>
                <a:gridCol w="215900"/>
              </a:tblGrid>
              <a:tr h="1309687">
                <a:tc>
                  <a:txBody>
                    <a:bodyPr/>
                    <a:lstStyle/>
                    <a:p>
                      <a:pPr defTabSz="449262">
                        <a:lnSpc>
                          <a:spcPct val="74000"/>
                        </a:lnSpc>
                        <a:spcBef>
                          <a:spcPts val="500"/>
                        </a:spcBef>
                        <a:defRPr b="1" sz="2000"/>
                      </a:pPr>
                      <a:r>
                        <a:t>¿Causa?</a:t>
                      </a:r>
                      <a:r>
                        <a:rPr b="0"/>
                        <a:t>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500"/>
                        </a:spcBef>
                        <a:defRPr sz="2000"/>
                      </a:pPr>
                      <a:r>
                        <a:t>Un problema </a:t>
                      </a:r>
                      <a:r>
                        <a:rPr b="1"/>
                        <a:t>social y ecológico</a:t>
                      </a:r>
                      <a:r>
                        <a:t>. El modelo competitivo destruye la solidaridad social (desigualdad crecientes, carencias democráticas, lógica de consumo) y el medio ambiente (lógica de rentabilidad). No es « sostenible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712787">
                <a:tc>
                  <a:txBody>
                    <a:bodyPr/>
                    <a:lstStyle/>
                    <a:p>
                      <a:pPr defTabSz="449262">
                        <a:lnSpc>
                          <a:spcPct val="74000"/>
                        </a:lnSpc>
                        <a:spcBef>
                          <a:spcPts val="500"/>
                        </a:spcBef>
                        <a:defRPr b="1" sz="2000"/>
                      </a:pPr>
                      <a:r>
                        <a:t>¿Definición?</a:t>
                      </a:r>
                      <a:r>
                        <a:rPr b="0"/>
                        <a:t>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500"/>
                        </a:spcBef>
                      </a:pPr>
                      <a:r>
                        <a:rPr sz="2000"/>
                        <a:t>El desarrollo es un proceso que depende ante todo de la democratización política y social de la colectividad.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1309687">
                <a:tc>
                  <a:txBody>
                    <a:bodyPr/>
                    <a:lstStyle/>
                    <a:p>
                      <a:pPr defTabSz="449262">
                        <a:lnSpc>
                          <a:spcPct val="74000"/>
                        </a:lnSpc>
                        <a:spcBef>
                          <a:spcPts val="500"/>
                        </a:spcBef>
                        <a:defRPr b="1" sz="2000"/>
                      </a:pPr>
                      <a:r>
                        <a:t>¿Que hacer?</a:t>
                      </a:r>
                    </a:p>
                    <a:p>
                      <a:pPr defTabSz="449262">
                        <a:lnSpc>
                          <a:spcPct val="74000"/>
                        </a:lnSpc>
                        <a:spcBef>
                          <a:spcPts val="500"/>
                        </a:spcBef>
                        <a:defRPr b="1" sz="2000"/>
                      </a:pPr>
                      <a:r>
                        <a:t>(soluciones)</a:t>
                      </a:r>
                      <a:r>
                        <a:rPr b="0"/>
                        <a:t>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500"/>
                        </a:spcBef>
                      </a:pPr>
                      <a:r>
                        <a:rPr sz="2000"/>
                        <a:t>Democratizar la vida política y social. Favorecer las reivindicaciones de los actores populares. Instituir la conflictualización de la sociedad. Obligar los Estados y las clases gestionarias a ocuparse del interés general.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1006475">
                <a:tc>
                  <a:txBody>
                    <a:bodyPr/>
                    <a:lstStyle/>
                    <a:p>
                      <a:pPr defTabSz="449262">
                        <a:lnSpc>
                          <a:spcPct val="74000"/>
                        </a:lnSpc>
                        <a:spcBef>
                          <a:spcPts val="500"/>
                        </a:spcBef>
                        <a:defRPr b="1" sz="2000"/>
                      </a:pPr>
                      <a:r>
                        <a:t>¿Quién?</a:t>
                      </a:r>
                      <a:r>
                        <a:rPr b="0"/>
                        <a:t>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500"/>
                        </a:spcBef>
                      </a:pPr>
                      <a:r>
                        <a:rPr sz="2000"/>
                        <a:t>Los movimientos políticos y sociales populares (de los obreros, campesinos, de jóvenes, de mujeres, de pobres, etc.) son los garantes del proceso de desarrollo.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938212">
                <a:tc>
                  <a:txBody>
                    <a:bodyPr/>
                    <a:lstStyle/>
                    <a:p>
                      <a:pPr defTabSz="449262">
                        <a:lnSpc>
                          <a:spcPct val="74000"/>
                        </a:lnSpc>
                        <a:spcBef>
                          <a:spcPts val="500"/>
                        </a:spcBef>
                        <a:defRPr b="1" sz="2000"/>
                      </a:pPr>
                      <a:r>
                        <a:t>¿Ejemplos?</a:t>
                      </a:r>
                      <a:r>
                        <a:rPr b="0"/>
                        <a:t>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500"/>
                        </a:spcBef>
                      </a:pPr>
                      <a:r>
                        <a:rPr sz="2000"/>
                        <a:t>Múltiples tentatives de volver (o de instituir) a la democracia en distintos paises de Africa, de América latina, etc.</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712787">
                <a:tc>
                  <a:txBody>
                    <a:bodyPr/>
                    <a:lstStyle/>
                    <a:p>
                      <a:pPr defTabSz="449262">
                        <a:lnSpc>
                          <a:spcPct val="74000"/>
                        </a:lnSpc>
                        <a:spcBef>
                          <a:spcPts val="500"/>
                        </a:spcBef>
                        <a:defRPr b="1" sz="2000"/>
                      </a:pPr>
                      <a:r>
                        <a:t>¿Cooperar? </a:t>
                      </a:r>
                      <a:r>
                        <a:rPr b="0"/>
                        <a:t>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500"/>
                        </a:spcBef>
                        <a:defRPr sz="2000"/>
                      </a:pPr>
                      <a:r>
                        <a:t>Cooperar con los actores de « base » (concientización, educación popula, sindicatos, economía social solidaria, </a:t>
                      </a:r>
                      <a:r>
                        <a:rPr sz="1600"/>
                        <a:t>etc.</a:t>
                      </a:r>
                      <a:r>
                        <a:t>)</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fast" advClick="1" p14:dur="500">
        <p:cover dir="l"/>
      </p:transition>
    </mc:Choice>
    <mc:Fallback>
      <p:transition spd="fast">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3" name="Capítulo 3 : La quinta « teoría » : una visión utópica…"/>
          <p:cNvSpPr txBox="1"/>
          <p:nvPr/>
        </p:nvSpPr>
        <p:spPr>
          <a:xfrm>
            <a:off x="548957" y="-11912"/>
            <a:ext cx="8403273" cy="245746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p>
            <a:pPr algn="l" defTabSz="457200">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4000"/>
            </a:pPr>
            <a:r>
              <a:t>Capítulo 3 : La quinta « teoría » : una visión utópica</a:t>
            </a:r>
          </a:p>
          <a:p>
            <a:pPr algn="l" defTabSz="457200">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4000"/>
            </a:pPr>
            <a:r>
              <a:t>El contexto</a:t>
            </a:r>
            <a:br/>
          </a:p>
        </p:txBody>
      </p:sp>
      <p:sp>
        <p:nvSpPr>
          <p:cNvPr id="54" name="Una toma de conciencia en el Sur: la generalización global del modo de vida de los 20% los más ricos del planeta parece bien imposible e indeseable (por razones ecológicas, sociales y culturales). Por consiguiente, el desarrollo no puede consistir en imi"/>
          <p:cNvSpPr txBox="1"/>
          <p:nvPr/>
        </p:nvSpPr>
        <p:spPr>
          <a:xfrm>
            <a:off x="215582" y="1871662"/>
            <a:ext cx="8738236" cy="4463659"/>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36550" indent="-331787" algn="just" defTabSz="457200">
              <a:lnSpc>
                <a:spcPct val="80000"/>
              </a:lnSpc>
              <a:spcBef>
                <a:spcPts val="500"/>
              </a:spcBef>
              <a:tabLst>
                <a:tab pos="330200" algn="l"/>
                <a:tab pos="787400" algn="l"/>
                <a:tab pos="1231900" algn="l"/>
                <a:tab pos="1676400" algn="l"/>
                <a:tab pos="2133600" algn="l"/>
                <a:tab pos="2578100" algn="l"/>
                <a:tab pos="3035300" algn="l"/>
                <a:tab pos="3479800" algn="l"/>
                <a:tab pos="3924300" algn="l"/>
                <a:tab pos="4381500" algn="l"/>
                <a:tab pos="4826000" algn="l"/>
                <a:tab pos="5270500" algn="l"/>
                <a:tab pos="5727700" algn="l"/>
                <a:tab pos="6172200" algn="l"/>
                <a:tab pos="6629400" algn="l"/>
                <a:tab pos="7073900" algn="l"/>
                <a:tab pos="7518400" algn="l"/>
                <a:tab pos="7975600" algn="l"/>
                <a:tab pos="8420100" algn="l"/>
                <a:tab pos="8864600" algn="l"/>
                <a:tab pos="9321800" algn="l"/>
              </a:tabLst>
              <a:defRPr b="1" sz="2000"/>
            </a:pPr>
          </a:p>
          <a:p>
            <a:pPr marL="341312" indent="-336550" algn="just" defTabSz="457200">
              <a:lnSpc>
                <a:spcPct val="80000"/>
              </a:lnSpc>
              <a:spcBef>
                <a:spcPts val="500"/>
              </a:spcBef>
              <a:buSzPct val="100000"/>
              <a:buChar char="•"/>
              <a:tabLst>
                <a:tab pos="330200" algn="l"/>
                <a:tab pos="787400" algn="l"/>
                <a:tab pos="1231900" algn="l"/>
                <a:tab pos="1676400" algn="l"/>
                <a:tab pos="2133600" algn="l"/>
                <a:tab pos="2578100" algn="l"/>
                <a:tab pos="3035300" algn="l"/>
                <a:tab pos="3479800" algn="l"/>
                <a:tab pos="3924300" algn="l"/>
                <a:tab pos="4381500" algn="l"/>
                <a:tab pos="4826000" algn="l"/>
                <a:tab pos="5270500" algn="l"/>
                <a:tab pos="5727700" algn="l"/>
                <a:tab pos="6172200" algn="l"/>
                <a:tab pos="6629400" algn="l"/>
                <a:tab pos="7073900" algn="l"/>
                <a:tab pos="7518400" algn="l"/>
                <a:tab pos="7975600" algn="l"/>
                <a:tab pos="8420100" algn="l"/>
                <a:tab pos="8864600" algn="l"/>
                <a:tab pos="9321800" algn="l"/>
              </a:tabLst>
              <a:defRPr b="1" sz="2000"/>
            </a:pPr>
            <a:r>
              <a:t>Una toma de conciencia en el Sur:</a:t>
            </a:r>
            <a:r>
              <a:rPr b="0"/>
              <a:t> la generalización global del modo de vida de los 20% los más ricos del planeta parece bien imposible e indeseable (por razones ecológicas, sociales y culturales). Por consiguiente, el desarrollo no puede consistir en imitar el modo de vida de los países occidentales (a subir en el ranking de los PIB/hab.)</a:t>
            </a:r>
          </a:p>
          <a:p>
            <a:pPr marL="336550" indent="-331787" algn="just" defTabSz="457200">
              <a:lnSpc>
                <a:spcPct val="80000"/>
              </a:lnSpc>
              <a:spcBef>
                <a:spcPts val="500"/>
              </a:spcBef>
              <a:tabLst>
                <a:tab pos="330200" algn="l"/>
                <a:tab pos="787400" algn="l"/>
                <a:tab pos="1231900" algn="l"/>
                <a:tab pos="1676400" algn="l"/>
                <a:tab pos="2133600" algn="l"/>
                <a:tab pos="2578100" algn="l"/>
                <a:tab pos="3035300" algn="l"/>
                <a:tab pos="3479800" algn="l"/>
                <a:tab pos="3924300" algn="l"/>
                <a:tab pos="4381500" algn="l"/>
                <a:tab pos="4826000" algn="l"/>
                <a:tab pos="5270500" algn="l"/>
                <a:tab pos="5727700" algn="l"/>
                <a:tab pos="6172200" algn="l"/>
                <a:tab pos="6629400" algn="l"/>
                <a:tab pos="7073900" algn="l"/>
                <a:tab pos="7518400" algn="l"/>
                <a:tab pos="7975600" algn="l"/>
                <a:tab pos="8420100" algn="l"/>
                <a:tab pos="8864600" algn="l"/>
                <a:tab pos="9321800" algn="l"/>
              </a:tabLst>
              <a:defRPr sz="2000"/>
            </a:pPr>
          </a:p>
          <a:p>
            <a:pPr marL="341312" indent="-336550" algn="just" defTabSz="457200">
              <a:lnSpc>
                <a:spcPct val="80000"/>
              </a:lnSpc>
              <a:spcBef>
                <a:spcPts val="500"/>
              </a:spcBef>
              <a:buSzPct val="100000"/>
              <a:buChar char="•"/>
              <a:tabLst>
                <a:tab pos="330200" algn="l"/>
                <a:tab pos="787400" algn="l"/>
                <a:tab pos="1231900" algn="l"/>
                <a:tab pos="1676400" algn="l"/>
                <a:tab pos="2133600" algn="l"/>
                <a:tab pos="2578100" algn="l"/>
                <a:tab pos="3035300" algn="l"/>
                <a:tab pos="3479800" algn="l"/>
                <a:tab pos="3924300" algn="l"/>
                <a:tab pos="4381500" algn="l"/>
                <a:tab pos="4826000" algn="l"/>
                <a:tab pos="5270500" algn="l"/>
                <a:tab pos="5727700" algn="l"/>
                <a:tab pos="6172200" algn="l"/>
                <a:tab pos="6629400" algn="l"/>
                <a:tab pos="7073900" algn="l"/>
                <a:tab pos="7518400" algn="l"/>
                <a:tab pos="7975600" algn="l"/>
                <a:tab pos="8420100" algn="l"/>
                <a:tab pos="8864600" algn="l"/>
                <a:tab pos="9321800" algn="l"/>
              </a:tabLst>
              <a:defRPr b="1" sz="2000"/>
            </a:pPr>
            <a:r>
              <a:t>Una toma de conciencia en el Norte:</a:t>
            </a:r>
            <a:r>
              <a:rPr b="0"/>
              <a:t> muchos actores piensan que el modelo de desarrollo vigente esta malo, tanto para el Norte como para el Sur. Buscan una alternativa, creen que « otro mundo es posible ». La mundialización es considerada como la última versión del imperialismo occidental. Son « alter » o « Anti » mundialistas.</a:t>
            </a:r>
          </a:p>
          <a:p>
            <a:pPr marL="341312" indent="-336550" algn="just" defTabSz="457200">
              <a:lnSpc>
                <a:spcPct val="80000"/>
              </a:lnSpc>
              <a:spcBef>
                <a:spcPts val="500"/>
              </a:spcBef>
              <a:buSzPct val="100000"/>
              <a:buChar char="•"/>
              <a:tabLst>
                <a:tab pos="330200" algn="l"/>
                <a:tab pos="787400" algn="l"/>
                <a:tab pos="1231900" algn="l"/>
                <a:tab pos="1676400" algn="l"/>
                <a:tab pos="2133600" algn="l"/>
                <a:tab pos="2578100" algn="l"/>
                <a:tab pos="3035300" algn="l"/>
                <a:tab pos="3479800" algn="l"/>
                <a:tab pos="3924300" algn="l"/>
                <a:tab pos="4381500" algn="l"/>
                <a:tab pos="4826000" algn="l"/>
                <a:tab pos="5270500" algn="l"/>
                <a:tab pos="5727700" algn="l"/>
                <a:tab pos="6172200" algn="l"/>
                <a:tab pos="6629400" algn="l"/>
                <a:tab pos="7073900" algn="l"/>
                <a:tab pos="7518400" algn="l"/>
                <a:tab pos="7975600" algn="l"/>
                <a:tab pos="8420100" algn="l"/>
                <a:tab pos="8864600" algn="l"/>
                <a:tab pos="9321800" algn="l"/>
              </a:tabLst>
              <a:defRPr b="1" sz="2000"/>
            </a:pPr>
          </a:p>
          <a:p>
            <a:pPr marL="341312" indent="-336550" algn="just" defTabSz="457200">
              <a:lnSpc>
                <a:spcPct val="80000"/>
              </a:lnSpc>
              <a:spcBef>
                <a:spcPts val="500"/>
              </a:spcBef>
              <a:buSzPct val="100000"/>
              <a:buChar char="•"/>
              <a:tabLst>
                <a:tab pos="330200" algn="l"/>
                <a:tab pos="787400" algn="l"/>
                <a:tab pos="1231900" algn="l"/>
                <a:tab pos="1676400" algn="l"/>
                <a:tab pos="2133600" algn="l"/>
                <a:tab pos="2578100" algn="l"/>
                <a:tab pos="3035300" algn="l"/>
                <a:tab pos="3479800" algn="l"/>
                <a:tab pos="3924300" algn="l"/>
                <a:tab pos="4381500" algn="l"/>
                <a:tab pos="4826000" algn="l"/>
                <a:tab pos="5270500" algn="l"/>
                <a:tab pos="5727700" algn="l"/>
                <a:tab pos="6172200" algn="l"/>
                <a:tab pos="6629400" algn="l"/>
                <a:tab pos="7073900" algn="l"/>
                <a:tab pos="7518400" algn="l"/>
                <a:tab pos="7975600" algn="l"/>
                <a:tab pos="8420100" algn="l"/>
                <a:tab pos="8864600" algn="l"/>
                <a:tab pos="9321800" algn="l"/>
              </a:tabLst>
              <a:defRPr b="1" sz="2000"/>
            </a:pPr>
            <a:r>
              <a:t>Una resistencia: </a:t>
            </a:r>
            <a:r>
              <a:rPr b="0"/>
              <a:t>la mundialización provoca resistencias, reafirmaciones de identidades culturales locales (nacionales, regionales, étnicas, comunitarias, religiosas, integristas, etc.). La « anti » mundialización se mezcla con la « alter » mundialización (a pesar de que son dos movimientos distintos)</a:t>
            </a:r>
          </a:p>
        </p:txBody>
      </p:sp>
    </p:spTree>
  </p:cSld>
  <p:clrMapOvr>
    <a:masterClrMapping/>
  </p:clrMapOvr>
  <mc:AlternateContent xmlns:mc="http://schemas.openxmlformats.org/markup-compatibility/2006">
    <mc:Choice xmlns:p14="http://schemas.microsoft.com/office/powerpoint/2010/main" Requires="p14">
      <p:transition spd="fast" advClick="1" p14:dur="500">
        <p:cover dir="l"/>
      </p:transition>
    </mc:Choice>
    <mc:Fallback>
      <p:transition spd="fast">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6" name="El etnocentrismo de las 4 teorías"/>
          <p:cNvSpPr txBox="1"/>
          <p:nvPr/>
        </p:nvSpPr>
        <p:spPr>
          <a:xfrm>
            <a:off x="731519" y="334957"/>
            <a:ext cx="7680961" cy="66676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l" defTabSz="457200">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4000"/>
            </a:lvl1pPr>
          </a:lstStyle>
          <a:p>
            <a:pPr/>
            <a:r>
              <a:t>El etnocentrismo de las 4 teorías</a:t>
            </a:r>
          </a:p>
        </p:txBody>
      </p:sp>
      <p:graphicFrame>
        <p:nvGraphicFramePr>
          <p:cNvPr id="57" name="Tableau 1"/>
          <p:cNvGraphicFramePr/>
          <p:nvPr/>
        </p:nvGraphicFramePr>
        <p:xfrm>
          <a:off x="168275" y="1155700"/>
          <a:ext cx="8785225" cy="5453063"/>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1563687"/>
                <a:gridCol w="1216025"/>
                <a:gridCol w="2416175"/>
                <a:gridCol w="1223962"/>
                <a:gridCol w="2365375"/>
              </a:tblGrid>
              <a:tr h="1298575">
                <a:tc>
                  <a:txBody>
                    <a:bodyPr/>
                    <a:lstStyle/>
                    <a:p>
                      <a:pPr defTabSz="449262">
                        <a:lnSpc>
                          <a:spcPct val="74000"/>
                        </a:lnSpc>
                        <a:spcBef>
                          <a:spcPts val="500"/>
                        </a:spcBef>
                      </a:pPr>
                      <a:r>
                        <a:rPr b="1" sz="2000"/>
                        <a:t>Desarrollo= industriali-zación</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defTabSz="449262">
                        <a:lnSpc>
                          <a:spcPct val="74000"/>
                        </a:lnSpc>
                        <a:spcBef>
                          <a:spcPts val="500"/>
                        </a:spcBef>
                        <a:defRPr sz="20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ctr" defTabSz="449262">
                        <a:lnSpc>
                          <a:spcPct val="74000"/>
                        </a:lnSpc>
                        <a:spcBef>
                          <a:spcPts val="500"/>
                        </a:spcBef>
                        <a:defRPr sz="20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ctr" defTabSz="449262">
                        <a:lnSpc>
                          <a:spcPct val="74000"/>
                        </a:lnSpc>
                        <a:spcBef>
                          <a:spcPts val="500"/>
                        </a:spcBef>
                      </a:pPr>
                      <a:r>
                        <a:rPr b="1" sz="2000"/>
                        <a:t>¿Quién?</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ctr" defTabSz="449262">
                        <a:lnSpc>
                          <a:spcPct val="74000"/>
                        </a:lnSpc>
                        <a:spcBef>
                          <a:spcPts val="500"/>
                        </a:spcBef>
                        <a:defRPr sz="20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487362">
                <a:tc>
                  <a:txBody>
                    <a:bodyPr/>
                    <a:lstStyle/>
                    <a:p>
                      <a:pPr defTabSz="449262">
                        <a:lnSpc>
                          <a:spcPct val="74000"/>
                        </a:lnSpc>
                        <a:spcBef>
                          <a:spcPts val="500"/>
                        </a:spcBef>
                        <a:defRPr sz="20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defTabSz="449262">
                        <a:lnSpc>
                          <a:spcPct val="74000"/>
                        </a:lnSpc>
                        <a:spcBef>
                          <a:spcPts val="500"/>
                        </a:spcBef>
                        <a:defRPr sz="2000">
                          <a:solidFill>
                            <a:srgbClr val="FF0000"/>
                          </a:solidFill>
                        </a:defRPr>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ctr" defTabSz="449262">
                        <a:lnSpc>
                          <a:spcPct val="74000"/>
                        </a:lnSpc>
                        <a:spcBef>
                          <a:spcPts val="500"/>
                        </a:spcBef>
                      </a:pPr>
                      <a:r>
                        <a:rPr sz="2000">
                          <a:solidFill>
                            <a:srgbClr val="FF0000"/>
                          </a:solidFill>
                        </a:rPr>
                        <a:t>El Estado</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ctr" defTabSz="449262">
                        <a:lnSpc>
                          <a:spcPct val="74000"/>
                        </a:lnSpc>
                        <a:spcBef>
                          <a:spcPts val="500"/>
                        </a:spcBef>
                        <a:defRPr sz="2000">
                          <a:solidFill>
                            <a:srgbClr val="FF0000"/>
                          </a:solidFill>
                        </a:defRPr>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ctr" defTabSz="449262">
                        <a:lnSpc>
                          <a:spcPct val="74000"/>
                        </a:lnSpc>
                        <a:spcBef>
                          <a:spcPts val="500"/>
                        </a:spcBef>
                      </a:pPr>
                      <a:r>
                        <a:rPr sz="2000">
                          <a:solidFill>
                            <a:srgbClr val="FF0000"/>
                          </a:solidFill>
                        </a:rPr>
                        <a:t>La sociedad civil</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1425575">
                <a:tc>
                  <a:txBody>
                    <a:bodyPr/>
                    <a:lstStyle/>
                    <a:p>
                      <a:pPr defTabSz="449262">
                        <a:lnSpc>
                          <a:spcPct val="74000"/>
                        </a:lnSpc>
                        <a:spcBef>
                          <a:spcPts val="500"/>
                        </a:spcBef>
                        <a:defRPr sz="20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defTabSz="449262">
                        <a:lnSpc>
                          <a:spcPct val="74000"/>
                        </a:lnSpc>
                        <a:spcBef>
                          <a:spcPts val="500"/>
                        </a:spcBef>
                      </a:pPr>
                      <a:r>
                        <a:rPr sz="2000">
                          <a:solidFill>
                            <a:srgbClr val="FF0000"/>
                          </a:solidFill>
                        </a:rPr>
                        <a:t>Vía capitalista</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ctr" defTabSz="449262">
                        <a:lnSpc>
                          <a:spcPct val="74000"/>
                        </a:lnSpc>
                        <a:spcBef>
                          <a:spcPts val="500"/>
                        </a:spcBef>
                        <a:defRPr sz="2000"/>
                      </a:pPr>
                      <a:r>
                        <a:t>MODERNIZACIÓN</a:t>
                      </a:r>
                    </a:p>
                    <a:p>
                      <a:pPr algn="ctr" defTabSz="449262">
                        <a:lnSpc>
                          <a:spcPct val="74000"/>
                        </a:lnSpc>
                        <a:spcBef>
                          <a:spcPts val="500"/>
                        </a:spcBef>
                        <a:defRPr sz="2000"/>
                      </a:pPr>
                      <a:r>
                        <a:t>Estado y burgesía nacional</a:t>
                      </a:r>
                    </a:p>
                    <a:p>
                      <a:pPr algn="ctr" defTabSz="449262">
                        <a:lnSpc>
                          <a:spcPct val="74000"/>
                        </a:lnSpc>
                        <a:spcBef>
                          <a:spcPts val="500"/>
                        </a:spcBef>
                        <a:defRPr sz="2000"/>
                      </a:pPr>
                      <a:r>
                        <a:t>Nationalismo</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ctr" defTabSz="449262">
                        <a:lnSpc>
                          <a:spcPct val="74000"/>
                        </a:lnSpc>
                        <a:spcBef>
                          <a:spcPts val="500"/>
                        </a:spcBef>
                        <a:defRPr sz="2000">
                          <a:solidFill>
                            <a:srgbClr val="FF0000"/>
                          </a:solidFill>
                        </a:defRPr>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ctr" defTabSz="449262">
                        <a:lnSpc>
                          <a:spcPct val="74000"/>
                        </a:lnSpc>
                        <a:spcBef>
                          <a:spcPts val="500"/>
                        </a:spcBef>
                        <a:defRPr sz="2000"/>
                      </a:pPr>
                      <a:r>
                        <a:t>COMPETICIÓN</a:t>
                      </a:r>
                    </a:p>
                    <a:p>
                      <a:pPr algn="ctr" defTabSz="449262">
                        <a:lnSpc>
                          <a:spcPct val="74000"/>
                        </a:lnSpc>
                        <a:spcBef>
                          <a:spcPts val="500"/>
                        </a:spcBef>
                        <a:defRPr sz="2000"/>
                      </a:pPr>
                      <a:r>
                        <a:t>Elites neoliberales internationalistas</a:t>
                      </a:r>
                    </a:p>
                    <a:p>
                      <a:pPr algn="ctr" defTabSz="449262">
                        <a:lnSpc>
                          <a:spcPct val="74000"/>
                        </a:lnSpc>
                        <a:spcBef>
                          <a:spcPts val="500"/>
                        </a:spcBef>
                        <a:defRPr sz="2000"/>
                      </a:pPr>
                      <a:r>
                        <a:t>Liberalismo</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817562">
                <a:tc>
                  <a:txBody>
                    <a:bodyPr/>
                    <a:lstStyle/>
                    <a:p>
                      <a:pPr defTabSz="449262">
                        <a:lnSpc>
                          <a:spcPct val="74000"/>
                        </a:lnSpc>
                        <a:spcBef>
                          <a:spcPts val="500"/>
                        </a:spcBef>
                        <a:defRPr b="1" sz="2000"/>
                      </a:pPr>
                      <a:r>
                        <a:t>¿Que hacer?</a:t>
                      </a:r>
                    </a:p>
                    <a:p>
                      <a:pPr defTabSz="449262">
                        <a:lnSpc>
                          <a:spcPct val="74000"/>
                        </a:lnSpc>
                        <a:spcBef>
                          <a:spcPts val="500"/>
                        </a:spcBef>
                        <a:defRPr b="1" sz="2000"/>
                      </a:pPr>
                      <a:r>
                        <a:t>(soluciones)</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defTabSz="449262">
                        <a:lnSpc>
                          <a:spcPct val="74000"/>
                        </a:lnSpc>
                        <a:spcBef>
                          <a:spcPts val="500"/>
                        </a:spcBef>
                        <a:defRPr sz="2000">
                          <a:solidFill>
                            <a:srgbClr val="FF0000"/>
                          </a:solidFill>
                        </a:defRPr>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ctr" defTabSz="449262">
                        <a:lnSpc>
                          <a:spcPct val="74000"/>
                        </a:lnSpc>
                        <a:spcBef>
                          <a:spcPts val="500"/>
                        </a:spcBef>
                        <a:defRPr sz="2000">
                          <a:solidFill>
                            <a:srgbClr val="FF0000"/>
                          </a:solidFill>
                        </a:defRPr>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ctr" defTabSz="449262">
                        <a:lnSpc>
                          <a:spcPct val="74000"/>
                        </a:lnSpc>
                        <a:spcBef>
                          <a:spcPts val="500"/>
                        </a:spcBef>
                        <a:defRPr sz="2000">
                          <a:solidFill>
                            <a:srgbClr val="FF0000"/>
                          </a:solidFill>
                        </a:defRPr>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ctr" defTabSz="449262">
                        <a:lnSpc>
                          <a:spcPct val="74000"/>
                        </a:lnSpc>
                        <a:spcBef>
                          <a:spcPts val="500"/>
                        </a:spcBef>
                        <a:defRPr sz="2000">
                          <a:solidFill>
                            <a:srgbClr val="FF0000"/>
                          </a:solidFill>
                        </a:defRPr>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1423987">
                <a:tc>
                  <a:txBody>
                    <a:bodyPr/>
                    <a:lstStyle/>
                    <a:p>
                      <a:pPr defTabSz="449262">
                        <a:lnSpc>
                          <a:spcPct val="74000"/>
                        </a:lnSpc>
                        <a:spcBef>
                          <a:spcPts val="500"/>
                        </a:spcBef>
                        <a:defRPr sz="20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defTabSz="449262">
                        <a:lnSpc>
                          <a:spcPct val="74000"/>
                        </a:lnSpc>
                        <a:spcBef>
                          <a:spcPts val="500"/>
                        </a:spcBef>
                      </a:pPr>
                      <a:r>
                        <a:rPr sz="2000">
                          <a:solidFill>
                            <a:srgbClr val="FF0000"/>
                          </a:solidFill>
                        </a:rPr>
                        <a:t>Vía socialista</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ctr" defTabSz="449262">
                        <a:lnSpc>
                          <a:spcPct val="74000"/>
                        </a:lnSpc>
                        <a:spcBef>
                          <a:spcPts val="500"/>
                        </a:spcBef>
                        <a:defRPr sz="2000"/>
                      </a:pPr>
                      <a:r>
                        <a:t>REVOLUCIÓN</a:t>
                      </a:r>
                    </a:p>
                    <a:p>
                      <a:pPr algn="ctr" defTabSz="449262">
                        <a:lnSpc>
                          <a:spcPct val="74000"/>
                        </a:lnSpc>
                        <a:spcBef>
                          <a:spcPts val="500"/>
                        </a:spcBef>
                        <a:defRPr sz="2000"/>
                      </a:pPr>
                      <a:r>
                        <a:t>Dirigentes del Partido revolucionario</a:t>
                      </a:r>
                    </a:p>
                    <a:p>
                      <a:pPr algn="ctr" defTabSz="449262">
                        <a:lnSpc>
                          <a:spcPct val="74000"/>
                        </a:lnSpc>
                        <a:spcBef>
                          <a:spcPts val="500"/>
                        </a:spcBef>
                        <a:defRPr sz="2000"/>
                      </a:pPr>
                      <a:r>
                        <a:t>Comunismo</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ctr" defTabSz="449262">
                        <a:lnSpc>
                          <a:spcPct val="74000"/>
                        </a:lnSpc>
                        <a:spcBef>
                          <a:spcPts val="500"/>
                        </a:spcBef>
                        <a:defRPr sz="2000">
                          <a:solidFill>
                            <a:srgbClr val="FF0000"/>
                          </a:solidFill>
                        </a:defRPr>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ctr" defTabSz="449262">
                        <a:lnSpc>
                          <a:spcPct val="74000"/>
                        </a:lnSpc>
                        <a:spcBef>
                          <a:spcPts val="500"/>
                        </a:spcBef>
                        <a:defRPr sz="2000"/>
                      </a:pPr>
                      <a:r>
                        <a:t>DEMOCRACIA</a:t>
                      </a:r>
                    </a:p>
                    <a:p>
                      <a:pPr algn="ctr" defTabSz="449262">
                        <a:lnSpc>
                          <a:spcPct val="74000"/>
                        </a:lnSpc>
                        <a:spcBef>
                          <a:spcPts val="500"/>
                        </a:spcBef>
                        <a:defRPr sz="2000"/>
                      </a:pPr>
                      <a:r>
                        <a:t>Movimientos sociales ej.: Obrero)</a:t>
                      </a:r>
                    </a:p>
                    <a:p>
                      <a:pPr algn="ctr" defTabSz="449262">
                        <a:lnSpc>
                          <a:spcPct val="74000"/>
                        </a:lnSpc>
                        <a:spcBef>
                          <a:spcPts val="500"/>
                        </a:spcBef>
                        <a:defRPr sz="2000"/>
                      </a:pPr>
                      <a:r>
                        <a:t>Social-democracia</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fast" advClick="1" p14:dur="500">
        <p:cover dir="l"/>
      </p:transition>
    </mc:Choice>
    <mc:Fallback>
      <p:transition spd="fast">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9" name="(5) « Teoría » (o utopía) de la identidad cultural"/>
          <p:cNvSpPr txBox="1"/>
          <p:nvPr/>
        </p:nvSpPr>
        <p:spPr>
          <a:xfrm>
            <a:off x="731519" y="316924"/>
            <a:ext cx="7680961" cy="544077"/>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p>
            <a:pPr algn="l" defTabSz="457200">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3200"/>
            </a:pPr>
            <a:r>
              <a:t>(5) « Teoría » </a:t>
            </a:r>
            <a:r>
              <a:rPr sz="2000"/>
              <a:t>(o utopía)</a:t>
            </a:r>
            <a:r>
              <a:t> de la identidad cultural</a:t>
            </a:r>
          </a:p>
        </p:txBody>
      </p:sp>
      <p:graphicFrame>
        <p:nvGraphicFramePr>
          <p:cNvPr id="60" name="Tableau 1"/>
          <p:cNvGraphicFramePr/>
          <p:nvPr/>
        </p:nvGraphicFramePr>
        <p:xfrm>
          <a:off x="200025" y="1031875"/>
          <a:ext cx="8929688" cy="5697538"/>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1735137"/>
                <a:gridCol w="6330950"/>
                <a:gridCol w="215900"/>
                <a:gridCol w="215900"/>
                <a:gridCol w="215900"/>
                <a:gridCol w="215900"/>
              </a:tblGrid>
              <a:tr h="1206500">
                <a:tc>
                  <a:txBody>
                    <a:bodyPr/>
                    <a:lstStyle/>
                    <a:p>
                      <a:pPr algn="just" defTabSz="449262">
                        <a:lnSpc>
                          <a:spcPct val="74000"/>
                        </a:lnSpc>
                        <a:spcBef>
                          <a:spcPts val="500"/>
                        </a:spcBef>
                        <a:defRPr b="1" sz="2000"/>
                      </a:pPr>
                      <a:r>
                        <a:t>¿Causa?</a:t>
                      </a:r>
                      <a:r>
                        <a:rPr b="0"/>
                        <a:t>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500"/>
                        </a:spcBef>
                        <a:defRPr sz="2000"/>
                      </a:pPr>
                      <a:r>
                        <a:t>La causa es </a:t>
                      </a:r>
                      <a:r>
                        <a:rPr b="1"/>
                        <a:t>cultural.</a:t>
                      </a:r>
                      <a:r>
                        <a:t> Los modelos de desarrollo son ineficientes porque son inadaptados a las culturas de los pueblos en los cuales están aplicados. </a:t>
                      </a:r>
                      <a:r>
                        <a:rPr b="1"/>
                        <a:t>Imperialismo cultural</a:t>
                      </a:r>
                      <a:r>
                        <a:t>.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712787">
                <a:tc>
                  <a:txBody>
                    <a:bodyPr/>
                    <a:lstStyle/>
                    <a:p>
                      <a:pPr algn="just" defTabSz="449262">
                        <a:lnSpc>
                          <a:spcPct val="74000"/>
                        </a:lnSpc>
                        <a:spcBef>
                          <a:spcPts val="500"/>
                        </a:spcBef>
                        <a:defRPr b="1" sz="2000"/>
                      </a:pPr>
                      <a:r>
                        <a:t>¿Definición?</a:t>
                      </a:r>
                      <a:r>
                        <a:rPr b="0"/>
                        <a:t>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500"/>
                        </a:spcBef>
                      </a:pPr>
                      <a:r>
                        <a:rPr sz="2000"/>
                        <a:t>Cada pueblo debería inventar su propio modelo, conforme a su identidad cultural, su historia, su memoria.</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1482725">
                <a:tc>
                  <a:txBody>
                    <a:bodyPr/>
                    <a:lstStyle/>
                    <a:p>
                      <a:pPr algn="just" defTabSz="449262">
                        <a:lnSpc>
                          <a:spcPct val="74000"/>
                        </a:lnSpc>
                        <a:spcBef>
                          <a:spcPts val="500"/>
                        </a:spcBef>
                        <a:defRPr b="1" sz="2000"/>
                      </a:pPr>
                      <a:r>
                        <a:t>¿Que hacer?</a:t>
                      </a:r>
                    </a:p>
                    <a:p>
                      <a:pPr algn="just" defTabSz="449262">
                        <a:lnSpc>
                          <a:spcPct val="74000"/>
                        </a:lnSpc>
                        <a:spcBef>
                          <a:spcPts val="500"/>
                        </a:spcBef>
                        <a:defRPr b="1" sz="2000"/>
                      </a:pPr>
                      <a:r>
                        <a:t>(soluciones)</a:t>
                      </a:r>
                      <a:r>
                        <a:rPr b="0"/>
                        <a:t>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500"/>
                        </a:spcBef>
                      </a:pPr>
                      <a:r>
                        <a:rPr sz="2000"/>
                        <a:t>La base territorial del desarrollo es lo local (no lo nacional) y lo cultural (no lo político), lo que implica una federalización. Hay que salvar del pasado todo lo que puede ser (religión, costumbres, tecnologías…) y seleccionar en la modernidad todo lo que no es dañino para la identidad.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644525">
                <a:tc>
                  <a:txBody>
                    <a:bodyPr/>
                    <a:lstStyle/>
                    <a:p>
                      <a:pPr algn="just" defTabSz="449262">
                        <a:lnSpc>
                          <a:spcPct val="74000"/>
                        </a:lnSpc>
                        <a:spcBef>
                          <a:spcPts val="500"/>
                        </a:spcBef>
                        <a:defRPr b="1" sz="2000"/>
                      </a:pPr>
                      <a:r>
                        <a:t>¿Quién?</a:t>
                      </a:r>
                      <a:r>
                        <a:rPr b="0"/>
                        <a:t>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500"/>
                        </a:spcBef>
                      </a:pPr>
                      <a:r>
                        <a:rPr sz="2000"/>
                        <a:t>Las élites culturales de las comunidades</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938212">
                <a:tc>
                  <a:txBody>
                    <a:bodyPr/>
                    <a:lstStyle/>
                    <a:p>
                      <a:pPr algn="just" defTabSz="449262">
                        <a:lnSpc>
                          <a:spcPct val="74000"/>
                        </a:lnSpc>
                        <a:spcBef>
                          <a:spcPts val="500"/>
                        </a:spcBef>
                        <a:defRPr b="1" sz="2000"/>
                      </a:pPr>
                      <a:r>
                        <a:t>¿Ejemplos?</a:t>
                      </a:r>
                      <a:r>
                        <a:rPr b="0"/>
                        <a:t>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500"/>
                        </a:spcBef>
                      </a:pPr>
                      <a:r>
                        <a:rPr sz="2000"/>
                        <a:t>Estas preocupaciones para la identidad cultural esta presente en muchos paises: Japon, China, Paises musulmanes, Indias, Europa de las Regiones…</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712787">
                <a:tc>
                  <a:txBody>
                    <a:bodyPr/>
                    <a:lstStyle/>
                    <a:p>
                      <a:pPr algn="just" defTabSz="449262">
                        <a:lnSpc>
                          <a:spcPct val="74000"/>
                        </a:lnSpc>
                        <a:spcBef>
                          <a:spcPts val="500"/>
                        </a:spcBef>
                        <a:defRPr b="1" sz="2000"/>
                      </a:pPr>
                      <a:r>
                        <a:t>¿Cooperar? </a:t>
                      </a:r>
                      <a:r>
                        <a:rPr b="0"/>
                        <a:t>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500"/>
                        </a:spcBef>
                      </a:pPr>
                      <a:r>
                        <a:rPr sz="2000"/>
                        <a:t>Mejor no intervenir: la cooperación es parte del problema y no de la solución. “Quédese en casa!” o “Vuelvan a casa!”</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fast" advClick="1" p14:dur="500">
        <p:cover dir="l"/>
      </p:transition>
    </mc:Choice>
    <mc:Fallback>
      <p:transition spd="fast">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2" name="Capítulo 4 :…"/>
          <p:cNvSpPr txBox="1"/>
          <p:nvPr/>
        </p:nvSpPr>
        <p:spPr>
          <a:xfrm>
            <a:off x="220418" y="188912"/>
            <a:ext cx="8703164" cy="6213311"/>
          </a:xfrm>
          <a:prstGeom prst="rect">
            <a:avLst/>
          </a:prstGeom>
          <a:ln w="12700">
            <a:miter lim="400000"/>
          </a:ln>
          <a:extLst>
            <a:ext uri="{C572A759-6A51-4108-AA02-DFA0A04FC94B}">
              <ma14:wrappingTextBoxFlag xmlns:ma14="http://schemas.microsoft.com/office/mac/drawingml/2011/main" val="1"/>
            </a:ext>
          </a:extLst>
        </p:spPr>
        <p:txBody>
          <a:bodyPr lIns="44999" tIns="44999" rIns="44999" bIns="44999">
            <a:spAutoFit/>
          </a:bodyPr>
          <a:lstStyle/>
          <a:p>
            <a:pPr algn="l" defTabSz="457200">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b="1" sz="2000"/>
            </a:pPr>
            <a:r>
              <a:t>Capítulo 4 : </a:t>
            </a:r>
          </a:p>
          <a:p>
            <a:pPr algn="l" defTabSz="457200">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b="1" sz="2000"/>
            </a:pPr>
            <a:r>
              <a:t>Por un desarrollo ético y sostenible</a:t>
            </a:r>
          </a:p>
          <a:p>
            <a:pPr algn="l" defTabSz="457200">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b="1" sz="2000"/>
            </a:pPr>
          </a:p>
          <a:p>
            <a:pPr algn="just" defTabSz="457200">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b="1" sz="2000"/>
            </a:pPr>
            <a:r>
              <a:t>Crítica de las teorías antes expuestas :</a:t>
            </a:r>
          </a:p>
          <a:p>
            <a:pPr algn="just" defTabSz="457200">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2000"/>
            </a:pPr>
            <a:r>
              <a:t>1. La </a:t>
            </a:r>
            <a:r>
              <a:rPr i="1"/>
              <a:t>teoría de la modernización</a:t>
            </a:r>
            <a:r>
              <a:t> nos enseña que no puede haber desarrollo sin modernización técnica y cultural, pero no nos protege del peligro de la destrucción de las culturas tradicionales.</a:t>
            </a:r>
          </a:p>
          <a:p>
            <a:pPr algn="just" defTabSz="457200">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2000"/>
            </a:pPr>
            <a:r>
              <a:t>2. La </a:t>
            </a:r>
            <a:r>
              <a:rPr i="1"/>
              <a:t>teoría de la revolución</a:t>
            </a:r>
            <a:r>
              <a:t> nos enseña que el desarrollo es imposible sin control de las riquezas nacionales, pero no dice que es igualmente imposible si la nación se encierra sobre ella misma y no participa de los intercambios internacionales.</a:t>
            </a:r>
          </a:p>
          <a:p>
            <a:pPr algn="just" defTabSz="457200">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2000"/>
            </a:pPr>
            <a:r>
              <a:t>3. La </a:t>
            </a:r>
            <a:r>
              <a:rPr i="1"/>
              <a:t>teoría de la competición</a:t>
            </a:r>
            <a:r>
              <a:t> nos enseña que no puede haber desarrollo sin crecimiento de la riqueza producida, pero no dice que será igualmente difícil si esta riqueza no esta distribuida al conjunto de la población.</a:t>
            </a:r>
          </a:p>
          <a:p>
            <a:pPr algn="just" defTabSz="457200">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2000"/>
            </a:pPr>
            <a:r>
              <a:t>4. La </a:t>
            </a:r>
            <a:r>
              <a:rPr i="1"/>
              <a:t>teoría de la democracia </a:t>
            </a:r>
            <a:r>
              <a:t>nos enseña que no hay desarrollo sin democracia política y social, pero olvida que será tan difícil sin un gobierno fuerte que pilotea el proceso.</a:t>
            </a:r>
          </a:p>
          <a:p>
            <a:pPr algn="just" defTabSz="457200">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2000"/>
            </a:pPr>
            <a:r>
              <a:t>5. La </a:t>
            </a:r>
            <a:r>
              <a:rPr i="1"/>
              <a:t>teoría de la identidad cultural</a:t>
            </a:r>
            <a:r>
              <a:t> nos enseña que el desarrollo debe enraizarse en la cultura antigua de la colectividad, pero tiene tendencia a olvidar que también hay que modernizar el conjunto de las estructuras de la sociedad.  </a:t>
            </a:r>
          </a:p>
          <a:p>
            <a:pPr algn="just" defTabSz="457200">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2000"/>
            </a:pPr>
          </a:p>
          <a:p>
            <a:pPr algn="just" defTabSz="457200">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b="1" i="1" sz="2000"/>
            </a:pPr>
            <a:r>
              <a:t> </a:t>
            </a:r>
          </a:p>
        </p:txBody>
      </p:sp>
    </p:spTree>
  </p:cSld>
  <p:clrMapOvr>
    <a:masterClrMapping/>
  </p:clrMapOvr>
  <mc:AlternateContent xmlns:mc="http://schemas.openxmlformats.org/markup-compatibility/2006">
    <mc:Choice xmlns:p14="http://schemas.microsoft.com/office/powerpoint/2010/main" Requires="p14">
      <p:transition spd="fast" advClick="1" p14:dur="500">
        <p:cover dir="l"/>
      </p:transition>
    </mc:Choice>
    <mc:Fallback>
      <p:transition spd="fast">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4" name="Texto"/>
          <p:cNvSpPr txBox="1"/>
          <p:nvPr/>
        </p:nvSpPr>
        <p:spPr>
          <a:xfrm>
            <a:off x="731519" y="-363034"/>
            <a:ext cx="7680961" cy="1138818"/>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l" defTabSz="457200">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b="1" i="1" sz="3600"/>
            </a:lvl1pPr>
          </a:lstStyle>
          <a:p>
            <a:pPr/>
            <a:br/>
          </a:p>
        </p:txBody>
      </p:sp>
      <p:sp>
        <p:nvSpPr>
          <p:cNvPr id="65" name="Los problemas vitales de la vida colectiva…"/>
          <p:cNvSpPr txBox="1"/>
          <p:nvPr/>
        </p:nvSpPr>
        <p:spPr>
          <a:xfrm>
            <a:off x="288607" y="392554"/>
            <a:ext cx="8566786" cy="6072892"/>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l" defTabSz="457200">
              <a:spcBef>
                <a:spcPts val="800"/>
              </a:spcBef>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b="1" i="1"/>
            </a:pPr>
            <a:r>
              <a:t>Los problemas vitales de la vida colectiva</a:t>
            </a:r>
          </a:p>
          <a:p>
            <a:pPr algn="just" defTabSz="457200">
              <a:spcBef>
                <a:spcPts val="800"/>
              </a:spcBef>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pPr>
            <a:r>
              <a:t>Para que una colectividad humana cualquiera pueda sobrevivir (mantenerse en el tiempo) y desarrollarse, debe ser capaz de resolver </a:t>
            </a:r>
            <a:r>
              <a:rPr b="1" i="1"/>
              <a:t>6 problemas vitales</a:t>
            </a:r>
            <a:r>
              <a:t>:</a:t>
            </a:r>
          </a:p>
          <a:p>
            <a:pPr algn="just" defTabSz="457200">
              <a:buSzPct val="100000"/>
              <a:buAutoNum type="arabicPeriod" startAt="1"/>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pPr>
            <a:r>
              <a:t>Producir más riquezas que lo que consume y distribuirlas de manera a satisfacer las necesidades de la población ;</a:t>
            </a:r>
          </a:p>
          <a:p>
            <a:pPr algn="just" defTabSz="457200">
              <a:buSzPct val="100000"/>
              <a:buAutoNum type="arabicPeriod" startAt="1"/>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pPr>
            <a:r>
              <a:t>Producir riquezas sin destruir sus recursos no renovables (ni tampoco las de las otras colectividades) y el medio ambiente ; </a:t>
            </a:r>
          </a:p>
          <a:p>
            <a:pPr algn="just" defTabSz="457200">
              <a:buSzPct val="100000"/>
              <a:buAutoNum type="arabicPeriod" startAt="1"/>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pPr>
            <a:r>
              <a:t>Garantizar la paz con las otras colectividades y no perder el control de sus recursos en los intercambios con estas ; </a:t>
            </a:r>
          </a:p>
          <a:p>
            <a:pPr algn="just" defTabSz="457200">
              <a:buSzPct val="100000"/>
              <a:buAutoNum type="arabicPeriod" startAt="1"/>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pPr>
            <a:r>
              <a:t>Mantener su orden político interno (legislar, arbitrar, reprimir, gobernar) ;</a:t>
            </a:r>
          </a:p>
          <a:p>
            <a:pPr algn="just" defTabSz="457200">
              <a:buSzPct val="100000"/>
              <a:buAutoNum type="arabicPeriod" startAt="1"/>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pPr>
            <a:r>
              <a:t>Garantizar la coexistencia pacífica entre los grupos de interés que la constituyen (su contrato social) ;</a:t>
            </a:r>
          </a:p>
          <a:p>
            <a:pPr algn="just" defTabSz="457200">
              <a:buSzPct val="100000"/>
              <a:buAutoNum type="arabicPeriod" startAt="1"/>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pPr>
            <a:r>
              <a:t>Socializar sus nuevos miembros e integrarles (darles roles sociales y recursos para cumplirlos)</a:t>
            </a:r>
          </a:p>
        </p:txBody>
      </p:sp>
    </p:spTree>
  </p:cSld>
  <p:clrMapOvr>
    <a:masterClrMapping/>
  </p:clrMapOvr>
  <mc:AlternateContent xmlns:mc="http://schemas.openxmlformats.org/markup-compatibility/2006">
    <mc:Choice xmlns:p14="http://schemas.microsoft.com/office/powerpoint/2010/main" Requires="p14">
      <p:transition spd="fast" advClick="1" p14:dur="500">
        <p:cover dir="l"/>
      </p:transition>
    </mc:Choice>
    <mc:Fallback>
      <p:transition spd="fast">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7" name="(6) La teoría del desarrollo ético y sostenible…"/>
          <p:cNvSpPr txBox="1"/>
          <p:nvPr/>
        </p:nvSpPr>
        <p:spPr>
          <a:xfrm>
            <a:off x="221000" y="377825"/>
            <a:ext cx="8452763" cy="7184123"/>
          </a:xfrm>
          <a:prstGeom prst="rect">
            <a:avLst/>
          </a:prstGeom>
          <a:ln w="12700">
            <a:miter lim="400000"/>
          </a:ln>
          <a:extLst>
            <a:ext uri="{C572A759-6A51-4108-AA02-DFA0A04FC94B}">
              <ma14:wrappingTextBoxFlag xmlns:ma14="http://schemas.microsoft.com/office/mac/drawingml/2011/main" val="1"/>
            </a:ext>
          </a:extLst>
        </p:spPr>
        <p:txBody>
          <a:bodyPr lIns="46799" tIns="46799" rIns="46799" bIns="46799">
            <a:spAutoFit/>
          </a:bodyPr>
          <a:lstStyle/>
          <a:p>
            <a:pPr algn="l" defTabSz="457200">
              <a:lnSpc>
                <a:spcPct val="80000"/>
              </a:lnSpc>
              <a:spcBef>
                <a:spcPts val="500"/>
              </a:spcBef>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b="1" sz="4000"/>
            </a:pPr>
            <a:r>
              <a:t>(6) La teoría del desarrollo ético y sostenible</a:t>
            </a:r>
          </a:p>
          <a:p>
            <a:pPr algn="l" defTabSz="457200">
              <a:lnSpc>
                <a:spcPct val="80000"/>
              </a:lnSpc>
              <a:spcBef>
                <a:spcPts val="500"/>
              </a:spcBef>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b="1" sz="900"/>
            </a:pPr>
          </a:p>
          <a:p>
            <a:pPr algn="just" defTabSz="457200">
              <a:lnSpc>
                <a:spcPct val="80000"/>
              </a:lnSpc>
              <a:spcBef>
                <a:spcPts val="500"/>
              </a:spcBef>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b="1" sz="1800"/>
            </a:pPr>
            <a:r>
              <a:t>La resolución de estos 6 problemas vitales es un proceso largo y difícil, porque implica la gestión de las contradicciones, de los  conflictos y de las competencias entre los actores de la colectividad (cualquiera que sea).</a:t>
            </a:r>
          </a:p>
          <a:p>
            <a:pPr algn="just" defTabSz="457200">
              <a:lnSpc>
                <a:spcPct val="80000"/>
              </a:lnSpc>
              <a:spcBef>
                <a:spcPts val="500"/>
              </a:spcBef>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b="1" sz="800"/>
            </a:pPr>
          </a:p>
          <a:p>
            <a:pPr algn="just" defTabSz="457200">
              <a:lnSpc>
                <a:spcPct val="80000"/>
              </a:lnSpc>
              <a:spcBef>
                <a:spcPts val="500"/>
              </a:spcBef>
              <a:buSzPct val="100000"/>
              <a:buAutoNum type="arabicPeriod" startAt="1"/>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2300"/>
            </a:pPr>
            <a:r>
              <a:t>E</a:t>
            </a:r>
            <a:r>
              <a:rPr i="1"/>
              <a:t>l bienestar material </a:t>
            </a:r>
            <a:r>
              <a:t>: a menudo, los que controlan el crecimiento de las riquezas no están dispuestos a redistribuirlas. </a:t>
            </a:r>
          </a:p>
          <a:p>
            <a:pPr algn="just" defTabSz="457200">
              <a:lnSpc>
                <a:spcPct val="80000"/>
              </a:lnSpc>
              <a:spcBef>
                <a:spcPts val="500"/>
              </a:spcBef>
              <a:buSzPct val="100000"/>
              <a:buAutoNum type="arabicPeriod" startAt="1"/>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i="1" sz="2300"/>
            </a:pPr>
            <a:r>
              <a:t>La seguridad ecológica </a:t>
            </a:r>
            <a:r>
              <a:rPr i="0"/>
              <a:t>: los que participan al movimiento de innovación técnica tienen tendencia a destruir el medio ambiente.</a:t>
            </a:r>
          </a:p>
          <a:p>
            <a:pPr algn="just" defTabSz="457200">
              <a:lnSpc>
                <a:spcPct val="80000"/>
              </a:lnSpc>
              <a:spcBef>
                <a:spcPts val="500"/>
              </a:spcBef>
              <a:buSzPct val="100000"/>
              <a:buAutoNum type="arabicPeriod" startAt="1"/>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i="1" sz="2300"/>
            </a:pPr>
            <a:r>
              <a:t>La autonomía internacional</a:t>
            </a:r>
            <a:r>
              <a:rPr i="0"/>
              <a:t> : los que participan de los intercambios externos tienden a perder el control de los recursos nacionales. </a:t>
            </a:r>
          </a:p>
          <a:p>
            <a:pPr algn="just" defTabSz="457200">
              <a:lnSpc>
                <a:spcPct val="80000"/>
              </a:lnSpc>
              <a:spcBef>
                <a:spcPts val="500"/>
              </a:spcBef>
              <a:buSzPct val="100000"/>
              <a:buAutoNum type="arabicPeriod" startAt="1"/>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i="1" sz="2300"/>
            </a:pPr>
            <a:r>
              <a:t>La democracia política</a:t>
            </a:r>
            <a:r>
              <a:rPr i="0"/>
              <a:t> : los gobiernos fuertes prefieren no tener que respetar las exigencias de la democracia política.</a:t>
            </a:r>
          </a:p>
          <a:p>
            <a:pPr algn="just" defTabSz="457200">
              <a:lnSpc>
                <a:spcPct val="80000"/>
              </a:lnSpc>
              <a:spcBef>
                <a:spcPts val="500"/>
              </a:spcBef>
              <a:buSzPct val="100000"/>
              <a:buAutoNum type="arabicPeriod" startAt="1"/>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i="1" sz="2300"/>
            </a:pPr>
            <a:r>
              <a:t>La democracia social</a:t>
            </a:r>
            <a:r>
              <a:rPr i="0"/>
              <a:t> : los grupos sociales cuyos intereses están reconocidos (instituidos) tienen tendencia a excluir del contrato social los grupos cuyos intereses no son reconocidos.</a:t>
            </a:r>
          </a:p>
          <a:p>
            <a:pPr algn="just" defTabSz="457200">
              <a:lnSpc>
                <a:spcPct val="80000"/>
              </a:lnSpc>
              <a:spcBef>
                <a:spcPts val="500"/>
              </a:spcBef>
              <a:buSzPct val="100000"/>
              <a:buAutoNum type="arabicPeriod" startAt="1"/>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i="1" sz="2300"/>
            </a:pPr>
            <a:r>
              <a:t>La integración social</a:t>
            </a:r>
            <a:r>
              <a:rPr i="0"/>
              <a:t> : los que participan de manera útil a la realización del proyecto de desarrollo tienen tendencia a imponer sus normas y sus valores a los otros.</a:t>
            </a:r>
          </a:p>
          <a:p>
            <a:pPr algn="l" defTabSz="457200">
              <a:lnSpc>
                <a:spcPct val="80000"/>
              </a:lnSpc>
              <a:spcBef>
                <a:spcPts val="500"/>
              </a:spcBef>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b="1" sz="2000"/>
            </a:pPr>
          </a:p>
          <a:p>
            <a:pPr algn="l" defTabSz="457200">
              <a:lnSpc>
                <a:spcPct val="80000"/>
              </a:lnSpc>
              <a:spcBef>
                <a:spcPts val="500"/>
              </a:spcBef>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b="1" sz="2000"/>
            </a:pPr>
          </a:p>
          <a:p>
            <a:pPr algn="l" defTabSz="457200">
              <a:spcBef>
                <a:spcPts val="800"/>
              </a:spcBef>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2000"/>
            </a:pPr>
            <a:r>
              <a:t> </a:t>
            </a:r>
          </a:p>
        </p:txBody>
      </p:sp>
    </p:spTree>
  </p:cSld>
  <p:clrMapOvr>
    <a:masterClrMapping/>
  </p:clrMapOvr>
  <mc:AlternateContent xmlns:mc="http://schemas.openxmlformats.org/markup-compatibility/2006">
    <mc:Choice xmlns:p14="http://schemas.microsoft.com/office/powerpoint/2010/main" Requires="p14">
      <p:transition spd="fast" advClick="1" p14:dur="500">
        <p:cover dir="l"/>
      </p:transition>
    </mc:Choice>
    <mc:Fallback>
      <p:transition spd="fast">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9" name="Desarrollo y cooperación…"/>
          <p:cNvSpPr txBox="1"/>
          <p:nvPr/>
        </p:nvSpPr>
        <p:spPr>
          <a:xfrm>
            <a:off x="406949" y="192108"/>
            <a:ext cx="8758727" cy="6765885"/>
          </a:xfrm>
          <a:prstGeom prst="rect">
            <a:avLst/>
          </a:prstGeom>
          <a:ln w="12700">
            <a:miter lim="400000"/>
          </a:ln>
          <a:extLst>
            <a:ext uri="{C572A759-6A51-4108-AA02-DFA0A04FC94B}">
              <ma14:wrappingTextBoxFlag xmlns:ma14="http://schemas.microsoft.com/office/mac/drawingml/2011/main" val="1"/>
            </a:ext>
          </a:extLst>
        </p:spPr>
        <p:txBody>
          <a:bodyPr lIns="44999" tIns="44999" rIns="44999" bIns="44999">
            <a:spAutoFit/>
          </a:bodyPr>
          <a:lstStyle/>
          <a:p>
            <a:pPr algn="just" defTabSz="457200">
              <a:lnSpc>
                <a:spcPct val="80000"/>
              </a:lnSpc>
              <a:spcBef>
                <a:spcPts val="500"/>
              </a:spcBef>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b="1" sz="4000"/>
            </a:pPr>
            <a:r>
              <a:t>Desarrollo y cooperación</a:t>
            </a:r>
          </a:p>
          <a:p>
            <a:pPr algn="just" defTabSz="457200">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2000"/>
            </a:pPr>
          </a:p>
          <a:p>
            <a:pPr algn="just" defTabSz="457200">
              <a:buSzPct val="100000"/>
              <a:buChar char="-"/>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b="1" i="1" sz="2000"/>
            </a:pPr>
            <a:r>
              <a:t>El desarrollo sería el resultado de la capacidad de los actores (dirigentes y dirigidos) de una colectividad de resolver las contradicciones y los conflictos, y de regular las competencias señaladas, de manera eficiente y por medios legítimos.</a:t>
            </a:r>
          </a:p>
          <a:p>
            <a:pPr algn="just" defTabSz="457200">
              <a:buSzPct val="100000"/>
              <a:buChar char="-"/>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2000"/>
            </a:pPr>
            <a:r>
              <a:t>En la historia, desde dos o tres mil años atrás, en todas las regiones del mundo, numerosos actores lograron controlar esta capacidad. </a:t>
            </a:r>
          </a:p>
          <a:p>
            <a:pPr algn="just" defTabSz="457200">
              <a:buSzPct val="100000"/>
              <a:buChar char="-"/>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2000"/>
            </a:pPr>
            <a:r>
              <a:rPr b="1" i="1"/>
              <a:t>El desarrollo es posible.</a:t>
            </a:r>
            <a:endParaRPr b="1" i="1"/>
          </a:p>
          <a:p>
            <a:pPr algn="just" defTabSz="457200">
              <a:buSzPct val="100000"/>
              <a:buAutoNum type="arabicPeriod" startAt="1"/>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b="1" i="1" sz="2000"/>
            </a:pPr>
            <a:r>
              <a:t>Sin embargo, para que se produzca en una colectividad dada, resulta necesario que los actores que tienen un interés en resolver estas contradicciones y estos conflictos sean más fuertes que los que, al contrario, NO tienen este interés.</a:t>
            </a:r>
          </a:p>
          <a:p>
            <a:pPr algn="just" defTabSz="457200">
              <a:buSzPct val="100000"/>
              <a:buAutoNum type="arabicPeriod" startAt="1"/>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2000"/>
            </a:pPr>
            <a:r>
              <a:t>Esta relación entre ambos es siempre una </a:t>
            </a:r>
            <a:r>
              <a:rPr b="1" i="1"/>
              <a:t>relación de fuerza</a:t>
            </a:r>
            <a:r>
              <a:rPr b="1" i="1"/>
              <a:t>. </a:t>
            </a:r>
            <a:r>
              <a:t>S</a:t>
            </a:r>
            <a:r>
              <a:t>e produce cuando tales actores dirigentes logran controlar los poderes del Estado y la producción de riquezas económicas, y cuando, simultáneamente, están </a:t>
            </a:r>
            <a:r>
              <a:rPr b="1" i="1"/>
              <a:t>apoyados y controlados </a:t>
            </a:r>
            <a:r>
              <a:t>por los actores populares, organizados y movilizados.</a:t>
            </a:r>
          </a:p>
          <a:p>
            <a:pPr algn="just" defTabSz="457200">
              <a:buSzPct val="100000"/>
              <a:buAutoNum type="arabicPeriod" startAt="1"/>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b="1" i="1" sz="2000"/>
            </a:pPr>
            <a:r>
              <a:t>Cooperar al desarrollo es ayudar los actores que buscan realmente a (y no solamente dicen que quieren) resolver estas contradicciones y estos conflictos.</a:t>
            </a:r>
            <a:r>
              <a:rPr b="0" i="0"/>
              <a:t> Corolario: cooperar al desarrollo también consiste en negarse a colaborar con los que tienen interés a profundizar las contradicciones. </a:t>
            </a:r>
            <a:r>
              <a:t>Por lo tanto, el cooperante debe preocuparse por saber con quién colaborar y para hacer qué !!</a:t>
            </a:r>
          </a:p>
          <a:p>
            <a:pPr algn="just" defTabSz="457200">
              <a:lnSpc>
                <a:spcPct val="80000"/>
              </a:lnSpc>
              <a:spcBef>
                <a:spcPts val="500"/>
              </a:spcBef>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b="1" sz="2000"/>
            </a:pPr>
          </a:p>
        </p:txBody>
      </p:sp>
    </p:spTree>
  </p:cSld>
  <p:clrMapOvr>
    <a:masterClrMapping/>
  </p:clrMapOvr>
  <mc:AlternateContent xmlns:mc="http://schemas.openxmlformats.org/markup-compatibility/2006">
    <mc:Choice xmlns:p14="http://schemas.microsoft.com/office/powerpoint/2010/main" Requires="p14">
      <p:transition spd="fast" advClick="1" p14:dur="500">
        <p:cover dir="l"/>
      </p:transition>
    </mc:Choice>
    <mc:Fallback>
      <p:transition spd="fast">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1" name="Fuentes:…"/>
          <p:cNvSpPr txBox="1"/>
          <p:nvPr/>
        </p:nvSpPr>
        <p:spPr>
          <a:xfrm>
            <a:off x="635337" y="874712"/>
            <a:ext cx="7425651" cy="3653991"/>
          </a:xfrm>
          <a:prstGeom prst="rect">
            <a:avLst/>
          </a:prstGeom>
          <a:ln w="12700">
            <a:miter lim="400000"/>
          </a:ln>
          <a:extLst>
            <a:ext uri="{C572A759-6A51-4108-AA02-DFA0A04FC94B}">
              <ma14:wrappingTextBoxFlag xmlns:ma14="http://schemas.microsoft.com/office/mac/drawingml/2011/main" val="1"/>
            </a:ext>
          </a:extLst>
        </p:spPr>
        <p:txBody>
          <a:bodyPr lIns="46799" tIns="46799" rIns="46799" bIns="46799">
            <a:spAutoFit/>
          </a:bodyPr>
          <a:lstStyle/>
          <a:p>
            <a:pPr algn="just" defTabSz="457200">
              <a:spcBef>
                <a:spcPts val="1500"/>
              </a:spcBef>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b="1" sz="1800">
                <a:latin typeface="Arial"/>
                <a:ea typeface="Arial"/>
                <a:cs typeface="Arial"/>
                <a:sym typeface="Arial"/>
              </a:defRPr>
            </a:pPr>
            <a:r>
              <a:t>Fuentes:</a:t>
            </a:r>
            <a:r>
              <a:rPr b="0"/>
              <a:t> </a:t>
            </a:r>
          </a:p>
          <a:p>
            <a:pPr algn="just" defTabSz="457200">
              <a:spcBef>
                <a:spcPts val="1500"/>
              </a:spcBef>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2000">
                <a:latin typeface="Arial"/>
                <a:ea typeface="Arial"/>
                <a:cs typeface="Arial"/>
                <a:sym typeface="Arial"/>
              </a:defRPr>
            </a:pPr>
            <a:r>
              <a:t>Guy Bajoit, « Pourquoi les richesses du monde sont-elles si inégalement réparties ? Théories sociologiques du développement » y «Repenser le développement »</a:t>
            </a:r>
            <a:r>
              <a:rPr i="1"/>
              <a:t>, in Revue Antipodes,</a:t>
            </a:r>
            <a:r>
              <a:t> n° spécial </a:t>
            </a:r>
            <a:r>
              <a:rPr i="1"/>
              <a:t>Le Développement, </a:t>
            </a:r>
            <a:r>
              <a:t>serie « outils pédagogiques », reedición de octobre 1997. Estos artículos están disponibles en la página de ITECO en formato PDF.</a:t>
            </a:r>
            <a:r>
              <a:rPr b="1"/>
              <a:t> </a:t>
            </a:r>
            <a:r>
              <a:rPr b="1">
                <a:solidFill>
                  <a:schemeClr val="accent2"/>
                </a:solidFill>
              </a:rPr>
              <a:t>(</a:t>
            </a:r>
            <a:r>
              <a:rPr b="1" u="sng">
                <a:solidFill>
                  <a:srgbClr val="CCCCFF"/>
                </a:solidFill>
                <a:uFill>
                  <a:solidFill>
                    <a:srgbClr val="CCCCFF"/>
                  </a:solidFill>
                </a:uFill>
                <a:hlinkClick r:id="rId2" invalidUrl="" action="" tgtFrame="" tooltip="" history="1" highlightClick="0" endSnd="0"/>
              </a:rPr>
              <a:t>www</a:t>
            </a:r>
            <a:r>
              <a:rPr b="1" u="sng">
                <a:solidFill>
                  <a:srgbClr val="CCCCFF"/>
                </a:solidFill>
                <a:uFill>
                  <a:solidFill>
                    <a:srgbClr val="CCCCFF"/>
                  </a:solidFill>
                </a:uFill>
                <a:hlinkClick r:id="rId2" invalidUrl="" action="" tgtFrame="" tooltip="" history="1" highlightClick="0" endSnd="0"/>
              </a:rPr>
              <a:t>.</a:t>
            </a:r>
            <a:r>
              <a:rPr b="1" u="sng">
                <a:solidFill>
                  <a:srgbClr val="CCCCFF"/>
                </a:solidFill>
                <a:uFill>
                  <a:solidFill>
                    <a:srgbClr val="CCCCFF"/>
                  </a:solidFill>
                </a:uFill>
                <a:hlinkClick r:id="rId2" invalidUrl="" action="" tgtFrame="" tooltip="" history="1" highlightClick="0" endSnd="0"/>
              </a:rPr>
              <a:t>iteco</a:t>
            </a:r>
            <a:r>
              <a:rPr b="1" u="sng">
                <a:solidFill>
                  <a:srgbClr val="CCCCFF"/>
                </a:solidFill>
                <a:uFill>
                  <a:solidFill>
                    <a:srgbClr val="CCCCFF"/>
                  </a:solidFill>
                </a:uFill>
                <a:hlinkClick r:id="rId2" invalidUrl="" action="" tgtFrame="" tooltip="" history="1" highlightClick="0" endSnd="0"/>
              </a:rPr>
              <a:t>.be</a:t>
            </a:r>
            <a:r>
              <a:rPr b="1"/>
              <a:t>)</a:t>
            </a:r>
            <a:r>
              <a:t>.</a:t>
            </a:r>
          </a:p>
          <a:p>
            <a:pPr algn="just" defTabSz="457200">
              <a:spcBef>
                <a:spcPts val="1500"/>
              </a:spcBef>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2000">
                <a:latin typeface="Arial"/>
                <a:ea typeface="Arial"/>
                <a:cs typeface="Arial"/>
                <a:sym typeface="Arial"/>
              </a:defRPr>
            </a:pPr>
            <a:r>
              <a:t>Ver también : Guy Bajoit, François Houtart et Bernard Duterme : </a:t>
            </a:r>
            <a:r>
              <a:rPr i="1"/>
              <a:t>Amérique Latine, à gauche toute ?</a:t>
            </a:r>
            <a:r>
              <a:t> (Charleroi, Editions Couleur Livre, 2010, Publication du CETRI).</a:t>
            </a:r>
          </a:p>
        </p:txBody>
      </p:sp>
    </p:spTree>
  </p:cSld>
  <p:clrMapOvr>
    <a:masterClrMapping/>
  </p:clrMapOvr>
  <mc:AlternateContent xmlns:mc="http://schemas.openxmlformats.org/markup-compatibility/2006">
    <mc:Choice xmlns:p14="http://schemas.microsoft.com/office/powerpoint/2010/main" Requires="p14">
      <p:transition spd="fast" advClick="1" p14:dur="500">
        <p:cover dir="l"/>
      </p:transition>
    </mc:Choice>
    <mc:Fallback>
      <p:transition spd="fast">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 name="Plan de la exposición"/>
          <p:cNvSpPr txBox="1"/>
          <p:nvPr/>
        </p:nvSpPr>
        <p:spPr>
          <a:xfrm>
            <a:off x="731519" y="160332"/>
            <a:ext cx="7680961" cy="66676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l" defTabSz="457200">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4000"/>
            </a:lvl1pPr>
          </a:lstStyle>
          <a:p>
            <a:pPr/>
            <a:r>
              <a:t>Plan de la exposición</a:t>
            </a:r>
          </a:p>
        </p:txBody>
      </p:sp>
      <p:sp>
        <p:nvSpPr>
          <p:cNvPr id="24" name="Introducción.…"/>
          <p:cNvSpPr txBox="1"/>
          <p:nvPr/>
        </p:nvSpPr>
        <p:spPr>
          <a:xfrm>
            <a:off x="731519" y="830262"/>
            <a:ext cx="8042911" cy="523987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603250" indent="-596900" algn="l" defTabSz="457200">
              <a:lnSpc>
                <a:spcPct val="80000"/>
              </a:lnSpc>
              <a:spcBef>
                <a:spcPts val="600"/>
              </a:spcBef>
              <a:tabLst>
                <a:tab pos="609600" algn="l"/>
                <a:tab pos="1054100" algn="l"/>
                <a:tab pos="1498600" algn="l"/>
                <a:tab pos="1955800" algn="l"/>
                <a:tab pos="2400300" algn="l"/>
                <a:tab pos="2844800" algn="l"/>
                <a:tab pos="3302000" algn="l"/>
                <a:tab pos="3746500" algn="l"/>
                <a:tab pos="4191000" algn="l"/>
                <a:tab pos="4648200" algn="l"/>
                <a:tab pos="5092700" algn="l"/>
                <a:tab pos="5549900" algn="l"/>
                <a:tab pos="5994400" algn="l"/>
                <a:tab pos="6438900" algn="l"/>
                <a:tab pos="6896100" algn="l"/>
                <a:tab pos="7340600" algn="l"/>
                <a:tab pos="7785100" algn="l"/>
                <a:tab pos="8242300" algn="l"/>
                <a:tab pos="8686800" algn="l"/>
                <a:tab pos="9144000" algn="l"/>
                <a:tab pos="9588500" algn="l"/>
              </a:tabLst>
              <a:defRPr sz="1800"/>
            </a:pPr>
            <a:r>
              <a:t>Introducción.</a:t>
            </a:r>
          </a:p>
          <a:p>
            <a:pPr marL="603250" indent="-596900" algn="l" defTabSz="457200">
              <a:lnSpc>
                <a:spcPct val="80000"/>
              </a:lnSpc>
              <a:spcBef>
                <a:spcPts val="400"/>
              </a:spcBef>
              <a:tabLst>
                <a:tab pos="609600" algn="l"/>
                <a:tab pos="1054100" algn="l"/>
                <a:tab pos="1498600" algn="l"/>
                <a:tab pos="1955800" algn="l"/>
                <a:tab pos="2400300" algn="l"/>
                <a:tab pos="2844800" algn="l"/>
                <a:tab pos="3302000" algn="l"/>
                <a:tab pos="3746500" algn="l"/>
                <a:tab pos="4191000" algn="l"/>
                <a:tab pos="4648200" algn="l"/>
                <a:tab pos="5092700" algn="l"/>
                <a:tab pos="5549900" algn="l"/>
                <a:tab pos="5994400" algn="l"/>
                <a:tab pos="6438900" algn="l"/>
                <a:tab pos="6896100" algn="l"/>
                <a:tab pos="7340600" algn="l"/>
                <a:tab pos="7785100" algn="l"/>
                <a:tab pos="8242300" algn="l"/>
                <a:tab pos="8686800" algn="l"/>
                <a:tab pos="9144000" algn="l"/>
                <a:tab pos="9588500" algn="l"/>
              </a:tabLst>
              <a:defRPr sz="1800"/>
            </a:pPr>
            <a:r>
              <a:t>	- Un mundo de desigualdades escandalosas</a:t>
            </a:r>
          </a:p>
          <a:p>
            <a:pPr marL="603250" indent="-596900" algn="l" defTabSz="457200">
              <a:lnSpc>
                <a:spcPct val="80000"/>
              </a:lnSpc>
              <a:spcBef>
                <a:spcPts val="400"/>
              </a:spcBef>
              <a:tabLst>
                <a:tab pos="609600" algn="l"/>
                <a:tab pos="1054100" algn="l"/>
                <a:tab pos="1498600" algn="l"/>
                <a:tab pos="1955800" algn="l"/>
                <a:tab pos="2400300" algn="l"/>
                <a:tab pos="2844800" algn="l"/>
                <a:tab pos="3302000" algn="l"/>
                <a:tab pos="3746500" algn="l"/>
                <a:tab pos="4191000" algn="l"/>
                <a:tab pos="4648200" algn="l"/>
                <a:tab pos="5092700" algn="l"/>
                <a:tab pos="5549900" algn="l"/>
                <a:tab pos="5994400" algn="l"/>
                <a:tab pos="6438900" algn="l"/>
                <a:tab pos="6896100" algn="l"/>
                <a:tab pos="7340600" algn="l"/>
                <a:tab pos="7785100" algn="l"/>
                <a:tab pos="8242300" algn="l"/>
                <a:tab pos="8686800" algn="l"/>
                <a:tab pos="9144000" algn="l"/>
                <a:tab pos="9588500" algn="l"/>
              </a:tabLst>
              <a:defRPr sz="1800"/>
            </a:pPr>
            <a:r>
              <a:t>	- La pregunta y las respuestas de los sociólogos. </a:t>
            </a:r>
          </a:p>
          <a:p>
            <a:pPr marL="603250" indent="-596900" algn="l" defTabSz="457200">
              <a:lnSpc>
                <a:spcPct val="80000"/>
              </a:lnSpc>
              <a:spcBef>
                <a:spcPts val="600"/>
              </a:spcBef>
              <a:tabLst>
                <a:tab pos="609600" algn="l"/>
                <a:tab pos="1054100" algn="l"/>
                <a:tab pos="1498600" algn="l"/>
                <a:tab pos="1955800" algn="l"/>
                <a:tab pos="2400300" algn="l"/>
                <a:tab pos="2844800" algn="l"/>
                <a:tab pos="3302000" algn="l"/>
                <a:tab pos="3746500" algn="l"/>
                <a:tab pos="4191000" algn="l"/>
                <a:tab pos="4648200" algn="l"/>
                <a:tab pos="5092700" algn="l"/>
                <a:tab pos="5549900" algn="l"/>
                <a:tab pos="5994400" algn="l"/>
                <a:tab pos="6438900" algn="l"/>
                <a:tab pos="6896100" algn="l"/>
                <a:tab pos="7340600" algn="l"/>
                <a:tab pos="7785100" algn="l"/>
                <a:tab pos="8242300" algn="l"/>
                <a:tab pos="8686800" algn="l"/>
                <a:tab pos="9144000" algn="l"/>
                <a:tab pos="9588500" algn="l"/>
              </a:tabLst>
              <a:defRPr sz="1800"/>
            </a:pPr>
            <a:r>
              <a:t>Capítulo 1. 1950-1975 : las dos primeras teorías del desarrollo.</a:t>
            </a:r>
          </a:p>
          <a:p>
            <a:pPr marL="603250" indent="-596900" algn="l" defTabSz="457200">
              <a:lnSpc>
                <a:spcPct val="80000"/>
              </a:lnSpc>
              <a:spcBef>
                <a:spcPts val="400"/>
              </a:spcBef>
              <a:tabLst>
                <a:tab pos="609600" algn="l"/>
                <a:tab pos="1054100" algn="l"/>
                <a:tab pos="1498600" algn="l"/>
                <a:tab pos="1955800" algn="l"/>
                <a:tab pos="2400300" algn="l"/>
                <a:tab pos="2844800" algn="l"/>
                <a:tab pos="3302000" algn="l"/>
                <a:tab pos="3746500" algn="l"/>
                <a:tab pos="4191000" algn="l"/>
                <a:tab pos="4648200" algn="l"/>
                <a:tab pos="5092700" algn="l"/>
                <a:tab pos="5549900" algn="l"/>
                <a:tab pos="5994400" algn="l"/>
                <a:tab pos="6438900" algn="l"/>
                <a:tab pos="6896100" algn="l"/>
                <a:tab pos="7340600" algn="l"/>
                <a:tab pos="7785100" algn="l"/>
                <a:tab pos="8242300" algn="l"/>
                <a:tab pos="8686800" algn="l"/>
                <a:tab pos="9144000" algn="l"/>
                <a:tab pos="9588500" algn="l"/>
              </a:tabLst>
              <a:defRPr sz="1800"/>
            </a:pPr>
            <a:r>
              <a:t>	- El contexto de la guerra fría</a:t>
            </a:r>
          </a:p>
          <a:p>
            <a:pPr marL="603250" indent="-596900" algn="l" defTabSz="457200">
              <a:lnSpc>
                <a:spcPct val="80000"/>
              </a:lnSpc>
              <a:spcBef>
                <a:spcPts val="400"/>
              </a:spcBef>
              <a:tabLst>
                <a:tab pos="609600" algn="l"/>
                <a:tab pos="1054100" algn="l"/>
                <a:tab pos="1498600" algn="l"/>
                <a:tab pos="1955800" algn="l"/>
                <a:tab pos="2400300" algn="l"/>
                <a:tab pos="2844800" algn="l"/>
                <a:tab pos="3302000" algn="l"/>
                <a:tab pos="3746500" algn="l"/>
                <a:tab pos="4191000" algn="l"/>
                <a:tab pos="4648200" algn="l"/>
                <a:tab pos="5092700" algn="l"/>
                <a:tab pos="5549900" algn="l"/>
                <a:tab pos="5994400" algn="l"/>
                <a:tab pos="6438900" algn="l"/>
                <a:tab pos="6896100" algn="l"/>
                <a:tab pos="7340600" algn="l"/>
                <a:tab pos="7785100" algn="l"/>
                <a:tab pos="8242300" algn="l"/>
                <a:tab pos="8686800" algn="l"/>
                <a:tab pos="9144000" algn="l"/>
                <a:tab pos="9588500" algn="l"/>
              </a:tabLst>
              <a:defRPr sz="1800"/>
            </a:pPr>
            <a:r>
              <a:t>	- (1) La teoría de la modernización</a:t>
            </a:r>
          </a:p>
          <a:p>
            <a:pPr marL="603250" indent="-596900" algn="l" defTabSz="457200">
              <a:lnSpc>
                <a:spcPct val="80000"/>
              </a:lnSpc>
              <a:spcBef>
                <a:spcPts val="400"/>
              </a:spcBef>
              <a:tabLst>
                <a:tab pos="609600" algn="l"/>
                <a:tab pos="1054100" algn="l"/>
                <a:tab pos="1498600" algn="l"/>
                <a:tab pos="1955800" algn="l"/>
                <a:tab pos="2400300" algn="l"/>
                <a:tab pos="2844800" algn="l"/>
                <a:tab pos="3302000" algn="l"/>
                <a:tab pos="3746500" algn="l"/>
                <a:tab pos="4191000" algn="l"/>
                <a:tab pos="4648200" algn="l"/>
                <a:tab pos="5092700" algn="l"/>
                <a:tab pos="5549900" algn="l"/>
                <a:tab pos="5994400" algn="l"/>
                <a:tab pos="6438900" algn="l"/>
                <a:tab pos="6896100" algn="l"/>
                <a:tab pos="7340600" algn="l"/>
                <a:tab pos="7785100" algn="l"/>
                <a:tab pos="8242300" algn="l"/>
                <a:tab pos="8686800" algn="l"/>
                <a:tab pos="9144000" algn="l"/>
                <a:tab pos="9588500" algn="l"/>
              </a:tabLst>
              <a:defRPr sz="1800"/>
            </a:pPr>
            <a:r>
              <a:t>	- (2) La teoría de la revolución (o de la dependencia)  </a:t>
            </a:r>
          </a:p>
          <a:p>
            <a:pPr marL="603250" indent="-596900" algn="l" defTabSz="457200">
              <a:lnSpc>
                <a:spcPct val="80000"/>
              </a:lnSpc>
              <a:spcBef>
                <a:spcPts val="600"/>
              </a:spcBef>
              <a:tabLst>
                <a:tab pos="609600" algn="l"/>
                <a:tab pos="1054100" algn="l"/>
                <a:tab pos="1498600" algn="l"/>
                <a:tab pos="1955800" algn="l"/>
                <a:tab pos="2400300" algn="l"/>
                <a:tab pos="2844800" algn="l"/>
                <a:tab pos="3302000" algn="l"/>
                <a:tab pos="3746500" algn="l"/>
                <a:tab pos="4191000" algn="l"/>
                <a:tab pos="4648200" algn="l"/>
                <a:tab pos="5092700" algn="l"/>
                <a:tab pos="5549900" algn="l"/>
                <a:tab pos="5994400" algn="l"/>
                <a:tab pos="6438900" algn="l"/>
                <a:tab pos="6896100" algn="l"/>
                <a:tab pos="7340600" algn="l"/>
                <a:tab pos="7785100" algn="l"/>
                <a:tab pos="8242300" algn="l"/>
                <a:tab pos="8686800" algn="l"/>
                <a:tab pos="9144000" algn="l"/>
                <a:tab pos="9588500" algn="l"/>
              </a:tabLst>
              <a:defRPr sz="1800"/>
            </a:pPr>
            <a:r>
              <a:t>Capítulo 2. 1975-2010 : Las dos teorías actuales.</a:t>
            </a:r>
          </a:p>
          <a:p>
            <a:pPr marL="603250" indent="-596900" algn="l" defTabSz="457200">
              <a:lnSpc>
                <a:spcPct val="80000"/>
              </a:lnSpc>
              <a:spcBef>
                <a:spcPts val="400"/>
              </a:spcBef>
              <a:tabLst>
                <a:tab pos="609600" algn="l"/>
                <a:tab pos="1054100" algn="l"/>
                <a:tab pos="1498600" algn="l"/>
                <a:tab pos="1955800" algn="l"/>
                <a:tab pos="2400300" algn="l"/>
                <a:tab pos="2844800" algn="l"/>
                <a:tab pos="3302000" algn="l"/>
                <a:tab pos="3746500" algn="l"/>
                <a:tab pos="4191000" algn="l"/>
                <a:tab pos="4648200" algn="l"/>
                <a:tab pos="5092700" algn="l"/>
                <a:tab pos="5549900" algn="l"/>
                <a:tab pos="5994400" algn="l"/>
                <a:tab pos="6438900" algn="l"/>
                <a:tab pos="6896100" algn="l"/>
                <a:tab pos="7340600" algn="l"/>
                <a:tab pos="7785100" algn="l"/>
                <a:tab pos="8242300" algn="l"/>
                <a:tab pos="8686800" algn="l"/>
                <a:tab pos="9144000" algn="l"/>
                <a:tab pos="9588500" algn="l"/>
              </a:tabLst>
              <a:defRPr sz="1800"/>
            </a:pPr>
            <a:r>
              <a:t>	- El contexto de la crisis de los años 1975-85</a:t>
            </a:r>
          </a:p>
          <a:p>
            <a:pPr marL="603250" indent="-596900" algn="l" defTabSz="457200">
              <a:lnSpc>
                <a:spcPct val="80000"/>
              </a:lnSpc>
              <a:spcBef>
                <a:spcPts val="400"/>
              </a:spcBef>
              <a:tabLst>
                <a:tab pos="609600" algn="l"/>
                <a:tab pos="1054100" algn="l"/>
                <a:tab pos="1498600" algn="l"/>
                <a:tab pos="1955800" algn="l"/>
                <a:tab pos="2400300" algn="l"/>
                <a:tab pos="2844800" algn="l"/>
                <a:tab pos="3302000" algn="l"/>
                <a:tab pos="3746500" algn="l"/>
                <a:tab pos="4191000" algn="l"/>
                <a:tab pos="4648200" algn="l"/>
                <a:tab pos="5092700" algn="l"/>
                <a:tab pos="5549900" algn="l"/>
                <a:tab pos="5994400" algn="l"/>
                <a:tab pos="6438900" algn="l"/>
                <a:tab pos="6896100" algn="l"/>
                <a:tab pos="7340600" algn="l"/>
                <a:tab pos="7785100" algn="l"/>
                <a:tab pos="8242300" algn="l"/>
                <a:tab pos="8686800" algn="l"/>
                <a:tab pos="9144000" algn="l"/>
                <a:tab pos="9588500" algn="l"/>
              </a:tabLst>
              <a:defRPr sz="1800"/>
            </a:pPr>
            <a:r>
              <a:t>	- (3) La teoría de la competición</a:t>
            </a:r>
          </a:p>
          <a:p>
            <a:pPr marL="603250" indent="-596900" algn="l" defTabSz="457200">
              <a:lnSpc>
                <a:spcPct val="80000"/>
              </a:lnSpc>
              <a:spcBef>
                <a:spcPts val="400"/>
              </a:spcBef>
              <a:tabLst>
                <a:tab pos="609600" algn="l"/>
                <a:tab pos="1054100" algn="l"/>
                <a:tab pos="1498600" algn="l"/>
                <a:tab pos="1955800" algn="l"/>
                <a:tab pos="2400300" algn="l"/>
                <a:tab pos="2844800" algn="l"/>
                <a:tab pos="3302000" algn="l"/>
                <a:tab pos="3746500" algn="l"/>
                <a:tab pos="4191000" algn="l"/>
                <a:tab pos="4648200" algn="l"/>
                <a:tab pos="5092700" algn="l"/>
                <a:tab pos="5549900" algn="l"/>
                <a:tab pos="5994400" algn="l"/>
                <a:tab pos="6438900" algn="l"/>
                <a:tab pos="6896100" algn="l"/>
                <a:tab pos="7340600" algn="l"/>
                <a:tab pos="7785100" algn="l"/>
                <a:tab pos="8242300" algn="l"/>
                <a:tab pos="8686800" algn="l"/>
                <a:tab pos="9144000" algn="l"/>
                <a:tab pos="9588500" algn="l"/>
              </a:tabLst>
              <a:defRPr sz="1800"/>
            </a:pPr>
            <a:r>
              <a:t>	- (4) La teoría de la democracia	</a:t>
            </a:r>
          </a:p>
          <a:p>
            <a:pPr marL="603250" indent="-596900" algn="l" defTabSz="457200">
              <a:lnSpc>
                <a:spcPct val="80000"/>
              </a:lnSpc>
              <a:spcBef>
                <a:spcPts val="600"/>
              </a:spcBef>
              <a:tabLst>
                <a:tab pos="609600" algn="l"/>
                <a:tab pos="1054100" algn="l"/>
                <a:tab pos="1498600" algn="l"/>
                <a:tab pos="1955800" algn="l"/>
                <a:tab pos="2400300" algn="l"/>
                <a:tab pos="2844800" algn="l"/>
                <a:tab pos="3302000" algn="l"/>
                <a:tab pos="3746500" algn="l"/>
                <a:tab pos="4191000" algn="l"/>
                <a:tab pos="4648200" algn="l"/>
                <a:tab pos="5092700" algn="l"/>
                <a:tab pos="5549900" algn="l"/>
                <a:tab pos="5994400" algn="l"/>
                <a:tab pos="6438900" algn="l"/>
                <a:tab pos="6896100" algn="l"/>
                <a:tab pos="7340600" algn="l"/>
                <a:tab pos="7785100" algn="l"/>
                <a:tab pos="8242300" algn="l"/>
                <a:tab pos="8686800" algn="l"/>
                <a:tab pos="9144000" algn="l"/>
                <a:tab pos="9588500" algn="l"/>
              </a:tabLst>
              <a:defRPr sz="1800"/>
            </a:pPr>
            <a:r>
              <a:t>Capítulo 3. Una quinta teoría o una utopía ?</a:t>
            </a:r>
          </a:p>
          <a:p>
            <a:pPr marL="603250" indent="-596900" algn="l" defTabSz="457200">
              <a:lnSpc>
                <a:spcPct val="80000"/>
              </a:lnSpc>
              <a:spcBef>
                <a:spcPts val="600"/>
              </a:spcBef>
              <a:tabLst>
                <a:tab pos="609600" algn="l"/>
                <a:tab pos="1054100" algn="l"/>
                <a:tab pos="1498600" algn="l"/>
                <a:tab pos="1955800" algn="l"/>
                <a:tab pos="2400300" algn="l"/>
                <a:tab pos="2844800" algn="l"/>
                <a:tab pos="3302000" algn="l"/>
                <a:tab pos="3746500" algn="l"/>
                <a:tab pos="4191000" algn="l"/>
                <a:tab pos="4648200" algn="l"/>
                <a:tab pos="5092700" algn="l"/>
                <a:tab pos="5549900" algn="l"/>
                <a:tab pos="5994400" algn="l"/>
                <a:tab pos="6438900" algn="l"/>
                <a:tab pos="6896100" algn="l"/>
                <a:tab pos="7340600" algn="l"/>
                <a:tab pos="7785100" algn="l"/>
                <a:tab pos="8242300" algn="l"/>
                <a:tab pos="8686800" algn="l"/>
                <a:tab pos="9144000" algn="l"/>
                <a:tab pos="9588500" algn="l"/>
              </a:tabLst>
              <a:defRPr sz="1800"/>
            </a:pPr>
            <a:r>
              <a:t>	- Crítica del etnocentrismo de las teorías del desarrollo</a:t>
            </a:r>
          </a:p>
          <a:p>
            <a:pPr marL="603250" indent="-596900" algn="l" defTabSz="457200">
              <a:lnSpc>
                <a:spcPct val="80000"/>
              </a:lnSpc>
              <a:spcBef>
                <a:spcPts val="400"/>
              </a:spcBef>
              <a:tabLst>
                <a:tab pos="609600" algn="l"/>
                <a:tab pos="1054100" algn="l"/>
                <a:tab pos="1498600" algn="l"/>
                <a:tab pos="1955800" algn="l"/>
                <a:tab pos="2400300" algn="l"/>
                <a:tab pos="2844800" algn="l"/>
                <a:tab pos="3302000" algn="l"/>
                <a:tab pos="3746500" algn="l"/>
                <a:tab pos="4191000" algn="l"/>
                <a:tab pos="4648200" algn="l"/>
                <a:tab pos="5092700" algn="l"/>
                <a:tab pos="5549900" algn="l"/>
                <a:tab pos="5994400" algn="l"/>
                <a:tab pos="6438900" algn="l"/>
                <a:tab pos="6896100" algn="l"/>
                <a:tab pos="7340600" algn="l"/>
                <a:tab pos="7785100" algn="l"/>
                <a:tab pos="8242300" algn="l"/>
                <a:tab pos="8686800" algn="l"/>
                <a:tab pos="9144000" algn="l"/>
                <a:tab pos="9588500" algn="l"/>
              </a:tabLst>
              <a:defRPr sz="1800"/>
            </a:pPr>
            <a:r>
              <a:t>	- (5) La « teoría » de la identidad cultural.  </a:t>
            </a:r>
          </a:p>
          <a:p>
            <a:pPr marL="603250" indent="-596900" algn="l" defTabSz="457200">
              <a:lnSpc>
                <a:spcPct val="80000"/>
              </a:lnSpc>
              <a:spcBef>
                <a:spcPts val="400"/>
              </a:spcBef>
              <a:tabLst>
                <a:tab pos="609600" algn="l"/>
                <a:tab pos="1054100" algn="l"/>
                <a:tab pos="1498600" algn="l"/>
                <a:tab pos="1955800" algn="l"/>
                <a:tab pos="2400300" algn="l"/>
                <a:tab pos="2844800" algn="l"/>
                <a:tab pos="3302000" algn="l"/>
                <a:tab pos="3746500" algn="l"/>
                <a:tab pos="4191000" algn="l"/>
                <a:tab pos="4648200" algn="l"/>
                <a:tab pos="5092700" algn="l"/>
                <a:tab pos="5549900" algn="l"/>
                <a:tab pos="5994400" algn="l"/>
                <a:tab pos="6438900" algn="l"/>
                <a:tab pos="6896100" algn="l"/>
                <a:tab pos="7340600" algn="l"/>
                <a:tab pos="7785100" algn="l"/>
                <a:tab pos="8242300" algn="l"/>
                <a:tab pos="8686800" algn="l"/>
                <a:tab pos="9144000" algn="l"/>
                <a:tab pos="9588500" algn="l"/>
              </a:tabLst>
              <a:defRPr sz="1800"/>
            </a:pPr>
            <a:r>
              <a:t>Capítulo 4. Hacía un nuevo enfoque. 	</a:t>
            </a:r>
          </a:p>
          <a:p>
            <a:pPr marL="603250" indent="-596900" algn="l" defTabSz="457200">
              <a:lnSpc>
                <a:spcPct val="80000"/>
              </a:lnSpc>
              <a:spcBef>
                <a:spcPts val="400"/>
              </a:spcBef>
              <a:tabLst>
                <a:tab pos="609600" algn="l"/>
                <a:tab pos="1054100" algn="l"/>
                <a:tab pos="1498600" algn="l"/>
                <a:tab pos="1955800" algn="l"/>
                <a:tab pos="2400300" algn="l"/>
                <a:tab pos="2844800" algn="l"/>
                <a:tab pos="3302000" algn="l"/>
                <a:tab pos="3746500" algn="l"/>
                <a:tab pos="4191000" algn="l"/>
                <a:tab pos="4648200" algn="l"/>
                <a:tab pos="5092700" algn="l"/>
                <a:tab pos="5549900" algn="l"/>
                <a:tab pos="5994400" algn="l"/>
                <a:tab pos="6438900" algn="l"/>
                <a:tab pos="6896100" algn="l"/>
                <a:tab pos="7340600" algn="l"/>
                <a:tab pos="7785100" algn="l"/>
                <a:tab pos="8242300" algn="l"/>
                <a:tab pos="8686800" algn="l"/>
                <a:tab pos="9144000" algn="l"/>
                <a:tab pos="9588500" algn="l"/>
              </a:tabLst>
              <a:defRPr sz="1800"/>
            </a:pPr>
            <a:r>
              <a:t>           - Crítica de las cinco teorías precedentes.	</a:t>
            </a:r>
          </a:p>
          <a:p>
            <a:pPr marL="603250" indent="-596900" algn="l" defTabSz="457200">
              <a:lnSpc>
                <a:spcPct val="80000"/>
              </a:lnSpc>
              <a:spcBef>
                <a:spcPts val="400"/>
              </a:spcBef>
              <a:tabLst>
                <a:tab pos="609600" algn="l"/>
                <a:tab pos="1054100" algn="l"/>
                <a:tab pos="1498600" algn="l"/>
                <a:tab pos="1955800" algn="l"/>
                <a:tab pos="2400300" algn="l"/>
                <a:tab pos="2844800" algn="l"/>
                <a:tab pos="3302000" algn="l"/>
                <a:tab pos="3746500" algn="l"/>
                <a:tab pos="4191000" algn="l"/>
                <a:tab pos="4648200" algn="l"/>
                <a:tab pos="5092700" algn="l"/>
                <a:tab pos="5549900" algn="l"/>
                <a:tab pos="5994400" algn="l"/>
                <a:tab pos="6438900" algn="l"/>
                <a:tab pos="6896100" algn="l"/>
                <a:tab pos="7340600" algn="l"/>
                <a:tab pos="7785100" algn="l"/>
                <a:tab pos="8242300" algn="l"/>
                <a:tab pos="8686800" algn="l"/>
                <a:tab pos="9144000" algn="l"/>
                <a:tab pos="9588500" algn="l"/>
              </a:tabLst>
              <a:defRPr sz="1800"/>
            </a:pPr>
            <a:r>
              <a:t>           - Los problemas vitales de la vida colectiva</a:t>
            </a:r>
          </a:p>
          <a:p>
            <a:pPr marL="603250" indent="-596900" algn="l" defTabSz="457200">
              <a:lnSpc>
                <a:spcPct val="80000"/>
              </a:lnSpc>
              <a:spcBef>
                <a:spcPts val="400"/>
              </a:spcBef>
              <a:tabLst>
                <a:tab pos="609600" algn="l"/>
                <a:tab pos="1054100" algn="l"/>
                <a:tab pos="1498600" algn="l"/>
                <a:tab pos="1955800" algn="l"/>
                <a:tab pos="2400300" algn="l"/>
                <a:tab pos="2844800" algn="l"/>
                <a:tab pos="3302000" algn="l"/>
                <a:tab pos="3746500" algn="l"/>
                <a:tab pos="4191000" algn="l"/>
                <a:tab pos="4648200" algn="l"/>
                <a:tab pos="5092700" algn="l"/>
                <a:tab pos="5549900" algn="l"/>
                <a:tab pos="5994400" algn="l"/>
                <a:tab pos="6438900" algn="l"/>
                <a:tab pos="6896100" algn="l"/>
                <a:tab pos="7340600" algn="l"/>
                <a:tab pos="7785100" algn="l"/>
                <a:tab pos="8242300" algn="l"/>
                <a:tab pos="8686800" algn="l"/>
                <a:tab pos="9144000" algn="l"/>
                <a:tab pos="9588500" algn="l"/>
              </a:tabLst>
              <a:defRPr sz="1800"/>
            </a:pPr>
            <a:r>
              <a:t>           - (6) La teoría del desarrollo ético y sostenible.</a:t>
            </a:r>
          </a:p>
          <a:p>
            <a:pPr marL="603250" indent="-596900" algn="l" defTabSz="457200">
              <a:lnSpc>
                <a:spcPct val="80000"/>
              </a:lnSpc>
              <a:spcBef>
                <a:spcPts val="400"/>
              </a:spcBef>
              <a:tabLst>
                <a:tab pos="609600" algn="l"/>
                <a:tab pos="1054100" algn="l"/>
                <a:tab pos="1498600" algn="l"/>
                <a:tab pos="1955800" algn="l"/>
                <a:tab pos="2400300" algn="l"/>
                <a:tab pos="2844800" algn="l"/>
                <a:tab pos="3302000" algn="l"/>
                <a:tab pos="3746500" algn="l"/>
                <a:tab pos="4191000" algn="l"/>
                <a:tab pos="4648200" algn="l"/>
                <a:tab pos="5092700" algn="l"/>
                <a:tab pos="5549900" algn="l"/>
                <a:tab pos="5994400" algn="l"/>
                <a:tab pos="6438900" algn="l"/>
                <a:tab pos="6896100" algn="l"/>
                <a:tab pos="7340600" algn="l"/>
                <a:tab pos="7785100" algn="l"/>
                <a:tab pos="8242300" algn="l"/>
                <a:tab pos="8686800" algn="l"/>
                <a:tab pos="9144000" algn="l"/>
                <a:tab pos="9588500" algn="l"/>
              </a:tabLst>
              <a:defRPr sz="1800"/>
            </a:pPr>
            <a:r>
              <a:t>	- Las condiciones del desarrollo y de la cooperación</a:t>
            </a:r>
          </a:p>
        </p:txBody>
      </p:sp>
    </p:spTree>
  </p:cSld>
  <p:clrMapOvr>
    <a:masterClrMapping/>
  </p:clrMapOvr>
  <mc:AlternateContent xmlns:mc="http://schemas.openxmlformats.org/markup-compatibility/2006">
    <mc:Choice xmlns:p14="http://schemas.microsoft.com/office/powerpoint/2010/main" Requires="p14">
      <p:transition spd="fast" advClick="1" p14:dur="500">
        <p:cover dir="l"/>
      </p:transition>
    </mc:Choice>
    <mc:Fallback>
      <p:transition spd="fast">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 name="Introducción…"/>
          <p:cNvSpPr txBox="1"/>
          <p:nvPr/>
        </p:nvSpPr>
        <p:spPr>
          <a:xfrm>
            <a:off x="625157" y="160332"/>
            <a:ext cx="7680961" cy="126366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p>
            <a:pPr marL="831850" indent="-827087" algn="l" defTabSz="457200">
              <a:tabLst>
                <a:tab pos="825500" algn="l"/>
                <a:tab pos="1282700" algn="l"/>
                <a:tab pos="1727200" algn="l"/>
                <a:tab pos="2171700" algn="l"/>
                <a:tab pos="2628900" algn="l"/>
                <a:tab pos="3073400" algn="l"/>
                <a:tab pos="3530600" algn="l"/>
                <a:tab pos="3975100" algn="l"/>
                <a:tab pos="4419600" algn="l"/>
                <a:tab pos="4876800" algn="l"/>
                <a:tab pos="5321300" algn="l"/>
                <a:tab pos="5765800" algn="l"/>
                <a:tab pos="6223000" algn="l"/>
                <a:tab pos="6667500" algn="l"/>
                <a:tab pos="7124700" algn="l"/>
                <a:tab pos="7569200" algn="l"/>
                <a:tab pos="8013700" algn="l"/>
                <a:tab pos="8470900" algn="l"/>
                <a:tab pos="8915400" algn="l"/>
                <a:tab pos="9359900" algn="l"/>
                <a:tab pos="9817100" algn="l"/>
              </a:tabLst>
              <a:defRPr sz="4000"/>
            </a:pPr>
            <a:r>
              <a:t>Introducción</a:t>
            </a:r>
          </a:p>
          <a:p>
            <a:pPr marL="831850" indent="-827087" algn="l" defTabSz="457200">
              <a:tabLst>
                <a:tab pos="825500" algn="l"/>
                <a:tab pos="1282700" algn="l"/>
                <a:tab pos="1727200" algn="l"/>
                <a:tab pos="2171700" algn="l"/>
                <a:tab pos="2628900" algn="l"/>
                <a:tab pos="3073400" algn="l"/>
                <a:tab pos="3530600" algn="l"/>
                <a:tab pos="3975100" algn="l"/>
                <a:tab pos="4419600" algn="l"/>
                <a:tab pos="4876800" algn="l"/>
                <a:tab pos="5321300" algn="l"/>
                <a:tab pos="5765800" algn="l"/>
                <a:tab pos="6223000" algn="l"/>
                <a:tab pos="6667500" algn="l"/>
                <a:tab pos="7124700" algn="l"/>
                <a:tab pos="7569200" algn="l"/>
                <a:tab pos="8013700" algn="l"/>
                <a:tab pos="8470900" algn="l"/>
                <a:tab pos="8915400" algn="l"/>
                <a:tab pos="9359900" algn="l"/>
                <a:tab pos="9817100" algn="l"/>
              </a:tabLst>
              <a:defRPr sz="4000"/>
            </a:pPr>
            <a:r>
              <a:t>Unas desigualdades  escandalosas</a:t>
            </a:r>
            <a:r>
              <a:rPr sz="3200"/>
              <a:t> </a:t>
            </a:r>
          </a:p>
        </p:txBody>
      </p:sp>
      <p:sp>
        <p:nvSpPr>
          <p:cNvPr id="27" name="Las desigualdades del desarrollo entre las naciones del mundo son inmensas.…"/>
          <p:cNvSpPr txBox="1"/>
          <p:nvPr/>
        </p:nvSpPr>
        <p:spPr>
          <a:xfrm>
            <a:off x="261620" y="1776412"/>
            <a:ext cx="8535035" cy="5597511"/>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36550" indent="-331787" algn="l" defTabSz="457200">
              <a:lnSpc>
                <a:spcPct val="80000"/>
              </a:lnSpc>
              <a:spcBef>
                <a:spcPts val="500"/>
              </a:spcBef>
              <a:tabLst>
                <a:tab pos="330200" algn="l"/>
                <a:tab pos="787400" algn="l"/>
                <a:tab pos="1231900" algn="l"/>
                <a:tab pos="1676400" algn="l"/>
                <a:tab pos="2133600" algn="l"/>
                <a:tab pos="2578100" algn="l"/>
                <a:tab pos="3035300" algn="l"/>
                <a:tab pos="3479800" algn="l"/>
                <a:tab pos="3924300" algn="l"/>
                <a:tab pos="4381500" algn="l"/>
                <a:tab pos="4826000" algn="l"/>
                <a:tab pos="5270500" algn="l"/>
                <a:tab pos="5727700" algn="l"/>
                <a:tab pos="6172200" algn="l"/>
                <a:tab pos="6629400" algn="l"/>
                <a:tab pos="7073900" algn="l"/>
                <a:tab pos="7518400" algn="l"/>
                <a:tab pos="7975600" algn="l"/>
                <a:tab pos="8420100" algn="l"/>
                <a:tab pos="8864600" algn="l"/>
                <a:tab pos="9321800" algn="l"/>
              </a:tabLst>
              <a:defRPr sz="2000"/>
            </a:pPr>
            <a:r>
              <a:t>Las desigualdades del desarrollo </a:t>
            </a:r>
            <a:r>
              <a:rPr b="1" i="1"/>
              <a:t>entre las naciones</a:t>
            </a:r>
            <a:r>
              <a:rPr i="1"/>
              <a:t> del mundo son inmensas. </a:t>
            </a:r>
            <a:endParaRPr i="1"/>
          </a:p>
          <a:p>
            <a:pPr marL="336550" indent="-331787" algn="just" defTabSz="457200">
              <a:lnSpc>
                <a:spcPct val="80000"/>
              </a:lnSpc>
              <a:spcBef>
                <a:spcPts val="500"/>
              </a:spcBef>
              <a:tabLst>
                <a:tab pos="330200" algn="l"/>
                <a:tab pos="787400" algn="l"/>
                <a:tab pos="1231900" algn="l"/>
                <a:tab pos="1676400" algn="l"/>
                <a:tab pos="2133600" algn="l"/>
                <a:tab pos="2578100" algn="l"/>
                <a:tab pos="3035300" algn="l"/>
                <a:tab pos="3479800" algn="l"/>
                <a:tab pos="3924300" algn="l"/>
                <a:tab pos="4381500" algn="l"/>
                <a:tab pos="4826000" algn="l"/>
                <a:tab pos="5270500" algn="l"/>
                <a:tab pos="5727700" algn="l"/>
                <a:tab pos="6172200" algn="l"/>
                <a:tab pos="6629400" algn="l"/>
                <a:tab pos="7073900" algn="l"/>
                <a:tab pos="7518400" algn="l"/>
                <a:tab pos="7975600" algn="l"/>
                <a:tab pos="8420100" algn="l"/>
                <a:tab pos="8864600" algn="l"/>
                <a:tab pos="9321800" algn="l"/>
              </a:tabLst>
              <a:defRPr sz="2000"/>
            </a:pPr>
            <a:r>
              <a:t>Si comparamos los PIB/hab : el promedio mundial se situaba </a:t>
            </a:r>
            <a:r>
              <a:rPr b="1"/>
              <a:t>en 2017 </a:t>
            </a:r>
            <a:r>
              <a:t>en 10.103  US$. Algunos casos : Luxemburgo : 115.200 ; Suiza : 85.160 ; Noruega : 82.770 ; USA : 65.060 ; Alemania : 49.690 ; Bélgica : 47.530 ; Japon : 41.420; España : 31.910 ; Portugal : 23.730 ; Chile : 16.280; ; Rusia : 10743 ; Brasil : 9.160 ; China : 8.826 ; India : 1.939. Todos los países de Africa negra están en menos de 2.000 (ejemplo : la RD del Congo : 541). </a:t>
            </a:r>
          </a:p>
          <a:p>
            <a:pPr marL="336550" indent="-331787" algn="just" defTabSz="457200">
              <a:lnSpc>
                <a:spcPct val="80000"/>
              </a:lnSpc>
              <a:spcBef>
                <a:spcPts val="500"/>
              </a:spcBef>
              <a:tabLst>
                <a:tab pos="330200" algn="l"/>
                <a:tab pos="787400" algn="l"/>
                <a:tab pos="1231900" algn="l"/>
                <a:tab pos="1676400" algn="l"/>
                <a:tab pos="2133600" algn="l"/>
                <a:tab pos="2578100" algn="l"/>
                <a:tab pos="3035300" algn="l"/>
                <a:tab pos="3479800" algn="l"/>
                <a:tab pos="3924300" algn="l"/>
                <a:tab pos="4381500" algn="l"/>
                <a:tab pos="4826000" algn="l"/>
                <a:tab pos="5270500" algn="l"/>
                <a:tab pos="5727700" algn="l"/>
                <a:tab pos="6172200" algn="l"/>
                <a:tab pos="6629400" algn="l"/>
                <a:tab pos="7073900" algn="l"/>
                <a:tab pos="7518400" algn="l"/>
                <a:tab pos="7975600" algn="l"/>
                <a:tab pos="8420100" algn="l"/>
                <a:tab pos="8864600" algn="l"/>
                <a:tab pos="9321800" algn="l"/>
              </a:tabLst>
              <a:defRPr sz="2000"/>
            </a:pPr>
            <a:r>
              <a:t>	</a:t>
            </a:r>
          </a:p>
          <a:p>
            <a:pPr marL="336550" indent="-331787" algn="just" defTabSz="457200">
              <a:lnSpc>
                <a:spcPct val="80000"/>
              </a:lnSpc>
              <a:spcBef>
                <a:spcPts val="500"/>
              </a:spcBef>
              <a:tabLst>
                <a:tab pos="330200" algn="l"/>
                <a:tab pos="787400" algn="l"/>
                <a:tab pos="1231900" algn="l"/>
                <a:tab pos="1676400" algn="l"/>
                <a:tab pos="2133600" algn="l"/>
                <a:tab pos="2578100" algn="l"/>
                <a:tab pos="3035300" algn="l"/>
                <a:tab pos="3479800" algn="l"/>
                <a:tab pos="3924300" algn="l"/>
                <a:tab pos="4381500" algn="l"/>
                <a:tab pos="4826000" algn="l"/>
                <a:tab pos="5270500" algn="l"/>
                <a:tab pos="5727700" algn="l"/>
                <a:tab pos="6172200" algn="l"/>
                <a:tab pos="6629400" algn="l"/>
                <a:tab pos="7073900" algn="l"/>
                <a:tab pos="7518400" algn="l"/>
                <a:tab pos="7975600" algn="l"/>
                <a:tab pos="8420100" algn="l"/>
                <a:tab pos="8864600" algn="l"/>
                <a:tab pos="9321800" algn="l"/>
              </a:tabLst>
              <a:defRPr sz="2000"/>
            </a:pPr>
            <a:r>
              <a:t>Estas desigualdades de desarrollo </a:t>
            </a:r>
            <a:r>
              <a:rPr b="1" i="1"/>
              <a:t>son cada vez mayores </a:t>
            </a:r>
            <a:r>
              <a:t>: a pesar de todos los lindos discursos y los esfuerzos para promover el desarrollo, la mayoría (menos algunas excepciones) de los países del mundo se encuentran en « estado de estancamiento duradero » más que en « vía de desarrollo ».</a:t>
            </a:r>
          </a:p>
          <a:p>
            <a:pPr marL="336550" indent="-331787" algn="just" defTabSz="457200">
              <a:lnSpc>
                <a:spcPct val="80000"/>
              </a:lnSpc>
              <a:spcBef>
                <a:spcPts val="500"/>
              </a:spcBef>
              <a:tabLst>
                <a:tab pos="330200" algn="l"/>
                <a:tab pos="787400" algn="l"/>
                <a:tab pos="1231900" algn="l"/>
                <a:tab pos="1676400" algn="l"/>
                <a:tab pos="2133600" algn="l"/>
                <a:tab pos="2578100" algn="l"/>
                <a:tab pos="3035300" algn="l"/>
                <a:tab pos="3479800" algn="l"/>
                <a:tab pos="3924300" algn="l"/>
                <a:tab pos="4381500" algn="l"/>
                <a:tab pos="4826000" algn="l"/>
                <a:tab pos="5270500" algn="l"/>
                <a:tab pos="5727700" algn="l"/>
                <a:tab pos="6172200" algn="l"/>
                <a:tab pos="6629400" algn="l"/>
                <a:tab pos="7073900" algn="l"/>
                <a:tab pos="7518400" algn="l"/>
                <a:tab pos="7975600" algn="l"/>
                <a:tab pos="8420100" algn="l"/>
                <a:tab pos="8864600" algn="l"/>
                <a:tab pos="9321800" algn="l"/>
              </a:tabLst>
              <a:defRPr sz="2000"/>
            </a:pPr>
          </a:p>
          <a:p>
            <a:pPr marL="336550" indent="-331787" algn="just" defTabSz="457200">
              <a:lnSpc>
                <a:spcPct val="80000"/>
              </a:lnSpc>
              <a:spcBef>
                <a:spcPts val="500"/>
              </a:spcBef>
              <a:tabLst>
                <a:tab pos="330200" algn="l"/>
                <a:tab pos="787400" algn="l"/>
                <a:tab pos="1231900" algn="l"/>
                <a:tab pos="1676400" algn="l"/>
                <a:tab pos="2133600" algn="l"/>
                <a:tab pos="2578100" algn="l"/>
                <a:tab pos="3035300" algn="l"/>
                <a:tab pos="3479800" algn="l"/>
                <a:tab pos="3924300" algn="l"/>
                <a:tab pos="4381500" algn="l"/>
                <a:tab pos="4826000" algn="l"/>
                <a:tab pos="5270500" algn="l"/>
                <a:tab pos="5727700" algn="l"/>
                <a:tab pos="6172200" algn="l"/>
                <a:tab pos="6629400" algn="l"/>
                <a:tab pos="7073900" algn="l"/>
                <a:tab pos="7518400" algn="l"/>
                <a:tab pos="7975600" algn="l"/>
                <a:tab pos="8420100" algn="l"/>
                <a:tab pos="8864600" algn="l"/>
                <a:tab pos="9321800" algn="l"/>
              </a:tabLst>
              <a:defRPr sz="2000"/>
            </a:pPr>
            <a:r>
              <a:t>Esta evolución no significa que la </a:t>
            </a:r>
            <a:r>
              <a:rPr b="1" i="1"/>
              <a:t>cooperación</a:t>
            </a:r>
            <a:r>
              <a:rPr i="1"/>
              <a:t> </a:t>
            </a:r>
            <a:r>
              <a:t>sea inútil pero más bien que no constituye el </a:t>
            </a:r>
            <a:r>
              <a:rPr i="1"/>
              <a:t>factor esencial </a:t>
            </a:r>
            <a:r>
              <a:t>del desarrollo : sólo puede ayudar a actores internos con un proyecto para el futuro, en los países en lo cuales estos actores existen, donde tienen la capacidad de actuar y </a:t>
            </a:r>
            <a:r>
              <a:rPr b="1" i="1"/>
              <a:t>donde realmente hacen lo que dicen</a:t>
            </a:r>
            <a:r>
              <a:t>.</a:t>
            </a:r>
          </a:p>
          <a:p>
            <a:pPr marL="336550" indent="-331787" algn="l" defTabSz="457200">
              <a:lnSpc>
                <a:spcPct val="80000"/>
              </a:lnSpc>
              <a:spcBef>
                <a:spcPts val="500"/>
              </a:spcBef>
              <a:tabLst>
                <a:tab pos="330200" algn="l"/>
                <a:tab pos="787400" algn="l"/>
                <a:tab pos="1231900" algn="l"/>
                <a:tab pos="1676400" algn="l"/>
                <a:tab pos="2133600" algn="l"/>
                <a:tab pos="2578100" algn="l"/>
                <a:tab pos="3035300" algn="l"/>
                <a:tab pos="3479800" algn="l"/>
                <a:tab pos="3924300" algn="l"/>
                <a:tab pos="4381500" algn="l"/>
                <a:tab pos="4826000" algn="l"/>
                <a:tab pos="5270500" algn="l"/>
                <a:tab pos="5727700" algn="l"/>
                <a:tab pos="6172200" algn="l"/>
                <a:tab pos="6629400" algn="l"/>
                <a:tab pos="7073900" algn="l"/>
                <a:tab pos="7518400" algn="l"/>
                <a:tab pos="7975600" algn="l"/>
                <a:tab pos="8420100" algn="l"/>
                <a:tab pos="8864600" algn="l"/>
                <a:tab pos="9321800" algn="l"/>
              </a:tabLst>
              <a:defRPr sz="2000"/>
            </a:pPr>
            <a:r>
              <a:t>  </a:t>
            </a:r>
          </a:p>
          <a:p>
            <a:pPr marL="336550" indent="-331787" algn="l" defTabSz="457200">
              <a:lnSpc>
                <a:spcPct val="80000"/>
              </a:lnSpc>
              <a:spcBef>
                <a:spcPts val="500"/>
              </a:spcBef>
              <a:tabLst>
                <a:tab pos="330200" algn="l"/>
                <a:tab pos="787400" algn="l"/>
                <a:tab pos="1231900" algn="l"/>
                <a:tab pos="1676400" algn="l"/>
                <a:tab pos="2133600" algn="l"/>
                <a:tab pos="2578100" algn="l"/>
                <a:tab pos="3035300" algn="l"/>
                <a:tab pos="3479800" algn="l"/>
                <a:tab pos="3924300" algn="l"/>
                <a:tab pos="4381500" algn="l"/>
                <a:tab pos="4826000" algn="l"/>
                <a:tab pos="5270500" algn="l"/>
                <a:tab pos="5727700" algn="l"/>
                <a:tab pos="6172200" algn="l"/>
                <a:tab pos="6629400" algn="l"/>
                <a:tab pos="7073900" algn="l"/>
                <a:tab pos="7518400" algn="l"/>
                <a:tab pos="7975600" algn="l"/>
                <a:tab pos="8420100" algn="l"/>
                <a:tab pos="8864600" algn="l"/>
                <a:tab pos="9321800" algn="l"/>
              </a:tabLst>
              <a:defRPr sz="2000"/>
            </a:pPr>
            <a:r>
              <a:t> </a:t>
            </a:r>
          </a:p>
        </p:txBody>
      </p:sp>
    </p:spTree>
  </p:cSld>
  <p:clrMapOvr>
    <a:masterClrMapping/>
  </p:clrMapOvr>
  <mc:AlternateContent xmlns:mc="http://schemas.openxmlformats.org/markup-compatibility/2006">
    <mc:Choice xmlns:p14="http://schemas.microsoft.com/office/powerpoint/2010/main" Requires="p14">
      <p:transition spd="fast" advClick="1" p14:dur="500">
        <p:cover dir="l"/>
      </p:transition>
    </mc:Choice>
    <mc:Fallback>
      <p:transition spd="fast">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9" name="La pregunta y las respuestas de los sociólogos."/>
          <p:cNvSpPr txBox="1"/>
          <p:nvPr/>
        </p:nvSpPr>
        <p:spPr>
          <a:xfrm>
            <a:off x="766444" y="169572"/>
            <a:ext cx="7680961" cy="1138819"/>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p>
            <a:pPr algn="l" defTabSz="457200">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i="1" sz="3600"/>
            </a:pPr>
            <a:r>
              <a:t>La</a:t>
            </a:r>
            <a:r>
              <a:rPr i="0"/>
              <a:t> pregunta y </a:t>
            </a:r>
            <a:r>
              <a:t>las</a:t>
            </a:r>
            <a:r>
              <a:rPr i="0"/>
              <a:t> respuestas de los sociólogos.</a:t>
            </a:r>
          </a:p>
        </p:txBody>
      </p:sp>
      <p:sp>
        <p:nvSpPr>
          <p:cNvPr id="30" name="¿Como explica la sociología el « dinamismo desigual del desarrollo » de las sociedades humanas? ¿Porque este dinamismo es tan potente en algunos países y no en otros, o más potente en un país en algunas épocas históricas más que en otras?…"/>
          <p:cNvSpPr txBox="1"/>
          <p:nvPr/>
        </p:nvSpPr>
        <p:spPr>
          <a:xfrm>
            <a:off x="731519" y="1430337"/>
            <a:ext cx="7680961" cy="506486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lgn="just" defTabSz="457200">
              <a:lnSpc>
                <a:spcPct val="90000"/>
              </a:lnSpc>
              <a:spcBef>
                <a:spcPts val="600"/>
              </a:spcBef>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b="1" i="1"/>
            </a:pPr>
          </a:p>
          <a:p>
            <a:pPr algn="just" defTabSz="457200">
              <a:lnSpc>
                <a:spcPct val="90000"/>
              </a:lnSpc>
              <a:spcBef>
                <a:spcPts val="600"/>
              </a:spcBef>
              <a:buSzPct val="100000"/>
              <a:buChar char="•"/>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b="1" i="1"/>
            </a:pPr>
            <a:r>
              <a:t> ¿Como explica la sociología el « dinamismo desigual del desarrollo » de las sociedades humanas?</a:t>
            </a:r>
            <a:r>
              <a:rPr b="0" i="0"/>
              <a:t> </a:t>
            </a:r>
            <a:r>
              <a:rPr b="0"/>
              <a:t>¿Porque este dinamismo es tan potente en algunos países y no en otros, o más potente en un país en algunas épocas históricas más que en otras?</a:t>
            </a:r>
          </a:p>
          <a:p>
            <a:pPr algn="just" defTabSz="457200">
              <a:lnSpc>
                <a:spcPct val="90000"/>
              </a:lnSpc>
              <a:spcBef>
                <a:spcPts val="600"/>
              </a:spcBef>
              <a:buSzPct val="100000"/>
              <a:buChar char="•"/>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b="1"/>
            </a:pPr>
            <a:r>
              <a:t> No existe una sola respuesta</a:t>
            </a:r>
            <a:r>
              <a:rPr b="0"/>
              <a:t> para esta pregunta entre los sociólogos (metáfora de la camera fotográfica : cada foto dice algo de la verdad, pero, escondiendo otras verdades). Desde 1950 hasta hoy, podemos distinguir al menos </a:t>
            </a:r>
            <a:r>
              <a:rPr i="1"/>
              <a:t>cinco « teorías del desarrollo</a:t>
            </a:r>
            <a:r>
              <a:t> »</a:t>
            </a:r>
            <a:r>
              <a:rPr b="0"/>
              <a:t>.</a:t>
            </a:r>
          </a:p>
          <a:p>
            <a:pPr algn="just" defTabSz="457200">
              <a:lnSpc>
                <a:spcPct val="90000"/>
              </a:lnSpc>
              <a:spcBef>
                <a:spcPts val="600"/>
              </a:spcBef>
              <a:buSzPct val="100000"/>
              <a:buChar char="•"/>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pPr>
            <a:r>
              <a:t> Para la claridad de la exposición y para permitir una comparación entre las respuestas, utilizaremos </a:t>
            </a:r>
            <a:r>
              <a:rPr b="1" i="1"/>
              <a:t>una misma pauta de análisis estructurada a partir de 6 preguntas</a:t>
            </a:r>
            <a:r>
              <a:t>.</a:t>
            </a:r>
          </a:p>
        </p:txBody>
      </p:sp>
    </p:spTree>
  </p:cSld>
  <p:clrMapOvr>
    <a:masterClrMapping/>
  </p:clrMapOvr>
  <mc:AlternateContent xmlns:mc="http://schemas.openxmlformats.org/markup-compatibility/2006">
    <mc:Choice xmlns:p14="http://schemas.microsoft.com/office/powerpoint/2010/main" Requires="p14">
      <p:transition spd="fast" advClick="1" p14:dur="500">
        <p:cover dir="l"/>
      </p:transition>
    </mc:Choice>
    <mc:Fallback>
      <p:transition spd="fast">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 name="La pauta de análisis"/>
          <p:cNvSpPr txBox="1"/>
          <p:nvPr/>
        </p:nvSpPr>
        <p:spPr>
          <a:xfrm>
            <a:off x="731519" y="402711"/>
            <a:ext cx="7680961" cy="715403"/>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l" defTabSz="457200">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4400"/>
            </a:lvl1pPr>
          </a:lstStyle>
          <a:p>
            <a:pPr/>
            <a:r>
              <a:t>La pauta de análisis</a:t>
            </a:r>
          </a:p>
        </p:txBody>
      </p:sp>
      <p:graphicFrame>
        <p:nvGraphicFramePr>
          <p:cNvPr id="33" name="Tableau 1"/>
          <p:cNvGraphicFramePr/>
          <p:nvPr/>
        </p:nvGraphicFramePr>
        <p:xfrm>
          <a:off x="261143" y="1341437"/>
          <a:ext cx="8621714" cy="4794251"/>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7496175"/>
                <a:gridCol w="225425"/>
                <a:gridCol w="225425"/>
                <a:gridCol w="223837"/>
                <a:gridCol w="225425"/>
                <a:gridCol w="225425"/>
              </a:tblGrid>
              <a:tr h="712787">
                <a:tc>
                  <a:txBody>
                    <a:bodyPr/>
                    <a:lstStyle/>
                    <a:p>
                      <a:pPr marL="548639" indent="-548639" algn="just" defTabSz="449262">
                        <a:lnSpc>
                          <a:spcPct val="74000"/>
                        </a:lnSpc>
                        <a:spcBef>
                          <a:spcPts val="500"/>
                        </a:spcBef>
                        <a:buSzPct val="100000"/>
                        <a:buFont typeface="Times New Roman"/>
                        <a:buChar char="•"/>
                        <a:defRPr b="1" sz="2400"/>
                      </a:pPr>
                      <a:r>
                        <a:t>¿Causa?</a:t>
                      </a:r>
                      <a:r>
                        <a:rPr b="0"/>
                        <a:t> ¿Cuál es la causa principal del subdesarrollo? Cuál es el obstáculo principal al dinamismo del desarrollo?</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4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4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4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4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4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712787">
                <a:tc>
                  <a:txBody>
                    <a:bodyPr/>
                    <a:lstStyle/>
                    <a:p>
                      <a:pPr marL="548639" indent="-548639" algn="just" defTabSz="449262">
                        <a:lnSpc>
                          <a:spcPct val="74000"/>
                        </a:lnSpc>
                        <a:spcBef>
                          <a:spcPts val="500"/>
                        </a:spcBef>
                        <a:buSzPct val="100000"/>
                        <a:buFont typeface="Times New Roman"/>
                        <a:buChar char="•"/>
                        <a:defRPr b="1" sz="2400"/>
                      </a:pPr>
                      <a:r>
                        <a:t>¿Definición?</a:t>
                      </a:r>
                      <a:r>
                        <a:rPr b="0"/>
                        <a:t> ¿Que es el “proceso de desarrollo”? ¿Cómo podemos definirlo?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4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4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4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4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4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712787">
                <a:tc>
                  <a:txBody>
                    <a:bodyPr/>
                    <a:lstStyle/>
                    <a:p>
                      <a:pPr marL="548639" indent="-548639" algn="just" defTabSz="449262">
                        <a:lnSpc>
                          <a:spcPct val="74000"/>
                        </a:lnSpc>
                        <a:spcBef>
                          <a:spcPts val="500"/>
                        </a:spcBef>
                        <a:buSzPct val="100000"/>
                        <a:buFont typeface="Times New Roman"/>
                        <a:buChar char="•"/>
                        <a:defRPr b="1" sz="2400"/>
                      </a:pPr>
                      <a:r>
                        <a:t>¿Que hacer?</a:t>
                      </a:r>
                      <a:r>
                        <a:rPr b="0"/>
                        <a:t> ¿Que hay que hacer para desarrollar un país, una colectividad? ¿Que política habría que llevar a cabo?</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4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4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4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4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4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938212">
                <a:tc>
                  <a:txBody>
                    <a:bodyPr/>
                    <a:lstStyle/>
                    <a:p>
                      <a:pPr marL="548639" indent="-548639" algn="just" defTabSz="449262">
                        <a:lnSpc>
                          <a:spcPct val="74000"/>
                        </a:lnSpc>
                        <a:spcBef>
                          <a:spcPts val="500"/>
                        </a:spcBef>
                        <a:buSzPct val="100000"/>
                        <a:buFont typeface="Times New Roman"/>
                        <a:buChar char="•"/>
                        <a:defRPr b="1" sz="2400"/>
                      </a:pPr>
                      <a:r>
                        <a:t>¿Quien ?</a:t>
                      </a:r>
                      <a:r>
                        <a:rPr b="0"/>
                        <a:t> ¿Quien será el actor principal (el piloto) del proceso de desarrollo en una colectividad ? ¿En quien se puede apoyar el proceso?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4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4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4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4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4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1004887">
                <a:tc>
                  <a:txBody>
                    <a:bodyPr/>
                    <a:lstStyle/>
                    <a:p>
                      <a:pPr marL="548639" indent="-548639" algn="just" defTabSz="449262">
                        <a:lnSpc>
                          <a:spcPct val="74000"/>
                        </a:lnSpc>
                        <a:spcBef>
                          <a:spcPts val="500"/>
                        </a:spcBef>
                        <a:buSzPct val="100000"/>
                        <a:buFont typeface="Times New Roman"/>
                        <a:buChar char="•"/>
                        <a:defRPr b="1" sz="2400"/>
                      </a:pPr>
                      <a:r>
                        <a:t>¿Ejemplos?</a:t>
                      </a:r>
                      <a:r>
                        <a:rPr b="0"/>
                        <a:t> ¿Donde podemos encontrar ejemplos históricos de intentos de desarrollo, realizados con estas políticas y conducidos por este actor central?</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4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4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4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4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4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712787">
                <a:tc>
                  <a:txBody>
                    <a:bodyPr/>
                    <a:lstStyle/>
                    <a:p>
                      <a:pPr marL="548639" indent="-548639" algn="just" defTabSz="449262">
                        <a:lnSpc>
                          <a:spcPct val="74000"/>
                        </a:lnSpc>
                        <a:spcBef>
                          <a:spcPts val="500"/>
                        </a:spcBef>
                        <a:buSzPct val="100000"/>
                        <a:buFont typeface="Times New Roman"/>
                        <a:buChar char="•"/>
                        <a:defRPr b="1" sz="2400"/>
                      </a:pPr>
                      <a:r>
                        <a:t>¿Cooperación?</a:t>
                      </a:r>
                      <a:r>
                        <a:rPr b="0"/>
                        <a:t> ¿En que debe consistir una buena política de cooperación al desarrollo?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4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4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4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4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4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fast" advClick="1" p14:dur="500">
        <p:cover dir="l"/>
      </p:transition>
    </mc:Choice>
    <mc:Fallback>
      <p:transition spd="fast">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5" name="Capítulo 1. Las dos primeras teorías (1950-1975)…"/>
          <p:cNvSpPr txBox="1"/>
          <p:nvPr/>
        </p:nvSpPr>
        <p:spPr>
          <a:xfrm>
            <a:off x="625157" y="270663"/>
            <a:ext cx="7680961" cy="305436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p>
            <a:pPr algn="l" defTabSz="457200">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4000"/>
            </a:pPr>
            <a:r>
              <a:t> Capítulo 1. Las dos primeras teorías (1950-1975)</a:t>
            </a:r>
          </a:p>
          <a:p>
            <a:pPr algn="l" defTabSz="457200">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4000"/>
            </a:pPr>
          </a:p>
          <a:p>
            <a:pPr algn="l" defTabSz="457200">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4000"/>
            </a:pPr>
            <a:r>
              <a:t>El contexto</a:t>
            </a:r>
            <a:br/>
          </a:p>
        </p:txBody>
      </p:sp>
      <p:sp>
        <p:nvSpPr>
          <p:cNvPr id="36" name="La guerra 1940-45 y la redistribución de los poderes hegemónicos mundiales ;…"/>
          <p:cNvSpPr txBox="1"/>
          <p:nvPr/>
        </p:nvSpPr>
        <p:spPr>
          <a:xfrm>
            <a:off x="548957" y="2735262"/>
            <a:ext cx="7680961" cy="2783593"/>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36550" indent="-336550" algn="just" defTabSz="457200">
              <a:spcBef>
                <a:spcPts val="800"/>
              </a:spcBef>
              <a:buSzPct val="100000"/>
              <a:buChar char="-"/>
              <a:tabLst>
                <a:tab pos="330200" algn="l"/>
                <a:tab pos="774700" algn="l"/>
                <a:tab pos="1231900" algn="l"/>
                <a:tab pos="1676400" algn="l"/>
                <a:tab pos="2120900" algn="l"/>
                <a:tab pos="2578100" algn="l"/>
                <a:tab pos="3022600" algn="l"/>
                <a:tab pos="3479800" algn="l"/>
                <a:tab pos="3924300" algn="l"/>
                <a:tab pos="4368800" algn="l"/>
                <a:tab pos="4826000" algn="l"/>
                <a:tab pos="5270500" algn="l"/>
                <a:tab pos="5715000" algn="l"/>
                <a:tab pos="6172200" algn="l"/>
                <a:tab pos="6616700" algn="l"/>
                <a:tab pos="7073900" algn="l"/>
                <a:tab pos="7518400" algn="l"/>
                <a:tab pos="7962900" algn="l"/>
                <a:tab pos="8420100" algn="l"/>
                <a:tab pos="8864600" algn="l"/>
                <a:tab pos="9309100" algn="l"/>
              </a:tabLst>
            </a:pPr>
            <a:r>
              <a:t>La guerra 1940-45 y la redistribución de los poderes hegemónicos mundiales ; </a:t>
            </a:r>
          </a:p>
          <a:p>
            <a:pPr marL="336550" indent="-336550" algn="just" defTabSz="457200">
              <a:spcBef>
                <a:spcPts val="800"/>
              </a:spcBef>
              <a:buSzPct val="100000"/>
              <a:buChar char="-"/>
              <a:tabLst>
                <a:tab pos="330200" algn="l"/>
                <a:tab pos="774700" algn="l"/>
                <a:tab pos="1231900" algn="l"/>
                <a:tab pos="1676400" algn="l"/>
                <a:tab pos="2120900" algn="l"/>
                <a:tab pos="2578100" algn="l"/>
                <a:tab pos="3022600" algn="l"/>
                <a:tab pos="3479800" algn="l"/>
                <a:tab pos="3924300" algn="l"/>
                <a:tab pos="4368800" algn="l"/>
                <a:tab pos="4826000" algn="l"/>
                <a:tab pos="5270500" algn="l"/>
                <a:tab pos="5715000" algn="l"/>
                <a:tab pos="6172200" algn="l"/>
                <a:tab pos="6616700" algn="l"/>
                <a:tab pos="7073900" algn="l"/>
                <a:tab pos="7518400" algn="l"/>
                <a:tab pos="7962900" algn="l"/>
                <a:tab pos="8420100" algn="l"/>
                <a:tab pos="8864600" algn="l"/>
                <a:tab pos="9309100" algn="l"/>
              </a:tabLst>
            </a:pPr>
            <a:r>
              <a:t>El fin de la época colonial ;</a:t>
            </a:r>
          </a:p>
          <a:p>
            <a:pPr marL="336550" indent="-336550" algn="just" defTabSz="457200">
              <a:spcBef>
                <a:spcPts val="800"/>
              </a:spcBef>
              <a:buSzPct val="100000"/>
              <a:buChar char="-"/>
              <a:tabLst>
                <a:tab pos="330200" algn="l"/>
                <a:tab pos="774700" algn="l"/>
                <a:tab pos="1231900" algn="l"/>
                <a:tab pos="1676400" algn="l"/>
                <a:tab pos="2120900" algn="l"/>
                <a:tab pos="2578100" algn="l"/>
                <a:tab pos="3022600" algn="l"/>
                <a:tab pos="3479800" algn="l"/>
                <a:tab pos="3924300" algn="l"/>
                <a:tab pos="4368800" algn="l"/>
                <a:tab pos="4826000" algn="l"/>
                <a:tab pos="5270500" algn="l"/>
                <a:tab pos="5715000" algn="l"/>
                <a:tab pos="6172200" algn="l"/>
                <a:tab pos="6616700" algn="l"/>
                <a:tab pos="7073900" algn="l"/>
                <a:tab pos="7518400" algn="l"/>
                <a:tab pos="7962900" algn="l"/>
                <a:tab pos="8420100" algn="l"/>
                <a:tab pos="8864600" algn="l"/>
                <a:tab pos="9309100" algn="l"/>
              </a:tabLst>
            </a:pPr>
            <a:r>
              <a:t>La época de la « Edad de oro del capitalismo » entre 1945 y 1973</a:t>
            </a:r>
          </a:p>
          <a:p>
            <a:pPr marL="336550" indent="-336550" algn="just" defTabSz="457200">
              <a:spcBef>
                <a:spcPts val="800"/>
              </a:spcBef>
              <a:buSzPct val="100000"/>
              <a:buChar char="-"/>
              <a:tabLst>
                <a:tab pos="330200" algn="l"/>
                <a:tab pos="774700" algn="l"/>
                <a:tab pos="1231900" algn="l"/>
                <a:tab pos="1676400" algn="l"/>
                <a:tab pos="2120900" algn="l"/>
                <a:tab pos="2578100" algn="l"/>
                <a:tab pos="3022600" algn="l"/>
                <a:tab pos="3479800" algn="l"/>
                <a:tab pos="3924300" algn="l"/>
                <a:tab pos="4368800" algn="l"/>
                <a:tab pos="4826000" algn="l"/>
                <a:tab pos="5270500" algn="l"/>
                <a:tab pos="5715000" algn="l"/>
                <a:tab pos="6172200" algn="l"/>
                <a:tab pos="6616700" algn="l"/>
                <a:tab pos="7073900" algn="l"/>
                <a:tab pos="7518400" algn="l"/>
                <a:tab pos="7962900" algn="l"/>
                <a:tab pos="8420100" algn="l"/>
                <a:tab pos="8864600" algn="l"/>
                <a:tab pos="9309100" algn="l"/>
              </a:tabLst>
            </a:pPr>
            <a:r>
              <a:t>La guerra fría y las dos vías a la industrialización en el Norte : el capitalismo y el comunismo.</a:t>
            </a:r>
          </a:p>
        </p:txBody>
      </p:sp>
    </p:spTree>
  </p:cSld>
  <p:clrMapOvr>
    <a:masterClrMapping/>
  </p:clrMapOvr>
  <mc:AlternateContent xmlns:mc="http://schemas.openxmlformats.org/markup-compatibility/2006">
    <mc:Choice xmlns:p14="http://schemas.microsoft.com/office/powerpoint/2010/main" Requires="p14">
      <p:transition spd="fast" advClick="1" p14:dur="500">
        <p:cover dir="l"/>
      </p:transition>
    </mc:Choice>
    <mc:Fallback>
      <p:transition spd="fast">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8" name="(1) Teoría de la modernización"/>
          <p:cNvSpPr txBox="1"/>
          <p:nvPr/>
        </p:nvSpPr>
        <p:spPr>
          <a:xfrm>
            <a:off x="731519" y="231261"/>
            <a:ext cx="7680961" cy="715403"/>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l" defTabSz="457200">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4400"/>
            </a:lvl1pPr>
          </a:lstStyle>
          <a:p>
            <a:pPr/>
            <a:r>
              <a:t>(1) Teoría de la modernización</a:t>
            </a:r>
          </a:p>
        </p:txBody>
      </p:sp>
      <p:graphicFrame>
        <p:nvGraphicFramePr>
          <p:cNvPr id="39" name="Tableau 1"/>
          <p:cNvGraphicFramePr/>
          <p:nvPr/>
        </p:nvGraphicFramePr>
        <p:xfrm>
          <a:off x="204787" y="985837"/>
          <a:ext cx="8728076" cy="5956301"/>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1690687"/>
                <a:gridCol w="6173787"/>
                <a:gridCol w="215900"/>
                <a:gridCol w="215900"/>
                <a:gridCol w="215900"/>
                <a:gridCol w="215900"/>
              </a:tblGrid>
              <a:tr h="1295400">
                <a:tc>
                  <a:txBody>
                    <a:bodyPr/>
                    <a:lstStyle/>
                    <a:p>
                      <a:pPr algn="just" defTabSz="449262">
                        <a:lnSpc>
                          <a:spcPct val="74000"/>
                        </a:lnSpc>
                        <a:spcBef>
                          <a:spcPts val="500"/>
                        </a:spcBef>
                        <a:defRPr b="1" sz="2000"/>
                      </a:pPr>
                      <a:r>
                        <a:t>¿Causa?</a:t>
                      </a:r>
                      <a:r>
                        <a:rPr b="0"/>
                        <a:t>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500"/>
                        </a:spcBef>
                        <a:defRPr sz="2000"/>
                      </a:pPr>
                      <a:r>
                        <a:t>Un problema </a:t>
                      </a:r>
                      <a:r>
                        <a:rPr b="1"/>
                        <a:t>cultural</a:t>
                      </a:r>
                      <a:r>
                        <a:t>. La mentalidad tradicional, las costumbres culturales resisten a la penetración de la modernidad (concepción del mundo, modos de organización y de vida, tecnología, etc.). Ejemplos.</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712787">
                <a:tc>
                  <a:txBody>
                    <a:bodyPr/>
                    <a:lstStyle/>
                    <a:p>
                      <a:pPr algn="just" defTabSz="449262">
                        <a:lnSpc>
                          <a:spcPct val="74000"/>
                        </a:lnSpc>
                        <a:spcBef>
                          <a:spcPts val="500"/>
                        </a:spcBef>
                        <a:defRPr b="1" sz="2000"/>
                      </a:pPr>
                      <a:r>
                        <a:t>¿Definición?</a:t>
                      </a:r>
                      <a:r>
                        <a:rPr b="0"/>
                        <a:t>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500"/>
                        </a:spcBef>
                      </a:pPr>
                      <a:r>
                        <a:rPr sz="2000"/>
                        <a:t>El desarrollo es el paso progresivo y controlado de la sociedad tradicional a la sociedad moderna</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1597025">
                <a:tc>
                  <a:txBody>
                    <a:bodyPr/>
                    <a:lstStyle/>
                    <a:p>
                      <a:pPr algn="just" defTabSz="449262">
                        <a:lnSpc>
                          <a:spcPct val="74000"/>
                        </a:lnSpc>
                        <a:spcBef>
                          <a:spcPts val="500"/>
                        </a:spcBef>
                        <a:defRPr b="1" sz="2000"/>
                      </a:pPr>
                      <a:r>
                        <a:t>¿Que hacer?</a:t>
                      </a:r>
                    </a:p>
                    <a:p>
                      <a:pPr algn="just" defTabSz="449262">
                        <a:lnSpc>
                          <a:spcPct val="74000"/>
                        </a:lnSpc>
                        <a:spcBef>
                          <a:spcPts val="500"/>
                        </a:spcBef>
                        <a:defRPr b="1" sz="2000"/>
                      </a:pPr>
                      <a:r>
                        <a:t>(soluciones)</a:t>
                      </a:r>
                      <a:r>
                        <a:rPr b="0"/>
                        <a:t>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500"/>
                        </a:spcBef>
                      </a:pPr>
                      <a:r>
                        <a:rPr sz="2000"/>
                        <a:t>Una política de modernización: infraestructuras, economía (financiera, comercial, reforma agraria, substitución de las importaciones), administración pública, construcción de la nación, armada, urbanización, y sobre todo: educación y cultura. La democracia: si posible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712787">
                <a:tc>
                  <a:txBody>
                    <a:bodyPr/>
                    <a:lstStyle/>
                    <a:p>
                      <a:pPr algn="just" defTabSz="449262">
                        <a:lnSpc>
                          <a:spcPct val="74000"/>
                        </a:lnSpc>
                        <a:spcBef>
                          <a:spcPts val="500"/>
                        </a:spcBef>
                        <a:defRPr b="1" sz="2000"/>
                      </a:pPr>
                      <a:r>
                        <a:t>¿Quien?</a:t>
                      </a:r>
                      <a:r>
                        <a:rPr b="0"/>
                        <a:t>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500"/>
                        </a:spcBef>
                      </a:pPr>
                      <a:r>
                        <a:rPr sz="2000"/>
                        <a:t>Las élites modernizadoras del Estado, al servicio de la burguesía nacional.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993775">
                <a:tc>
                  <a:txBody>
                    <a:bodyPr/>
                    <a:lstStyle/>
                    <a:p>
                      <a:pPr algn="just" defTabSz="449262">
                        <a:lnSpc>
                          <a:spcPct val="74000"/>
                        </a:lnSpc>
                        <a:spcBef>
                          <a:spcPts val="500"/>
                        </a:spcBef>
                        <a:defRPr b="1" sz="2000"/>
                      </a:pPr>
                      <a:r>
                        <a:t>¿Ejemplos</a:t>
                      </a:r>
                      <a:r>
                        <a:rPr b="0"/>
                        <a:t>?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500"/>
                        </a:spcBef>
                      </a:pPr>
                      <a:r>
                        <a:rPr sz="2000"/>
                        <a:t>Los intentos nacionalistas (India, Indonésia, Egipto, Corea del Sur, Taïwan…) y los populismos latinoamericanos.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644525">
                <a:tc>
                  <a:txBody>
                    <a:bodyPr/>
                    <a:lstStyle/>
                    <a:p>
                      <a:pPr algn="just" defTabSz="449262">
                        <a:lnSpc>
                          <a:spcPct val="74000"/>
                        </a:lnSpc>
                        <a:spcBef>
                          <a:spcPts val="500"/>
                        </a:spcBef>
                        <a:defRPr b="1" sz="2000"/>
                      </a:pPr>
                      <a:r>
                        <a:t>¿Cooperar? </a:t>
                      </a:r>
                      <a:r>
                        <a:rPr b="0"/>
                        <a:t>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500"/>
                        </a:spcBef>
                      </a:pPr>
                      <a:r>
                        <a:rPr sz="2000"/>
                        <a:t>Asistencia técnica al proceso de modernización.</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fast" advClick="1" p14:dur="500">
        <p:cover dir="l"/>
      </p:transition>
    </mc:Choice>
    <mc:Fallback>
      <p:transition spd="fast">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 name="(2) Teoría de la revolución (dependencia)"/>
          <p:cNvSpPr txBox="1"/>
          <p:nvPr/>
        </p:nvSpPr>
        <p:spPr>
          <a:xfrm>
            <a:off x="731519" y="255582"/>
            <a:ext cx="7680961" cy="666761"/>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p>
            <a:pPr algn="l" defTabSz="457200">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4000"/>
            </a:pPr>
            <a:r>
              <a:t>(2) Teoría de la revolución </a:t>
            </a:r>
            <a:r>
              <a:rPr sz="2000"/>
              <a:t>(dependencia)</a:t>
            </a:r>
          </a:p>
        </p:txBody>
      </p:sp>
      <p:graphicFrame>
        <p:nvGraphicFramePr>
          <p:cNvPr id="42" name="Tableau 1"/>
          <p:cNvGraphicFramePr/>
          <p:nvPr/>
        </p:nvGraphicFramePr>
        <p:xfrm>
          <a:off x="180975" y="985837"/>
          <a:ext cx="8750300" cy="5773738"/>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1695450"/>
                <a:gridCol w="6191250"/>
                <a:gridCol w="215900"/>
                <a:gridCol w="215900"/>
                <a:gridCol w="215900"/>
                <a:gridCol w="215900"/>
              </a:tblGrid>
              <a:tr h="1312862">
                <a:tc>
                  <a:txBody>
                    <a:bodyPr/>
                    <a:lstStyle/>
                    <a:p>
                      <a:pPr algn="just" defTabSz="449262">
                        <a:lnSpc>
                          <a:spcPct val="74000"/>
                        </a:lnSpc>
                        <a:spcBef>
                          <a:spcPts val="500"/>
                        </a:spcBef>
                        <a:defRPr b="1" sz="2000"/>
                      </a:pPr>
                      <a:r>
                        <a:t>¿Causa?</a:t>
                      </a:r>
                      <a:r>
                        <a:rPr b="0"/>
                        <a:t>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500"/>
                        </a:spcBef>
                        <a:defRPr sz="2000"/>
                      </a:pPr>
                      <a:r>
                        <a:t>Un problema </a:t>
                      </a:r>
                      <a:r>
                        <a:rPr b="1"/>
                        <a:t>político</a:t>
                      </a:r>
                      <a:r>
                        <a:t>. El saqueo sistemático de las riquezas nacionales por el imperialismo (económico, político e ideológico), con la complicidad de las clases dominantes locales. Ejemplos.</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1008062">
                <a:tc>
                  <a:txBody>
                    <a:bodyPr/>
                    <a:lstStyle/>
                    <a:p>
                      <a:pPr algn="just" defTabSz="449262">
                        <a:lnSpc>
                          <a:spcPct val="74000"/>
                        </a:lnSpc>
                        <a:spcBef>
                          <a:spcPts val="500"/>
                        </a:spcBef>
                        <a:defRPr b="1" sz="2000"/>
                      </a:pPr>
                      <a:r>
                        <a:t>¿Definición?</a:t>
                      </a:r>
                      <a:r>
                        <a:rPr b="0"/>
                        <a:t>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500"/>
                        </a:spcBef>
                      </a:pPr>
                      <a:r>
                        <a:rPr sz="2000"/>
                        <a:t>El desarrollo es un proceso de liberación nacional (contra el imperialismo) y social (en contra de las clases dominantes internas).</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1008062">
                <a:tc>
                  <a:txBody>
                    <a:bodyPr/>
                    <a:lstStyle/>
                    <a:p>
                      <a:pPr algn="just" defTabSz="449262">
                        <a:lnSpc>
                          <a:spcPct val="74000"/>
                        </a:lnSpc>
                        <a:spcBef>
                          <a:spcPts val="500"/>
                        </a:spcBef>
                        <a:defRPr b="1" sz="2000"/>
                      </a:pPr>
                      <a:r>
                        <a:t>¿Que hacer?</a:t>
                      </a:r>
                    </a:p>
                    <a:p>
                      <a:pPr algn="just" defTabSz="449262">
                        <a:lnSpc>
                          <a:spcPct val="74000"/>
                        </a:lnSpc>
                        <a:spcBef>
                          <a:spcPts val="500"/>
                        </a:spcBef>
                        <a:defRPr b="1" sz="2000"/>
                      </a:pPr>
                      <a:r>
                        <a:t>(soluciones)</a:t>
                      </a:r>
                      <a:r>
                        <a:rPr b="0"/>
                        <a:t>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500"/>
                        </a:spcBef>
                      </a:pPr>
                      <a:r>
                        <a:rPr sz="2000"/>
                        <a:t>En primer lugar, una revolución política (tomar el control del Estado: vía armada o política); luego, un programa de modernización en beneficio de las clases más bajas.</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719137">
                <a:tc>
                  <a:txBody>
                    <a:bodyPr/>
                    <a:lstStyle/>
                    <a:p>
                      <a:pPr algn="just" defTabSz="449262">
                        <a:lnSpc>
                          <a:spcPct val="74000"/>
                        </a:lnSpc>
                        <a:spcBef>
                          <a:spcPts val="500"/>
                        </a:spcBef>
                        <a:defRPr b="1" sz="2000"/>
                      </a:pPr>
                      <a:r>
                        <a:t>¿Quien?</a:t>
                      </a:r>
                      <a:r>
                        <a:rPr b="0"/>
                        <a:t>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500"/>
                        </a:spcBef>
                      </a:pPr>
                      <a:r>
                        <a:rPr sz="2000"/>
                        <a:t>Las élites revolucionarias del partido (o del Frente) que toman el poder y lo ponen al servicio del pueblo.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1008062">
                <a:tc>
                  <a:txBody>
                    <a:bodyPr/>
                    <a:lstStyle/>
                    <a:p>
                      <a:pPr algn="just" defTabSz="449262">
                        <a:lnSpc>
                          <a:spcPct val="74000"/>
                        </a:lnSpc>
                        <a:spcBef>
                          <a:spcPts val="500"/>
                        </a:spcBef>
                        <a:defRPr b="1" sz="2000"/>
                      </a:pPr>
                      <a:r>
                        <a:t>¿Ejemplos?</a:t>
                      </a:r>
                      <a:r>
                        <a:rPr b="0"/>
                        <a:t>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500"/>
                        </a:spcBef>
                      </a:pPr>
                      <a:r>
                        <a:rPr sz="2000"/>
                        <a:t>Los intentos socialistas y comunistas: China, Corea del Norte, Cuba, Argelia, Vietnam, Mozambique, Burkina-Faso, Nicaragua…</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r h="717550">
                <a:tc>
                  <a:txBody>
                    <a:bodyPr/>
                    <a:lstStyle/>
                    <a:p>
                      <a:pPr algn="just" defTabSz="449262">
                        <a:lnSpc>
                          <a:spcPct val="74000"/>
                        </a:lnSpc>
                        <a:spcBef>
                          <a:spcPts val="500"/>
                        </a:spcBef>
                        <a:defRPr b="1" sz="2000"/>
                      </a:pPr>
                      <a:r>
                        <a:t>¿Cooperar? </a:t>
                      </a:r>
                      <a:r>
                        <a:rPr b="0"/>
                        <a:t>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500"/>
                        </a:spcBef>
                      </a:pPr>
                      <a:r>
                        <a:rPr sz="2000"/>
                        <a:t>Solidaridad política (y militar) en la primera fase ; asistencia técnica en la segunda. </a:t>
                      </a: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c>
                  <a:txBody>
                    <a:bodyPr/>
                    <a:lstStyle/>
                    <a:p>
                      <a:pPr algn="just" defTabSz="449262">
                        <a:lnSpc>
                          <a:spcPct val="74000"/>
                        </a:lnSpc>
                        <a:spcBef>
                          <a:spcPts val="700"/>
                        </a:spcBef>
                        <a:defRPr sz="2800"/>
                      </a:pPr>
                    </a:p>
                  </a:txBody>
                  <a:tcPr marL="46800" marR="46800" marT="46800" marB="46800" anchor="t" anchorCtr="0" horzOverflow="overflow">
                    <a:lnL w="3175">
                      <a:solidFill>
                        <a:srgbClr val="000000"/>
                      </a:solidFill>
                    </a:lnL>
                    <a:lnR w="3175">
                      <a:solidFill>
                        <a:srgbClr val="000000"/>
                      </a:solidFill>
                    </a:lnR>
                    <a:lnT w="3175">
                      <a:solidFill>
                        <a:srgbClr val="000000"/>
                      </a:solidFill>
                    </a:lnT>
                    <a:lnB w="3175">
                      <a:solidFill>
                        <a:srgbClr val="000000"/>
                      </a:solidFill>
                    </a:lnB>
                    <a:noFill/>
                  </a:tcPr>
                </a:tc>
              </a:tr>
            </a:tbl>
          </a:graphicData>
        </a:graphic>
      </p:graphicFrame>
    </p:spTree>
  </p:cSld>
  <p:clrMapOvr>
    <a:masterClrMapping/>
  </p:clrMapOvr>
  <mc:AlternateContent xmlns:mc="http://schemas.openxmlformats.org/markup-compatibility/2006">
    <mc:Choice xmlns:p14="http://schemas.microsoft.com/office/powerpoint/2010/main" Requires="p14">
      <p:transition spd="fast" advClick="1" p14:dur="500">
        <p:cover dir="l"/>
      </p:transition>
    </mc:Choice>
    <mc:Fallback>
      <p:transition spd="fast">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4" name="Capítulo 2 : Las dos teorías actuales (1975-2010). El contexto"/>
          <p:cNvSpPr txBox="1"/>
          <p:nvPr/>
        </p:nvSpPr>
        <p:spPr>
          <a:xfrm>
            <a:off x="731519" y="250820"/>
            <a:ext cx="7680961" cy="1860560"/>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p>
            <a:pPr algn="l" defTabSz="457200">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4000"/>
            </a:pPr>
            <a:r>
              <a:t> Capítulo 2 : Las dos teorías actuales (1975-2010). El contexto</a:t>
            </a:r>
            <a:br/>
          </a:p>
        </p:txBody>
      </p:sp>
      <p:sp>
        <p:nvSpPr>
          <p:cNvPr id="45" name="El desarrollo de la informática y de la robótica ha producido una « revolución tecnológica » ; esta posibilitó una fuerte alza de la productividad del trabajo; de ahí la generalización del capitalismo neoliberal (libre circulación de bienes, de servicios"/>
          <p:cNvSpPr txBox="1"/>
          <p:nvPr/>
        </p:nvSpPr>
        <p:spPr>
          <a:xfrm>
            <a:off x="272732" y="1784350"/>
            <a:ext cx="8558848" cy="4868550"/>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marL="342900" indent="-342900" algn="just" defTabSz="457200">
              <a:spcBef>
                <a:spcPts val="800"/>
              </a:spcBef>
              <a:buSzPct val="100000"/>
              <a:buChar char="-"/>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2000"/>
            </a:pPr>
            <a:r>
              <a:t>El desarrollo de la informática y de la robótica ha producido una « revolución tecnológica » ; esta posibilitó una fuerte alza de la productividad del trabajo; de ahí la generalización del capitalismo neoliberal (libre circulación de bienes, de servicios, de capitales, de informaciones, de competencias):</a:t>
            </a:r>
          </a:p>
          <a:p>
            <a:pPr marL="342900" indent="-342900" algn="just" defTabSz="457200">
              <a:spcBef>
                <a:spcPts val="800"/>
              </a:spcBef>
              <a:buSzPct val="100000"/>
              <a:buChar char="-"/>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2000"/>
            </a:pPr>
            <a:r>
              <a:t>La era colonial llegó a su fin (entre 1947 y 1975); la paz fue garantizada en los países occidentales (Distención, Construcción de Europa, OTAN); la competición entre Este y Oeste ha producido (1989) al colapso del bloque comunista;</a:t>
            </a:r>
          </a:p>
          <a:p>
            <a:pPr marL="342900" indent="-342900" algn="just" defTabSz="457200">
              <a:spcBef>
                <a:spcPts val="800"/>
              </a:spcBef>
              <a:buSzPct val="100000"/>
              <a:buChar char="-"/>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2000"/>
            </a:pPr>
            <a:r>
              <a:t>La democracia parlamentaria representativa fue muy criticada; los Estados naciones, vinculados por numerosos acuerdos internacionales, perdieron una gran parte de su soberanía;</a:t>
            </a:r>
          </a:p>
          <a:p>
            <a:pPr marL="342900" indent="-342900" algn="just" defTabSz="457200">
              <a:spcBef>
                <a:spcPts val="800"/>
              </a:spcBef>
              <a:buSzPct val="100000"/>
              <a:buChar char="-"/>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2000"/>
            </a:pPr>
            <a:r>
              <a:t>« Nuevos movimientos sociales » y « Grupos terrorista » pusieron en cuestión el contrato social;</a:t>
            </a:r>
          </a:p>
          <a:p>
            <a:pPr marL="342900" indent="-342900" algn="just" defTabSz="457200">
              <a:spcBef>
                <a:spcPts val="800"/>
              </a:spcBef>
              <a:buSzPct val="100000"/>
              <a:buChar char="-"/>
              <a:tabLst>
                <a:tab pos="444500" algn="l"/>
                <a:tab pos="889000" algn="l"/>
                <a:tab pos="1346200" algn="l"/>
                <a:tab pos="1790700" algn="l"/>
                <a:tab pos="2235200" algn="l"/>
                <a:tab pos="2692400" algn="l"/>
                <a:tab pos="3136900" algn="l"/>
                <a:tab pos="3581400" algn="l"/>
                <a:tab pos="4038600" algn="l"/>
                <a:tab pos="4483100" algn="l"/>
                <a:tab pos="4940300" algn="l"/>
                <a:tab pos="5384800" algn="l"/>
                <a:tab pos="5829300" algn="l"/>
                <a:tab pos="6286500" algn="l"/>
                <a:tab pos="6731000" algn="l"/>
                <a:tab pos="7175500" algn="l"/>
                <a:tab pos="7632700" algn="l"/>
                <a:tab pos="8077200" algn="l"/>
                <a:tab pos="8534400" algn="l"/>
                <a:tab pos="8978900" algn="l"/>
              </a:tabLst>
              <a:defRPr sz="2000"/>
            </a:pPr>
            <a:r>
              <a:t>Una mutación cultural generó un malestar de la juventud, que se expresó en todas parte por rebeliones o por una disminución de la implicación política.</a:t>
            </a:r>
          </a:p>
        </p:txBody>
      </p:sp>
    </p:spTree>
  </p:cSld>
  <p:clrMapOvr>
    <a:masterClrMapping/>
  </p:clrMapOvr>
  <mc:AlternateContent xmlns:mc="http://schemas.openxmlformats.org/markup-compatibility/2006">
    <mc:Choice xmlns:p14="http://schemas.microsoft.com/office/powerpoint/2010/main" Requires="p14">
      <p:transition spd="fast" advClick="1" p14:dur="500">
        <p:cover dir="l"/>
      </p:transition>
    </mc:Choice>
    <mc:Fallback>
      <p:transition spd="fast">
        <p:fade/>
      </p:transition>
    </mc:Fallback>
  </mc:AlternateContent>
</p:sld>
</file>

<file path=ppt/theme/theme1.xml><?xml version="1.0" encoding="utf-8"?>
<a:theme xmlns:a="http://schemas.openxmlformats.org/drawingml/2006/main" xmlns:r="http://schemas.openxmlformats.org/officeDocument/2006/relationships" name="Thème Office">
  <a:themeElements>
    <a:clrScheme name="Thème Office">
      <a:dk1>
        <a:srgbClr val="000000"/>
      </a:dk1>
      <a:lt1>
        <a:srgbClr val="FFFFFF"/>
      </a:lt1>
      <a:dk2>
        <a:srgbClr val="A7A7A7"/>
      </a:dk2>
      <a:lt2>
        <a:srgbClr val="535353"/>
      </a:lt2>
      <a:accent1>
        <a:srgbClr val="00CC99"/>
      </a:accent1>
      <a:accent2>
        <a:srgbClr val="3333CC"/>
      </a:accent2>
      <a:accent3>
        <a:srgbClr val="9BBB59"/>
      </a:accent3>
      <a:accent4>
        <a:srgbClr val="8064A2"/>
      </a:accent4>
      <a:accent5>
        <a:srgbClr val="4BACC6"/>
      </a:accent5>
      <a:accent6>
        <a:srgbClr val="F79646"/>
      </a:accent6>
      <a:hlink>
        <a:srgbClr val="0000FF"/>
      </a:hlink>
      <a:folHlink>
        <a:srgbClr val="FF00FF"/>
      </a:folHlink>
    </a:clrScheme>
    <a:fontScheme name="Thème Office">
      <a:majorFont>
        <a:latin typeface="Helvetica"/>
        <a:ea typeface="Helvetica"/>
        <a:cs typeface="Helvetica"/>
      </a:majorFont>
      <a:minorFont>
        <a:latin typeface="Times New Roman"/>
        <a:ea typeface="Times New Roman"/>
        <a:cs typeface="Times New Roman"/>
      </a:minorFont>
    </a:fontScheme>
    <a:fmtScheme name="Thème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ctr" defTabSz="449262"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ctr" defTabSz="449262"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Thème Office">
  <a:themeElements>
    <a:clrScheme name="Thème Office">
      <a:dk1>
        <a:srgbClr val="000000"/>
      </a:dk1>
      <a:lt1>
        <a:srgbClr val="FFFFFF"/>
      </a:lt1>
      <a:dk2>
        <a:srgbClr val="A7A7A7"/>
      </a:dk2>
      <a:lt2>
        <a:srgbClr val="535353"/>
      </a:lt2>
      <a:accent1>
        <a:srgbClr val="00CC99"/>
      </a:accent1>
      <a:accent2>
        <a:srgbClr val="3333CC"/>
      </a:accent2>
      <a:accent3>
        <a:srgbClr val="9BBB59"/>
      </a:accent3>
      <a:accent4>
        <a:srgbClr val="8064A2"/>
      </a:accent4>
      <a:accent5>
        <a:srgbClr val="4BACC6"/>
      </a:accent5>
      <a:accent6>
        <a:srgbClr val="F79646"/>
      </a:accent6>
      <a:hlink>
        <a:srgbClr val="0000FF"/>
      </a:hlink>
      <a:folHlink>
        <a:srgbClr val="FF00FF"/>
      </a:folHlink>
    </a:clrScheme>
    <a:fontScheme name="Thème Office">
      <a:majorFont>
        <a:latin typeface="Helvetica"/>
        <a:ea typeface="Helvetica"/>
        <a:cs typeface="Helvetica"/>
      </a:majorFont>
      <a:minorFont>
        <a:latin typeface="Times New Roman"/>
        <a:ea typeface="Times New Roman"/>
        <a:cs typeface="Times New Roman"/>
      </a:minorFont>
    </a:fontScheme>
    <a:fmtScheme name="Thème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ctr" defTabSz="449262"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ctr" defTabSz="449262"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