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44"/>
  </p:notesMasterIdLst>
  <p:sldIdLst>
    <p:sldId id="308" r:id="rId2"/>
    <p:sldId id="309" r:id="rId3"/>
    <p:sldId id="373" r:id="rId4"/>
    <p:sldId id="376" r:id="rId5"/>
    <p:sldId id="377" r:id="rId6"/>
    <p:sldId id="355" r:id="rId7"/>
    <p:sldId id="356" r:id="rId8"/>
    <p:sldId id="378" r:id="rId9"/>
    <p:sldId id="333" r:id="rId10"/>
    <p:sldId id="334" r:id="rId11"/>
    <p:sldId id="382" r:id="rId12"/>
    <p:sldId id="374" r:id="rId13"/>
    <p:sldId id="310" r:id="rId14"/>
    <p:sldId id="311" r:id="rId15"/>
    <p:sldId id="381" r:id="rId16"/>
    <p:sldId id="343" r:id="rId17"/>
    <p:sldId id="344" r:id="rId18"/>
    <p:sldId id="345" r:id="rId19"/>
    <p:sldId id="346" r:id="rId20"/>
    <p:sldId id="390" r:id="rId21"/>
    <p:sldId id="383" r:id="rId22"/>
    <p:sldId id="384" r:id="rId23"/>
    <p:sldId id="385" r:id="rId24"/>
    <p:sldId id="386" r:id="rId25"/>
    <p:sldId id="387" r:id="rId26"/>
    <p:sldId id="388" r:id="rId27"/>
    <p:sldId id="389" r:id="rId28"/>
    <p:sldId id="391" r:id="rId29"/>
    <p:sldId id="380" r:id="rId30"/>
    <p:sldId id="282" r:id="rId31"/>
    <p:sldId id="283" r:id="rId32"/>
    <p:sldId id="284" r:id="rId33"/>
    <p:sldId id="285" r:id="rId34"/>
    <p:sldId id="286" r:id="rId35"/>
    <p:sldId id="287" r:id="rId36"/>
    <p:sldId id="288" r:id="rId37"/>
    <p:sldId id="326" r:id="rId38"/>
    <p:sldId id="327" r:id="rId39"/>
    <p:sldId id="328" r:id="rId40"/>
    <p:sldId id="329" r:id="rId41"/>
    <p:sldId id="330" r:id="rId42"/>
    <p:sldId id="3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13" autoAdjust="0"/>
  </p:normalViewPr>
  <p:slideViewPr>
    <p:cSldViewPr snapToGrid="0" snapToObjects="1">
      <p:cViewPr varScale="1">
        <p:scale>
          <a:sx n="115" d="100"/>
          <a:sy n="115" d="100"/>
        </p:scale>
        <p:origin x="14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240E3-4E56-E246-B203-15B19B3CCA67}" type="datetimeFigureOut">
              <a:rPr lang="es-ES" smtClean="0"/>
              <a:t>13/8/23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070BF-D326-6849-927E-F4A984E3ED16}" type="slidenum">
              <a:rPr lang="es-ES" smtClean="0"/>
              <a:t>‹Nº›</a:t>
            </a:fld>
            <a:endParaRPr lang="es-ES"/>
          </a:p>
        </p:txBody>
      </p:sp>
    </p:spTree>
    <p:extLst>
      <p:ext uri="{BB962C8B-B14F-4D97-AF65-F5344CB8AC3E}">
        <p14:creationId xmlns:p14="http://schemas.microsoft.com/office/powerpoint/2010/main" val="3594048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a:t>
            </a:fld>
            <a:endParaRPr lang="es-ES"/>
          </a:p>
        </p:txBody>
      </p:sp>
    </p:spTree>
    <p:extLst>
      <p:ext uri="{BB962C8B-B14F-4D97-AF65-F5344CB8AC3E}">
        <p14:creationId xmlns:p14="http://schemas.microsoft.com/office/powerpoint/2010/main" val="152767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10</a:t>
            </a:fld>
            <a:endParaRPr lang="es-ES"/>
          </a:p>
        </p:txBody>
      </p:sp>
    </p:spTree>
    <p:extLst>
      <p:ext uri="{BB962C8B-B14F-4D97-AF65-F5344CB8AC3E}">
        <p14:creationId xmlns:p14="http://schemas.microsoft.com/office/powerpoint/2010/main" val="422086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11</a:t>
            </a:fld>
            <a:endParaRPr lang="es-ES"/>
          </a:p>
        </p:txBody>
      </p:sp>
    </p:spTree>
    <p:extLst>
      <p:ext uri="{BB962C8B-B14F-4D97-AF65-F5344CB8AC3E}">
        <p14:creationId xmlns:p14="http://schemas.microsoft.com/office/powerpoint/2010/main" val="382921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12</a:t>
            </a:fld>
            <a:endParaRPr lang="es-ES"/>
          </a:p>
        </p:txBody>
      </p:sp>
    </p:spTree>
    <p:extLst>
      <p:ext uri="{BB962C8B-B14F-4D97-AF65-F5344CB8AC3E}">
        <p14:creationId xmlns:p14="http://schemas.microsoft.com/office/powerpoint/2010/main" val="193182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13</a:t>
            </a:fld>
            <a:endParaRPr lang="es-ES"/>
          </a:p>
        </p:txBody>
      </p:sp>
    </p:spTree>
    <p:extLst>
      <p:ext uri="{BB962C8B-B14F-4D97-AF65-F5344CB8AC3E}">
        <p14:creationId xmlns:p14="http://schemas.microsoft.com/office/powerpoint/2010/main" val="382874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14</a:t>
            </a:fld>
            <a:endParaRPr lang="es-ES"/>
          </a:p>
        </p:txBody>
      </p:sp>
    </p:spTree>
    <p:extLst>
      <p:ext uri="{BB962C8B-B14F-4D97-AF65-F5344CB8AC3E}">
        <p14:creationId xmlns:p14="http://schemas.microsoft.com/office/powerpoint/2010/main" val="271250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15</a:t>
            </a:fld>
            <a:endParaRPr lang="es-ES"/>
          </a:p>
        </p:txBody>
      </p:sp>
    </p:spTree>
    <p:extLst>
      <p:ext uri="{BB962C8B-B14F-4D97-AF65-F5344CB8AC3E}">
        <p14:creationId xmlns:p14="http://schemas.microsoft.com/office/powerpoint/2010/main" val="370225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16</a:t>
            </a:fld>
            <a:endParaRPr lang="es-ES"/>
          </a:p>
        </p:txBody>
      </p:sp>
    </p:spTree>
    <p:extLst>
      <p:ext uri="{BB962C8B-B14F-4D97-AF65-F5344CB8AC3E}">
        <p14:creationId xmlns:p14="http://schemas.microsoft.com/office/powerpoint/2010/main" val="15247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17</a:t>
            </a:fld>
            <a:endParaRPr lang="es-ES"/>
          </a:p>
        </p:txBody>
      </p:sp>
    </p:spTree>
    <p:extLst>
      <p:ext uri="{BB962C8B-B14F-4D97-AF65-F5344CB8AC3E}">
        <p14:creationId xmlns:p14="http://schemas.microsoft.com/office/powerpoint/2010/main" val="89405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18</a:t>
            </a:fld>
            <a:endParaRPr lang="es-ES"/>
          </a:p>
        </p:txBody>
      </p:sp>
    </p:spTree>
    <p:extLst>
      <p:ext uri="{BB962C8B-B14F-4D97-AF65-F5344CB8AC3E}">
        <p14:creationId xmlns:p14="http://schemas.microsoft.com/office/powerpoint/2010/main" val="190243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19</a:t>
            </a:fld>
            <a:endParaRPr lang="es-ES"/>
          </a:p>
        </p:txBody>
      </p:sp>
    </p:spTree>
    <p:extLst>
      <p:ext uri="{BB962C8B-B14F-4D97-AF65-F5344CB8AC3E}">
        <p14:creationId xmlns:p14="http://schemas.microsoft.com/office/powerpoint/2010/main" val="416223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a:t>
            </a:fld>
            <a:endParaRPr lang="es-ES"/>
          </a:p>
        </p:txBody>
      </p:sp>
    </p:spTree>
    <p:extLst>
      <p:ext uri="{BB962C8B-B14F-4D97-AF65-F5344CB8AC3E}">
        <p14:creationId xmlns:p14="http://schemas.microsoft.com/office/powerpoint/2010/main" val="777443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20</a:t>
            </a:fld>
            <a:endParaRPr lang="es-ES"/>
          </a:p>
        </p:txBody>
      </p:sp>
    </p:spTree>
    <p:extLst>
      <p:ext uri="{BB962C8B-B14F-4D97-AF65-F5344CB8AC3E}">
        <p14:creationId xmlns:p14="http://schemas.microsoft.com/office/powerpoint/2010/main" val="308236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21</a:t>
            </a:fld>
            <a:endParaRPr lang="es-ES"/>
          </a:p>
        </p:txBody>
      </p:sp>
    </p:spTree>
    <p:extLst>
      <p:ext uri="{BB962C8B-B14F-4D97-AF65-F5344CB8AC3E}">
        <p14:creationId xmlns:p14="http://schemas.microsoft.com/office/powerpoint/2010/main" val="3197122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22</a:t>
            </a:fld>
            <a:endParaRPr lang="es-ES"/>
          </a:p>
        </p:txBody>
      </p:sp>
    </p:spTree>
    <p:extLst>
      <p:ext uri="{BB962C8B-B14F-4D97-AF65-F5344CB8AC3E}">
        <p14:creationId xmlns:p14="http://schemas.microsoft.com/office/powerpoint/2010/main" val="302648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23</a:t>
            </a:fld>
            <a:endParaRPr lang="es-ES"/>
          </a:p>
        </p:txBody>
      </p:sp>
    </p:spTree>
    <p:extLst>
      <p:ext uri="{BB962C8B-B14F-4D97-AF65-F5344CB8AC3E}">
        <p14:creationId xmlns:p14="http://schemas.microsoft.com/office/powerpoint/2010/main" val="2745795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24</a:t>
            </a:fld>
            <a:endParaRPr lang="es-ES"/>
          </a:p>
        </p:txBody>
      </p:sp>
    </p:spTree>
    <p:extLst>
      <p:ext uri="{BB962C8B-B14F-4D97-AF65-F5344CB8AC3E}">
        <p14:creationId xmlns:p14="http://schemas.microsoft.com/office/powerpoint/2010/main" val="3573744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25</a:t>
            </a:fld>
            <a:endParaRPr lang="es-ES"/>
          </a:p>
        </p:txBody>
      </p:sp>
    </p:spTree>
    <p:extLst>
      <p:ext uri="{BB962C8B-B14F-4D97-AF65-F5344CB8AC3E}">
        <p14:creationId xmlns:p14="http://schemas.microsoft.com/office/powerpoint/2010/main" val="4026902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26</a:t>
            </a:fld>
            <a:endParaRPr lang="es-ES"/>
          </a:p>
        </p:txBody>
      </p:sp>
    </p:spTree>
    <p:extLst>
      <p:ext uri="{BB962C8B-B14F-4D97-AF65-F5344CB8AC3E}">
        <p14:creationId xmlns:p14="http://schemas.microsoft.com/office/powerpoint/2010/main" val="294264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27</a:t>
            </a:fld>
            <a:endParaRPr lang="es-ES"/>
          </a:p>
        </p:txBody>
      </p:sp>
    </p:spTree>
    <p:extLst>
      <p:ext uri="{BB962C8B-B14F-4D97-AF65-F5344CB8AC3E}">
        <p14:creationId xmlns:p14="http://schemas.microsoft.com/office/powerpoint/2010/main" val="416223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28</a:t>
            </a:fld>
            <a:endParaRPr lang="es-ES"/>
          </a:p>
        </p:txBody>
      </p:sp>
    </p:spTree>
    <p:extLst>
      <p:ext uri="{BB962C8B-B14F-4D97-AF65-F5344CB8AC3E}">
        <p14:creationId xmlns:p14="http://schemas.microsoft.com/office/powerpoint/2010/main" val="2667218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29</a:t>
            </a:fld>
            <a:endParaRPr lang="es-ES"/>
          </a:p>
        </p:txBody>
      </p:sp>
    </p:spTree>
    <p:extLst>
      <p:ext uri="{BB962C8B-B14F-4D97-AF65-F5344CB8AC3E}">
        <p14:creationId xmlns:p14="http://schemas.microsoft.com/office/powerpoint/2010/main" val="370225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3</a:t>
            </a:fld>
            <a:endParaRPr lang="es-ES"/>
          </a:p>
        </p:txBody>
      </p:sp>
    </p:spTree>
    <p:extLst>
      <p:ext uri="{BB962C8B-B14F-4D97-AF65-F5344CB8AC3E}">
        <p14:creationId xmlns:p14="http://schemas.microsoft.com/office/powerpoint/2010/main" val="370225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37</a:t>
            </a:fld>
            <a:endParaRPr lang="es-ES"/>
          </a:p>
        </p:txBody>
      </p:sp>
    </p:spTree>
    <p:extLst>
      <p:ext uri="{BB962C8B-B14F-4D97-AF65-F5344CB8AC3E}">
        <p14:creationId xmlns:p14="http://schemas.microsoft.com/office/powerpoint/2010/main" val="1299955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38</a:t>
            </a:fld>
            <a:endParaRPr lang="es-ES"/>
          </a:p>
        </p:txBody>
      </p:sp>
    </p:spTree>
    <p:extLst>
      <p:ext uri="{BB962C8B-B14F-4D97-AF65-F5344CB8AC3E}">
        <p14:creationId xmlns:p14="http://schemas.microsoft.com/office/powerpoint/2010/main" val="137936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39</a:t>
            </a:fld>
            <a:endParaRPr lang="es-ES"/>
          </a:p>
        </p:txBody>
      </p:sp>
    </p:spTree>
    <p:extLst>
      <p:ext uri="{BB962C8B-B14F-4D97-AF65-F5344CB8AC3E}">
        <p14:creationId xmlns:p14="http://schemas.microsoft.com/office/powerpoint/2010/main" val="1404702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40</a:t>
            </a:fld>
            <a:endParaRPr lang="es-ES"/>
          </a:p>
        </p:txBody>
      </p:sp>
    </p:spTree>
    <p:extLst>
      <p:ext uri="{BB962C8B-B14F-4D97-AF65-F5344CB8AC3E}">
        <p14:creationId xmlns:p14="http://schemas.microsoft.com/office/powerpoint/2010/main" val="143079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41</a:t>
            </a:fld>
            <a:endParaRPr lang="es-ES"/>
          </a:p>
        </p:txBody>
      </p:sp>
    </p:spTree>
    <p:extLst>
      <p:ext uri="{BB962C8B-B14F-4D97-AF65-F5344CB8AC3E}">
        <p14:creationId xmlns:p14="http://schemas.microsoft.com/office/powerpoint/2010/main" val="299600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42</a:t>
            </a:fld>
            <a:endParaRPr lang="es-ES"/>
          </a:p>
        </p:txBody>
      </p:sp>
    </p:spTree>
    <p:extLst>
      <p:ext uri="{BB962C8B-B14F-4D97-AF65-F5344CB8AC3E}">
        <p14:creationId xmlns:p14="http://schemas.microsoft.com/office/powerpoint/2010/main" val="213913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4</a:t>
            </a:fld>
            <a:endParaRPr lang="es-ES"/>
          </a:p>
        </p:txBody>
      </p:sp>
    </p:spTree>
    <p:extLst>
      <p:ext uri="{BB962C8B-B14F-4D97-AF65-F5344CB8AC3E}">
        <p14:creationId xmlns:p14="http://schemas.microsoft.com/office/powerpoint/2010/main" val="33334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5</a:t>
            </a:fld>
            <a:endParaRPr lang="es-ES"/>
          </a:p>
        </p:txBody>
      </p:sp>
    </p:spTree>
    <p:extLst>
      <p:ext uri="{BB962C8B-B14F-4D97-AF65-F5344CB8AC3E}">
        <p14:creationId xmlns:p14="http://schemas.microsoft.com/office/powerpoint/2010/main" val="333341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6</a:t>
            </a:fld>
            <a:endParaRPr lang="es-ES"/>
          </a:p>
        </p:txBody>
      </p:sp>
    </p:spTree>
    <p:extLst>
      <p:ext uri="{BB962C8B-B14F-4D97-AF65-F5344CB8AC3E}">
        <p14:creationId xmlns:p14="http://schemas.microsoft.com/office/powerpoint/2010/main" val="394538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7</a:t>
            </a:fld>
            <a:endParaRPr lang="es-ES"/>
          </a:p>
        </p:txBody>
      </p:sp>
    </p:spTree>
    <p:extLst>
      <p:ext uri="{BB962C8B-B14F-4D97-AF65-F5344CB8AC3E}">
        <p14:creationId xmlns:p14="http://schemas.microsoft.com/office/powerpoint/2010/main" val="333341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8</a:t>
            </a:fld>
            <a:endParaRPr lang="es-ES"/>
          </a:p>
        </p:txBody>
      </p:sp>
    </p:spTree>
    <p:extLst>
      <p:ext uri="{BB962C8B-B14F-4D97-AF65-F5344CB8AC3E}">
        <p14:creationId xmlns:p14="http://schemas.microsoft.com/office/powerpoint/2010/main" val="370225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E8070BF-D326-6849-927E-F4A984E3ED16}" type="slidenum">
              <a:rPr lang="es-ES" smtClean="0"/>
              <a:t>9</a:t>
            </a:fld>
            <a:endParaRPr lang="es-ES"/>
          </a:p>
        </p:txBody>
      </p:sp>
    </p:spTree>
    <p:extLst>
      <p:ext uri="{BB962C8B-B14F-4D97-AF65-F5344CB8AC3E}">
        <p14:creationId xmlns:p14="http://schemas.microsoft.com/office/powerpoint/2010/main" val="381879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5" name="Date Placeholder 4"/>
          <p:cNvSpPr>
            <a:spLocks noGrp="1"/>
          </p:cNvSpPr>
          <p:nvPr>
            <p:ph type="dt" sz="half" idx="10"/>
          </p:nvPr>
        </p:nvSpPr>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8/13/23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8/13/23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_tradnl"/>
              <a:t>Clic para editar título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ES_tradnl"/>
              <a:t>Clic para editar título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‹Nº›</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_tradnl"/>
              <a:t>Arrastre la imagen al marcador de posición o haga clic en el icono para agregar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_tradnl"/>
              <a:t>Haga clic para modificar el estilo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ES_tradnl"/>
              <a:t>Clic para editar título</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1A24CD3-204F-4468-8EE4-28A6668D006A}" type="datetimeFigureOut">
              <a:rPr lang="en-US" smtClean="0"/>
              <a:t>8/13/23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57AF16DE-A0D5-4438-950F-5B1E159C2C28}" type="slidenum">
              <a:rPr lang="en-US" smtClean="0"/>
              <a:t>‹Nº›</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8/13/23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‹Nº›</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7AF16DE-A0D5-4438-950F-5B1E159C2C28}"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‹Nº›</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1A24CD3-204F-4468-8EE4-28A6668D006A}" type="datetimeFigureOut">
              <a:rPr lang="en-US" smtClean="0"/>
              <a:t>8/13/23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7AF16DE-A0D5-4438-950F-5B1E159C2C28}"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78255" y="4659458"/>
            <a:ext cx="5551877" cy="933450"/>
          </a:xfrm>
        </p:spPr>
        <p:txBody>
          <a:bodyPr>
            <a:normAutofit fontScale="90000"/>
          </a:bodyPr>
          <a:lstStyle/>
          <a:p>
            <a:pPr algn="r"/>
            <a:r>
              <a:rPr lang="es-ES" sz="3600" dirty="0"/>
              <a:t>Epistemología e investigación en urbanismo</a:t>
            </a:r>
          </a:p>
        </p:txBody>
      </p:sp>
      <p:sp>
        <p:nvSpPr>
          <p:cNvPr id="5" name="CuadroTexto 4"/>
          <p:cNvSpPr txBox="1"/>
          <p:nvPr/>
        </p:nvSpPr>
        <p:spPr>
          <a:xfrm>
            <a:off x="4575467" y="5495878"/>
            <a:ext cx="4254665" cy="646331"/>
          </a:xfrm>
          <a:prstGeom prst="rect">
            <a:avLst/>
          </a:prstGeom>
          <a:noFill/>
        </p:spPr>
        <p:txBody>
          <a:bodyPr wrap="none" rtlCol="0">
            <a:spAutoFit/>
          </a:bodyPr>
          <a:lstStyle/>
          <a:p>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DRA. JUANA E. SUÁREZ CONEJERO</a:t>
            </a:r>
          </a:p>
        </p:txBody>
      </p:sp>
    </p:spTree>
    <p:extLst>
      <p:ext uri="{BB962C8B-B14F-4D97-AF65-F5344CB8AC3E}">
        <p14:creationId xmlns:p14="http://schemas.microsoft.com/office/powerpoint/2010/main" val="18233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0154" y="963147"/>
            <a:ext cx="8669728" cy="1938992"/>
          </a:xfrm>
          <a:prstGeom prst="rect">
            <a:avLst/>
          </a:prstGeom>
          <a:noFill/>
        </p:spPr>
        <p:txBody>
          <a:bodyPr wrap="square" rtlCol="0">
            <a:spAutoFit/>
          </a:bodyPr>
          <a:lstStyle/>
          <a:p>
            <a:r>
              <a:rPr lang="es-ES" sz="2400" dirty="0"/>
              <a:t>Diferentes maneras de acercarnos al objeto </a:t>
            </a:r>
          </a:p>
          <a:p>
            <a:r>
              <a:rPr lang="es-ES" sz="2400" dirty="0"/>
              <a:t>de investigación.</a:t>
            </a:r>
          </a:p>
          <a:p>
            <a:endParaRPr lang="es-ES" sz="2400" dirty="0"/>
          </a:p>
          <a:p>
            <a:r>
              <a:rPr lang="es-ES" sz="2400" dirty="0"/>
              <a:t>Son matrices disciplinarias.</a:t>
            </a:r>
          </a:p>
          <a:p>
            <a:endParaRPr lang="es-ES" sz="2400" dirty="0"/>
          </a:p>
        </p:txBody>
      </p:sp>
      <p:pic>
        <p:nvPicPr>
          <p:cNvPr id="5" name="Imagen 4"/>
          <p:cNvPicPr>
            <a:picLocks noChangeAspect="1"/>
          </p:cNvPicPr>
          <p:nvPr/>
        </p:nvPicPr>
        <p:blipFill rotWithShape="1">
          <a:blip r:embed="rId3"/>
          <a:srcRect l="27700" t="14104"/>
          <a:stretch/>
        </p:blipFill>
        <p:spPr>
          <a:xfrm>
            <a:off x="4188374" y="1932643"/>
            <a:ext cx="4955626" cy="4925357"/>
          </a:xfrm>
          <a:prstGeom prst="rect">
            <a:avLst/>
          </a:prstGeom>
        </p:spPr>
      </p:pic>
      <p:sp>
        <p:nvSpPr>
          <p:cNvPr id="7" name="Título 1"/>
          <p:cNvSpPr>
            <a:spLocks noGrp="1"/>
          </p:cNvSpPr>
          <p:nvPr>
            <p:ph type="title"/>
          </p:nvPr>
        </p:nvSpPr>
        <p:spPr>
          <a:xfrm>
            <a:off x="474272" y="130735"/>
            <a:ext cx="6508377" cy="1143000"/>
          </a:xfrm>
        </p:spPr>
        <p:txBody>
          <a:bodyPr/>
          <a:lstStyle/>
          <a:p>
            <a:r>
              <a:rPr lang="es-ES" sz="3000" dirty="0">
                <a:solidFill>
                  <a:srgbClr val="616042"/>
                </a:solidFill>
              </a:rPr>
              <a:t>Paradigmas en la investigación</a:t>
            </a:r>
            <a:br>
              <a:rPr lang="es-ES" sz="3000" dirty="0">
                <a:solidFill>
                  <a:srgbClr val="616042"/>
                </a:solidFill>
              </a:rPr>
            </a:br>
            <a:endParaRPr lang="es-ES" sz="3000" dirty="0">
              <a:solidFill>
                <a:srgbClr val="616042"/>
              </a:solidFill>
            </a:endParaRPr>
          </a:p>
        </p:txBody>
      </p:sp>
    </p:spTree>
    <p:extLst>
      <p:ext uri="{BB962C8B-B14F-4D97-AF65-F5344CB8AC3E}">
        <p14:creationId xmlns:p14="http://schemas.microsoft.com/office/powerpoint/2010/main" val="296529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08202" y="2019895"/>
            <a:ext cx="6508377" cy="1143000"/>
          </a:xfrm>
        </p:spPr>
        <p:txBody>
          <a:bodyPr/>
          <a:lstStyle/>
          <a:p>
            <a:r>
              <a:rPr lang="es-ES" sz="3000" dirty="0">
                <a:solidFill>
                  <a:srgbClr val="616042"/>
                </a:solidFill>
              </a:rPr>
              <a:t>Paradigma Inductivo</a:t>
            </a:r>
            <a:br>
              <a:rPr lang="es-ES" sz="3000" dirty="0">
                <a:solidFill>
                  <a:srgbClr val="616042"/>
                </a:solidFill>
              </a:rPr>
            </a:br>
            <a:br>
              <a:rPr lang="es-ES" sz="3000" dirty="0">
                <a:solidFill>
                  <a:srgbClr val="616042"/>
                </a:solidFill>
              </a:rPr>
            </a:br>
            <a:r>
              <a:rPr lang="es-ES" sz="3000" dirty="0">
                <a:solidFill>
                  <a:srgbClr val="616042"/>
                </a:solidFill>
              </a:rPr>
              <a:t>Paradigma Deductivo</a:t>
            </a:r>
            <a:br>
              <a:rPr lang="es-ES" sz="3000" dirty="0">
                <a:solidFill>
                  <a:srgbClr val="616042"/>
                </a:solidFill>
              </a:rPr>
            </a:br>
            <a:br>
              <a:rPr lang="es-ES" sz="3000" dirty="0">
                <a:solidFill>
                  <a:srgbClr val="616042"/>
                </a:solidFill>
              </a:rPr>
            </a:br>
            <a:r>
              <a:rPr lang="es-ES" sz="3000" dirty="0">
                <a:solidFill>
                  <a:srgbClr val="616042"/>
                </a:solidFill>
              </a:rPr>
              <a:t>EXPLICACIÓN - OBSERVACIÓN</a:t>
            </a:r>
          </a:p>
        </p:txBody>
      </p:sp>
    </p:spTree>
    <p:extLst>
      <p:ext uri="{BB962C8B-B14F-4D97-AF65-F5344CB8AC3E}">
        <p14:creationId xmlns:p14="http://schemas.microsoft.com/office/powerpoint/2010/main" val="289330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p:cNvSpPr>
            <a:spLocks noGrp="1"/>
          </p:cNvSpPr>
          <p:nvPr>
            <p:ph idx="1"/>
          </p:nvPr>
        </p:nvSpPr>
        <p:spPr>
          <a:xfrm>
            <a:off x="457200" y="2426373"/>
            <a:ext cx="8229600" cy="4876800"/>
          </a:xfrm>
        </p:spPr>
        <p:txBody>
          <a:bodyPr>
            <a:normAutofit/>
          </a:bodyPr>
          <a:lstStyle/>
          <a:p>
            <a:r>
              <a:rPr lang="es-ES" sz="3200" dirty="0"/>
              <a:t>CIENCIAS Y EPISTEMOLOGÍA</a:t>
            </a:r>
          </a:p>
        </p:txBody>
      </p:sp>
    </p:spTree>
    <p:extLst>
      <p:ext uri="{BB962C8B-B14F-4D97-AF65-F5344CB8AC3E}">
        <p14:creationId xmlns:p14="http://schemas.microsoft.com/office/powerpoint/2010/main" val="31491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51097" y="712202"/>
            <a:ext cx="6508377" cy="1143000"/>
          </a:xfrm>
        </p:spPr>
        <p:txBody>
          <a:bodyPr/>
          <a:lstStyle/>
          <a:p>
            <a:r>
              <a:rPr lang="es-ES" sz="3000" dirty="0">
                <a:solidFill>
                  <a:srgbClr val="616042"/>
                </a:solidFill>
              </a:rPr>
              <a:t>Ciencias y Epistemología</a:t>
            </a:r>
          </a:p>
        </p:txBody>
      </p:sp>
      <p:sp>
        <p:nvSpPr>
          <p:cNvPr id="4" name="Rectángulo 3"/>
          <p:cNvSpPr/>
          <p:nvPr/>
        </p:nvSpPr>
        <p:spPr>
          <a:xfrm>
            <a:off x="551097" y="2248049"/>
            <a:ext cx="7907028" cy="1938992"/>
          </a:xfrm>
          <a:prstGeom prst="rect">
            <a:avLst/>
          </a:prstGeom>
        </p:spPr>
        <p:txBody>
          <a:bodyPr wrap="square">
            <a:spAutoFit/>
          </a:bodyPr>
          <a:lstStyle/>
          <a:p>
            <a:r>
              <a:rPr lang="es-ES" sz="2400" dirty="0"/>
              <a:t>Según la Real Academia de la Lengua Española, ciencia, del latín </a:t>
            </a:r>
            <a:r>
              <a:rPr lang="es-ES" sz="2400" i="1" dirty="0" err="1"/>
              <a:t>scientĭa</a:t>
            </a:r>
            <a:r>
              <a:rPr lang="es-ES" sz="2400" dirty="0"/>
              <a:t>, es el conjunto de conocimientos obtenidos mediante la observación y el razonamiento, sistemáticamente estructurados y de los que se deducen principios y leyes generales.</a:t>
            </a:r>
            <a:endParaRPr lang="es-MX" sz="2400" dirty="0"/>
          </a:p>
        </p:txBody>
      </p:sp>
    </p:spTree>
    <p:extLst>
      <p:ext uri="{BB962C8B-B14F-4D97-AF65-F5344CB8AC3E}">
        <p14:creationId xmlns:p14="http://schemas.microsoft.com/office/powerpoint/2010/main" val="246899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673408" y="401177"/>
            <a:ext cx="6508377" cy="1143000"/>
          </a:xfrm>
        </p:spPr>
        <p:txBody>
          <a:bodyPr/>
          <a:lstStyle/>
          <a:p>
            <a:r>
              <a:rPr lang="es-ES" sz="3000" dirty="0">
                <a:solidFill>
                  <a:srgbClr val="616042"/>
                </a:solidFill>
              </a:rPr>
              <a:t>Ciencias y Epistemología</a:t>
            </a:r>
          </a:p>
        </p:txBody>
      </p:sp>
      <p:sp>
        <p:nvSpPr>
          <p:cNvPr id="2" name="CuadroTexto 1"/>
          <p:cNvSpPr txBox="1"/>
          <p:nvPr/>
        </p:nvSpPr>
        <p:spPr>
          <a:xfrm>
            <a:off x="520757" y="1544177"/>
            <a:ext cx="7206566" cy="1200328"/>
          </a:xfrm>
          <a:prstGeom prst="rect">
            <a:avLst/>
          </a:prstGeom>
          <a:noFill/>
        </p:spPr>
        <p:txBody>
          <a:bodyPr wrap="square" rtlCol="0">
            <a:spAutoFit/>
          </a:bodyPr>
          <a:lstStyle/>
          <a:p>
            <a:r>
              <a:rPr lang="es-ES" sz="2400" dirty="0"/>
              <a:t>¿Y qué es la epistemología? ¿Para qué nos sirve?</a:t>
            </a:r>
          </a:p>
          <a:p>
            <a:r>
              <a:rPr lang="es-ES" sz="2400" dirty="0"/>
              <a:t>¿Qué relación tiene con la investigación? </a:t>
            </a:r>
          </a:p>
          <a:p>
            <a:endParaRPr lang="es-ES" sz="2400" dirty="0"/>
          </a:p>
        </p:txBody>
      </p:sp>
      <p:pic>
        <p:nvPicPr>
          <p:cNvPr id="3" name="Imagen 2"/>
          <p:cNvPicPr>
            <a:picLocks noChangeAspect="1"/>
          </p:cNvPicPr>
          <p:nvPr/>
        </p:nvPicPr>
        <p:blipFill>
          <a:blip r:embed="rId3"/>
          <a:stretch>
            <a:fillRect/>
          </a:stretch>
        </p:blipFill>
        <p:spPr>
          <a:xfrm>
            <a:off x="1055168" y="2629174"/>
            <a:ext cx="6126617" cy="3599387"/>
          </a:xfrm>
          <a:prstGeom prst="rect">
            <a:avLst/>
          </a:prstGeom>
        </p:spPr>
      </p:pic>
    </p:spTree>
    <p:extLst>
      <p:ext uri="{BB962C8B-B14F-4D97-AF65-F5344CB8AC3E}">
        <p14:creationId xmlns:p14="http://schemas.microsoft.com/office/powerpoint/2010/main" val="315439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p:cNvSpPr>
            <a:spLocks noGrp="1"/>
          </p:cNvSpPr>
          <p:nvPr>
            <p:ph idx="1"/>
          </p:nvPr>
        </p:nvSpPr>
        <p:spPr>
          <a:xfrm>
            <a:off x="457200" y="2426373"/>
            <a:ext cx="8229600" cy="4876800"/>
          </a:xfrm>
        </p:spPr>
        <p:txBody>
          <a:bodyPr>
            <a:normAutofit/>
          </a:bodyPr>
          <a:lstStyle/>
          <a:p>
            <a:r>
              <a:rPr lang="es-ES" sz="3200" dirty="0"/>
              <a:t>LOS PRINCIPIOS DE LA INVESTIGACIÓN</a:t>
            </a:r>
          </a:p>
          <a:p>
            <a:pPr marL="0" indent="0">
              <a:buNone/>
            </a:pPr>
            <a:endParaRPr lang="es-ES" sz="2400" dirty="0"/>
          </a:p>
        </p:txBody>
      </p:sp>
    </p:spTree>
    <p:extLst>
      <p:ext uri="{BB962C8B-B14F-4D97-AF65-F5344CB8AC3E}">
        <p14:creationId xmlns:p14="http://schemas.microsoft.com/office/powerpoint/2010/main" val="80572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238498" y="423187"/>
            <a:ext cx="6508377" cy="1143000"/>
          </a:xfrm>
        </p:spPr>
        <p:txBody>
          <a:bodyPr/>
          <a:lstStyle/>
          <a:p>
            <a:br>
              <a:rPr lang="es-ES" sz="3000" dirty="0">
                <a:solidFill>
                  <a:srgbClr val="616042"/>
                </a:solidFill>
              </a:rPr>
            </a:br>
            <a:r>
              <a:rPr lang="es-ES" sz="3000" dirty="0">
                <a:solidFill>
                  <a:srgbClr val="616042"/>
                </a:solidFill>
              </a:rPr>
              <a:t>La investigación - Principios</a:t>
            </a:r>
          </a:p>
        </p:txBody>
      </p:sp>
      <p:sp>
        <p:nvSpPr>
          <p:cNvPr id="4" name="CuadroTexto 3"/>
          <p:cNvSpPr txBox="1"/>
          <p:nvPr/>
        </p:nvSpPr>
        <p:spPr>
          <a:xfrm>
            <a:off x="238499" y="1921432"/>
            <a:ext cx="8414524" cy="6001643"/>
          </a:xfrm>
          <a:prstGeom prst="rect">
            <a:avLst/>
          </a:prstGeom>
          <a:noFill/>
        </p:spPr>
        <p:txBody>
          <a:bodyPr wrap="square" rtlCol="0">
            <a:spAutoFit/>
          </a:bodyPr>
          <a:lstStyle/>
          <a:p>
            <a:endParaRPr lang="es-ES" sz="2400" dirty="0"/>
          </a:p>
          <a:p>
            <a:r>
              <a:rPr lang="es-ES" sz="2400" dirty="0"/>
              <a:t>Nuestro sentido común es forzosamente falso.</a:t>
            </a:r>
          </a:p>
          <a:p>
            <a:endParaRPr lang="es-ES" sz="2400" dirty="0"/>
          </a:p>
          <a:p>
            <a:r>
              <a:rPr lang="es-ES" sz="2400" dirty="0"/>
              <a:t>La necesidad de superar los obstáculos epistemológicos.</a:t>
            </a:r>
          </a:p>
          <a:p>
            <a:endParaRPr lang="es-ES" sz="2400" dirty="0"/>
          </a:p>
          <a:p>
            <a:r>
              <a:rPr lang="es-ES" sz="2400" dirty="0"/>
              <a:t>Lo social se explica por lo social.</a:t>
            </a:r>
          </a:p>
          <a:p>
            <a:endParaRPr lang="es-ES" sz="2400" dirty="0"/>
          </a:p>
          <a:p>
            <a:r>
              <a:rPr lang="es-ES" sz="2400" dirty="0"/>
              <a:t>La metodología NO es una receta de cocina</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p:txBody>
      </p:sp>
    </p:spTree>
    <p:extLst>
      <p:ext uri="{BB962C8B-B14F-4D97-AF65-F5344CB8AC3E}">
        <p14:creationId xmlns:p14="http://schemas.microsoft.com/office/powerpoint/2010/main" val="146045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r="5098"/>
          <a:stretch/>
        </p:blipFill>
        <p:spPr>
          <a:xfrm>
            <a:off x="459991" y="1168400"/>
            <a:ext cx="8266861" cy="5657745"/>
          </a:xfrm>
          <a:prstGeom prst="rect">
            <a:avLst/>
          </a:prstGeom>
        </p:spPr>
      </p:pic>
      <p:sp>
        <p:nvSpPr>
          <p:cNvPr id="2" name="Título 1"/>
          <p:cNvSpPr>
            <a:spLocks noGrp="1"/>
          </p:cNvSpPr>
          <p:nvPr>
            <p:ph type="title"/>
          </p:nvPr>
        </p:nvSpPr>
        <p:spPr>
          <a:xfrm>
            <a:off x="238498" y="377289"/>
            <a:ext cx="6508377" cy="1143000"/>
          </a:xfrm>
        </p:spPr>
        <p:txBody>
          <a:bodyPr/>
          <a:lstStyle/>
          <a:p>
            <a:r>
              <a:rPr lang="es-ES" sz="3000" dirty="0">
                <a:solidFill>
                  <a:srgbClr val="616042"/>
                </a:solidFill>
              </a:rPr>
              <a:t>Los sabios ciegos y el elefante</a:t>
            </a:r>
          </a:p>
        </p:txBody>
      </p:sp>
    </p:spTree>
    <p:extLst>
      <p:ext uri="{BB962C8B-B14F-4D97-AF65-F5344CB8AC3E}">
        <p14:creationId xmlns:p14="http://schemas.microsoft.com/office/powerpoint/2010/main" val="415807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12174" y="1638203"/>
            <a:ext cx="8740498" cy="4868322"/>
          </a:xfrm>
          <a:prstGeom prst="rect">
            <a:avLst/>
          </a:prstGeom>
        </p:spPr>
      </p:pic>
      <p:sp>
        <p:nvSpPr>
          <p:cNvPr id="6" name="Título 1"/>
          <p:cNvSpPr>
            <a:spLocks noGrp="1"/>
          </p:cNvSpPr>
          <p:nvPr>
            <p:ph type="title"/>
          </p:nvPr>
        </p:nvSpPr>
        <p:spPr>
          <a:xfrm>
            <a:off x="238498" y="250411"/>
            <a:ext cx="6508377" cy="1143000"/>
          </a:xfrm>
        </p:spPr>
        <p:txBody>
          <a:bodyPr/>
          <a:lstStyle/>
          <a:p>
            <a:r>
              <a:rPr lang="es-ES" sz="3000" dirty="0"/>
              <a:t>Los sabios ciegos y el elefante</a:t>
            </a:r>
          </a:p>
        </p:txBody>
      </p:sp>
    </p:spTree>
    <p:extLst>
      <p:ext uri="{BB962C8B-B14F-4D97-AF65-F5344CB8AC3E}">
        <p14:creationId xmlns:p14="http://schemas.microsoft.com/office/powerpoint/2010/main" val="395138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38498" y="300791"/>
            <a:ext cx="6508377" cy="1143000"/>
          </a:xfrm>
        </p:spPr>
        <p:txBody>
          <a:bodyPr/>
          <a:lstStyle/>
          <a:p>
            <a:r>
              <a:rPr lang="es-ES" sz="3000" dirty="0"/>
              <a:t>Primer principio</a:t>
            </a:r>
          </a:p>
        </p:txBody>
      </p:sp>
      <p:sp>
        <p:nvSpPr>
          <p:cNvPr id="4" name="CuadroTexto 3"/>
          <p:cNvSpPr txBox="1"/>
          <p:nvPr/>
        </p:nvSpPr>
        <p:spPr>
          <a:xfrm>
            <a:off x="238499" y="2147568"/>
            <a:ext cx="8414524" cy="4893648"/>
          </a:xfrm>
          <a:prstGeom prst="rect">
            <a:avLst/>
          </a:prstGeom>
          <a:noFill/>
        </p:spPr>
        <p:txBody>
          <a:bodyPr wrap="square" rtlCol="0">
            <a:spAutoFit/>
          </a:bodyPr>
          <a:lstStyle/>
          <a:p>
            <a:r>
              <a:rPr lang="es-ES" sz="2400" dirty="0"/>
              <a:t>Necesidad de romper con nuestro sentido común “forzosamente falso”.</a:t>
            </a:r>
          </a:p>
          <a:p>
            <a:endParaRPr lang="es-ES" sz="2400" dirty="0"/>
          </a:p>
          <a:p>
            <a:r>
              <a:rPr lang="es-ES" sz="2400" dirty="0"/>
              <a:t>La postura del investigador social debe ser humilde, abierta, flexible.</a:t>
            </a:r>
          </a:p>
          <a:p>
            <a:endParaRPr lang="es-ES" sz="2400" dirty="0"/>
          </a:p>
          <a:p>
            <a:r>
              <a:rPr lang="es-ES" sz="2400" dirty="0"/>
              <a:t>Investigar a partir de una ética de trabajo</a:t>
            </a:r>
            <a:r>
              <a:rPr lang="es-ES" dirty="0"/>
              <a:t>.</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210293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238498" y="596900"/>
            <a:ext cx="6508377" cy="1143000"/>
          </a:xfrm>
        </p:spPr>
        <p:txBody>
          <a:bodyPr/>
          <a:lstStyle/>
          <a:p>
            <a:r>
              <a:rPr lang="es-ES" sz="3000" dirty="0">
                <a:solidFill>
                  <a:schemeClr val="accent6">
                    <a:lumMod val="50000"/>
                  </a:schemeClr>
                </a:solidFill>
              </a:rPr>
              <a:t>Objetivos de trabajo</a:t>
            </a:r>
          </a:p>
        </p:txBody>
      </p:sp>
      <p:sp>
        <p:nvSpPr>
          <p:cNvPr id="11" name="Marcador de contenido 2"/>
          <p:cNvSpPr>
            <a:spLocks noGrp="1"/>
          </p:cNvSpPr>
          <p:nvPr>
            <p:ph idx="1"/>
          </p:nvPr>
        </p:nvSpPr>
        <p:spPr>
          <a:xfrm>
            <a:off x="457200" y="2426373"/>
            <a:ext cx="8229600" cy="4876800"/>
          </a:xfrm>
        </p:spPr>
        <p:txBody>
          <a:bodyPr>
            <a:normAutofit/>
          </a:bodyPr>
          <a:lstStyle/>
          <a:p>
            <a:r>
              <a:rPr lang="es-ES" sz="2400" dirty="0"/>
              <a:t>El urbanismo y su relación con lo social.</a:t>
            </a:r>
          </a:p>
          <a:p>
            <a:r>
              <a:rPr lang="es-ES" sz="2400" dirty="0"/>
              <a:t>Los paradigmas en la investigación</a:t>
            </a:r>
          </a:p>
          <a:p>
            <a:r>
              <a:rPr lang="es-ES" sz="2400" dirty="0"/>
              <a:t>Ciencias sociales y epistemología</a:t>
            </a:r>
          </a:p>
          <a:p>
            <a:r>
              <a:rPr lang="es-ES" sz="2400" dirty="0"/>
              <a:t>Los principios de la investigación</a:t>
            </a:r>
          </a:p>
          <a:p>
            <a:r>
              <a:rPr lang="es-ES" sz="2400" dirty="0"/>
              <a:t>Los 3 actos epistemológicos en la investigación</a:t>
            </a:r>
          </a:p>
          <a:p>
            <a:pPr marL="0" indent="0">
              <a:buNone/>
            </a:pPr>
            <a:endParaRPr lang="es-ES" sz="2400" dirty="0"/>
          </a:p>
        </p:txBody>
      </p:sp>
    </p:spTree>
    <p:extLst>
      <p:ext uri="{BB962C8B-B14F-4D97-AF65-F5344CB8AC3E}">
        <p14:creationId xmlns:p14="http://schemas.microsoft.com/office/powerpoint/2010/main" val="296907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498" y="178395"/>
            <a:ext cx="7681613" cy="1143000"/>
          </a:xfrm>
        </p:spPr>
        <p:txBody>
          <a:bodyPr/>
          <a:lstStyle/>
          <a:p>
            <a:r>
              <a:rPr lang="es-ES" sz="3000" dirty="0"/>
              <a:t>  Segundo principio: La necesidad de superar los obstáculos epistemológicos</a:t>
            </a:r>
            <a:br>
              <a:rPr lang="es-ES" sz="2400" dirty="0">
                <a:solidFill>
                  <a:schemeClr val="tx1"/>
                </a:solidFill>
              </a:rPr>
            </a:br>
            <a:br>
              <a:rPr lang="es-ES" sz="2400" dirty="0">
                <a:solidFill>
                  <a:schemeClr val="tx1"/>
                </a:solidFill>
              </a:rPr>
            </a:br>
            <a:r>
              <a:rPr lang="es-MX" sz="2200" dirty="0">
                <a:solidFill>
                  <a:schemeClr val="tx1"/>
                </a:solidFill>
              </a:rPr>
              <a:t>El investigador en el campo debe desarrollar una condición fundamental: el necesario </a:t>
            </a:r>
            <a:r>
              <a:rPr lang="es-MX" sz="2200" i="1" dirty="0">
                <a:solidFill>
                  <a:schemeClr val="tx1"/>
                </a:solidFill>
              </a:rPr>
              <a:t>espíritu científico</a:t>
            </a:r>
            <a:r>
              <a:rPr lang="es-MX" sz="2200" dirty="0">
                <a:solidFill>
                  <a:schemeClr val="tx1"/>
                </a:solidFill>
              </a:rPr>
              <a:t>, esto es, entender y comprender la necesidad de desarrollar capacidades dentro del rigor científico. </a:t>
            </a:r>
            <a:br>
              <a:rPr lang="es-MX" sz="2200" dirty="0">
                <a:solidFill>
                  <a:schemeClr val="tx1"/>
                </a:solidFill>
              </a:rPr>
            </a:br>
            <a:br>
              <a:rPr lang="es-MX" sz="2200" dirty="0">
                <a:solidFill>
                  <a:schemeClr val="tx1"/>
                </a:solidFill>
              </a:rPr>
            </a:br>
            <a:r>
              <a:rPr lang="es-MX" sz="2200" dirty="0">
                <a:solidFill>
                  <a:schemeClr val="tx1"/>
                </a:solidFill>
              </a:rPr>
              <a:t>El investigador debe practicar y ejercer esta condición para alcanzar el propósito de toda investigación científica, generar conocimiento nuevo. </a:t>
            </a:r>
            <a:br>
              <a:rPr lang="es-MX" sz="2200" dirty="0">
                <a:solidFill>
                  <a:schemeClr val="tx1"/>
                </a:solidFill>
              </a:rPr>
            </a:br>
            <a:br>
              <a:rPr lang="es-MX" sz="2200" dirty="0">
                <a:solidFill>
                  <a:schemeClr val="tx1"/>
                </a:solidFill>
              </a:rPr>
            </a:br>
            <a:r>
              <a:rPr lang="es-MX" sz="2200" i="1" dirty="0">
                <a:solidFill>
                  <a:schemeClr val="tx1"/>
                </a:solidFill>
              </a:rPr>
              <a:t>Llega un momento en que el espíritu prefiere lo que confirma su saber a lo que lo contradice, en el que opta por las respuestas en vez de preguntas, entonces el espíritu conservativo domina y el crecimiento intelectual se detiene </a:t>
            </a:r>
            <a:r>
              <a:rPr lang="es-MX" sz="2200" dirty="0">
                <a:solidFill>
                  <a:schemeClr val="tx1"/>
                </a:solidFill>
              </a:rPr>
              <a:t>(Bachelard, 1988).</a:t>
            </a:r>
            <a:br>
              <a:rPr lang="es-MX" sz="2200" dirty="0">
                <a:solidFill>
                  <a:schemeClr val="tx1"/>
                </a:solidFill>
              </a:rPr>
            </a:br>
            <a:br>
              <a:rPr lang="es-ES" sz="2400" dirty="0">
                <a:solidFill>
                  <a:schemeClr val="tx1"/>
                </a:solidFill>
              </a:rPr>
            </a:br>
            <a:endParaRPr lang="es-ES" sz="2400" dirty="0">
              <a:solidFill>
                <a:schemeClr val="tx1"/>
              </a:solidFill>
            </a:endParaRPr>
          </a:p>
        </p:txBody>
      </p:sp>
    </p:spTree>
    <p:extLst>
      <p:ext uri="{BB962C8B-B14F-4D97-AF65-F5344CB8AC3E}">
        <p14:creationId xmlns:p14="http://schemas.microsoft.com/office/powerpoint/2010/main" val="252110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510677" y="1992525"/>
            <a:ext cx="5604465" cy="4026984"/>
          </a:xfrm>
          <a:prstGeom prst="rect">
            <a:avLst/>
          </a:prstGeom>
        </p:spPr>
      </p:pic>
      <p:sp>
        <p:nvSpPr>
          <p:cNvPr id="5" name="Título 1"/>
          <p:cNvSpPr>
            <a:spLocks noGrp="1"/>
          </p:cNvSpPr>
          <p:nvPr>
            <p:ph type="title"/>
          </p:nvPr>
        </p:nvSpPr>
        <p:spPr>
          <a:xfrm>
            <a:off x="725598" y="254267"/>
            <a:ext cx="6508377" cy="1143000"/>
          </a:xfrm>
        </p:spPr>
        <p:txBody>
          <a:bodyPr/>
          <a:lstStyle/>
          <a:p>
            <a:r>
              <a:rPr lang="es-ES" sz="3000" dirty="0"/>
              <a:t>Lo social se explica por lo social</a:t>
            </a:r>
            <a:endParaRPr lang="es-ES" sz="3000" dirty="0">
              <a:solidFill>
                <a:srgbClr val="616042"/>
              </a:solidFill>
            </a:endParaRPr>
          </a:p>
        </p:txBody>
      </p:sp>
    </p:spTree>
    <p:extLst>
      <p:ext uri="{BB962C8B-B14F-4D97-AF65-F5344CB8AC3E}">
        <p14:creationId xmlns:p14="http://schemas.microsoft.com/office/powerpoint/2010/main" val="34565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437640" y="1847002"/>
            <a:ext cx="6138543" cy="4488397"/>
          </a:xfrm>
          <a:prstGeom prst="rect">
            <a:avLst/>
          </a:prstGeom>
        </p:spPr>
      </p:pic>
      <p:sp>
        <p:nvSpPr>
          <p:cNvPr id="6" name="Título 1"/>
          <p:cNvSpPr>
            <a:spLocks noGrp="1"/>
          </p:cNvSpPr>
          <p:nvPr>
            <p:ph type="title"/>
          </p:nvPr>
        </p:nvSpPr>
        <p:spPr>
          <a:xfrm>
            <a:off x="725598" y="254267"/>
            <a:ext cx="6508377" cy="1143000"/>
          </a:xfrm>
        </p:spPr>
        <p:txBody>
          <a:bodyPr/>
          <a:lstStyle/>
          <a:p>
            <a:r>
              <a:rPr lang="es-ES" sz="3000" dirty="0"/>
              <a:t>Lo social se explica por lo social</a:t>
            </a:r>
            <a:endParaRPr lang="es-ES" sz="3000" dirty="0">
              <a:solidFill>
                <a:srgbClr val="616042"/>
              </a:solidFill>
            </a:endParaRPr>
          </a:p>
        </p:txBody>
      </p:sp>
    </p:spTree>
    <p:extLst>
      <p:ext uri="{BB962C8B-B14F-4D97-AF65-F5344CB8AC3E}">
        <p14:creationId xmlns:p14="http://schemas.microsoft.com/office/powerpoint/2010/main" val="3127038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305857" y="1275502"/>
            <a:ext cx="6484363" cy="4863272"/>
          </a:xfrm>
          <a:prstGeom prst="rect">
            <a:avLst/>
          </a:prstGeom>
        </p:spPr>
      </p:pic>
      <p:sp>
        <p:nvSpPr>
          <p:cNvPr id="5" name="Título 1"/>
          <p:cNvSpPr>
            <a:spLocks noGrp="1"/>
          </p:cNvSpPr>
          <p:nvPr>
            <p:ph type="title"/>
          </p:nvPr>
        </p:nvSpPr>
        <p:spPr>
          <a:xfrm>
            <a:off x="725598" y="254267"/>
            <a:ext cx="6508377" cy="1143000"/>
          </a:xfrm>
        </p:spPr>
        <p:txBody>
          <a:bodyPr/>
          <a:lstStyle/>
          <a:p>
            <a:r>
              <a:rPr lang="es-ES" sz="3000" dirty="0"/>
              <a:t>Lo social se explica por lo social</a:t>
            </a:r>
            <a:endParaRPr lang="es-ES" sz="3000" dirty="0">
              <a:solidFill>
                <a:srgbClr val="616042"/>
              </a:solidFill>
            </a:endParaRPr>
          </a:p>
        </p:txBody>
      </p:sp>
    </p:spTree>
    <p:extLst>
      <p:ext uri="{BB962C8B-B14F-4D97-AF65-F5344CB8AC3E}">
        <p14:creationId xmlns:p14="http://schemas.microsoft.com/office/powerpoint/2010/main" val="357701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281898" y="1847002"/>
            <a:ext cx="6460402" cy="4845302"/>
          </a:xfrm>
          <a:prstGeom prst="rect">
            <a:avLst/>
          </a:prstGeom>
        </p:spPr>
      </p:pic>
      <p:sp>
        <p:nvSpPr>
          <p:cNvPr id="6" name="Título 1"/>
          <p:cNvSpPr>
            <a:spLocks noGrp="1"/>
          </p:cNvSpPr>
          <p:nvPr>
            <p:ph type="title"/>
          </p:nvPr>
        </p:nvSpPr>
        <p:spPr>
          <a:xfrm>
            <a:off x="725598" y="254267"/>
            <a:ext cx="6508377" cy="1143000"/>
          </a:xfrm>
        </p:spPr>
        <p:txBody>
          <a:bodyPr/>
          <a:lstStyle/>
          <a:p>
            <a:r>
              <a:rPr lang="es-ES" sz="3000" dirty="0"/>
              <a:t>Lo social se explica por lo social</a:t>
            </a:r>
            <a:endParaRPr lang="es-ES" sz="3000" dirty="0">
              <a:solidFill>
                <a:srgbClr val="616042"/>
              </a:solidFill>
            </a:endParaRPr>
          </a:p>
        </p:txBody>
      </p:sp>
    </p:spTree>
    <p:extLst>
      <p:ext uri="{BB962C8B-B14F-4D97-AF65-F5344CB8AC3E}">
        <p14:creationId xmlns:p14="http://schemas.microsoft.com/office/powerpoint/2010/main" val="4284903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649691" y="1847002"/>
            <a:ext cx="6271203" cy="4703402"/>
          </a:xfrm>
          <a:prstGeom prst="rect">
            <a:avLst/>
          </a:prstGeom>
        </p:spPr>
      </p:pic>
      <p:sp>
        <p:nvSpPr>
          <p:cNvPr id="6" name="Título 1"/>
          <p:cNvSpPr>
            <a:spLocks noGrp="1"/>
          </p:cNvSpPr>
          <p:nvPr>
            <p:ph type="title"/>
          </p:nvPr>
        </p:nvSpPr>
        <p:spPr>
          <a:xfrm>
            <a:off x="725598" y="254267"/>
            <a:ext cx="6508377" cy="1143000"/>
          </a:xfrm>
        </p:spPr>
        <p:txBody>
          <a:bodyPr/>
          <a:lstStyle/>
          <a:p>
            <a:r>
              <a:rPr lang="es-ES" sz="3000" dirty="0"/>
              <a:t>Lo social se explica por lo social</a:t>
            </a:r>
            <a:endParaRPr lang="es-ES" sz="3000" dirty="0">
              <a:solidFill>
                <a:srgbClr val="616042"/>
              </a:solidFill>
            </a:endParaRPr>
          </a:p>
        </p:txBody>
      </p:sp>
    </p:spTree>
    <p:extLst>
      <p:ext uri="{BB962C8B-B14F-4D97-AF65-F5344CB8AC3E}">
        <p14:creationId xmlns:p14="http://schemas.microsoft.com/office/powerpoint/2010/main" val="177311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05471" y="1847002"/>
            <a:ext cx="6184854" cy="4638641"/>
          </a:xfrm>
          <a:prstGeom prst="rect">
            <a:avLst/>
          </a:prstGeom>
        </p:spPr>
      </p:pic>
      <p:sp>
        <p:nvSpPr>
          <p:cNvPr id="6" name="Título 1"/>
          <p:cNvSpPr>
            <a:spLocks noGrp="1"/>
          </p:cNvSpPr>
          <p:nvPr>
            <p:ph type="title"/>
          </p:nvPr>
        </p:nvSpPr>
        <p:spPr>
          <a:xfrm>
            <a:off x="725598" y="254267"/>
            <a:ext cx="6508377" cy="1143000"/>
          </a:xfrm>
        </p:spPr>
        <p:txBody>
          <a:bodyPr/>
          <a:lstStyle/>
          <a:p>
            <a:r>
              <a:rPr lang="es-ES" sz="3000" dirty="0"/>
              <a:t>Lo social se explica por lo social</a:t>
            </a:r>
            <a:endParaRPr lang="es-ES" sz="3000" dirty="0">
              <a:solidFill>
                <a:srgbClr val="616042"/>
              </a:solidFill>
            </a:endParaRPr>
          </a:p>
        </p:txBody>
      </p:sp>
    </p:spTree>
    <p:extLst>
      <p:ext uri="{BB962C8B-B14F-4D97-AF65-F5344CB8AC3E}">
        <p14:creationId xmlns:p14="http://schemas.microsoft.com/office/powerpoint/2010/main" val="2995069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38498" y="300791"/>
            <a:ext cx="6508377" cy="1143000"/>
          </a:xfrm>
        </p:spPr>
        <p:txBody>
          <a:bodyPr/>
          <a:lstStyle/>
          <a:p>
            <a:r>
              <a:rPr lang="es-ES" sz="3000" dirty="0"/>
              <a:t>Tercer principio</a:t>
            </a:r>
          </a:p>
        </p:txBody>
      </p:sp>
      <p:sp>
        <p:nvSpPr>
          <p:cNvPr id="4" name="CuadroTexto 3"/>
          <p:cNvSpPr txBox="1"/>
          <p:nvPr/>
        </p:nvSpPr>
        <p:spPr>
          <a:xfrm>
            <a:off x="238499" y="2147568"/>
            <a:ext cx="8414524" cy="3785652"/>
          </a:xfrm>
          <a:prstGeom prst="rect">
            <a:avLst/>
          </a:prstGeom>
          <a:noFill/>
        </p:spPr>
        <p:txBody>
          <a:bodyPr wrap="square" rtlCol="0">
            <a:spAutoFit/>
          </a:bodyPr>
          <a:lstStyle/>
          <a:p>
            <a:r>
              <a:rPr lang="es-ES" sz="2400" dirty="0"/>
              <a:t>La variable más independiente de las variables independientes que nos sirvan para explicar nuestra investigación, esconde tras de sí toda una red de lazos y relaciones con otras variables explicativas del hecho.</a:t>
            </a:r>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345315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38498" y="300791"/>
            <a:ext cx="6508377" cy="1143000"/>
          </a:xfrm>
        </p:spPr>
        <p:txBody>
          <a:bodyPr/>
          <a:lstStyle/>
          <a:p>
            <a:r>
              <a:rPr lang="es-ES" sz="3000" dirty="0"/>
              <a:t>Cuarto principio</a:t>
            </a:r>
          </a:p>
        </p:txBody>
      </p:sp>
      <p:sp>
        <p:nvSpPr>
          <p:cNvPr id="4" name="CuadroTexto 3"/>
          <p:cNvSpPr txBox="1"/>
          <p:nvPr/>
        </p:nvSpPr>
        <p:spPr>
          <a:xfrm>
            <a:off x="238499" y="2147568"/>
            <a:ext cx="8414524" cy="6278642"/>
          </a:xfrm>
          <a:prstGeom prst="rect">
            <a:avLst/>
          </a:prstGeom>
          <a:noFill/>
        </p:spPr>
        <p:txBody>
          <a:bodyPr wrap="square" rtlCol="0">
            <a:spAutoFit/>
          </a:bodyPr>
          <a:lstStyle/>
          <a:p>
            <a:r>
              <a:rPr lang="es-ES" sz="2400" dirty="0"/>
              <a:t>La metodología NO es una receta de cocina.</a:t>
            </a:r>
          </a:p>
          <a:p>
            <a:endParaRPr lang="es-ES" sz="2400" dirty="0"/>
          </a:p>
          <a:p>
            <a:r>
              <a:rPr lang="es-MX" dirty="0"/>
              <a:t>Pierre Bourdieu es agudamente irónico al hablar de metodología cuando afirma que para muchos es una “serie de recetas o de preceptos que hay que respetar, no para conocer el objeto, sino para ser reconocido como conocedor del objeto.” </a:t>
            </a:r>
          </a:p>
          <a:p>
            <a:endParaRPr lang="es-MX" dirty="0"/>
          </a:p>
          <a:p>
            <a:r>
              <a:rPr lang="es-MX" dirty="0"/>
              <a:t>A los estudiantes e investigadores les pide definir previamente sus objetivos, sus métodos, al punto que, cuando un trabajo de investigación no se presenta según las normas de esta retórica tenemos la impresión de que no es un trabajo científico.</a:t>
            </a:r>
          </a:p>
          <a:p>
            <a:br>
              <a:rPr lang="es-MX" sz="2400" dirty="0"/>
            </a:br>
            <a:endParaRPr lang="es-ES" sz="2400"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196385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p:cNvSpPr>
            <a:spLocks noGrp="1"/>
          </p:cNvSpPr>
          <p:nvPr>
            <p:ph idx="1"/>
          </p:nvPr>
        </p:nvSpPr>
        <p:spPr>
          <a:xfrm>
            <a:off x="457200" y="2426373"/>
            <a:ext cx="8229600" cy="4876800"/>
          </a:xfrm>
        </p:spPr>
        <p:txBody>
          <a:bodyPr>
            <a:normAutofit/>
          </a:bodyPr>
          <a:lstStyle/>
          <a:p>
            <a:r>
              <a:rPr lang="es-ES" sz="3200" dirty="0"/>
              <a:t>LOS TRES ACTOS EPISTEMOLÓGICOS</a:t>
            </a:r>
          </a:p>
          <a:p>
            <a:pPr marL="0" indent="0">
              <a:buNone/>
            </a:pPr>
            <a:endParaRPr lang="es-ES" sz="2400" dirty="0"/>
          </a:p>
        </p:txBody>
      </p:sp>
    </p:spTree>
    <p:extLst>
      <p:ext uri="{BB962C8B-B14F-4D97-AF65-F5344CB8AC3E}">
        <p14:creationId xmlns:p14="http://schemas.microsoft.com/office/powerpoint/2010/main" val="80572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p:cNvSpPr>
            <a:spLocks noGrp="1"/>
          </p:cNvSpPr>
          <p:nvPr>
            <p:ph idx="1"/>
          </p:nvPr>
        </p:nvSpPr>
        <p:spPr>
          <a:xfrm>
            <a:off x="457200" y="2426373"/>
            <a:ext cx="8229600" cy="4876800"/>
          </a:xfrm>
        </p:spPr>
        <p:txBody>
          <a:bodyPr>
            <a:normAutofit/>
          </a:bodyPr>
          <a:lstStyle/>
          <a:p>
            <a:r>
              <a:rPr lang="es-ES" sz="3200" dirty="0"/>
              <a:t> EL URBANISMO Y SU RELACIÓN CON LO SOCIAL</a:t>
            </a:r>
          </a:p>
          <a:p>
            <a:pPr marL="0" indent="0">
              <a:buNone/>
            </a:pPr>
            <a:endParaRPr lang="es-ES" sz="2400" dirty="0"/>
          </a:p>
        </p:txBody>
      </p:sp>
    </p:spTree>
    <p:extLst>
      <p:ext uri="{BB962C8B-B14F-4D97-AF65-F5344CB8AC3E}">
        <p14:creationId xmlns:p14="http://schemas.microsoft.com/office/powerpoint/2010/main" val="222144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396092" y="1556792"/>
            <a:ext cx="7920324" cy="2677656"/>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¿Cómo empezar mal una investigación?</a:t>
            </a:r>
          </a:p>
          <a:p>
            <a:endParaRPr lang="es-MX" sz="2400" dirty="0">
              <a:latin typeface="Arial" pitchFamily="34" charset="0"/>
              <a:cs typeface="Arial" pitchFamily="34" charset="0"/>
            </a:endParaRPr>
          </a:p>
          <a:p>
            <a:r>
              <a:rPr lang="es-MX" sz="2400" dirty="0">
                <a:latin typeface="Arial" pitchFamily="34" charset="0"/>
                <a:cs typeface="Arial" pitchFamily="34" charset="0"/>
              </a:rPr>
              <a:t>La voracidad de los libros o de las estadísticas</a:t>
            </a:r>
          </a:p>
          <a:p>
            <a:endParaRPr lang="es-MX" sz="2400" dirty="0">
              <a:latin typeface="Arial" pitchFamily="34" charset="0"/>
              <a:cs typeface="Arial" pitchFamily="34" charset="0"/>
            </a:endParaRPr>
          </a:p>
          <a:p>
            <a:r>
              <a:rPr lang="es-MX" sz="2400" dirty="0">
                <a:latin typeface="Arial" pitchFamily="34" charset="0"/>
                <a:cs typeface="Arial" pitchFamily="34" charset="0"/>
              </a:rPr>
              <a:t>El callejón sin salida de las hipótesis y los métodos</a:t>
            </a:r>
          </a:p>
          <a:p>
            <a:endParaRPr lang="es-MX" sz="2400" dirty="0">
              <a:latin typeface="Arial" pitchFamily="34" charset="0"/>
              <a:cs typeface="Arial" pitchFamily="34" charset="0"/>
            </a:endParaRPr>
          </a:p>
          <a:p>
            <a:r>
              <a:rPr lang="es-MX" sz="2400" dirty="0">
                <a:latin typeface="Arial" pitchFamily="34" charset="0"/>
                <a:cs typeface="Arial" pitchFamily="34" charset="0"/>
              </a:rPr>
              <a:t>El énfasis que omnubila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332656"/>
            <a:ext cx="4032448" cy="584775"/>
          </a:xfrm>
          <a:prstGeom prst="rect">
            <a:avLst/>
          </a:prstGeom>
        </p:spPr>
        <p:txBody>
          <a:bodyPr wrap="square">
            <a:spAutoFit/>
          </a:bodyPr>
          <a:lstStyle/>
          <a:p>
            <a:r>
              <a:rPr lang="es-MX" sz="1600" dirty="0">
                <a:solidFill>
                  <a:schemeClr val="bg1"/>
                </a:solidFill>
                <a:latin typeface="Sansation" pitchFamily="2" charset="0"/>
                <a:cs typeface="Arial" pitchFamily="34" charset="0"/>
              </a:rPr>
              <a:t>Metodología avanzadao</a:t>
            </a:r>
          </a:p>
          <a:p>
            <a:endParaRPr lang="es-MX" sz="1600" dirty="0">
              <a:solidFill>
                <a:schemeClr val="bg1"/>
              </a:solidFill>
              <a:latin typeface="Sansation" pitchFamily="2" charset="0"/>
            </a:endParaRPr>
          </a:p>
        </p:txBody>
      </p:sp>
      <p:sp>
        <p:nvSpPr>
          <p:cNvPr id="11" name="10 CuadroTexto"/>
          <p:cNvSpPr txBox="1"/>
          <p:nvPr/>
        </p:nvSpPr>
        <p:spPr>
          <a:xfrm>
            <a:off x="396092" y="1556792"/>
            <a:ext cx="7920324" cy="4893647"/>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¿Cómo empezar mal una investigación?</a:t>
            </a:r>
          </a:p>
          <a:p>
            <a:endParaRPr lang="es-MX" sz="2400" dirty="0">
              <a:latin typeface="Arial" pitchFamily="34" charset="0"/>
              <a:cs typeface="Arial" pitchFamily="34" charset="0"/>
            </a:endParaRPr>
          </a:p>
          <a:p>
            <a:r>
              <a:rPr lang="es-MX" sz="2400" dirty="0">
                <a:latin typeface="Arial" pitchFamily="34" charset="0"/>
                <a:cs typeface="Arial" pitchFamily="34" charset="0"/>
              </a:rPr>
              <a:t>La voracidad de los libros o de las estadísticas</a:t>
            </a:r>
          </a:p>
          <a:p>
            <a:endParaRPr lang="es-MX" sz="2400" dirty="0">
              <a:latin typeface="Arial" pitchFamily="34" charset="0"/>
              <a:cs typeface="Arial" pitchFamily="34" charset="0"/>
            </a:endParaRPr>
          </a:p>
          <a:p>
            <a:r>
              <a:rPr lang="es-MX" sz="2400" dirty="0">
                <a:latin typeface="Arial" pitchFamily="34" charset="0"/>
                <a:cs typeface="Arial" pitchFamily="34" charset="0"/>
              </a:rPr>
              <a:t>Sobrellenarse de información y perder un hilo conductor claro, preciso y conciso.</a:t>
            </a:r>
          </a:p>
          <a:p>
            <a:endParaRPr lang="es-MX" sz="2400" dirty="0">
              <a:latin typeface="Arial" pitchFamily="34" charset="0"/>
              <a:cs typeface="Arial" pitchFamily="34" charset="0"/>
            </a:endParaRPr>
          </a:p>
          <a:p>
            <a:r>
              <a:rPr lang="es-MX" sz="2400" dirty="0">
                <a:latin typeface="Arial" pitchFamily="34" charset="0"/>
                <a:cs typeface="Arial" pitchFamily="34" charset="0"/>
              </a:rPr>
              <a:t>Es la principal causa de abandono de las investigaciones.</a:t>
            </a:r>
          </a:p>
          <a:p>
            <a:endParaRPr lang="es-MX" sz="2400" dirty="0">
              <a:latin typeface="Arial" pitchFamily="34" charset="0"/>
              <a:cs typeface="Arial" pitchFamily="34" charset="0"/>
            </a:endParaRPr>
          </a:p>
          <a:p>
            <a:r>
              <a:rPr lang="es-MX" sz="2400" dirty="0">
                <a:latin typeface="Arial" pitchFamily="34" charset="0"/>
                <a:cs typeface="Arial" pitchFamily="34" charset="0"/>
              </a:rPr>
              <a:t>Se debe dedicar tiempo a la reflexión, hay que saber escoger el camino más corto, no por ello menos profundo.</a:t>
            </a:r>
          </a:p>
        </p:txBody>
      </p:sp>
    </p:spTree>
    <p:extLst>
      <p:ext uri="{BB962C8B-B14F-4D97-AF65-F5344CB8AC3E}">
        <p14:creationId xmlns:p14="http://schemas.microsoft.com/office/powerpoint/2010/main" val="4220373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332656"/>
            <a:ext cx="4032448" cy="584775"/>
          </a:xfrm>
          <a:prstGeom prst="rect">
            <a:avLst/>
          </a:prstGeom>
        </p:spPr>
        <p:txBody>
          <a:bodyPr wrap="square">
            <a:spAutoFit/>
          </a:bodyPr>
          <a:lstStyle/>
          <a:p>
            <a:r>
              <a:rPr lang="es-MX" sz="1600" dirty="0">
                <a:solidFill>
                  <a:schemeClr val="bg1"/>
                </a:solidFill>
                <a:latin typeface="Sansation" pitchFamily="2" charset="0"/>
                <a:cs typeface="Arial" pitchFamily="34" charset="0"/>
              </a:rPr>
              <a:t>Metodología avanzadao</a:t>
            </a:r>
          </a:p>
          <a:p>
            <a:endParaRPr lang="es-MX" sz="1600" dirty="0">
              <a:solidFill>
                <a:schemeClr val="bg1"/>
              </a:solidFill>
              <a:latin typeface="Sansation" pitchFamily="2" charset="0"/>
            </a:endParaRPr>
          </a:p>
        </p:txBody>
      </p:sp>
      <p:sp>
        <p:nvSpPr>
          <p:cNvPr id="11" name="10 CuadroTexto"/>
          <p:cNvSpPr txBox="1"/>
          <p:nvPr/>
        </p:nvSpPr>
        <p:spPr>
          <a:xfrm>
            <a:off x="395536" y="1340768"/>
            <a:ext cx="7920324" cy="5262979"/>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¿Cómo empezar mal una investigación?</a:t>
            </a:r>
          </a:p>
          <a:p>
            <a:endParaRPr lang="es-MX" sz="2400" dirty="0">
              <a:latin typeface="Arial" pitchFamily="34" charset="0"/>
              <a:cs typeface="Arial" pitchFamily="34" charset="0"/>
            </a:endParaRPr>
          </a:p>
          <a:p>
            <a:r>
              <a:rPr lang="es-MX" sz="2400" dirty="0">
                <a:latin typeface="Arial" pitchFamily="34" charset="0"/>
                <a:cs typeface="Arial" pitchFamily="34" charset="0"/>
              </a:rPr>
              <a:t>El callejón sin salida de las hipótesis y los métodos</a:t>
            </a:r>
          </a:p>
          <a:p>
            <a:endParaRPr lang="es-MX" sz="2400" dirty="0">
              <a:latin typeface="Arial" pitchFamily="34" charset="0"/>
              <a:cs typeface="Arial" pitchFamily="34" charset="0"/>
            </a:endParaRPr>
          </a:p>
          <a:p>
            <a:r>
              <a:rPr lang="es-MX" sz="2400" dirty="0">
                <a:latin typeface="Arial" pitchFamily="34" charset="0"/>
                <a:cs typeface="Arial" pitchFamily="34" charset="0"/>
              </a:rPr>
              <a:t>Precipitarse en las hipótesis, en la elección de los métodos, en la elaboración de instrumentos, etc.</a:t>
            </a:r>
          </a:p>
          <a:p>
            <a:endParaRPr lang="es-MX" sz="2400" dirty="0">
              <a:latin typeface="Arial" pitchFamily="34" charset="0"/>
              <a:cs typeface="Arial" pitchFamily="34" charset="0"/>
            </a:endParaRPr>
          </a:p>
          <a:p>
            <a:r>
              <a:rPr lang="es-MX" sz="2400" dirty="0">
                <a:latin typeface="Arial" pitchFamily="34" charset="0"/>
                <a:cs typeface="Arial" pitchFamily="34" charset="0"/>
              </a:rPr>
              <a:t>No es posible elegir técnicas o métodos sin tener precisión de lo que se quiere. No es posible establecer hipótesis sin un objeto de estudio bien definido.</a:t>
            </a:r>
          </a:p>
          <a:p>
            <a:endParaRPr lang="es-MX" sz="2400" dirty="0">
              <a:latin typeface="Arial" pitchFamily="34" charset="0"/>
              <a:cs typeface="Arial" pitchFamily="34" charset="0"/>
            </a:endParaRPr>
          </a:p>
          <a:p>
            <a:r>
              <a:rPr lang="es-MX" sz="2400" dirty="0">
                <a:latin typeface="Arial" pitchFamily="34" charset="0"/>
                <a:cs typeface="Arial" pitchFamily="34" charset="0"/>
              </a:rPr>
              <a:t>Existe la falsa creencia de que utilizar sofisticados métodos o técnicas determinan el valor o el carácter científico de un trabajo.</a:t>
            </a:r>
          </a:p>
        </p:txBody>
      </p:sp>
    </p:spTree>
    <p:extLst>
      <p:ext uri="{BB962C8B-B14F-4D97-AF65-F5344CB8AC3E}">
        <p14:creationId xmlns:p14="http://schemas.microsoft.com/office/powerpoint/2010/main" val="57500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332656"/>
            <a:ext cx="4032448" cy="584775"/>
          </a:xfrm>
          <a:prstGeom prst="rect">
            <a:avLst/>
          </a:prstGeom>
        </p:spPr>
        <p:txBody>
          <a:bodyPr wrap="square">
            <a:spAutoFit/>
          </a:bodyPr>
          <a:lstStyle/>
          <a:p>
            <a:r>
              <a:rPr lang="es-MX" sz="1600" dirty="0">
                <a:solidFill>
                  <a:schemeClr val="bg1"/>
                </a:solidFill>
                <a:latin typeface="Sansation" pitchFamily="2" charset="0"/>
                <a:cs typeface="Arial" pitchFamily="34" charset="0"/>
              </a:rPr>
              <a:t>Metodología avanzadao</a:t>
            </a:r>
          </a:p>
          <a:p>
            <a:endParaRPr lang="es-MX" sz="1600" dirty="0">
              <a:solidFill>
                <a:schemeClr val="bg1"/>
              </a:solidFill>
              <a:latin typeface="Sansation" pitchFamily="2" charset="0"/>
            </a:endParaRPr>
          </a:p>
        </p:txBody>
      </p:sp>
      <p:sp>
        <p:nvSpPr>
          <p:cNvPr id="11" name="10 CuadroTexto"/>
          <p:cNvSpPr txBox="1"/>
          <p:nvPr/>
        </p:nvSpPr>
        <p:spPr>
          <a:xfrm>
            <a:off x="395536" y="1340768"/>
            <a:ext cx="7920324" cy="5262979"/>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¿Cómo empezar mal una investigación?</a:t>
            </a:r>
          </a:p>
          <a:p>
            <a:endParaRPr lang="es-MX" sz="2400" dirty="0">
              <a:latin typeface="Arial" pitchFamily="34" charset="0"/>
              <a:cs typeface="Arial" pitchFamily="34" charset="0"/>
            </a:endParaRPr>
          </a:p>
          <a:p>
            <a:r>
              <a:rPr lang="es-MX" sz="2400" dirty="0">
                <a:latin typeface="Arial" pitchFamily="34" charset="0"/>
                <a:cs typeface="Arial" pitchFamily="34" charset="0"/>
              </a:rPr>
              <a:t>El énfasis que omnubila</a:t>
            </a:r>
          </a:p>
          <a:p>
            <a:endParaRPr lang="es-MX" sz="2400" dirty="0">
              <a:latin typeface="Arial" pitchFamily="34" charset="0"/>
              <a:cs typeface="Arial" pitchFamily="34" charset="0"/>
            </a:endParaRPr>
          </a:p>
          <a:p>
            <a:r>
              <a:rPr lang="es-MX" sz="2400" dirty="0">
                <a:latin typeface="Arial" pitchFamily="34" charset="0"/>
                <a:cs typeface="Arial" pitchFamily="34" charset="0"/>
              </a:rPr>
              <a:t>Existe también la falsa creencia que, para garantizar credibilidad científica, hay que expresarse de manera compleja.</a:t>
            </a:r>
          </a:p>
          <a:p>
            <a:endParaRPr lang="es-MX" sz="2400" dirty="0">
              <a:latin typeface="Arial" pitchFamily="34" charset="0"/>
              <a:cs typeface="Arial" pitchFamily="34" charset="0"/>
            </a:endParaRPr>
          </a:p>
          <a:p>
            <a:r>
              <a:rPr lang="es-MX" sz="2400" dirty="0">
                <a:latin typeface="Arial" pitchFamily="34" charset="0"/>
                <a:cs typeface="Arial" pitchFamily="34" charset="0"/>
              </a:rPr>
              <a:t>Es importante definir las palabras principales o conceptos que utilizamos en nuestra investigación y otorgarles sentido.</a:t>
            </a:r>
          </a:p>
          <a:p>
            <a:endParaRPr lang="es-MX" sz="2400" dirty="0">
              <a:latin typeface="Arial" pitchFamily="34" charset="0"/>
              <a:cs typeface="Arial" pitchFamily="34" charset="0"/>
            </a:endParaRPr>
          </a:p>
          <a:p>
            <a:r>
              <a:rPr lang="es-MX" sz="2400" dirty="0">
                <a:latin typeface="Arial" pitchFamily="34" charset="0"/>
                <a:cs typeface="Arial" pitchFamily="34" charset="0"/>
              </a:rPr>
              <a:t>Tenemos que ser capaces de poder explicar cualquier frase que formulemos.</a:t>
            </a:r>
          </a:p>
        </p:txBody>
      </p:sp>
    </p:spTree>
    <p:extLst>
      <p:ext uri="{BB962C8B-B14F-4D97-AF65-F5344CB8AC3E}">
        <p14:creationId xmlns:p14="http://schemas.microsoft.com/office/powerpoint/2010/main" val="3712521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332656"/>
            <a:ext cx="4032448" cy="584775"/>
          </a:xfrm>
          <a:prstGeom prst="rect">
            <a:avLst/>
          </a:prstGeom>
        </p:spPr>
        <p:txBody>
          <a:bodyPr wrap="square">
            <a:spAutoFit/>
          </a:bodyPr>
          <a:lstStyle/>
          <a:p>
            <a:r>
              <a:rPr lang="es-MX" sz="1600" dirty="0">
                <a:solidFill>
                  <a:schemeClr val="bg1"/>
                </a:solidFill>
                <a:latin typeface="Sansation" pitchFamily="2" charset="0"/>
                <a:cs typeface="Arial" pitchFamily="34" charset="0"/>
              </a:rPr>
              <a:t>Metodología avanzadao</a:t>
            </a:r>
          </a:p>
          <a:p>
            <a:endParaRPr lang="es-MX" sz="1600" dirty="0">
              <a:solidFill>
                <a:schemeClr val="bg1"/>
              </a:solidFill>
              <a:latin typeface="Sansation" pitchFamily="2" charset="0"/>
            </a:endParaRPr>
          </a:p>
        </p:txBody>
      </p:sp>
      <p:sp>
        <p:nvSpPr>
          <p:cNvPr id="11" name="10 CuadroTexto"/>
          <p:cNvSpPr txBox="1"/>
          <p:nvPr/>
        </p:nvSpPr>
        <p:spPr>
          <a:xfrm>
            <a:off x="4788024" y="1700808"/>
            <a:ext cx="3671852" cy="1938992"/>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Gastón Bachelard  (1884 – 1962)</a:t>
            </a:r>
          </a:p>
          <a:p>
            <a:r>
              <a:rPr lang="es-MX" sz="2400" dirty="0">
                <a:latin typeface="Arial" pitchFamily="34" charset="0"/>
                <a:cs typeface="Arial" pitchFamily="34" charset="0"/>
              </a:rPr>
              <a:t>Filósofo, poeta, físico, profesor y crítico literario francés.</a:t>
            </a:r>
          </a:p>
        </p:txBody>
      </p:sp>
      <p:pic>
        <p:nvPicPr>
          <p:cNvPr id="2" name="Imagen 1"/>
          <p:cNvPicPr>
            <a:picLocks noChangeAspect="1"/>
          </p:cNvPicPr>
          <p:nvPr/>
        </p:nvPicPr>
        <p:blipFill>
          <a:blip r:embed="rId2"/>
          <a:stretch>
            <a:fillRect/>
          </a:stretch>
        </p:blipFill>
        <p:spPr>
          <a:xfrm>
            <a:off x="467543" y="2420888"/>
            <a:ext cx="3919016" cy="3816424"/>
          </a:xfrm>
          <a:prstGeom prst="rect">
            <a:avLst/>
          </a:prstGeom>
        </p:spPr>
      </p:pic>
      <p:sp>
        <p:nvSpPr>
          <p:cNvPr id="6" name="10 CuadroTexto"/>
          <p:cNvSpPr txBox="1"/>
          <p:nvPr/>
        </p:nvSpPr>
        <p:spPr>
          <a:xfrm>
            <a:off x="4716016" y="4149080"/>
            <a:ext cx="3824252" cy="1938992"/>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El hecho científico:</a:t>
            </a:r>
          </a:p>
          <a:p>
            <a:endParaRPr lang="es-MX" sz="2400" dirty="0">
              <a:latin typeface="Arial" pitchFamily="34" charset="0"/>
              <a:cs typeface="Arial" pitchFamily="34" charset="0"/>
            </a:endParaRPr>
          </a:p>
          <a:p>
            <a:r>
              <a:rPr lang="es-MX" sz="2400" dirty="0">
                <a:latin typeface="Arial" pitchFamily="34" charset="0"/>
                <a:cs typeface="Arial" pitchFamily="34" charset="0"/>
              </a:rPr>
              <a:t>Se conquista</a:t>
            </a:r>
          </a:p>
          <a:p>
            <a:r>
              <a:rPr lang="es-MX" sz="2400" dirty="0">
                <a:latin typeface="Arial" pitchFamily="34" charset="0"/>
                <a:cs typeface="Arial" pitchFamily="34" charset="0"/>
              </a:rPr>
              <a:t>Se construye</a:t>
            </a:r>
          </a:p>
          <a:p>
            <a:r>
              <a:rPr lang="es-MX" sz="2400" dirty="0">
                <a:latin typeface="Arial" pitchFamily="34" charset="0"/>
                <a:cs typeface="Arial" pitchFamily="34" charset="0"/>
              </a:rPr>
              <a:t>Se comprueba</a:t>
            </a:r>
          </a:p>
        </p:txBody>
      </p:sp>
      <p:sp>
        <p:nvSpPr>
          <p:cNvPr id="7" name="10 CuadroTexto"/>
          <p:cNvSpPr txBox="1"/>
          <p:nvPr/>
        </p:nvSpPr>
        <p:spPr>
          <a:xfrm>
            <a:off x="395536" y="1412776"/>
            <a:ext cx="3671852" cy="461665"/>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¿Cómo empezar bien?</a:t>
            </a:r>
          </a:p>
        </p:txBody>
      </p:sp>
    </p:spTree>
    <p:extLst>
      <p:ext uri="{BB962C8B-B14F-4D97-AF65-F5344CB8AC3E}">
        <p14:creationId xmlns:p14="http://schemas.microsoft.com/office/powerpoint/2010/main" val="1965192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332656"/>
            <a:ext cx="4032448" cy="584775"/>
          </a:xfrm>
          <a:prstGeom prst="rect">
            <a:avLst/>
          </a:prstGeom>
        </p:spPr>
        <p:txBody>
          <a:bodyPr wrap="square">
            <a:spAutoFit/>
          </a:bodyPr>
          <a:lstStyle/>
          <a:p>
            <a:r>
              <a:rPr lang="es-MX" sz="1600" dirty="0">
                <a:solidFill>
                  <a:schemeClr val="bg1"/>
                </a:solidFill>
                <a:latin typeface="Sansation" pitchFamily="2" charset="0"/>
                <a:cs typeface="Arial" pitchFamily="34" charset="0"/>
              </a:rPr>
              <a:t>Metodología avanzadao</a:t>
            </a:r>
          </a:p>
          <a:p>
            <a:endParaRPr lang="es-MX" sz="1600" dirty="0">
              <a:solidFill>
                <a:schemeClr val="bg1"/>
              </a:solidFill>
              <a:latin typeface="Sansation" pitchFamily="2" charset="0"/>
            </a:endParaRPr>
          </a:p>
        </p:txBody>
      </p:sp>
      <p:sp>
        <p:nvSpPr>
          <p:cNvPr id="6" name="10 CuadroTexto"/>
          <p:cNvSpPr txBox="1"/>
          <p:nvPr/>
        </p:nvSpPr>
        <p:spPr>
          <a:xfrm>
            <a:off x="683568" y="1556792"/>
            <a:ext cx="5760640" cy="3046988"/>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El hecho científico:</a:t>
            </a:r>
          </a:p>
          <a:p>
            <a:endParaRPr lang="es-MX" sz="2400" dirty="0">
              <a:latin typeface="Arial" pitchFamily="34" charset="0"/>
              <a:cs typeface="Arial" pitchFamily="34" charset="0"/>
            </a:endParaRPr>
          </a:p>
          <a:p>
            <a:r>
              <a:rPr lang="es-MX" sz="2400" dirty="0">
                <a:latin typeface="Arial" pitchFamily="34" charset="0"/>
                <a:cs typeface="Arial" pitchFamily="34" charset="0"/>
              </a:rPr>
              <a:t>Se conquista – sobre los prejuicios</a:t>
            </a:r>
          </a:p>
          <a:p>
            <a:endParaRPr lang="es-MX" sz="2400" dirty="0">
              <a:latin typeface="Arial" pitchFamily="34" charset="0"/>
              <a:cs typeface="Arial" pitchFamily="34" charset="0"/>
            </a:endParaRPr>
          </a:p>
          <a:p>
            <a:r>
              <a:rPr lang="es-MX" sz="2400" dirty="0">
                <a:latin typeface="Arial" pitchFamily="34" charset="0"/>
                <a:cs typeface="Arial" pitchFamily="34" charset="0"/>
              </a:rPr>
              <a:t>Se construye – mediante la razón</a:t>
            </a:r>
          </a:p>
          <a:p>
            <a:endParaRPr lang="es-MX" sz="2400" dirty="0">
              <a:latin typeface="Arial" pitchFamily="34" charset="0"/>
              <a:cs typeface="Arial" pitchFamily="34" charset="0"/>
            </a:endParaRPr>
          </a:p>
          <a:p>
            <a:r>
              <a:rPr lang="es-MX" sz="2400" dirty="0">
                <a:latin typeface="Arial" pitchFamily="34" charset="0"/>
                <a:cs typeface="Arial" pitchFamily="34" charset="0"/>
              </a:rPr>
              <a:t>Se comprueba – en la práctica</a:t>
            </a:r>
          </a:p>
          <a:p>
            <a:endParaRPr lang="es-MX" sz="2400" dirty="0">
              <a:latin typeface="Arial" pitchFamily="34" charset="0"/>
              <a:cs typeface="Arial" pitchFamily="34" charset="0"/>
            </a:endParaRPr>
          </a:p>
        </p:txBody>
      </p:sp>
    </p:spTree>
    <p:extLst>
      <p:ext uri="{BB962C8B-B14F-4D97-AF65-F5344CB8AC3E}">
        <p14:creationId xmlns:p14="http://schemas.microsoft.com/office/powerpoint/2010/main" val="159212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67544" y="332656"/>
            <a:ext cx="4032448" cy="584775"/>
          </a:xfrm>
          <a:prstGeom prst="rect">
            <a:avLst/>
          </a:prstGeom>
        </p:spPr>
        <p:txBody>
          <a:bodyPr wrap="square">
            <a:spAutoFit/>
          </a:bodyPr>
          <a:lstStyle/>
          <a:p>
            <a:r>
              <a:rPr lang="es-MX" sz="1600" dirty="0">
                <a:solidFill>
                  <a:schemeClr val="bg1"/>
                </a:solidFill>
                <a:latin typeface="Sansation" pitchFamily="2" charset="0"/>
                <a:cs typeface="Arial" pitchFamily="34" charset="0"/>
              </a:rPr>
              <a:t>Metodología avanzadao</a:t>
            </a:r>
          </a:p>
          <a:p>
            <a:endParaRPr lang="es-MX" sz="1600" dirty="0">
              <a:solidFill>
                <a:schemeClr val="bg1"/>
              </a:solidFill>
              <a:latin typeface="Sansation" pitchFamily="2" charset="0"/>
            </a:endParaRPr>
          </a:p>
        </p:txBody>
      </p:sp>
      <p:sp>
        <p:nvSpPr>
          <p:cNvPr id="6" name="10 CuadroTexto"/>
          <p:cNvSpPr txBox="1"/>
          <p:nvPr/>
        </p:nvSpPr>
        <p:spPr>
          <a:xfrm>
            <a:off x="683568" y="1556792"/>
            <a:ext cx="8208912" cy="3785652"/>
          </a:xfrm>
          <a:prstGeom prst="rect">
            <a:avLst/>
          </a:prstGeom>
          <a:noFill/>
          <a:ln>
            <a:solidFill>
              <a:srgbClr val="00B050"/>
            </a:solidFill>
          </a:ln>
        </p:spPr>
        <p:txBody>
          <a:bodyPr wrap="square" rtlCol="0">
            <a:spAutoFit/>
          </a:bodyPr>
          <a:lstStyle/>
          <a:p>
            <a:r>
              <a:rPr lang="es-MX" sz="2400" dirty="0">
                <a:latin typeface="Arial" pitchFamily="34" charset="0"/>
                <a:cs typeface="Arial" pitchFamily="34" charset="0"/>
              </a:rPr>
              <a:t>3 actos epistemológicos</a:t>
            </a:r>
          </a:p>
          <a:p>
            <a:endParaRPr lang="es-MX" sz="2400" dirty="0">
              <a:latin typeface="Arial" pitchFamily="34" charset="0"/>
              <a:cs typeface="Arial" pitchFamily="34" charset="0"/>
            </a:endParaRPr>
          </a:p>
          <a:p>
            <a:r>
              <a:rPr lang="es-MX" sz="2400" dirty="0">
                <a:latin typeface="Arial" pitchFamily="34" charset="0"/>
                <a:cs typeface="Arial" pitchFamily="34" charset="0"/>
              </a:rPr>
              <a:t>El hecho científico:</a:t>
            </a:r>
          </a:p>
          <a:p>
            <a:endParaRPr lang="es-MX" sz="2400" dirty="0">
              <a:latin typeface="Arial" pitchFamily="34" charset="0"/>
              <a:cs typeface="Arial" pitchFamily="34" charset="0"/>
            </a:endParaRPr>
          </a:p>
          <a:p>
            <a:r>
              <a:rPr lang="es-MX" sz="2400" dirty="0">
                <a:latin typeface="Arial" pitchFamily="34" charset="0"/>
                <a:cs typeface="Arial" pitchFamily="34" charset="0"/>
              </a:rPr>
              <a:t>Se conquista – sobre los prejuicios - RUPTURA</a:t>
            </a:r>
          </a:p>
          <a:p>
            <a:endParaRPr lang="es-MX" sz="2400" dirty="0">
              <a:latin typeface="Arial" pitchFamily="34" charset="0"/>
              <a:cs typeface="Arial" pitchFamily="34" charset="0"/>
            </a:endParaRPr>
          </a:p>
          <a:p>
            <a:r>
              <a:rPr lang="es-MX" sz="2400" dirty="0">
                <a:latin typeface="Arial" pitchFamily="34" charset="0"/>
                <a:cs typeface="Arial" pitchFamily="34" charset="0"/>
              </a:rPr>
              <a:t>Se construye – mediante la razón - ESTRUCTURACIÓN</a:t>
            </a:r>
          </a:p>
          <a:p>
            <a:endParaRPr lang="es-MX" sz="2400" dirty="0">
              <a:latin typeface="Arial" pitchFamily="34" charset="0"/>
              <a:cs typeface="Arial" pitchFamily="34" charset="0"/>
            </a:endParaRPr>
          </a:p>
          <a:p>
            <a:r>
              <a:rPr lang="es-MX" sz="2400" dirty="0">
                <a:latin typeface="Arial" pitchFamily="34" charset="0"/>
                <a:cs typeface="Arial" pitchFamily="34" charset="0"/>
              </a:rPr>
              <a:t>Se comprueba – en la práctica - COMPROBACIÓN</a:t>
            </a:r>
          </a:p>
          <a:p>
            <a:endParaRPr lang="es-MX" sz="2400" dirty="0">
              <a:latin typeface="Arial" pitchFamily="34" charset="0"/>
              <a:cs typeface="Arial" pitchFamily="34" charset="0"/>
            </a:endParaRPr>
          </a:p>
        </p:txBody>
      </p:sp>
    </p:spTree>
    <p:extLst>
      <p:ext uri="{BB962C8B-B14F-4D97-AF65-F5344CB8AC3E}">
        <p14:creationId xmlns:p14="http://schemas.microsoft.com/office/powerpoint/2010/main" val="744623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7256" y="1874154"/>
            <a:ext cx="5102206" cy="3139321"/>
          </a:xfrm>
          <a:prstGeom prst="rect">
            <a:avLst/>
          </a:prstGeom>
        </p:spPr>
        <p:txBody>
          <a:bodyPr wrap="square">
            <a:spAutoFit/>
          </a:bodyPr>
          <a:lstStyle/>
          <a:p>
            <a:endParaRPr lang="es-ES_tradnl" sz="2400" dirty="0"/>
          </a:p>
          <a:p>
            <a:r>
              <a:rPr lang="es-ES_tradnl" sz="2400" dirty="0"/>
              <a:t>Ruptura</a:t>
            </a:r>
          </a:p>
          <a:p>
            <a:endParaRPr lang="es-ES_tradnl" sz="2400" dirty="0"/>
          </a:p>
          <a:p>
            <a:r>
              <a:rPr lang="es-ES_tradnl" sz="2400" dirty="0"/>
              <a:t>Necesidad de desprendernos de nuestras prenociones, de nuestros dogmas, de nuestro sentido común</a:t>
            </a:r>
            <a:r>
              <a:rPr lang="es-ES_tradnl" dirty="0"/>
              <a:t>.</a:t>
            </a:r>
          </a:p>
          <a:p>
            <a:endParaRPr lang="es-ES_tradnl" dirty="0"/>
          </a:p>
          <a:p>
            <a:r>
              <a:rPr lang="es-ES" dirty="0"/>
              <a:t> </a:t>
            </a:r>
            <a:endParaRPr lang="es-MX" dirty="0"/>
          </a:p>
          <a:p>
            <a:r>
              <a:rPr lang="es-ES" dirty="0"/>
              <a:t> </a:t>
            </a:r>
            <a:endParaRPr lang="es-MX" dirty="0"/>
          </a:p>
        </p:txBody>
      </p:sp>
      <p:pic>
        <p:nvPicPr>
          <p:cNvPr id="3" name="Imagen 2"/>
          <p:cNvPicPr>
            <a:picLocks noChangeAspect="1"/>
          </p:cNvPicPr>
          <p:nvPr/>
        </p:nvPicPr>
        <p:blipFill>
          <a:blip r:embed="rId3"/>
          <a:stretch>
            <a:fillRect/>
          </a:stretch>
        </p:blipFill>
        <p:spPr>
          <a:xfrm>
            <a:off x="5749591" y="2043015"/>
            <a:ext cx="3036185" cy="4266141"/>
          </a:xfrm>
          <a:prstGeom prst="rect">
            <a:avLst/>
          </a:prstGeom>
        </p:spPr>
      </p:pic>
      <p:sp>
        <p:nvSpPr>
          <p:cNvPr id="7" name="Título 1"/>
          <p:cNvSpPr>
            <a:spLocks noGrp="1"/>
          </p:cNvSpPr>
          <p:nvPr>
            <p:ph type="title"/>
          </p:nvPr>
        </p:nvSpPr>
        <p:spPr>
          <a:xfrm>
            <a:off x="447256" y="704002"/>
            <a:ext cx="6667886" cy="1143000"/>
          </a:xfrm>
        </p:spPr>
        <p:txBody>
          <a:bodyPr/>
          <a:lstStyle/>
          <a:p>
            <a:r>
              <a:rPr lang="es-ES" sz="3000" dirty="0"/>
              <a:t>Los 3 actos epistemológicos de la investigación</a:t>
            </a:r>
          </a:p>
        </p:txBody>
      </p:sp>
    </p:spTree>
    <p:extLst>
      <p:ext uri="{BB962C8B-B14F-4D97-AF65-F5344CB8AC3E}">
        <p14:creationId xmlns:p14="http://schemas.microsoft.com/office/powerpoint/2010/main" val="435712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7255" y="1524697"/>
            <a:ext cx="5768889" cy="4339650"/>
          </a:xfrm>
          <a:prstGeom prst="rect">
            <a:avLst/>
          </a:prstGeom>
        </p:spPr>
        <p:txBody>
          <a:bodyPr wrap="square">
            <a:spAutoFit/>
          </a:bodyPr>
          <a:lstStyle/>
          <a:p>
            <a:endParaRPr lang="es-ES_tradnl" dirty="0"/>
          </a:p>
          <a:p>
            <a:r>
              <a:rPr lang="es-ES_tradnl" sz="2400" dirty="0"/>
              <a:t>Estructuración</a:t>
            </a:r>
          </a:p>
          <a:p>
            <a:endParaRPr lang="es-ES_tradnl" sz="2400" dirty="0"/>
          </a:p>
          <a:p>
            <a:r>
              <a:rPr lang="es-ES_tradnl" sz="2400" dirty="0"/>
              <a:t>La importancia de un punto de vista teórico (marco teórico o modelo de análisis).</a:t>
            </a:r>
          </a:p>
          <a:p>
            <a:endParaRPr lang="es-ES_tradnl" sz="2400" dirty="0"/>
          </a:p>
          <a:p>
            <a:endParaRPr lang="es-ES_tradnl" sz="2400" dirty="0"/>
          </a:p>
          <a:p>
            <a:endParaRPr lang="es-ES_tradnl" dirty="0"/>
          </a:p>
          <a:p>
            <a:endParaRPr lang="es-ES_tradnl" dirty="0"/>
          </a:p>
          <a:p>
            <a:endParaRPr lang="es-ES_tradnl" dirty="0"/>
          </a:p>
          <a:p>
            <a:r>
              <a:rPr lang="es-ES" dirty="0"/>
              <a:t> </a:t>
            </a:r>
            <a:endParaRPr lang="es-MX" dirty="0"/>
          </a:p>
          <a:p>
            <a:r>
              <a:rPr lang="es-ES" dirty="0"/>
              <a:t> </a:t>
            </a:r>
            <a:endParaRPr lang="es-MX" dirty="0"/>
          </a:p>
        </p:txBody>
      </p:sp>
      <p:pic>
        <p:nvPicPr>
          <p:cNvPr id="4" name="Imagen 3"/>
          <p:cNvPicPr>
            <a:picLocks noChangeAspect="1"/>
          </p:cNvPicPr>
          <p:nvPr/>
        </p:nvPicPr>
        <p:blipFill>
          <a:blip r:embed="rId3"/>
          <a:stretch>
            <a:fillRect/>
          </a:stretch>
        </p:blipFill>
        <p:spPr>
          <a:xfrm>
            <a:off x="6216144" y="4349341"/>
            <a:ext cx="2829847" cy="2004475"/>
          </a:xfrm>
          <a:prstGeom prst="rect">
            <a:avLst/>
          </a:prstGeom>
        </p:spPr>
      </p:pic>
      <p:pic>
        <p:nvPicPr>
          <p:cNvPr id="7" name="Imagen 6"/>
          <p:cNvPicPr>
            <a:picLocks noChangeAspect="1"/>
          </p:cNvPicPr>
          <p:nvPr/>
        </p:nvPicPr>
        <p:blipFill>
          <a:blip r:embed="rId4"/>
          <a:stretch>
            <a:fillRect/>
          </a:stretch>
        </p:blipFill>
        <p:spPr>
          <a:xfrm>
            <a:off x="6964191" y="2046057"/>
            <a:ext cx="1155700" cy="2133600"/>
          </a:xfrm>
          <a:prstGeom prst="rect">
            <a:avLst/>
          </a:prstGeom>
        </p:spPr>
      </p:pic>
      <p:sp>
        <p:nvSpPr>
          <p:cNvPr id="8" name="Título 1"/>
          <p:cNvSpPr>
            <a:spLocks noGrp="1"/>
          </p:cNvSpPr>
          <p:nvPr>
            <p:ph type="title"/>
          </p:nvPr>
        </p:nvSpPr>
        <p:spPr>
          <a:xfrm>
            <a:off x="447256" y="704002"/>
            <a:ext cx="6667886" cy="1143000"/>
          </a:xfrm>
        </p:spPr>
        <p:txBody>
          <a:bodyPr/>
          <a:lstStyle/>
          <a:p>
            <a:r>
              <a:rPr lang="es-ES" sz="3000" dirty="0"/>
              <a:t>Los 3 actos epistemológicos de la investigación</a:t>
            </a:r>
          </a:p>
        </p:txBody>
      </p:sp>
    </p:spTree>
    <p:extLst>
      <p:ext uri="{BB962C8B-B14F-4D97-AF65-F5344CB8AC3E}">
        <p14:creationId xmlns:p14="http://schemas.microsoft.com/office/powerpoint/2010/main" val="3244894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1097" y="1870060"/>
            <a:ext cx="7907028" cy="5447646"/>
          </a:xfrm>
          <a:prstGeom prst="rect">
            <a:avLst/>
          </a:prstGeom>
        </p:spPr>
        <p:txBody>
          <a:bodyPr wrap="square">
            <a:spAutoFit/>
          </a:bodyPr>
          <a:lstStyle/>
          <a:p>
            <a:endParaRPr lang="es-ES_tradnl" dirty="0"/>
          </a:p>
          <a:p>
            <a:r>
              <a:rPr lang="es-ES_tradnl" sz="2400" dirty="0"/>
              <a:t>Papel de la teoría</a:t>
            </a:r>
          </a:p>
          <a:p>
            <a:endParaRPr lang="es-ES_tradnl" sz="2400" dirty="0"/>
          </a:p>
          <a:p>
            <a:r>
              <a:rPr lang="es-ES_tradnl" sz="2400" dirty="0"/>
              <a:t>No en un cortar y pegar de párrafos interesantes sobre nuestro objeto de estudio.</a:t>
            </a:r>
          </a:p>
          <a:p>
            <a:endParaRPr lang="es-ES_tradnl" sz="2400" dirty="0"/>
          </a:p>
          <a:p>
            <a:r>
              <a:rPr lang="es-ES_tradnl" sz="2400" dirty="0"/>
              <a:t>Estructuración para “leer” nuestro objeto.</a:t>
            </a:r>
          </a:p>
          <a:p>
            <a:endParaRPr lang="es-ES_tradnl" sz="2400" dirty="0"/>
          </a:p>
          <a:p>
            <a:r>
              <a:rPr lang="es-ES_tradnl" sz="2400" dirty="0"/>
              <a:t>DEDUCCIÓN – MODELO SISTÉMICO</a:t>
            </a:r>
          </a:p>
          <a:p>
            <a:endParaRPr lang="es-ES_tradnl" sz="2400" dirty="0"/>
          </a:p>
          <a:p>
            <a:r>
              <a:rPr lang="es-ES_tradnl" sz="2400" dirty="0"/>
              <a:t>INDUCCIÓN – MODELO CONSTRUIDO O INDUCTIVO</a:t>
            </a:r>
          </a:p>
          <a:p>
            <a:endParaRPr lang="es-ES_tradnl" dirty="0"/>
          </a:p>
          <a:p>
            <a:endParaRPr lang="es-ES_tradnl" dirty="0"/>
          </a:p>
          <a:p>
            <a:endParaRPr lang="es-ES_tradnl" dirty="0"/>
          </a:p>
          <a:p>
            <a:r>
              <a:rPr lang="es-ES" dirty="0"/>
              <a:t> </a:t>
            </a:r>
            <a:endParaRPr lang="es-MX" dirty="0"/>
          </a:p>
          <a:p>
            <a:r>
              <a:rPr lang="es-ES" dirty="0"/>
              <a:t> </a:t>
            </a:r>
            <a:endParaRPr lang="es-MX" dirty="0"/>
          </a:p>
        </p:txBody>
      </p:sp>
      <p:sp>
        <p:nvSpPr>
          <p:cNvPr id="7" name="Título 1"/>
          <p:cNvSpPr>
            <a:spLocks noGrp="1"/>
          </p:cNvSpPr>
          <p:nvPr>
            <p:ph type="title"/>
          </p:nvPr>
        </p:nvSpPr>
        <p:spPr>
          <a:xfrm>
            <a:off x="447256" y="704002"/>
            <a:ext cx="6667886" cy="1143000"/>
          </a:xfrm>
        </p:spPr>
        <p:txBody>
          <a:bodyPr/>
          <a:lstStyle/>
          <a:p>
            <a:r>
              <a:rPr lang="es-ES" sz="3000" dirty="0"/>
              <a:t>Los 3 actos epistemológicos de la investigación</a:t>
            </a:r>
          </a:p>
        </p:txBody>
      </p:sp>
    </p:spTree>
    <p:extLst>
      <p:ext uri="{BB962C8B-B14F-4D97-AF65-F5344CB8AC3E}">
        <p14:creationId xmlns:p14="http://schemas.microsoft.com/office/powerpoint/2010/main" val="105640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498" y="2389449"/>
            <a:ext cx="8414524" cy="1846659"/>
          </a:xfrm>
          <a:prstGeom prst="rect">
            <a:avLst/>
          </a:prstGeom>
          <a:noFill/>
        </p:spPr>
        <p:txBody>
          <a:bodyPr wrap="square" rtlCol="0">
            <a:spAutoFit/>
          </a:bodyPr>
          <a:lstStyle/>
          <a:p>
            <a:r>
              <a:rPr lang="es-ES" sz="2400" dirty="0"/>
              <a:t>¿Qué podemos investigar en urbanismo?</a:t>
            </a:r>
          </a:p>
          <a:p>
            <a:endParaRPr lang="es-ES" dirty="0"/>
          </a:p>
          <a:p>
            <a:endParaRPr lang="es-ES" dirty="0"/>
          </a:p>
          <a:p>
            <a:endParaRPr lang="es-ES" dirty="0"/>
          </a:p>
          <a:p>
            <a:endParaRPr lang="es-ES" dirty="0"/>
          </a:p>
          <a:p>
            <a:endParaRPr lang="es-ES" dirty="0"/>
          </a:p>
        </p:txBody>
      </p:sp>
      <p:sp>
        <p:nvSpPr>
          <p:cNvPr id="6" name="Título 1"/>
          <p:cNvSpPr>
            <a:spLocks noGrp="1"/>
          </p:cNvSpPr>
          <p:nvPr>
            <p:ph type="title"/>
          </p:nvPr>
        </p:nvSpPr>
        <p:spPr>
          <a:xfrm>
            <a:off x="238498" y="469086"/>
            <a:ext cx="6508377" cy="1143000"/>
          </a:xfrm>
        </p:spPr>
        <p:txBody>
          <a:bodyPr/>
          <a:lstStyle/>
          <a:p>
            <a:r>
              <a:rPr lang="es-ES" sz="3000" dirty="0"/>
              <a:t> La investigación en arquitectura</a:t>
            </a:r>
          </a:p>
        </p:txBody>
      </p:sp>
    </p:spTree>
    <p:extLst>
      <p:ext uri="{BB962C8B-B14F-4D97-AF65-F5344CB8AC3E}">
        <p14:creationId xmlns:p14="http://schemas.microsoft.com/office/powerpoint/2010/main" val="1826372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1097" y="3102775"/>
            <a:ext cx="7907028" cy="1384995"/>
          </a:xfrm>
          <a:prstGeom prst="rect">
            <a:avLst/>
          </a:prstGeom>
        </p:spPr>
        <p:txBody>
          <a:bodyPr wrap="square">
            <a:spAutoFit/>
          </a:bodyPr>
          <a:lstStyle/>
          <a:p>
            <a:endParaRPr lang="es-ES_tradnl" sz="2400" dirty="0"/>
          </a:p>
          <a:p>
            <a:r>
              <a:rPr lang="es-ES_tradnl" sz="2400" dirty="0"/>
              <a:t>Observación / Comprobación</a:t>
            </a:r>
            <a:endParaRPr lang="es-MX" sz="2400" dirty="0"/>
          </a:p>
          <a:p>
            <a:r>
              <a:rPr lang="es-ES" dirty="0"/>
              <a:t> </a:t>
            </a:r>
            <a:endParaRPr lang="es-MX" dirty="0"/>
          </a:p>
          <a:p>
            <a:r>
              <a:rPr lang="es-ES" dirty="0"/>
              <a:t> </a:t>
            </a:r>
            <a:endParaRPr lang="es-MX" dirty="0"/>
          </a:p>
        </p:txBody>
      </p:sp>
      <p:pic>
        <p:nvPicPr>
          <p:cNvPr id="2" name="Imagen 1"/>
          <p:cNvPicPr>
            <a:picLocks noChangeAspect="1"/>
          </p:cNvPicPr>
          <p:nvPr/>
        </p:nvPicPr>
        <p:blipFill>
          <a:blip r:embed="rId3"/>
          <a:stretch>
            <a:fillRect/>
          </a:stretch>
        </p:blipFill>
        <p:spPr>
          <a:xfrm>
            <a:off x="4959884" y="2118543"/>
            <a:ext cx="3810000" cy="4394200"/>
          </a:xfrm>
          <a:prstGeom prst="rect">
            <a:avLst/>
          </a:prstGeom>
        </p:spPr>
      </p:pic>
      <p:sp>
        <p:nvSpPr>
          <p:cNvPr id="8" name="Título 1"/>
          <p:cNvSpPr>
            <a:spLocks noGrp="1"/>
          </p:cNvSpPr>
          <p:nvPr>
            <p:ph type="title"/>
          </p:nvPr>
        </p:nvSpPr>
        <p:spPr>
          <a:xfrm>
            <a:off x="447256" y="704002"/>
            <a:ext cx="6667886" cy="1143000"/>
          </a:xfrm>
        </p:spPr>
        <p:txBody>
          <a:bodyPr/>
          <a:lstStyle/>
          <a:p>
            <a:r>
              <a:rPr lang="es-ES" sz="3000" dirty="0"/>
              <a:t>Los 3 actos epistemológicos de la investigación</a:t>
            </a:r>
          </a:p>
        </p:txBody>
      </p:sp>
    </p:spTree>
    <p:extLst>
      <p:ext uri="{BB962C8B-B14F-4D97-AF65-F5344CB8AC3E}">
        <p14:creationId xmlns:p14="http://schemas.microsoft.com/office/powerpoint/2010/main" val="1550361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7256" y="2198089"/>
            <a:ext cx="7907028" cy="4154983"/>
          </a:xfrm>
          <a:prstGeom prst="rect">
            <a:avLst/>
          </a:prstGeom>
        </p:spPr>
        <p:txBody>
          <a:bodyPr wrap="square">
            <a:spAutoFit/>
          </a:bodyPr>
          <a:lstStyle/>
          <a:p>
            <a:r>
              <a:rPr lang="es-ES_tradnl" sz="2400" dirty="0"/>
              <a:t>ES UN IR Y VENIR ENTRE ESTOS ACTOS EPISTEMOLÓGICOS</a:t>
            </a:r>
          </a:p>
          <a:p>
            <a:endParaRPr lang="es-ES_tradnl" sz="2400" dirty="0"/>
          </a:p>
          <a:p>
            <a:r>
              <a:rPr lang="es-ES_tradnl" sz="2400" dirty="0"/>
              <a:t>NO HAY RECETAS ÚNICAS</a:t>
            </a:r>
          </a:p>
          <a:p>
            <a:endParaRPr lang="es-ES_tradnl" sz="2400" dirty="0"/>
          </a:p>
          <a:p>
            <a:r>
              <a:rPr lang="es-ES_tradnl" sz="2400" dirty="0"/>
              <a:t>NO HAY UN ORDEN ÚNICO</a:t>
            </a:r>
          </a:p>
          <a:p>
            <a:endParaRPr lang="es-ES_tradnl" sz="2400" dirty="0"/>
          </a:p>
          <a:p>
            <a:r>
              <a:rPr lang="es-ES_tradnl" sz="2400" dirty="0"/>
              <a:t>DEPENDE DEL PARADIGMA EN QUE NOS SITUEMOS</a:t>
            </a:r>
          </a:p>
          <a:p>
            <a:endParaRPr lang="es-ES_tradnl" sz="2400" dirty="0"/>
          </a:p>
          <a:p>
            <a:r>
              <a:rPr lang="es-ES" sz="2400" dirty="0"/>
              <a:t> </a:t>
            </a:r>
            <a:endParaRPr lang="es-MX" sz="2400" dirty="0"/>
          </a:p>
          <a:p>
            <a:r>
              <a:rPr lang="es-ES" sz="2400" dirty="0"/>
              <a:t> </a:t>
            </a:r>
            <a:endParaRPr lang="es-MX" sz="2400" dirty="0"/>
          </a:p>
        </p:txBody>
      </p:sp>
      <p:sp>
        <p:nvSpPr>
          <p:cNvPr id="5" name="Título 1"/>
          <p:cNvSpPr>
            <a:spLocks noGrp="1"/>
          </p:cNvSpPr>
          <p:nvPr>
            <p:ph type="title"/>
          </p:nvPr>
        </p:nvSpPr>
        <p:spPr>
          <a:xfrm>
            <a:off x="447256" y="704002"/>
            <a:ext cx="6667886" cy="1143000"/>
          </a:xfrm>
        </p:spPr>
        <p:txBody>
          <a:bodyPr/>
          <a:lstStyle/>
          <a:p>
            <a:r>
              <a:rPr lang="es-ES" sz="3000" dirty="0"/>
              <a:t>Los 3 actos epistemológicos de la investigación</a:t>
            </a:r>
          </a:p>
        </p:txBody>
      </p:sp>
    </p:spTree>
    <p:extLst>
      <p:ext uri="{BB962C8B-B14F-4D97-AF65-F5344CB8AC3E}">
        <p14:creationId xmlns:p14="http://schemas.microsoft.com/office/powerpoint/2010/main" val="2900720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78255" y="4659458"/>
            <a:ext cx="5551877" cy="933450"/>
          </a:xfrm>
        </p:spPr>
        <p:txBody>
          <a:bodyPr>
            <a:normAutofit fontScale="90000"/>
          </a:bodyPr>
          <a:lstStyle/>
          <a:p>
            <a:pPr algn="r"/>
            <a:r>
              <a:rPr lang="es-ES" sz="3600" dirty="0"/>
              <a:t>Epistemología e investigación en urbanismo</a:t>
            </a:r>
          </a:p>
        </p:txBody>
      </p:sp>
      <p:sp>
        <p:nvSpPr>
          <p:cNvPr id="5" name="CuadroTexto 4"/>
          <p:cNvSpPr txBox="1"/>
          <p:nvPr/>
        </p:nvSpPr>
        <p:spPr>
          <a:xfrm>
            <a:off x="4575467" y="5495878"/>
            <a:ext cx="4254665" cy="646331"/>
          </a:xfrm>
          <a:prstGeom prst="rect">
            <a:avLst/>
          </a:prstGeom>
          <a:noFill/>
        </p:spPr>
        <p:txBody>
          <a:bodyPr wrap="none" rtlCol="0">
            <a:spAutoFit/>
          </a:bodyPr>
          <a:lstStyle/>
          <a:p>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DRA. JUANA E. SUÁREZ CONEJERO</a:t>
            </a:r>
          </a:p>
        </p:txBody>
      </p:sp>
    </p:spTree>
    <p:extLst>
      <p:ext uri="{BB962C8B-B14F-4D97-AF65-F5344CB8AC3E}">
        <p14:creationId xmlns:p14="http://schemas.microsoft.com/office/powerpoint/2010/main" val="396530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498" y="1318022"/>
            <a:ext cx="8414524" cy="4154984"/>
          </a:xfrm>
          <a:prstGeom prst="rect">
            <a:avLst/>
          </a:prstGeom>
          <a:noFill/>
        </p:spPr>
        <p:txBody>
          <a:bodyPr wrap="square" rtlCol="0">
            <a:spAutoFit/>
          </a:bodyPr>
          <a:lstStyle/>
          <a:p>
            <a:endParaRPr lang="es-ES" sz="2400" dirty="0"/>
          </a:p>
          <a:p>
            <a:r>
              <a:rPr lang="es-ES" sz="2400" dirty="0"/>
              <a:t>¿Cada ciencia tiene su propia forma o metodología de investigación?</a:t>
            </a:r>
          </a:p>
          <a:p>
            <a:endParaRPr lang="es-ES" sz="2400" dirty="0"/>
          </a:p>
          <a:p>
            <a:r>
              <a:rPr lang="es-ES" sz="2400" dirty="0"/>
              <a:t>¿Cada ciencia tiene teorías que le son propias?</a:t>
            </a:r>
          </a:p>
          <a:p>
            <a:endParaRPr lang="es-ES" sz="2400" dirty="0"/>
          </a:p>
          <a:p>
            <a:r>
              <a:rPr lang="es-ES" sz="2400" dirty="0"/>
              <a:t>¿Podemos diferenciar la investigación en arquitectura, urbanismo, diseño, social, económica, etc.? ¿Por qué?</a:t>
            </a:r>
          </a:p>
          <a:p>
            <a:endParaRPr lang="es-ES" sz="2400" dirty="0"/>
          </a:p>
          <a:p>
            <a:r>
              <a:rPr lang="es-ES" sz="2400" dirty="0"/>
              <a:t>¿Cómo saber si estamos ante una investigación o si estamos ante un proyecto técnico (ingenieril)?</a:t>
            </a:r>
          </a:p>
        </p:txBody>
      </p:sp>
      <p:sp>
        <p:nvSpPr>
          <p:cNvPr id="6" name="Título 1"/>
          <p:cNvSpPr>
            <a:spLocks noGrp="1"/>
          </p:cNvSpPr>
          <p:nvPr>
            <p:ph type="title"/>
          </p:nvPr>
        </p:nvSpPr>
        <p:spPr>
          <a:xfrm>
            <a:off x="238498" y="469086"/>
            <a:ext cx="6508377" cy="1143000"/>
          </a:xfrm>
        </p:spPr>
        <p:txBody>
          <a:bodyPr/>
          <a:lstStyle/>
          <a:p>
            <a:r>
              <a:rPr lang="es-ES" sz="3000" dirty="0"/>
              <a:t> La investigación</a:t>
            </a:r>
          </a:p>
        </p:txBody>
      </p:sp>
    </p:spTree>
    <p:extLst>
      <p:ext uri="{BB962C8B-B14F-4D97-AF65-F5344CB8AC3E}">
        <p14:creationId xmlns:p14="http://schemas.microsoft.com/office/powerpoint/2010/main" val="73293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238498" y="469086"/>
            <a:ext cx="6508377" cy="1143000"/>
          </a:xfrm>
        </p:spPr>
        <p:txBody>
          <a:bodyPr/>
          <a:lstStyle/>
          <a:p>
            <a:r>
              <a:rPr lang="es-ES" sz="3000" dirty="0">
                <a:solidFill>
                  <a:srgbClr val="616042"/>
                </a:solidFill>
              </a:rPr>
              <a:t>Relación entre las ciencias</a:t>
            </a:r>
          </a:p>
        </p:txBody>
      </p:sp>
      <p:pic>
        <p:nvPicPr>
          <p:cNvPr id="6" name="Imagen 5"/>
          <p:cNvPicPr>
            <a:picLocks noChangeAspect="1"/>
          </p:cNvPicPr>
          <p:nvPr/>
        </p:nvPicPr>
        <p:blipFill rotWithShape="1">
          <a:blip r:embed="rId3"/>
          <a:srcRect b="10034"/>
          <a:stretch/>
        </p:blipFill>
        <p:spPr>
          <a:xfrm>
            <a:off x="2992084" y="1679746"/>
            <a:ext cx="5660938" cy="5092920"/>
          </a:xfrm>
          <a:prstGeom prst="rect">
            <a:avLst/>
          </a:prstGeom>
        </p:spPr>
      </p:pic>
      <p:sp>
        <p:nvSpPr>
          <p:cNvPr id="4" name="CuadroTexto 3"/>
          <p:cNvSpPr txBox="1"/>
          <p:nvPr/>
        </p:nvSpPr>
        <p:spPr>
          <a:xfrm>
            <a:off x="238498" y="1486760"/>
            <a:ext cx="8414524" cy="2677656"/>
          </a:xfrm>
          <a:prstGeom prst="rect">
            <a:avLst/>
          </a:prstGeom>
          <a:noFill/>
        </p:spPr>
        <p:txBody>
          <a:bodyPr wrap="square" rtlCol="0">
            <a:spAutoFit/>
          </a:bodyPr>
          <a:lstStyle/>
          <a:p>
            <a:r>
              <a:rPr lang="es-ES" sz="2400" dirty="0"/>
              <a:t>CLASIFICACIÓN POSITIVISTA</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214134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740349" y="2034832"/>
            <a:ext cx="5001737" cy="4678349"/>
          </a:xfrm>
          <a:prstGeom prst="rect">
            <a:avLst/>
          </a:prstGeom>
        </p:spPr>
      </p:pic>
      <p:sp>
        <p:nvSpPr>
          <p:cNvPr id="4" name="CuadroTexto 3"/>
          <p:cNvSpPr txBox="1"/>
          <p:nvPr/>
        </p:nvSpPr>
        <p:spPr>
          <a:xfrm>
            <a:off x="238499" y="1460981"/>
            <a:ext cx="8414524" cy="2677656"/>
          </a:xfrm>
          <a:prstGeom prst="rect">
            <a:avLst/>
          </a:prstGeom>
          <a:noFill/>
        </p:spPr>
        <p:txBody>
          <a:bodyPr wrap="square" rtlCol="0">
            <a:spAutoFit/>
          </a:bodyPr>
          <a:lstStyle/>
          <a:p>
            <a:r>
              <a:rPr lang="es-ES" sz="2400" dirty="0"/>
              <a:t>RUPTURA CON EL POSITIVISMO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6" name="Título 1"/>
          <p:cNvSpPr>
            <a:spLocks noGrp="1"/>
          </p:cNvSpPr>
          <p:nvPr>
            <p:ph type="title"/>
          </p:nvPr>
        </p:nvSpPr>
        <p:spPr>
          <a:xfrm>
            <a:off x="238498" y="469086"/>
            <a:ext cx="6508377" cy="1143000"/>
          </a:xfrm>
        </p:spPr>
        <p:txBody>
          <a:bodyPr/>
          <a:lstStyle/>
          <a:p>
            <a:r>
              <a:rPr lang="es-ES" sz="3000" dirty="0">
                <a:solidFill>
                  <a:srgbClr val="616042"/>
                </a:solidFill>
              </a:rPr>
              <a:t>Relación entre las ciencias sociales</a:t>
            </a:r>
          </a:p>
        </p:txBody>
      </p:sp>
    </p:spTree>
    <p:extLst>
      <p:ext uri="{BB962C8B-B14F-4D97-AF65-F5344CB8AC3E}">
        <p14:creationId xmlns:p14="http://schemas.microsoft.com/office/powerpoint/2010/main" val="424111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p:cNvSpPr>
            <a:spLocks noGrp="1"/>
          </p:cNvSpPr>
          <p:nvPr>
            <p:ph idx="1"/>
          </p:nvPr>
        </p:nvSpPr>
        <p:spPr>
          <a:xfrm>
            <a:off x="457200" y="2426373"/>
            <a:ext cx="8229600" cy="4876800"/>
          </a:xfrm>
        </p:spPr>
        <p:txBody>
          <a:bodyPr>
            <a:normAutofit/>
          </a:bodyPr>
          <a:lstStyle/>
          <a:p>
            <a:r>
              <a:rPr lang="es-ES" sz="3200" dirty="0"/>
              <a:t>LOS PARADIGMAS EN LA INVESTIGACIÓN</a:t>
            </a:r>
          </a:p>
          <a:p>
            <a:pPr marL="0" indent="0">
              <a:buNone/>
            </a:pPr>
            <a:endParaRPr lang="es-ES" sz="3200" dirty="0"/>
          </a:p>
          <a:p>
            <a:pPr marL="0" indent="0">
              <a:buNone/>
            </a:pPr>
            <a:endParaRPr lang="es-ES" sz="2400" dirty="0"/>
          </a:p>
        </p:txBody>
      </p:sp>
    </p:spTree>
    <p:extLst>
      <p:ext uri="{BB962C8B-B14F-4D97-AF65-F5344CB8AC3E}">
        <p14:creationId xmlns:p14="http://schemas.microsoft.com/office/powerpoint/2010/main" val="310056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25598" y="254267"/>
            <a:ext cx="6508377" cy="1143000"/>
          </a:xfrm>
        </p:spPr>
        <p:txBody>
          <a:bodyPr/>
          <a:lstStyle/>
          <a:p>
            <a:r>
              <a:rPr lang="es-ES" sz="3000" dirty="0">
                <a:solidFill>
                  <a:srgbClr val="616042"/>
                </a:solidFill>
              </a:rPr>
              <a:t>Paradigmas en la investigación</a:t>
            </a:r>
          </a:p>
        </p:txBody>
      </p:sp>
      <p:sp>
        <p:nvSpPr>
          <p:cNvPr id="2" name="CuadroTexto 1"/>
          <p:cNvSpPr txBox="1"/>
          <p:nvPr/>
        </p:nvSpPr>
        <p:spPr>
          <a:xfrm>
            <a:off x="474273" y="931682"/>
            <a:ext cx="7206566" cy="738664"/>
          </a:xfrm>
          <a:prstGeom prst="rect">
            <a:avLst/>
          </a:prstGeom>
          <a:noFill/>
        </p:spPr>
        <p:txBody>
          <a:bodyPr wrap="square" rtlCol="0">
            <a:spAutoFit/>
          </a:bodyPr>
          <a:lstStyle/>
          <a:p>
            <a:r>
              <a:rPr lang="es-ES" sz="2400" dirty="0"/>
              <a:t>¿Qué son los paradigmas? </a:t>
            </a:r>
          </a:p>
          <a:p>
            <a:endParaRPr lang="es-ES" dirty="0"/>
          </a:p>
        </p:txBody>
      </p:sp>
      <p:pic>
        <p:nvPicPr>
          <p:cNvPr id="4" name="Imagen 3"/>
          <p:cNvPicPr>
            <a:picLocks noChangeAspect="1"/>
          </p:cNvPicPr>
          <p:nvPr/>
        </p:nvPicPr>
        <p:blipFill rotWithShape="1">
          <a:blip r:embed="rId3"/>
          <a:srcRect l="27700" t="14104"/>
          <a:stretch/>
        </p:blipFill>
        <p:spPr>
          <a:xfrm>
            <a:off x="1681486" y="1644292"/>
            <a:ext cx="4955626" cy="4925357"/>
          </a:xfrm>
          <a:prstGeom prst="rect">
            <a:avLst/>
          </a:prstGeom>
        </p:spPr>
      </p:pic>
    </p:spTree>
    <p:extLst>
      <p:ext uri="{BB962C8B-B14F-4D97-AF65-F5344CB8AC3E}">
        <p14:creationId xmlns:p14="http://schemas.microsoft.com/office/powerpoint/2010/main" val="3540748320"/>
      </p:ext>
    </p:extLst>
  </p:cSld>
  <p:clrMapOvr>
    <a:masterClrMapping/>
  </p:clrMapOvr>
</p:sld>
</file>

<file path=ppt/theme/theme1.xml><?xml version="1.0" encoding="utf-8"?>
<a:theme xmlns:a="http://schemas.openxmlformats.org/drawingml/2006/main" name="Tema1">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ntaja">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13604</TotalTime>
  <Words>1179</Words>
  <Application>Microsoft Macintosh PowerPoint</Application>
  <PresentationFormat>Presentación en pantalla (4:3)</PresentationFormat>
  <Paragraphs>269</Paragraphs>
  <Slides>42</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Calibri</vt:lpstr>
      <vt:lpstr>Sansation</vt:lpstr>
      <vt:lpstr>Wingdings</vt:lpstr>
      <vt:lpstr>Tema1</vt:lpstr>
      <vt:lpstr>Epistemología e investigación en urbanismo</vt:lpstr>
      <vt:lpstr>Objetivos de trabajo</vt:lpstr>
      <vt:lpstr>Presentación de PowerPoint</vt:lpstr>
      <vt:lpstr> La investigación en arquitectura</vt:lpstr>
      <vt:lpstr> La investigación</vt:lpstr>
      <vt:lpstr>Relación entre las ciencias</vt:lpstr>
      <vt:lpstr>Relación entre las ciencias sociales</vt:lpstr>
      <vt:lpstr>Presentación de PowerPoint</vt:lpstr>
      <vt:lpstr>Paradigmas en la investigación</vt:lpstr>
      <vt:lpstr>Paradigmas en la investigación </vt:lpstr>
      <vt:lpstr>Paradigma Inductivo  Paradigma Deductivo  EXPLICACIÓN - OBSERVACIÓN</vt:lpstr>
      <vt:lpstr>Presentación de PowerPoint</vt:lpstr>
      <vt:lpstr>Ciencias y Epistemología</vt:lpstr>
      <vt:lpstr>Ciencias y Epistemología</vt:lpstr>
      <vt:lpstr>Presentación de PowerPoint</vt:lpstr>
      <vt:lpstr> La investigación - Principios</vt:lpstr>
      <vt:lpstr>Los sabios ciegos y el elefante</vt:lpstr>
      <vt:lpstr>Los sabios ciegos y el elefante</vt:lpstr>
      <vt:lpstr>Primer principio</vt:lpstr>
      <vt:lpstr>  Segundo principio: La necesidad de superar los obstáculos epistemológicos  El investigador en el campo debe desarrollar una condición fundamental: el necesario espíritu científico, esto es, entender y comprender la necesidad de desarrollar capacidades dentro del rigor científico.   El investigador debe practicar y ejercer esta condición para alcanzar el propósito de toda investigación científica, generar conocimiento nuevo.   Llega un momento en que el espíritu prefiere lo que confirma su saber a lo que lo contradice, en el que opta por las respuestas en vez de preguntas, entonces el espíritu conservativo domina y el crecimiento intelectual se detiene (Bachelard, 1988).  </vt:lpstr>
      <vt:lpstr>Lo social se explica por lo social</vt:lpstr>
      <vt:lpstr>Lo social se explica por lo social</vt:lpstr>
      <vt:lpstr>Lo social se explica por lo social</vt:lpstr>
      <vt:lpstr>Lo social se explica por lo social</vt:lpstr>
      <vt:lpstr>Lo social se explica por lo social</vt:lpstr>
      <vt:lpstr>Lo social se explica por lo social</vt:lpstr>
      <vt:lpstr>Tercer principio</vt:lpstr>
      <vt:lpstr>Cuarto principio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3 actos epistemológicos de la investigación</vt:lpstr>
      <vt:lpstr>Los 3 actos epistemológicos de la investigación</vt:lpstr>
      <vt:lpstr>Los 3 actos epistemológicos de la investigación</vt:lpstr>
      <vt:lpstr>Los 3 actos epistemológicos de la investigación</vt:lpstr>
      <vt:lpstr>Los 3 actos epistemológicos de la investigación</vt:lpstr>
      <vt:lpstr>Epistemología e investigación en urbanismo</vt:lpstr>
    </vt:vector>
  </TitlesOfParts>
  <Company>Grupo Avance Educativo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 Juana E. Suárez Conejero</dc:creator>
  <cp:lastModifiedBy>Dra. Juana E. Suárez Conejero</cp:lastModifiedBy>
  <cp:revision>128</cp:revision>
  <dcterms:created xsi:type="dcterms:W3CDTF">2014-10-17T14:55:24Z</dcterms:created>
  <dcterms:modified xsi:type="dcterms:W3CDTF">2023-08-21T12:54:50Z</dcterms:modified>
</cp:coreProperties>
</file>