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312" r:id="rId4"/>
    <p:sldId id="313" r:id="rId5"/>
    <p:sldId id="311" r:id="rId6"/>
    <p:sldId id="286" r:id="rId7"/>
    <p:sldId id="287" r:id="rId8"/>
    <p:sldId id="289" r:id="rId9"/>
    <p:sldId id="288" r:id="rId10"/>
    <p:sldId id="285" r:id="rId11"/>
    <p:sldId id="283" r:id="rId12"/>
    <p:sldId id="284" r:id="rId13"/>
    <p:sldId id="290" r:id="rId14"/>
    <p:sldId id="291" r:id="rId15"/>
    <p:sldId id="292" r:id="rId16"/>
    <p:sldId id="293" r:id="rId17"/>
    <p:sldId id="294" r:id="rId18"/>
    <p:sldId id="295" r:id="rId19"/>
    <p:sldId id="297" r:id="rId20"/>
    <p:sldId id="296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278" r:id="rId35"/>
  </p:sldIdLst>
  <p:sldSz cx="9144000" cy="6858000" type="screen4x3"/>
  <p:notesSz cx="6858000" cy="93122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FE7030C1-13CF-EC40-9108-F21034CF8DDC}">
          <p14:sldIdLst>
            <p14:sldId id="256"/>
            <p14:sldId id="282"/>
            <p14:sldId id="312"/>
            <p14:sldId id="313"/>
            <p14:sldId id="311"/>
            <p14:sldId id="286"/>
            <p14:sldId id="287"/>
            <p14:sldId id="289"/>
            <p14:sldId id="288"/>
            <p14:sldId id="285"/>
            <p14:sldId id="283"/>
            <p14:sldId id="284"/>
            <p14:sldId id="290"/>
            <p14:sldId id="291"/>
            <p14:sldId id="292"/>
            <p14:sldId id="293"/>
            <p14:sldId id="294"/>
          </p14:sldIdLst>
        </p14:section>
        <p14:section name="Sección sin título" id="{3EC7A536-D1DB-4648-9CA7-A6257CC8F8D9}">
          <p14:sldIdLst>
            <p14:sldId id="295"/>
            <p14:sldId id="297"/>
            <p14:sldId id="296"/>
            <p14:sldId id="298"/>
            <p14:sldId id="299"/>
            <p14:sldId id="300"/>
            <p14:sldId id="301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65"/>
  </p:normalViewPr>
  <p:slideViewPr>
    <p:cSldViewPr>
      <p:cViewPr varScale="1">
        <p:scale>
          <a:sx n="103" d="100"/>
          <a:sy n="103" d="100"/>
        </p:scale>
        <p:origin x="178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27/02/23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27/02/23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27/02/23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27/02/23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27/02/23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27/02/23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27/02/23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27/02/23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27/02/23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27/02/23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C3EEA-8CCF-4807-A6EB-B8AA6E845C09}" type="datetimeFigureOut">
              <a:rPr lang="es-MX" smtClean="0"/>
              <a:pPr/>
              <a:t>27/02/23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C3EEA-8CCF-4807-A6EB-B8AA6E845C09}" type="datetimeFigureOut">
              <a:rPr lang="es-MX" smtClean="0"/>
              <a:pPr/>
              <a:t>27/02/23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178CD-6122-4728-8219-967C6BC452B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4644008" y="4797152"/>
            <a:ext cx="4108817" cy="43088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s-MX" sz="2200" dirty="0">
                <a:latin typeface="Arial" pitchFamily="34" charset="0"/>
                <a:cs typeface="Arial" pitchFamily="34" charset="0"/>
              </a:rPr>
              <a:t>Dra. Juana E. Suárez Conejero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4077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Rectángulo"/>
          <p:cNvSpPr/>
          <p:nvPr/>
        </p:nvSpPr>
        <p:spPr>
          <a:xfrm>
            <a:off x="1763688" y="1700808"/>
            <a:ext cx="640871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s-MX" sz="40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DE LA INVESTIGACIÓN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230832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¿Cómo empezar bien una investigación?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Empezar bien la investigación = Proyecto impecable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3347864" y="2924944"/>
            <a:ext cx="166664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>
                <a:solidFill>
                  <a:srgbClr val="FF0000"/>
                </a:solidFill>
                <a:latin typeface="Arial"/>
                <a:cs typeface="Arial"/>
              </a:rPr>
              <a:t>ERROR</a:t>
            </a:r>
          </a:p>
        </p:txBody>
      </p:sp>
    </p:spTree>
    <p:extLst>
      <p:ext uri="{BB962C8B-B14F-4D97-AF65-F5344CB8AC3E}">
        <p14:creationId xmlns:p14="http://schemas.microsoft.com/office/powerpoint/2010/main" val="180318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34163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¿Cómo empezar bien una investigación?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Investigación = Algo que se busca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Entonces es un camino de dudas, desórdenes, incertidumbres …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780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34163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¿Cómo empezar bien una investigación?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Una forma eficaz de empezar es tratar de resumir en una PREGUNTA INICIAL lo que queremos investigar.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1374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34163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¿Cómo empezar bien una investigación?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Una forma eficaz de empezar es tratar de resumir en una PREGUNTA INICIAL lo que queremos investigar.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57458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304698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Características de una buena pregunta inicial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CLARIDAD: Clara, precisa, concisa, unívoca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5575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304698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Características de una buena pregunta inicial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FACTIBILIDAD: realista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7120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34163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Características de una buena pregunta inicial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PERTINENCIA: 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Estudia lo que existe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Busca comprender o explicar 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No tiene un propósito moral o filosófico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620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526297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Actividad grupal con las preguntas iniciales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Dividimos el aula en 3 grupos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457200" indent="-457200">
              <a:buAutoNum type="arabicPeriod"/>
            </a:pPr>
            <a:r>
              <a:rPr lang="es-MX" sz="2400" dirty="0">
                <a:latin typeface="Arial" pitchFamily="34" charset="0"/>
                <a:cs typeface="Arial" pitchFamily="34" charset="0"/>
              </a:rPr>
              <a:t>Escriba su pregunta inicial</a:t>
            </a:r>
          </a:p>
          <a:p>
            <a:pPr marL="457200" indent="-457200">
              <a:buAutoNum type="arabicPeriod"/>
            </a:pPr>
            <a:r>
              <a:rPr lang="es-MX" sz="2400" dirty="0">
                <a:latin typeface="Arial" pitchFamily="34" charset="0"/>
                <a:cs typeface="Arial" pitchFamily="34" charset="0"/>
              </a:rPr>
              <a:t>Analícela individualmente a partir de lo aprendido</a:t>
            </a:r>
          </a:p>
          <a:p>
            <a:pPr marL="457200" indent="-457200">
              <a:buAutoNum type="arabicPeriod"/>
            </a:pPr>
            <a:r>
              <a:rPr lang="es-MX" sz="2400" dirty="0">
                <a:latin typeface="Arial" pitchFamily="34" charset="0"/>
                <a:cs typeface="Arial" pitchFamily="34" charset="0"/>
              </a:rPr>
              <a:t>Exponga ante sus compañeros su pregunta inicial. Asegúrese que todos entienden lo mismo. Escuche las críticas con respecto a su pregunta.</a:t>
            </a:r>
          </a:p>
          <a:p>
            <a:pPr marL="457200" indent="-457200">
              <a:buAutoNum type="arabicPeriod"/>
            </a:pPr>
            <a:r>
              <a:rPr lang="es-MX" sz="2400" dirty="0">
                <a:latin typeface="Arial" pitchFamily="34" charset="0"/>
                <a:cs typeface="Arial" pitchFamily="34" charset="0"/>
              </a:rPr>
              <a:t>Reformúlela si fuese necesario.</a:t>
            </a:r>
          </a:p>
          <a:p>
            <a:pPr marL="457200" indent="-457200">
              <a:buAutoNum type="arabicPeriod"/>
            </a:pPr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Volvemos a trabajar todos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Cada equipo expone las preguntas y las sostiene.</a:t>
            </a:r>
          </a:p>
        </p:txBody>
      </p:sp>
    </p:spTree>
    <p:extLst>
      <p:ext uri="{BB962C8B-B14F-4D97-AF65-F5344CB8AC3E}">
        <p14:creationId xmlns:p14="http://schemas.microsoft.com/office/powerpoint/2010/main" val="11687680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230832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EXPLORACIÓN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Una manera de garantizar la ruptura.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Nuestro sentido común forzosamente falso.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0246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378565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EXPLORACIÓN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Superar las prenociones depende de: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La formación teórica del investigador.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Su cultura intelectual.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Su referencia constante al pensamiento de las ciencias sociales actual y clásico.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237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34163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3 ACTOS EPISTEMOLÓGICOS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El hecho científico se conquista, se construye y se comprueba.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Bachelard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2308324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EXPLORACIÓN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Lecturas – ESTADO DEL ARTE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Entrevistas exploratorias – ESTADO DE LA CUESTIÓN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09214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378565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EXPLORACIÓN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Las lecturas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Ni anorexia ni bulimia lectora. Solo las lecturas necesarias y con método.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4630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415498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EXPLORACIÓN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Principios para seleccionar las lecturas: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Relacionados con la pregunta inicial.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Dimensión razonable del programa de lecturas.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Que se incluyan elementos de análisis y de interpretación (no solo datos, no solo análisis).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Que se incluyan diversos enfoques.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Dedicar tiempo a la reflexión y al intercambio de opiniones.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6487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452431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EXPLORACIÓN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Fuentes de las lecturas: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Libros clásicos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Libros contemporáneos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Artículos científicos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Análisis de bases de datos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Artículos de opinión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Publicaciones de organismos especializados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3554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452431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EXPLORACIÓN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Selección de las lecturas: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Haga una lista de las palabras clave a las que remite su pregunta inicial (3 o 4 máximo).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A partir de ellas seleccione las lecturas, incluyendo todo lo anterior. 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8277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378565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EXPLORACIÓN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¿Cómo leer?: Con método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Tanto para sistematizar la información como para superar una formación deficiente en ciencias sociales, donde se nos dificulte el lenguaje.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91744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526297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EXPLORACIÓN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¿Cómo leer?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Niveles taxonómicos diferentes: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/>
              <a:buChar char="•"/>
            </a:pPr>
            <a:r>
              <a:rPr lang="es-MX" sz="2400" dirty="0">
                <a:latin typeface="Arial" pitchFamily="34" charset="0"/>
                <a:cs typeface="Arial" pitchFamily="34" charset="0"/>
              </a:rPr>
              <a:t>Comprensión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/>
              <a:buChar char="•"/>
            </a:pPr>
            <a:r>
              <a:rPr lang="es-MX" sz="2400" dirty="0">
                <a:latin typeface="Arial" pitchFamily="34" charset="0"/>
                <a:cs typeface="Arial" pitchFamily="34" charset="0"/>
              </a:rPr>
              <a:t>Análisis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/>
              <a:buChar char="•"/>
            </a:pPr>
            <a:r>
              <a:rPr lang="es-MX" sz="2400" dirty="0">
                <a:latin typeface="Arial" pitchFamily="34" charset="0"/>
                <a:cs typeface="Arial" pitchFamily="34" charset="0"/>
              </a:rPr>
              <a:t>Síntesis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Esto no tiene que hacerse en toda la lectura, sino en las partes que nos resultan importantes.</a:t>
            </a:r>
          </a:p>
        </p:txBody>
      </p:sp>
    </p:spTree>
    <p:extLst>
      <p:ext uri="{BB962C8B-B14F-4D97-AF65-F5344CB8AC3E}">
        <p14:creationId xmlns:p14="http://schemas.microsoft.com/office/powerpoint/2010/main" val="22955096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3046988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EXPLORACIÓN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¿Cómo leer?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Dividir el aula en 3 grupos. Trabajar los textos de comprensión lectora.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25917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378565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EXPLORACIÓN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Las entrevistas exploratorias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Sirven para encontrar pistas de reflexión, ideas e hipótesis de trabajo, NO PARA PROBAR NUESTRAS HIPÓTESIS O PRENOCIONES.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81406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415498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EXPLORACIÓN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Las entrevistas exploratorias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¿A quiénes hacérselas?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Profesores, investigadores, expertos.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Testigos privilegiados.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Público relacionado con el estudio.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993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378565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3 ACTOS EPISTEMOLÓGICOS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El hecho científico se conquista </a:t>
            </a:r>
            <a:r>
              <a:rPr lang="es-MX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sobre los prejuicios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, se construye </a:t>
            </a:r>
            <a:r>
              <a:rPr lang="es-MX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mediante la razón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 y se comprueba </a:t>
            </a:r>
            <a:r>
              <a:rPr lang="es-MX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 la práctica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Bachelard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33828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489364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EXPLORACIÓN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Las entrevistas exploratorias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¿Cómo deben ser?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Plantear pocas preguntas.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Intervenir de la manera más abierta.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NUNCA intervenir en el contenido.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Hacerlas en un ambiente y contexto adecuado.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Grabar.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Anotar observaciones complementarias.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00762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5262979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EXPLORACIÓN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Análisis de las entrevistas exploratorias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Al igual que las lecturas, el análisis de las entrevistas debe hacerse con método. No necesitamos aquí el rigor que tendremos en nuestro trabajo de campo, pero si algunas precisiones metodológicas.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Por ejemplo: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Sacar las ideas principales.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Reagruparlas en categorías.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4894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267765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EXPLORACIÓN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Otros métodos complementarios exploratorios.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Observación.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Análisis estadístico.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199519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5536" y="1268760"/>
            <a:ext cx="8496944" cy="267765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LA EXPLORACIÓN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Resumen final de toda la exploración: lecturas y entrevistas.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REGRESO A LA PREGUNTA INICIAL Y EVENTUAL REFORMULACIÓN.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67919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611560" y="4866218"/>
            <a:ext cx="3926075" cy="58477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none" rtlCol="0">
            <a:spAutoFit/>
          </a:bodyPr>
          <a:lstStyle/>
          <a:p>
            <a:r>
              <a:rPr lang="es-MX" sz="3200" dirty="0">
                <a:latin typeface="Arial" pitchFamily="34" charset="0"/>
                <a:cs typeface="Arial" pitchFamily="34" charset="0"/>
              </a:rPr>
              <a:t>MUCHAS GRACIAS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4077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7886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4893647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3 ACTOS EPISTEMOLÓGICOS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El hecho científico se conquista </a:t>
            </a:r>
            <a:r>
              <a:rPr lang="es-MX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sobre los prejuicios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, 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RUPTURA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se construye </a:t>
            </a:r>
            <a:r>
              <a:rPr lang="es-MX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mediante la razón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ESTRUCTURACIÓN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y se comprueba </a:t>
            </a:r>
            <a:r>
              <a:rPr lang="es-MX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en la práctica</a:t>
            </a:r>
            <a:r>
              <a:rPr lang="es-MX" sz="2400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COMPROBACIÓN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Bachelard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766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341632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1ER. ACTO EPISTEMOLÓGICO PARA INICIAR UNA INVESTIGACIÓN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La ruptura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Romper con nuestro sentido común forzosamente falso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860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" y="1511300"/>
            <a:ext cx="8991600" cy="382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0513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5900" y="1587500"/>
            <a:ext cx="3632200" cy="368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8236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540000"/>
            <a:ext cx="9144000" cy="1767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9163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144000" cy="104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Rectángulo"/>
          <p:cNvSpPr/>
          <p:nvPr/>
        </p:nvSpPr>
        <p:spPr>
          <a:xfrm>
            <a:off x="467544" y="332656"/>
            <a:ext cx="40324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1600" dirty="0">
                <a:solidFill>
                  <a:schemeClr val="bg1"/>
                </a:solidFill>
                <a:latin typeface="Sansation" pitchFamily="2" charset="0"/>
                <a:cs typeface="Arial" pitchFamily="34" charset="0"/>
              </a:rPr>
              <a:t>Metodología avanzada</a:t>
            </a:r>
          </a:p>
          <a:p>
            <a:endParaRPr lang="es-MX" sz="1600" dirty="0">
              <a:solidFill>
                <a:schemeClr val="bg1"/>
              </a:solidFill>
              <a:latin typeface="Sansation" pitchFamily="2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396092" y="1556792"/>
            <a:ext cx="7920324" cy="452431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r>
              <a:rPr lang="es-MX" sz="2400" dirty="0">
                <a:latin typeface="Arial" pitchFamily="34" charset="0"/>
                <a:cs typeface="Arial" pitchFamily="34" charset="0"/>
              </a:rPr>
              <a:t>Pasa lo mismo del ejemplo cuando queremos hacer una investigación.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Los hechos a estudiar son objetivos.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El conocimiento surge de la interacción entre lo objetivo y lo subjetivo.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Tiene un marcado carácter social y siempre tiene como intermediario la subjetividad del investigador.</a:t>
            </a:r>
          </a:p>
          <a:p>
            <a:endParaRPr lang="es-MX" sz="2400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DE AHÍ LA IMPORTANCIA DE LA RUPTURA</a:t>
            </a:r>
          </a:p>
        </p:txBody>
      </p:sp>
    </p:spTree>
    <p:extLst>
      <p:ext uri="{BB962C8B-B14F-4D97-AF65-F5344CB8AC3E}">
        <p14:creationId xmlns:p14="http://schemas.microsoft.com/office/powerpoint/2010/main" val="21800479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2859</TotalTime>
  <Words>878</Words>
  <Application>Microsoft Macintosh PowerPoint</Application>
  <PresentationFormat>Presentación en pantalla (4:3)</PresentationFormat>
  <Paragraphs>251</Paragraphs>
  <Slides>34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8" baseType="lpstr">
      <vt:lpstr>Arial</vt:lpstr>
      <vt:lpstr>Calibri</vt:lpstr>
      <vt:lpstr>Sansation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GAE</dc:creator>
  <cp:lastModifiedBy>Dra. Juana E. Suárez Conejero</cp:lastModifiedBy>
  <cp:revision>131</cp:revision>
  <dcterms:created xsi:type="dcterms:W3CDTF">2014-02-03T19:46:48Z</dcterms:created>
  <dcterms:modified xsi:type="dcterms:W3CDTF">2023-02-27T16:52:47Z</dcterms:modified>
</cp:coreProperties>
</file>