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1" r:id="rId1"/>
  </p:sldMasterIdLst>
  <p:sldIdLst>
    <p:sldId id="308" r:id="rId2"/>
    <p:sldId id="381" r:id="rId3"/>
    <p:sldId id="319" r:id="rId4"/>
    <p:sldId id="326" r:id="rId5"/>
    <p:sldId id="327" r:id="rId6"/>
    <p:sldId id="328" r:id="rId7"/>
    <p:sldId id="329" r:id="rId8"/>
    <p:sldId id="330" r:id="rId9"/>
    <p:sldId id="331" r:id="rId10"/>
    <p:sldId id="392" r:id="rId11"/>
    <p:sldId id="382" r:id="rId12"/>
    <p:sldId id="383" r:id="rId13"/>
    <p:sldId id="384" r:id="rId14"/>
    <p:sldId id="385" r:id="rId15"/>
    <p:sldId id="386" r:id="rId16"/>
    <p:sldId id="387" r:id="rId17"/>
    <p:sldId id="388" r:id="rId18"/>
    <p:sldId id="389" r:id="rId19"/>
    <p:sldId id="390" r:id="rId20"/>
    <p:sldId id="391" r:id="rId21"/>
    <p:sldId id="393" r:id="rId22"/>
    <p:sldId id="37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94533" autoAdjust="0"/>
  </p:normalViewPr>
  <p:slideViewPr>
    <p:cSldViewPr snapToGrid="0" snapToObjects="1">
      <p:cViewPr varScale="1">
        <p:scale>
          <a:sx n="87" d="100"/>
          <a:sy n="87" d="100"/>
        </p:scale>
        <p:origin x="1728"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title>
    <c:autoTitleDeleted val="0"/>
    <c:plotArea>
      <c:layout/>
      <c:doughnutChart>
        <c:varyColors val="1"/>
        <c:ser>
          <c:idx val="0"/>
          <c:order val="0"/>
          <c:tx>
            <c:strRef>
              <c:f>Hoja1!$B$1</c:f>
              <c:strCache>
                <c:ptCount val="1"/>
                <c:pt idx="0">
                  <c:v>7 IDEAS CLAVE</c:v>
                </c:pt>
              </c:strCache>
            </c:strRef>
          </c:tx>
          <c:cat>
            <c:numRef>
              <c:f>Hoja1!$A$2:$A$8</c:f>
              <c:numCache>
                <c:formatCode>General</c:formatCode>
                <c:ptCount val="7"/>
              </c:numCache>
            </c:numRef>
          </c:cat>
          <c:val>
            <c:numRef>
              <c:f>Hoja1!$B$2:$B$8</c:f>
              <c:numCache>
                <c:formatCode>General</c:formatCode>
                <c:ptCount val="7"/>
                <c:pt idx="0">
                  <c:v>2</c:v>
                </c:pt>
                <c:pt idx="1">
                  <c:v>2</c:v>
                </c:pt>
                <c:pt idx="2">
                  <c:v>2</c:v>
                </c:pt>
                <c:pt idx="3">
                  <c:v>2</c:v>
                </c:pt>
                <c:pt idx="4">
                  <c:v>2</c:v>
                </c:pt>
                <c:pt idx="5">
                  <c:v>2</c:v>
                </c:pt>
                <c:pt idx="6">
                  <c:v>2</c:v>
                </c:pt>
              </c:numCache>
            </c:numRef>
          </c:val>
          <c:extLst>
            <c:ext xmlns:c16="http://schemas.microsoft.com/office/drawing/2014/chart" uri="{C3380CC4-5D6E-409C-BE32-E72D297353CC}">
              <c16:uniqueId val="{00000000-1E53-F44A-A47A-F33BEAC5A691}"/>
            </c:ext>
          </c:extLst>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s-MX"/>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5/17/22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5/17/22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B1A24CD3-204F-4468-8EE4-28A6668D006A}" type="datetimeFigureOut">
              <a:rPr lang="en-US" smtClean="0"/>
              <a:t>5/17/22</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57AF16DE-A0D5-4438-950F-5B1E159C2C28}"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5/17/22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57AF16DE-A0D5-4438-950F-5B1E159C2C28}"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5/17/22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B1A24CD3-204F-4468-8EE4-28A6668D006A}" type="datetimeFigureOut">
              <a:rPr lang="en-US" smtClean="0"/>
              <a:t>5/17/22</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57AF16DE-A0D5-4438-950F-5B1E159C2C28}"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 id="2147483853" r:id="rId12"/>
    <p:sldLayoutId id="2147483854" r:id="rId13"/>
    <p:sldLayoutId id="2147483855" r:id="rId14"/>
    <p:sldLayoutId id="2147483856" r:id="rId15"/>
    <p:sldLayoutId id="2147483857" r:id="rId16"/>
    <p:sldLayoutId id="2147483858" r:id="rId17"/>
    <p:sldLayoutId id="2147483859" r:id="rId18"/>
    <p:sldLayoutId id="2147483860" r:id="rId19"/>
    <p:sldLayoutId id="2147483861"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546449" y="4659458"/>
            <a:ext cx="5551877" cy="933450"/>
          </a:xfrm>
        </p:spPr>
        <p:txBody>
          <a:bodyPr>
            <a:normAutofit fontScale="90000"/>
          </a:bodyPr>
          <a:lstStyle/>
          <a:p>
            <a:r>
              <a:rPr lang="es-ES" sz="3600" dirty="0"/>
              <a:t>Proceso de investigación</a:t>
            </a:r>
            <a:br>
              <a:rPr lang="es-ES" sz="3600" dirty="0"/>
            </a:br>
            <a:r>
              <a:rPr lang="es-ES" sz="3600" dirty="0"/>
              <a:t>Actos epistemológicos</a:t>
            </a:r>
          </a:p>
        </p:txBody>
      </p:sp>
      <p:sp>
        <p:nvSpPr>
          <p:cNvPr id="5" name="CuadroTexto 4"/>
          <p:cNvSpPr txBox="1"/>
          <p:nvPr/>
        </p:nvSpPr>
        <p:spPr>
          <a:xfrm>
            <a:off x="4575467" y="5495878"/>
            <a:ext cx="4254665" cy="646331"/>
          </a:xfrm>
          <a:prstGeom prst="rect">
            <a:avLst/>
          </a:prstGeom>
          <a:noFill/>
        </p:spPr>
        <p:txBody>
          <a:bodyPr wrap="none" rtlCol="0">
            <a:spAutoFit/>
          </a:bodyPr>
          <a:lstStyle/>
          <a:p>
            <a:endParaRPr lang="es-E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s-E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DRA. JUANA E. SUÁREZ CONEJERO</a:t>
            </a:r>
          </a:p>
        </p:txBody>
      </p:sp>
    </p:spTree>
    <p:extLst>
      <p:ext uri="{BB962C8B-B14F-4D97-AF65-F5344CB8AC3E}">
        <p14:creationId xmlns:p14="http://schemas.microsoft.com/office/powerpoint/2010/main" val="182332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contenido 2"/>
          <p:cNvSpPr>
            <a:spLocks noGrp="1"/>
          </p:cNvSpPr>
          <p:nvPr>
            <p:ph idx="1"/>
          </p:nvPr>
        </p:nvSpPr>
        <p:spPr>
          <a:xfrm>
            <a:off x="457200" y="2426373"/>
            <a:ext cx="8229600" cy="4876800"/>
          </a:xfrm>
        </p:spPr>
        <p:txBody>
          <a:bodyPr>
            <a:normAutofit/>
          </a:bodyPr>
          <a:lstStyle/>
          <a:p>
            <a:r>
              <a:rPr lang="es-ES" sz="2400" dirty="0"/>
              <a:t>ALGUNOS PRINCIPIOS METODOLÓGICOS PARA EL TRABAJO SOCIAL CIENTÍFICO.</a:t>
            </a:r>
          </a:p>
          <a:p>
            <a:pPr marL="0" indent="0">
              <a:buNone/>
            </a:pPr>
            <a:endParaRPr lang="es-ES" sz="2400" dirty="0"/>
          </a:p>
        </p:txBody>
      </p:sp>
    </p:spTree>
    <p:extLst>
      <p:ext uri="{BB962C8B-B14F-4D97-AF65-F5344CB8AC3E}">
        <p14:creationId xmlns:p14="http://schemas.microsoft.com/office/powerpoint/2010/main" val="2474715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Trabajo social científico</a:t>
            </a:r>
          </a:p>
        </p:txBody>
      </p:sp>
      <p:sp>
        <p:nvSpPr>
          <p:cNvPr id="3" name="Marcador de contenido 2"/>
          <p:cNvSpPr>
            <a:spLocks noGrp="1"/>
          </p:cNvSpPr>
          <p:nvPr>
            <p:ph sz="half" idx="1"/>
          </p:nvPr>
        </p:nvSpPr>
        <p:spPr>
          <a:xfrm>
            <a:off x="4410075" y="1985963"/>
            <a:ext cx="3657600" cy="1012739"/>
          </a:xfrm>
          <a:ln>
            <a:solidFill>
              <a:schemeClr val="accent2"/>
            </a:solidFill>
          </a:ln>
        </p:spPr>
        <p:txBody>
          <a:bodyPr/>
          <a:lstStyle/>
          <a:p>
            <a:r>
              <a:rPr lang="es-ES" sz="2400" dirty="0"/>
              <a:t>ACCIÓN</a:t>
            </a:r>
          </a:p>
        </p:txBody>
      </p:sp>
      <p:sp>
        <p:nvSpPr>
          <p:cNvPr id="4" name="Marcador de contenido 3"/>
          <p:cNvSpPr>
            <a:spLocks noGrp="1"/>
          </p:cNvSpPr>
          <p:nvPr>
            <p:ph sz="half" idx="15"/>
          </p:nvPr>
        </p:nvSpPr>
        <p:spPr>
          <a:xfrm>
            <a:off x="498518" y="1985963"/>
            <a:ext cx="3657600" cy="1012739"/>
          </a:xfrm>
          <a:ln>
            <a:solidFill>
              <a:schemeClr val="accent1"/>
            </a:solidFill>
          </a:ln>
        </p:spPr>
        <p:txBody>
          <a:bodyPr/>
          <a:lstStyle/>
          <a:p>
            <a:r>
              <a:rPr lang="es-ES" sz="2400" dirty="0"/>
              <a:t>INVESTIGACIÓN</a:t>
            </a:r>
          </a:p>
          <a:p>
            <a:endParaRPr lang="es-ES" dirty="0"/>
          </a:p>
        </p:txBody>
      </p:sp>
      <p:sp>
        <p:nvSpPr>
          <p:cNvPr id="5" name="Marcador de contenido 4"/>
          <p:cNvSpPr>
            <a:spLocks noGrp="1"/>
          </p:cNvSpPr>
          <p:nvPr>
            <p:ph sz="half" idx="16"/>
          </p:nvPr>
        </p:nvSpPr>
        <p:spPr>
          <a:xfrm>
            <a:off x="4410075" y="3171648"/>
            <a:ext cx="3657600" cy="802672"/>
          </a:xfrm>
          <a:ln>
            <a:solidFill>
              <a:schemeClr val="accent3"/>
            </a:solidFill>
          </a:ln>
        </p:spPr>
        <p:txBody>
          <a:bodyPr>
            <a:normAutofit/>
          </a:bodyPr>
          <a:lstStyle/>
          <a:p>
            <a:r>
              <a:rPr lang="es-ES" sz="2400"/>
              <a:t>INTERVENCIÓN</a:t>
            </a:r>
            <a:endParaRPr lang="es-ES" dirty="0"/>
          </a:p>
        </p:txBody>
      </p:sp>
      <p:sp>
        <p:nvSpPr>
          <p:cNvPr id="6" name="Marcador de contenido 4"/>
          <p:cNvSpPr txBox="1">
            <a:spLocks/>
          </p:cNvSpPr>
          <p:nvPr/>
        </p:nvSpPr>
        <p:spPr>
          <a:xfrm>
            <a:off x="815895" y="4838698"/>
            <a:ext cx="7415809" cy="1189304"/>
          </a:xfrm>
          <a:prstGeom prst="rect">
            <a:avLst/>
          </a:prstGeom>
          <a:ln>
            <a:solidFill>
              <a:schemeClr val="accent3"/>
            </a:solidFill>
          </a:ln>
        </p:spPr>
        <p:txBody>
          <a:bodyPr vert="horz" lIns="91440" tIns="45720" rIns="91440" bIns="45720" rtlCol="0">
            <a:normAutofit/>
          </a:bodyPr>
          <a:lstStyle>
            <a:lvl1pPr marL="228600" indent="-228600" algn="l" defTabSz="914400" rtl="0" eaLnBrk="1" latinLnBrk="0" hangingPunct="1">
              <a:spcBef>
                <a:spcPts val="20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a:solidFill>
                  <a:schemeClr val="tx1">
                    <a:lumMod val="65000"/>
                    <a:lumOff val="35000"/>
                  </a:schemeClr>
                </a:solidFill>
                <a:latin typeface="+mn-lt"/>
                <a:ea typeface="+mn-ea"/>
                <a:cs typeface="+mn-cs"/>
              </a:defRPr>
            </a:lvl9pPr>
          </a:lstStyle>
          <a:p>
            <a:pPr marL="0" indent="0" algn="ctr">
              <a:buNone/>
            </a:pPr>
            <a:r>
              <a:rPr lang="es-ES" sz="2400" dirty="0"/>
              <a:t>La intervención sin investigación es importante, pero entra dentro del campo del activismo y no en el de las ciencias.</a:t>
            </a:r>
            <a:endParaRPr lang="es-ES" dirty="0"/>
          </a:p>
        </p:txBody>
      </p:sp>
    </p:spTree>
    <p:extLst>
      <p:ext uri="{BB962C8B-B14F-4D97-AF65-F5344CB8AC3E}">
        <p14:creationId xmlns:p14="http://schemas.microsoft.com/office/powerpoint/2010/main" val="1595130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Trabajo social científico</a:t>
            </a:r>
          </a:p>
        </p:txBody>
      </p:sp>
      <p:sp>
        <p:nvSpPr>
          <p:cNvPr id="3" name="Marcador de contenido 2"/>
          <p:cNvSpPr>
            <a:spLocks noGrp="1"/>
          </p:cNvSpPr>
          <p:nvPr>
            <p:ph sz="half" idx="1"/>
          </p:nvPr>
        </p:nvSpPr>
        <p:spPr>
          <a:ln>
            <a:solidFill>
              <a:schemeClr val="accent2"/>
            </a:solidFill>
          </a:ln>
        </p:spPr>
        <p:txBody>
          <a:bodyPr>
            <a:normAutofit lnSpcReduction="10000"/>
          </a:bodyPr>
          <a:lstStyle/>
          <a:p>
            <a:r>
              <a:rPr lang="es-ES" sz="2400" dirty="0"/>
              <a:t>Tesis Maestría</a:t>
            </a:r>
          </a:p>
          <a:p>
            <a:pPr marL="0" indent="0">
              <a:buNone/>
            </a:pPr>
            <a:r>
              <a:rPr lang="es-ES" dirty="0"/>
              <a:t>COMO MÍNIMO:</a:t>
            </a:r>
          </a:p>
          <a:p>
            <a:pPr marL="0" indent="0">
              <a:buNone/>
            </a:pPr>
            <a:r>
              <a:rPr lang="es-ES" dirty="0"/>
              <a:t>Producción de nuevos conocimientos empíricos sobre el objeto de estudio</a:t>
            </a:r>
          </a:p>
        </p:txBody>
      </p:sp>
      <p:sp>
        <p:nvSpPr>
          <p:cNvPr id="4" name="Marcador de contenido 3"/>
          <p:cNvSpPr>
            <a:spLocks noGrp="1"/>
          </p:cNvSpPr>
          <p:nvPr>
            <p:ph sz="half" idx="15"/>
          </p:nvPr>
        </p:nvSpPr>
        <p:spPr>
          <a:xfrm>
            <a:off x="498518" y="2734127"/>
            <a:ext cx="3657600" cy="1986320"/>
          </a:xfrm>
          <a:ln>
            <a:solidFill>
              <a:schemeClr val="accent1"/>
            </a:solidFill>
          </a:ln>
        </p:spPr>
        <p:txBody>
          <a:bodyPr>
            <a:noAutofit/>
          </a:bodyPr>
          <a:lstStyle/>
          <a:p>
            <a:r>
              <a:rPr lang="es-ES" sz="2400" dirty="0"/>
              <a:t>Tesis de Licenciatura</a:t>
            </a:r>
          </a:p>
          <a:p>
            <a:pPr marL="0" indent="0">
              <a:buNone/>
            </a:pPr>
            <a:r>
              <a:rPr lang="es-ES" dirty="0"/>
              <a:t>COMO MÍNIMO:</a:t>
            </a:r>
          </a:p>
          <a:p>
            <a:pPr marL="0" indent="0">
              <a:buNone/>
            </a:pPr>
            <a:r>
              <a:rPr lang="es-ES" dirty="0"/>
              <a:t>Profundización del objeto de estudio desde su exploración</a:t>
            </a:r>
          </a:p>
        </p:txBody>
      </p:sp>
      <p:sp>
        <p:nvSpPr>
          <p:cNvPr id="5" name="Marcador de contenido 4"/>
          <p:cNvSpPr>
            <a:spLocks noGrp="1"/>
          </p:cNvSpPr>
          <p:nvPr>
            <p:ph sz="half" idx="16"/>
          </p:nvPr>
        </p:nvSpPr>
        <p:spPr>
          <a:ln>
            <a:solidFill>
              <a:schemeClr val="accent3"/>
            </a:solidFill>
          </a:ln>
        </p:spPr>
        <p:txBody>
          <a:bodyPr>
            <a:normAutofit lnSpcReduction="10000"/>
          </a:bodyPr>
          <a:lstStyle/>
          <a:p>
            <a:r>
              <a:rPr lang="es-ES" sz="2400" dirty="0"/>
              <a:t>Tesis Doctoral</a:t>
            </a:r>
            <a:endParaRPr lang="es-ES" dirty="0"/>
          </a:p>
          <a:p>
            <a:pPr marL="0" indent="0">
              <a:buNone/>
            </a:pPr>
            <a:r>
              <a:rPr lang="es-ES" dirty="0"/>
              <a:t>COMO MÍNIMO:</a:t>
            </a:r>
          </a:p>
          <a:p>
            <a:pPr marL="0" indent="0">
              <a:buNone/>
            </a:pPr>
            <a:r>
              <a:rPr lang="es-ES" dirty="0"/>
              <a:t>Producción de nuevos conocimientos teóricos sobre el objeto de estudio</a:t>
            </a:r>
          </a:p>
        </p:txBody>
      </p:sp>
    </p:spTree>
    <p:extLst>
      <p:ext uri="{BB962C8B-B14F-4D97-AF65-F5344CB8AC3E}">
        <p14:creationId xmlns:p14="http://schemas.microsoft.com/office/powerpoint/2010/main" val="3463858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áfico 1"/>
          <p:cNvGraphicFramePr/>
          <p:nvPr>
            <p:extLst>
              <p:ext uri="{D42A27DB-BD31-4B8C-83A1-F6EECF244321}">
                <p14:modId xmlns:p14="http://schemas.microsoft.com/office/powerpoint/2010/main" val="3961056511"/>
              </p:ext>
            </p:extLst>
          </p:nvPr>
        </p:nvGraphicFramePr>
        <p:xfrm>
          <a:off x="1524000" y="2391468"/>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ítulo 1"/>
          <p:cNvSpPr txBox="1">
            <a:spLocks/>
          </p:cNvSpPr>
          <p:nvPr/>
        </p:nvSpPr>
        <p:spPr>
          <a:xfrm>
            <a:off x="498474" y="484094"/>
            <a:ext cx="7556313" cy="1116106"/>
          </a:xfrm>
          <a:prstGeom prst="rect">
            <a:avLst/>
          </a:prstGeom>
        </p:spPr>
        <p:txBody>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dirty="0"/>
              <a:t>La metodología de la investigación para el trabajo social científico se estructura alrededor de:</a:t>
            </a:r>
          </a:p>
        </p:txBody>
      </p:sp>
    </p:spTree>
    <p:extLst>
      <p:ext uri="{BB962C8B-B14F-4D97-AF65-F5344CB8AC3E}">
        <p14:creationId xmlns:p14="http://schemas.microsoft.com/office/powerpoint/2010/main" val="2345909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1</a:t>
            </a:r>
          </a:p>
        </p:txBody>
      </p:sp>
      <p:sp>
        <p:nvSpPr>
          <p:cNvPr id="3" name="Marcador de texto vertical 2"/>
          <p:cNvSpPr>
            <a:spLocks noGrp="1"/>
          </p:cNvSpPr>
          <p:nvPr>
            <p:ph type="body" orient="vert" idx="1"/>
          </p:nvPr>
        </p:nvSpPr>
        <p:spPr>
          <a:xfrm rot="16200000">
            <a:off x="1887169" y="954072"/>
            <a:ext cx="5023731" cy="4144964"/>
          </a:xfrm>
          <a:ln>
            <a:solidFill>
              <a:schemeClr val="accent1"/>
            </a:solidFill>
          </a:ln>
        </p:spPr>
        <p:txBody>
          <a:bodyPr>
            <a:noAutofit/>
          </a:bodyPr>
          <a:lstStyle/>
          <a:p>
            <a:r>
              <a:rPr lang="es-ES" sz="2400" dirty="0"/>
              <a:t>La metodología no es un momento en la investigación. La metodología es un eje articulador de 3 momentos epistemológicos: ruptura (distancia), estructuración (explicación), comprobación (observación). En el TS se añade un 4to momento, la intervención - acción (o los elementos o pautas para la intervención).</a:t>
            </a:r>
          </a:p>
        </p:txBody>
      </p:sp>
    </p:spTree>
    <p:extLst>
      <p:ext uri="{BB962C8B-B14F-4D97-AF65-F5344CB8AC3E}">
        <p14:creationId xmlns:p14="http://schemas.microsoft.com/office/powerpoint/2010/main" val="2689619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2</a:t>
            </a:r>
          </a:p>
        </p:txBody>
      </p:sp>
      <p:sp>
        <p:nvSpPr>
          <p:cNvPr id="3" name="Marcador de texto vertical 2"/>
          <p:cNvSpPr>
            <a:spLocks noGrp="1"/>
          </p:cNvSpPr>
          <p:nvPr>
            <p:ph type="body" orient="vert" idx="1"/>
          </p:nvPr>
        </p:nvSpPr>
        <p:spPr>
          <a:xfrm rot="16200000">
            <a:off x="2124311" y="716930"/>
            <a:ext cx="4549447" cy="4144964"/>
          </a:xfrm>
          <a:ln>
            <a:solidFill>
              <a:schemeClr val="accent1"/>
            </a:solidFill>
          </a:ln>
        </p:spPr>
        <p:txBody>
          <a:bodyPr>
            <a:noAutofit/>
          </a:bodyPr>
          <a:lstStyle/>
          <a:p>
            <a:r>
              <a:rPr lang="es-ES" sz="2400" dirty="0"/>
              <a:t>La investigación en Trabajo Social puede partir del paradigma positivista (RECI - la explicación condiciona la observación) o del fenomenológico (RCEI - la observación condiciona la explicación), en dependencia de cómo nos situemos </a:t>
            </a:r>
            <a:r>
              <a:rPr lang="es-ES" sz="2400" dirty="0" err="1"/>
              <a:t>epistemologicamente</a:t>
            </a:r>
            <a:r>
              <a:rPr lang="es-ES" sz="2400" dirty="0"/>
              <a:t>.</a:t>
            </a:r>
          </a:p>
        </p:txBody>
      </p:sp>
    </p:spTree>
    <p:extLst>
      <p:ext uri="{BB962C8B-B14F-4D97-AF65-F5344CB8AC3E}">
        <p14:creationId xmlns:p14="http://schemas.microsoft.com/office/powerpoint/2010/main" val="2351364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3</a:t>
            </a:r>
          </a:p>
        </p:txBody>
      </p:sp>
      <p:sp>
        <p:nvSpPr>
          <p:cNvPr id="3" name="Marcador de texto vertical 2"/>
          <p:cNvSpPr>
            <a:spLocks noGrp="1"/>
          </p:cNvSpPr>
          <p:nvPr>
            <p:ph type="body" orient="vert" idx="1"/>
          </p:nvPr>
        </p:nvSpPr>
        <p:spPr>
          <a:xfrm rot="16200000">
            <a:off x="1734509" y="1106729"/>
            <a:ext cx="6048799" cy="4864712"/>
          </a:xfrm>
          <a:ln>
            <a:solidFill>
              <a:schemeClr val="accent1"/>
            </a:solidFill>
          </a:ln>
        </p:spPr>
        <p:txBody>
          <a:bodyPr>
            <a:noAutofit/>
          </a:bodyPr>
          <a:lstStyle/>
          <a:p>
            <a:r>
              <a:rPr lang="es-ES" sz="2400" dirty="0"/>
              <a:t>La investigación debe tener coherencia metodológica. Esta es la columna vertebral de la investigación y consiste en alinear todas sus etapas: pregunta, problema o problemática, objetivos, modelo de análisis (conceptos, relaciones entre conceptos y conceptos y fenómenos (hipótesis)), observación (operacionalización, instrumentos de observación, instrumentos de análisis de la información) y análisis de resultados.</a:t>
            </a:r>
          </a:p>
        </p:txBody>
      </p:sp>
    </p:spTree>
    <p:extLst>
      <p:ext uri="{BB962C8B-B14F-4D97-AF65-F5344CB8AC3E}">
        <p14:creationId xmlns:p14="http://schemas.microsoft.com/office/powerpoint/2010/main" val="1368555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4</a:t>
            </a:r>
          </a:p>
        </p:txBody>
      </p:sp>
      <p:sp>
        <p:nvSpPr>
          <p:cNvPr id="3" name="Marcador de texto vertical 2"/>
          <p:cNvSpPr>
            <a:spLocks noGrp="1"/>
          </p:cNvSpPr>
          <p:nvPr>
            <p:ph type="body" orient="vert" idx="1"/>
          </p:nvPr>
        </p:nvSpPr>
        <p:spPr>
          <a:xfrm rot="16200000">
            <a:off x="3524550" y="-683313"/>
            <a:ext cx="2468717" cy="4864712"/>
          </a:xfrm>
          <a:ln>
            <a:solidFill>
              <a:schemeClr val="accent1"/>
            </a:solidFill>
          </a:ln>
        </p:spPr>
        <p:txBody>
          <a:bodyPr>
            <a:noAutofit/>
          </a:bodyPr>
          <a:lstStyle/>
          <a:p>
            <a:r>
              <a:rPr lang="es-ES" sz="2400" dirty="0"/>
              <a:t>La metodología es una herramienta, no un fin en sí mismo. El acento debe ser puesto en la investigación y la metodología debe ser subyacente.</a:t>
            </a:r>
          </a:p>
        </p:txBody>
      </p:sp>
    </p:spTree>
    <p:extLst>
      <p:ext uri="{BB962C8B-B14F-4D97-AF65-F5344CB8AC3E}">
        <p14:creationId xmlns:p14="http://schemas.microsoft.com/office/powerpoint/2010/main" val="3661787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5</a:t>
            </a:r>
          </a:p>
        </p:txBody>
      </p:sp>
      <p:sp>
        <p:nvSpPr>
          <p:cNvPr id="3" name="Marcador de texto vertical 2"/>
          <p:cNvSpPr>
            <a:spLocks noGrp="1"/>
          </p:cNvSpPr>
          <p:nvPr>
            <p:ph type="body" orient="vert" idx="1"/>
          </p:nvPr>
        </p:nvSpPr>
        <p:spPr>
          <a:xfrm rot="16200000">
            <a:off x="3524550" y="-683313"/>
            <a:ext cx="2468717" cy="4864712"/>
          </a:xfrm>
          <a:ln>
            <a:solidFill>
              <a:schemeClr val="accent1"/>
            </a:solidFill>
          </a:ln>
        </p:spPr>
        <p:txBody>
          <a:bodyPr>
            <a:noAutofit/>
          </a:bodyPr>
          <a:lstStyle/>
          <a:p>
            <a:r>
              <a:rPr lang="es-ES" sz="2400" dirty="0"/>
              <a:t>Las hipótesis se derivan de la construcción de conocimientos, de la explicación científica (modelo de análisis). Otra forma de planteamiento es una prenoción.</a:t>
            </a:r>
          </a:p>
        </p:txBody>
      </p:sp>
    </p:spTree>
    <p:extLst>
      <p:ext uri="{BB962C8B-B14F-4D97-AF65-F5344CB8AC3E}">
        <p14:creationId xmlns:p14="http://schemas.microsoft.com/office/powerpoint/2010/main" val="2673500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6</a:t>
            </a:r>
          </a:p>
        </p:txBody>
      </p:sp>
      <p:sp>
        <p:nvSpPr>
          <p:cNvPr id="3" name="Marcador de texto vertical 2"/>
          <p:cNvSpPr>
            <a:spLocks noGrp="1"/>
          </p:cNvSpPr>
          <p:nvPr>
            <p:ph type="body" orient="vert" idx="1"/>
          </p:nvPr>
        </p:nvSpPr>
        <p:spPr>
          <a:xfrm rot="16200000">
            <a:off x="2369421" y="471817"/>
            <a:ext cx="4258758" cy="4344493"/>
          </a:xfrm>
          <a:ln>
            <a:solidFill>
              <a:schemeClr val="accent1"/>
            </a:solidFill>
          </a:ln>
        </p:spPr>
        <p:txBody>
          <a:bodyPr>
            <a:noAutofit/>
          </a:bodyPr>
          <a:lstStyle/>
          <a:p>
            <a:r>
              <a:rPr lang="es-ES" sz="2400" dirty="0"/>
              <a:t>En el momento epistemológico de construir conocimientos, al realizar la explicación científica, las hipótesis se construyen para ser falsificadas. En consecuencia, tan importante como los resultados esperados es el análisis de la desviación entre lo esperado y lo observado.</a:t>
            </a:r>
          </a:p>
        </p:txBody>
      </p:sp>
    </p:spTree>
    <p:extLst>
      <p:ext uri="{BB962C8B-B14F-4D97-AF65-F5344CB8AC3E}">
        <p14:creationId xmlns:p14="http://schemas.microsoft.com/office/powerpoint/2010/main" val="197671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contenido 2"/>
          <p:cNvSpPr>
            <a:spLocks noGrp="1"/>
          </p:cNvSpPr>
          <p:nvPr>
            <p:ph idx="1"/>
          </p:nvPr>
        </p:nvSpPr>
        <p:spPr>
          <a:xfrm>
            <a:off x="457200" y="2426373"/>
            <a:ext cx="8229600" cy="4876800"/>
          </a:xfrm>
        </p:spPr>
        <p:txBody>
          <a:bodyPr>
            <a:normAutofit/>
          </a:bodyPr>
          <a:lstStyle/>
          <a:p>
            <a:r>
              <a:rPr lang="es-ES" sz="2400" dirty="0"/>
              <a:t>LOS 3 ACTOS EPISTEMOLÓGICOS.</a:t>
            </a:r>
          </a:p>
          <a:p>
            <a:pPr marL="0" indent="0">
              <a:buNone/>
            </a:pPr>
            <a:endParaRPr lang="es-ES" sz="2400" dirty="0"/>
          </a:p>
        </p:txBody>
      </p:sp>
    </p:spTree>
    <p:extLst>
      <p:ext uri="{BB962C8B-B14F-4D97-AF65-F5344CB8AC3E}">
        <p14:creationId xmlns:p14="http://schemas.microsoft.com/office/powerpoint/2010/main" val="2365021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Idea 7</a:t>
            </a:r>
          </a:p>
        </p:txBody>
      </p:sp>
      <p:sp>
        <p:nvSpPr>
          <p:cNvPr id="3" name="Marcador de texto vertical 2"/>
          <p:cNvSpPr>
            <a:spLocks noGrp="1"/>
          </p:cNvSpPr>
          <p:nvPr>
            <p:ph type="body" orient="vert" idx="1"/>
          </p:nvPr>
        </p:nvSpPr>
        <p:spPr>
          <a:xfrm rot="16200000">
            <a:off x="2660112" y="181126"/>
            <a:ext cx="3677378" cy="4344493"/>
          </a:xfrm>
          <a:ln>
            <a:solidFill>
              <a:schemeClr val="accent1"/>
            </a:solidFill>
          </a:ln>
        </p:spPr>
        <p:txBody>
          <a:bodyPr>
            <a:noAutofit/>
          </a:bodyPr>
          <a:lstStyle/>
          <a:p>
            <a:r>
              <a:rPr lang="es-ES" sz="2400" dirty="0"/>
              <a:t>No podemos dividir la metodología en cuantitativa o cuantitativa. Lo que entra en la dicotomía cuantitativo/cualitativo es el análisis de la información. Y no necesariamente se debe a la intervención de las matemáticas.</a:t>
            </a:r>
          </a:p>
        </p:txBody>
      </p:sp>
    </p:spTree>
    <p:extLst>
      <p:ext uri="{BB962C8B-B14F-4D97-AF65-F5344CB8AC3E}">
        <p14:creationId xmlns:p14="http://schemas.microsoft.com/office/powerpoint/2010/main" val="1485453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485158" y="2389843"/>
            <a:ext cx="3589166" cy="3080910"/>
          </a:xfrm>
          <a:prstGeom prst="rect">
            <a:avLst/>
          </a:prstGeom>
        </p:spPr>
      </p:pic>
      <p:sp>
        <p:nvSpPr>
          <p:cNvPr id="6" name="Título 1"/>
          <p:cNvSpPr>
            <a:spLocks noGrp="1"/>
          </p:cNvSpPr>
          <p:nvPr>
            <p:ph type="title"/>
          </p:nvPr>
        </p:nvSpPr>
        <p:spPr>
          <a:xfrm>
            <a:off x="447256" y="704002"/>
            <a:ext cx="6667886" cy="1143000"/>
          </a:xfrm>
        </p:spPr>
        <p:txBody>
          <a:bodyPr/>
          <a:lstStyle/>
          <a:p>
            <a:r>
              <a:rPr lang="es-ES" sz="2400" dirty="0"/>
              <a:t>ALGUNOS PRINCIPIOS METODOLÓGICOS PARA EL TRABAJO SOCIAL CIENTÍFICO.</a:t>
            </a:r>
          </a:p>
        </p:txBody>
      </p:sp>
    </p:spTree>
    <p:extLst>
      <p:ext uri="{BB962C8B-B14F-4D97-AF65-F5344CB8AC3E}">
        <p14:creationId xmlns:p14="http://schemas.microsoft.com/office/powerpoint/2010/main" val="2456097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546449" y="4659458"/>
            <a:ext cx="5551877" cy="933450"/>
          </a:xfrm>
        </p:spPr>
        <p:txBody>
          <a:bodyPr>
            <a:normAutofit/>
          </a:bodyPr>
          <a:lstStyle/>
          <a:p>
            <a:r>
              <a:rPr lang="es-ES" sz="3600" dirty="0"/>
              <a:t>Proceso de investigación</a:t>
            </a:r>
          </a:p>
        </p:txBody>
      </p:sp>
      <p:sp>
        <p:nvSpPr>
          <p:cNvPr id="5" name="CuadroTexto 4"/>
          <p:cNvSpPr txBox="1"/>
          <p:nvPr/>
        </p:nvSpPr>
        <p:spPr>
          <a:xfrm>
            <a:off x="4575467" y="5495878"/>
            <a:ext cx="4254665" cy="646331"/>
          </a:xfrm>
          <a:prstGeom prst="rect">
            <a:avLst/>
          </a:prstGeom>
          <a:noFill/>
        </p:spPr>
        <p:txBody>
          <a:bodyPr wrap="none" rtlCol="0">
            <a:spAutoFit/>
          </a:bodyPr>
          <a:lstStyle/>
          <a:p>
            <a:endParaRPr lang="es-E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s-E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DRA. JUANA E. SUÁREZ CONEJERO</a:t>
            </a:r>
          </a:p>
        </p:txBody>
      </p:sp>
    </p:spTree>
    <p:extLst>
      <p:ext uri="{BB962C8B-B14F-4D97-AF65-F5344CB8AC3E}">
        <p14:creationId xmlns:p14="http://schemas.microsoft.com/office/powerpoint/2010/main" val="1416897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
        <p:nvSpPr>
          <p:cNvPr id="4" name="Rectángulo 3"/>
          <p:cNvSpPr/>
          <p:nvPr/>
        </p:nvSpPr>
        <p:spPr>
          <a:xfrm>
            <a:off x="743108" y="2406829"/>
            <a:ext cx="7907028" cy="2492990"/>
          </a:xfrm>
          <a:prstGeom prst="rect">
            <a:avLst/>
          </a:prstGeom>
        </p:spPr>
        <p:txBody>
          <a:bodyPr wrap="square">
            <a:spAutoFit/>
          </a:bodyPr>
          <a:lstStyle/>
          <a:p>
            <a:r>
              <a:rPr lang="es-ES_tradnl" sz="2400" dirty="0"/>
              <a:t>Ruptura</a:t>
            </a:r>
          </a:p>
          <a:p>
            <a:endParaRPr lang="es-ES_tradnl" sz="2400" dirty="0"/>
          </a:p>
          <a:p>
            <a:r>
              <a:rPr lang="es-ES_tradnl" sz="2400" dirty="0"/>
              <a:t>Estructuración</a:t>
            </a:r>
          </a:p>
          <a:p>
            <a:endParaRPr lang="es-ES_tradnl" sz="2400" dirty="0"/>
          </a:p>
          <a:p>
            <a:r>
              <a:rPr lang="es-ES_tradnl" sz="2400" dirty="0"/>
              <a:t>Observación / Comprobación</a:t>
            </a:r>
            <a:endParaRPr lang="es-MX" sz="2400" dirty="0"/>
          </a:p>
          <a:p>
            <a:r>
              <a:rPr lang="es-ES" dirty="0"/>
              <a:t> </a:t>
            </a:r>
            <a:endParaRPr lang="es-MX" dirty="0"/>
          </a:p>
          <a:p>
            <a:r>
              <a:rPr lang="es-ES" dirty="0"/>
              <a:t> </a:t>
            </a:r>
            <a:endParaRPr lang="es-MX" dirty="0"/>
          </a:p>
        </p:txBody>
      </p:sp>
    </p:spTree>
    <p:extLst>
      <p:ext uri="{BB962C8B-B14F-4D97-AF65-F5344CB8AC3E}">
        <p14:creationId xmlns:p14="http://schemas.microsoft.com/office/powerpoint/2010/main" val="1336583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47256" y="1874154"/>
            <a:ext cx="5102206" cy="3139321"/>
          </a:xfrm>
          <a:prstGeom prst="rect">
            <a:avLst/>
          </a:prstGeom>
        </p:spPr>
        <p:txBody>
          <a:bodyPr wrap="square">
            <a:spAutoFit/>
          </a:bodyPr>
          <a:lstStyle/>
          <a:p>
            <a:endParaRPr lang="es-ES_tradnl" sz="2400" dirty="0"/>
          </a:p>
          <a:p>
            <a:r>
              <a:rPr lang="es-ES_tradnl" sz="2400" dirty="0"/>
              <a:t>Ruptura</a:t>
            </a:r>
          </a:p>
          <a:p>
            <a:endParaRPr lang="es-ES_tradnl" sz="2400" dirty="0"/>
          </a:p>
          <a:p>
            <a:r>
              <a:rPr lang="es-ES_tradnl" sz="2400" dirty="0"/>
              <a:t>Necesidad de desprendernos de nuestras prenociones, de nuestros dogmas, de nuestro sentido común</a:t>
            </a:r>
            <a:r>
              <a:rPr lang="es-ES_tradnl" dirty="0"/>
              <a:t>.</a:t>
            </a:r>
          </a:p>
          <a:p>
            <a:endParaRPr lang="es-ES_tradnl" dirty="0"/>
          </a:p>
          <a:p>
            <a:r>
              <a:rPr lang="es-ES" dirty="0"/>
              <a:t> </a:t>
            </a:r>
            <a:endParaRPr lang="es-MX" dirty="0"/>
          </a:p>
          <a:p>
            <a:r>
              <a:rPr lang="es-ES" dirty="0"/>
              <a:t> </a:t>
            </a:r>
            <a:endParaRPr lang="es-MX" dirty="0"/>
          </a:p>
        </p:txBody>
      </p:sp>
      <p:pic>
        <p:nvPicPr>
          <p:cNvPr id="3" name="Imagen 2"/>
          <p:cNvPicPr>
            <a:picLocks noChangeAspect="1"/>
          </p:cNvPicPr>
          <p:nvPr/>
        </p:nvPicPr>
        <p:blipFill>
          <a:blip r:embed="rId2"/>
          <a:stretch>
            <a:fillRect/>
          </a:stretch>
        </p:blipFill>
        <p:spPr>
          <a:xfrm>
            <a:off x="5749591" y="2043015"/>
            <a:ext cx="3036185" cy="4266141"/>
          </a:xfrm>
          <a:prstGeom prst="rect">
            <a:avLst/>
          </a:prstGeom>
        </p:spPr>
      </p:pic>
      <p:sp>
        <p:nvSpPr>
          <p:cNvPr id="7"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Tree>
    <p:extLst>
      <p:ext uri="{BB962C8B-B14F-4D97-AF65-F5344CB8AC3E}">
        <p14:creationId xmlns:p14="http://schemas.microsoft.com/office/powerpoint/2010/main" val="43571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447255" y="1524697"/>
            <a:ext cx="5768889" cy="6555641"/>
          </a:xfrm>
          <a:prstGeom prst="rect">
            <a:avLst/>
          </a:prstGeom>
        </p:spPr>
        <p:txBody>
          <a:bodyPr wrap="square">
            <a:spAutoFit/>
          </a:bodyPr>
          <a:lstStyle/>
          <a:p>
            <a:endParaRPr lang="es-ES_tradnl" dirty="0"/>
          </a:p>
          <a:p>
            <a:r>
              <a:rPr lang="es-ES_tradnl" sz="2400" dirty="0"/>
              <a:t>Estructuración</a:t>
            </a:r>
          </a:p>
          <a:p>
            <a:endParaRPr lang="es-ES_tradnl" sz="2400" dirty="0"/>
          </a:p>
          <a:p>
            <a:r>
              <a:rPr lang="es-ES_tradnl" sz="2400" dirty="0"/>
              <a:t>La importancia de un punto de vista teórico</a:t>
            </a:r>
          </a:p>
          <a:p>
            <a:endParaRPr lang="es-ES_tradnl" sz="2400" dirty="0"/>
          </a:p>
          <a:p>
            <a:endParaRPr lang="es-ES_tradnl" sz="2400" dirty="0"/>
          </a:p>
          <a:p>
            <a:r>
              <a:rPr lang="es-ES_tradnl" sz="2400" dirty="0"/>
              <a:t>Dos ejemplos:</a:t>
            </a:r>
          </a:p>
          <a:p>
            <a:endParaRPr lang="es-ES_tradnl" sz="2400" dirty="0"/>
          </a:p>
          <a:p>
            <a:r>
              <a:rPr lang="es-ES_tradnl" sz="2400" dirty="0"/>
              <a:t>La empleada doméstica y la “señora” de la casa.</a:t>
            </a:r>
          </a:p>
          <a:p>
            <a:endParaRPr lang="es-ES_tradnl" sz="2400" dirty="0"/>
          </a:p>
          <a:p>
            <a:r>
              <a:rPr lang="es-ES_tradnl" sz="2400" dirty="0"/>
              <a:t>La delincuencia como inadaptación social.</a:t>
            </a:r>
          </a:p>
          <a:p>
            <a:endParaRPr lang="es-ES_tradnl" dirty="0"/>
          </a:p>
          <a:p>
            <a:endParaRPr lang="es-ES_tradnl" dirty="0"/>
          </a:p>
          <a:p>
            <a:endParaRPr lang="es-ES_tradnl" dirty="0"/>
          </a:p>
          <a:p>
            <a:r>
              <a:rPr lang="es-ES" dirty="0"/>
              <a:t> </a:t>
            </a:r>
            <a:endParaRPr lang="es-MX" dirty="0"/>
          </a:p>
          <a:p>
            <a:r>
              <a:rPr lang="es-ES" dirty="0"/>
              <a:t> </a:t>
            </a:r>
            <a:endParaRPr lang="es-MX" dirty="0"/>
          </a:p>
        </p:txBody>
      </p:sp>
      <p:pic>
        <p:nvPicPr>
          <p:cNvPr id="4" name="Imagen 3"/>
          <p:cNvPicPr>
            <a:picLocks noChangeAspect="1"/>
          </p:cNvPicPr>
          <p:nvPr/>
        </p:nvPicPr>
        <p:blipFill>
          <a:blip r:embed="rId2"/>
          <a:stretch>
            <a:fillRect/>
          </a:stretch>
        </p:blipFill>
        <p:spPr>
          <a:xfrm>
            <a:off x="6216144" y="4349341"/>
            <a:ext cx="2829847" cy="2004475"/>
          </a:xfrm>
          <a:prstGeom prst="rect">
            <a:avLst/>
          </a:prstGeom>
        </p:spPr>
      </p:pic>
      <p:pic>
        <p:nvPicPr>
          <p:cNvPr id="7" name="Imagen 6"/>
          <p:cNvPicPr>
            <a:picLocks noChangeAspect="1"/>
          </p:cNvPicPr>
          <p:nvPr/>
        </p:nvPicPr>
        <p:blipFill>
          <a:blip r:embed="rId3"/>
          <a:stretch>
            <a:fillRect/>
          </a:stretch>
        </p:blipFill>
        <p:spPr>
          <a:xfrm>
            <a:off x="6964191" y="2046057"/>
            <a:ext cx="1155700" cy="2133600"/>
          </a:xfrm>
          <a:prstGeom prst="rect">
            <a:avLst/>
          </a:prstGeom>
        </p:spPr>
      </p:pic>
      <p:sp>
        <p:nvSpPr>
          <p:cNvPr id="8"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Tree>
    <p:extLst>
      <p:ext uri="{BB962C8B-B14F-4D97-AF65-F5344CB8AC3E}">
        <p14:creationId xmlns:p14="http://schemas.microsoft.com/office/powerpoint/2010/main" val="3244894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551097" y="1870060"/>
            <a:ext cx="7907028" cy="5447646"/>
          </a:xfrm>
          <a:prstGeom prst="rect">
            <a:avLst/>
          </a:prstGeom>
        </p:spPr>
        <p:txBody>
          <a:bodyPr wrap="square">
            <a:spAutoFit/>
          </a:bodyPr>
          <a:lstStyle/>
          <a:p>
            <a:endParaRPr lang="es-ES_tradnl" dirty="0"/>
          </a:p>
          <a:p>
            <a:r>
              <a:rPr lang="es-ES_tradnl" sz="2400" dirty="0"/>
              <a:t>Papel de la teoría</a:t>
            </a:r>
          </a:p>
          <a:p>
            <a:endParaRPr lang="es-ES_tradnl" sz="2400" dirty="0"/>
          </a:p>
          <a:p>
            <a:r>
              <a:rPr lang="es-ES_tradnl" sz="2400" dirty="0"/>
              <a:t>No en un cortar y pegar de párrafos interesantes sobre nuestro objeto de estudio.</a:t>
            </a:r>
          </a:p>
          <a:p>
            <a:endParaRPr lang="es-ES_tradnl" sz="2400" dirty="0"/>
          </a:p>
          <a:p>
            <a:r>
              <a:rPr lang="es-ES_tradnl" sz="2400" dirty="0"/>
              <a:t>Estructuración para “leer” nuestro objeto.</a:t>
            </a:r>
          </a:p>
          <a:p>
            <a:endParaRPr lang="es-ES_tradnl" sz="2400" dirty="0"/>
          </a:p>
          <a:p>
            <a:r>
              <a:rPr lang="es-ES_tradnl" sz="2400" dirty="0"/>
              <a:t>DEDUCCIÓN – MODELO SISTÉMICO</a:t>
            </a:r>
          </a:p>
          <a:p>
            <a:endParaRPr lang="es-ES_tradnl" sz="2400" dirty="0"/>
          </a:p>
          <a:p>
            <a:r>
              <a:rPr lang="es-ES_tradnl" sz="2400" dirty="0"/>
              <a:t>INDUCCIÓN – MODELO CONSTRUIDO O INDUCTIVO</a:t>
            </a:r>
          </a:p>
          <a:p>
            <a:endParaRPr lang="es-ES_tradnl" dirty="0"/>
          </a:p>
          <a:p>
            <a:endParaRPr lang="es-ES_tradnl" dirty="0"/>
          </a:p>
          <a:p>
            <a:endParaRPr lang="es-ES_tradnl" dirty="0"/>
          </a:p>
          <a:p>
            <a:r>
              <a:rPr lang="es-ES" dirty="0"/>
              <a:t> </a:t>
            </a:r>
            <a:endParaRPr lang="es-MX" dirty="0"/>
          </a:p>
          <a:p>
            <a:r>
              <a:rPr lang="es-ES" dirty="0"/>
              <a:t> </a:t>
            </a:r>
            <a:endParaRPr lang="es-MX" dirty="0"/>
          </a:p>
        </p:txBody>
      </p:sp>
      <p:sp>
        <p:nvSpPr>
          <p:cNvPr id="7"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Tree>
    <p:extLst>
      <p:ext uri="{BB962C8B-B14F-4D97-AF65-F5344CB8AC3E}">
        <p14:creationId xmlns:p14="http://schemas.microsoft.com/office/powerpoint/2010/main" val="1056403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551097" y="3102775"/>
            <a:ext cx="7907028" cy="1384995"/>
          </a:xfrm>
          <a:prstGeom prst="rect">
            <a:avLst/>
          </a:prstGeom>
        </p:spPr>
        <p:txBody>
          <a:bodyPr wrap="square">
            <a:spAutoFit/>
          </a:bodyPr>
          <a:lstStyle/>
          <a:p>
            <a:endParaRPr lang="es-ES_tradnl" sz="2400" dirty="0"/>
          </a:p>
          <a:p>
            <a:r>
              <a:rPr lang="es-ES_tradnl" sz="2400" dirty="0"/>
              <a:t>Observación / Comprobación</a:t>
            </a:r>
            <a:endParaRPr lang="es-MX" sz="2400" dirty="0"/>
          </a:p>
          <a:p>
            <a:r>
              <a:rPr lang="es-ES" dirty="0"/>
              <a:t> </a:t>
            </a:r>
            <a:endParaRPr lang="es-MX" dirty="0"/>
          </a:p>
          <a:p>
            <a:r>
              <a:rPr lang="es-ES" dirty="0"/>
              <a:t> </a:t>
            </a:r>
            <a:endParaRPr lang="es-MX" dirty="0"/>
          </a:p>
        </p:txBody>
      </p:sp>
      <p:pic>
        <p:nvPicPr>
          <p:cNvPr id="2" name="Imagen 1"/>
          <p:cNvPicPr>
            <a:picLocks noChangeAspect="1"/>
          </p:cNvPicPr>
          <p:nvPr/>
        </p:nvPicPr>
        <p:blipFill>
          <a:blip r:embed="rId2"/>
          <a:stretch>
            <a:fillRect/>
          </a:stretch>
        </p:blipFill>
        <p:spPr>
          <a:xfrm>
            <a:off x="4959884" y="2118543"/>
            <a:ext cx="3810000" cy="4394200"/>
          </a:xfrm>
          <a:prstGeom prst="rect">
            <a:avLst/>
          </a:prstGeom>
        </p:spPr>
      </p:pic>
      <p:sp>
        <p:nvSpPr>
          <p:cNvPr id="8"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Tree>
    <p:extLst>
      <p:ext uri="{BB962C8B-B14F-4D97-AF65-F5344CB8AC3E}">
        <p14:creationId xmlns:p14="http://schemas.microsoft.com/office/powerpoint/2010/main" val="1550361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47256" y="2198089"/>
            <a:ext cx="7907028" cy="4154983"/>
          </a:xfrm>
          <a:prstGeom prst="rect">
            <a:avLst/>
          </a:prstGeom>
        </p:spPr>
        <p:txBody>
          <a:bodyPr wrap="square">
            <a:spAutoFit/>
          </a:bodyPr>
          <a:lstStyle/>
          <a:p>
            <a:r>
              <a:rPr lang="es-ES_tradnl" sz="2400" dirty="0"/>
              <a:t>ES UN IR Y VENIR ENTRE ESTOS ACTOS EPISTEMOLÓGICOS</a:t>
            </a:r>
          </a:p>
          <a:p>
            <a:endParaRPr lang="es-ES_tradnl" sz="2400" dirty="0"/>
          </a:p>
          <a:p>
            <a:r>
              <a:rPr lang="es-ES_tradnl" sz="2400" dirty="0"/>
              <a:t>NO HAY RECETAS ÚNICAS</a:t>
            </a:r>
          </a:p>
          <a:p>
            <a:endParaRPr lang="es-ES_tradnl" sz="2400" dirty="0"/>
          </a:p>
          <a:p>
            <a:r>
              <a:rPr lang="es-ES_tradnl" sz="2400" dirty="0"/>
              <a:t>NO HAY UN ORDEN ÚNICO</a:t>
            </a:r>
          </a:p>
          <a:p>
            <a:endParaRPr lang="es-ES_tradnl" sz="2400" dirty="0"/>
          </a:p>
          <a:p>
            <a:r>
              <a:rPr lang="es-ES_tradnl" sz="2400" dirty="0"/>
              <a:t>DEPENDE DEL PARADIGMA EN QUE NOS SITUEMOS</a:t>
            </a:r>
          </a:p>
          <a:p>
            <a:endParaRPr lang="es-ES_tradnl" sz="2400" dirty="0"/>
          </a:p>
          <a:p>
            <a:r>
              <a:rPr lang="es-ES" sz="2400" dirty="0"/>
              <a:t> </a:t>
            </a:r>
            <a:endParaRPr lang="es-MX" sz="2400" dirty="0"/>
          </a:p>
          <a:p>
            <a:r>
              <a:rPr lang="es-ES" sz="2400" dirty="0"/>
              <a:t> </a:t>
            </a:r>
            <a:endParaRPr lang="es-MX" sz="2400" dirty="0"/>
          </a:p>
        </p:txBody>
      </p:sp>
      <p:sp>
        <p:nvSpPr>
          <p:cNvPr id="5"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Tree>
    <p:extLst>
      <p:ext uri="{BB962C8B-B14F-4D97-AF65-F5344CB8AC3E}">
        <p14:creationId xmlns:p14="http://schemas.microsoft.com/office/powerpoint/2010/main" val="2900720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485158" y="2389843"/>
            <a:ext cx="3589166" cy="3080910"/>
          </a:xfrm>
          <a:prstGeom prst="rect">
            <a:avLst/>
          </a:prstGeom>
        </p:spPr>
      </p:pic>
      <p:sp>
        <p:nvSpPr>
          <p:cNvPr id="6" name="Título 1"/>
          <p:cNvSpPr>
            <a:spLocks noGrp="1"/>
          </p:cNvSpPr>
          <p:nvPr>
            <p:ph type="title"/>
          </p:nvPr>
        </p:nvSpPr>
        <p:spPr>
          <a:xfrm>
            <a:off x="447256" y="704002"/>
            <a:ext cx="6667886" cy="1143000"/>
          </a:xfrm>
        </p:spPr>
        <p:txBody>
          <a:bodyPr/>
          <a:lstStyle/>
          <a:p>
            <a:r>
              <a:rPr lang="es-ES" sz="3000" dirty="0"/>
              <a:t>Los 3 actos epistemológicos de la investigación</a:t>
            </a:r>
          </a:p>
        </p:txBody>
      </p:sp>
    </p:spTree>
    <p:extLst>
      <p:ext uri="{BB962C8B-B14F-4D97-AF65-F5344CB8AC3E}">
        <p14:creationId xmlns:p14="http://schemas.microsoft.com/office/powerpoint/2010/main" val="2717652434"/>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ntaja">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2719</TotalTime>
  <Words>630</Words>
  <Application>Microsoft Macintosh PowerPoint</Application>
  <PresentationFormat>Presentación en pantalla (4:3)</PresentationFormat>
  <Paragraphs>106</Paragraphs>
  <Slides>22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22</vt:i4>
      </vt:variant>
    </vt:vector>
  </HeadingPairs>
  <TitlesOfParts>
    <vt:vector size="25" baseType="lpstr">
      <vt:lpstr>Arial</vt:lpstr>
      <vt:lpstr>Wingdings</vt:lpstr>
      <vt:lpstr>Tema1</vt:lpstr>
      <vt:lpstr>Proceso de investigación Actos epistemológicos</vt:lpstr>
      <vt:lpstr>Presentación de PowerPoint</vt:lpstr>
      <vt:lpstr>Los 3 actos epistemológicos de la investigación</vt:lpstr>
      <vt:lpstr>Los 3 actos epistemológicos de la investigación</vt:lpstr>
      <vt:lpstr>Los 3 actos epistemológicos de la investigación</vt:lpstr>
      <vt:lpstr>Los 3 actos epistemológicos de la investigación</vt:lpstr>
      <vt:lpstr>Los 3 actos epistemológicos de la investigación</vt:lpstr>
      <vt:lpstr>Los 3 actos epistemológicos de la investigación</vt:lpstr>
      <vt:lpstr>Los 3 actos epistemológicos de la investigación</vt:lpstr>
      <vt:lpstr>Presentación de PowerPoint</vt:lpstr>
      <vt:lpstr>Trabajo social científico</vt:lpstr>
      <vt:lpstr>Trabajo social científico</vt:lpstr>
      <vt:lpstr>Presentación de PowerPoint</vt:lpstr>
      <vt:lpstr>Idea 1</vt:lpstr>
      <vt:lpstr>Idea 2</vt:lpstr>
      <vt:lpstr>Idea 3</vt:lpstr>
      <vt:lpstr>Idea 4</vt:lpstr>
      <vt:lpstr>Idea 5</vt:lpstr>
      <vt:lpstr>Idea 6</vt:lpstr>
      <vt:lpstr>Idea 7</vt:lpstr>
      <vt:lpstr>ALGUNOS PRINCIPIOS METODOLÓGICOS PARA EL TRABAJO SOCIAL CIENTÍFICO.</vt:lpstr>
      <vt:lpstr>Proceso de investigación</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Dra. Juana E. Suárez Conejero</dc:creator>
  <cp:lastModifiedBy>Dra. Juana E. Suárez Conejero</cp:lastModifiedBy>
  <cp:revision>114</cp:revision>
  <dcterms:created xsi:type="dcterms:W3CDTF">2014-10-17T14:55:24Z</dcterms:created>
  <dcterms:modified xsi:type="dcterms:W3CDTF">2022-05-18T03:15:21Z</dcterms:modified>
</cp:coreProperties>
</file>