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77" r:id="rId3"/>
    <p:sldId id="343" r:id="rId4"/>
    <p:sldId id="344" r:id="rId5"/>
    <p:sldId id="341"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0" r:id="rId32"/>
    <p:sldId id="31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varScale="1">
        <p:scale>
          <a:sx n="87" d="100"/>
          <a:sy n="87" d="100"/>
        </p:scale>
        <p:origin x="1728"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Thursday, June 3,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June 3,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June 3,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Thursday, June 3,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Thursday, June 3, 2021</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June 3,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June 3, 2021</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‹Nº›</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June 3, 2021</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June 3, 2021</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Thursday, June 3,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Thursday, June 3, 2021</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June 3, 2021</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institucional.us.es/revistas/cuestiones/20/art_10.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a:t>PAULO FREIRE</a:t>
            </a:r>
          </a:p>
        </p:txBody>
      </p:sp>
      <p:sp>
        <p:nvSpPr>
          <p:cNvPr id="4" name="CuadroTexto 3"/>
          <p:cNvSpPr txBox="1"/>
          <p:nvPr/>
        </p:nvSpPr>
        <p:spPr>
          <a:xfrm>
            <a:off x="845428" y="4019176"/>
            <a:ext cx="8161209" cy="2677656"/>
          </a:xfrm>
          <a:prstGeom prst="rect">
            <a:avLst/>
          </a:prstGeom>
          <a:noFill/>
        </p:spPr>
        <p:txBody>
          <a:bodyPr wrap="none" rtlCol="0">
            <a:spAutoFit/>
          </a:bodyPr>
          <a:lstStyle/>
          <a:p>
            <a:r>
              <a:rPr lang="es-ES" sz="2400" dirty="0"/>
              <a:t>Dra. Juana E. Suárez Conejero</a:t>
            </a:r>
          </a:p>
          <a:p>
            <a:endParaRPr lang="es-ES" sz="2400" dirty="0"/>
          </a:p>
          <a:p>
            <a:r>
              <a:rPr lang="es-ES" sz="2400" dirty="0"/>
              <a:t>Lectura comentada</a:t>
            </a:r>
          </a:p>
          <a:p>
            <a:endParaRPr lang="es-MX" sz="2400" dirty="0"/>
          </a:p>
          <a:p>
            <a:r>
              <a:rPr lang="es-MX" sz="2400" dirty="0">
                <a:hlinkClick r:id="rId2"/>
              </a:rPr>
              <a:t>https://institucional.us.es/revistas/cuestiones/20/art_10.pdf</a:t>
            </a:r>
            <a:endParaRPr lang="es-MX" sz="2400" dirty="0"/>
          </a:p>
          <a:p>
            <a:endParaRPr lang="es-ES" sz="2400" dirty="0"/>
          </a:p>
          <a:p>
            <a:endParaRPr lang="es-ES" sz="2400" dirty="0"/>
          </a:p>
        </p:txBody>
      </p:sp>
    </p:spTree>
    <p:extLst>
      <p:ext uri="{BB962C8B-B14F-4D97-AF65-F5344CB8AC3E}">
        <p14:creationId xmlns:p14="http://schemas.microsoft.com/office/powerpoint/2010/main" val="388540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concepción antropológica</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Para Freire el hombre tiene una característica distintiva: la conciencia de sí mismo y del mundo.</a:t>
            </a:r>
          </a:p>
          <a:p>
            <a:pPr marL="0" indent="0">
              <a:buNone/>
            </a:pPr>
            <a:r>
              <a:rPr lang="es-MX" dirty="0"/>
              <a:t> </a:t>
            </a:r>
          </a:p>
          <a:p>
            <a:pPr marL="0" indent="0">
              <a:buNone/>
            </a:pPr>
            <a:r>
              <a:rPr lang="es-MX" dirty="0"/>
              <a:t>Esta relación es activa, porque vincula al hombre con el espacio y el tiempo y porque el hombre puede captarlos y transformarlos de forma reflexiva y crítica. </a:t>
            </a:r>
          </a:p>
          <a:p>
            <a:pPr marL="0" indent="0">
              <a:buNone/>
            </a:pPr>
            <a:r>
              <a:rPr lang="es-MX" dirty="0"/>
              <a:t> </a:t>
            </a:r>
          </a:p>
          <a:p>
            <a:pPr marL="0" indent="0">
              <a:buNone/>
            </a:pPr>
            <a:r>
              <a:rPr lang="es-MX" dirty="0"/>
              <a:t>“Entendemos que, para el hombre, el mundo es una realidad objetiva, independiente de él, posible de ser conocida. Sin embargo, es fundamental partir de la idea de que el hombre es un ser de relaciones y no sólo de contactos, no sólo está en el mundo sino con el mundo.”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402974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concepción antropológica</a:t>
            </a:r>
          </a:p>
        </p:txBody>
      </p:sp>
      <p:sp>
        <p:nvSpPr>
          <p:cNvPr id="3" name="Marcador de contenido 2"/>
          <p:cNvSpPr>
            <a:spLocks noGrp="1"/>
          </p:cNvSpPr>
          <p:nvPr>
            <p:ph idx="1"/>
          </p:nvPr>
        </p:nvSpPr>
        <p:spPr>
          <a:xfrm>
            <a:off x="457200" y="1669678"/>
            <a:ext cx="8229600" cy="4876800"/>
          </a:xfrm>
        </p:spPr>
        <p:txBody>
          <a:bodyPr>
            <a:normAutofit lnSpcReduction="10000"/>
          </a:bodyPr>
          <a:lstStyle/>
          <a:p>
            <a:pPr marL="0" indent="0">
              <a:buNone/>
            </a:pPr>
            <a:r>
              <a:rPr lang="es-MX" dirty="0"/>
              <a:t>Esta vocación ontológica de intervenir en el mundo, distingue al ser humano del animal; éste está inmerso en la realidad pero carece de la posibilidad de separarse de ella y trascenderla; el presente constante en el que vive lo adscribe al ámbito de lo ahistórico. </a:t>
            </a:r>
          </a:p>
          <a:p>
            <a:pPr marL="0" indent="0">
              <a:buNone/>
            </a:pPr>
            <a:r>
              <a:rPr lang="es-MX" dirty="0"/>
              <a:t> </a:t>
            </a:r>
          </a:p>
          <a:p>
            <a:pPr marL="0" indent="0">
              <a:buNone/>
            </a:pPr>
            <a:r>
              <a:rPr lang="es-MX" dirty="0"/>
              <a:t>El hombre no es, por lo tanto, “un simple espectador, sino que puede interferir en la realidad para modificarla, creando o recreando la herencia cultural recibida, integrándose a las condiciones de su contexto, respondiendo a sus desafíos, objetivándose a sí mismo, discerniendo, trascendiendo, se lanza el hombre a un dominio que le es exclusivo, el de la historia de la cultura”.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3109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acomodación</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ES_tradnl" dirty="0"/>
              <a:t>Hay situaciones históricas que obstaculizan la conciencia. Son aquellas que se derivan de la dominación.</a:t>
            </a:r>
            <a:endParaRPr lang="es-MX" dirty="0"/>
          </a:p>
          <a:p>
            <a:pPr marL="0" indent="0">
              <a:buNone/>
            </a:pPr>
            <a:r>
              <a:rPr lang="es-ES_tradnl" dirty="0"/>
              <a:t> </a:t>
            </a:r>
            <a:endParaRPr lang="es-MX" dirty="0"/>
          </a:p>
          <a:p>
            <a:pPr marL="0" indent="0">
              <a:buNone/>
            </a:pPr>
            <a:r>
              <a:rPr lang="es-ES_tradnl" dirty="0"/>
              <a:t>El hombre no llega a tener conciencia de sí y del mundo, pierde esa característica propiamente humana y, en consecuencia, también, su capacidad crítica. </a:t>
            </a:r>
            <a:endParaRPr lang="es-MX" dirty="0"/>
          </a:p>
          <a:p>
            <a:pPr marL="0" indent="0">
              <a:buNone/>
            </a:pPr>
            <a:r>
              <a:rPr lang="es-ES_tradnl" dirty="0"/>
              <a:t> </a:t>
            </a:r>
            <a:endParaRPr lang="es-MX" dirty="0"/>
          </a:p>
          <a:p>
            <a:pPr marL="0" indent="0">
              <a:buNone/>
            </a:pPr>
            <a:r>
              <a:rPr lang="es-ES_tradnl" dirty="0"/>
              <a:t>El hombre sometido a prescripciones ajenas no toma decisiones propias. Es</a:t>
            </a:r>
            <a:r>
              <a:rPr lang="es-MX" dirty="0"/>
              <a:t> </a:t>
            </a:r>
            <a:r>
              <a:rPr lang="es-ES_tradnl" dirty="0"/>
              <a:t>el hombre oprimido cuya conciencia es “conciencia servil” en relación con la</a:t>
            </a:r>
            <a:r>
              <a:rPr lang="es-MX" dirty="0"/>
              <a:t> </a:t>
            </a:r>
            <a:r>
              <a:rPr lang="es-ES_tradnl" dirty="0"/>
              <a:t>conciencia del señor; el oprimido se transforma, entonces, en “conciencia para</a:t>
            </a:r>
            <a:r>
              <a:rPr lang="es-MX" dirty="0"/>
              <a:t> </a:t>
            </a:r>
            <a:r>
              <a:rPr lang="es-ES_tradnl" dirty="0"/>
              <a:t>otro”.</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073308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acomodación</a:t>
            </a:r>
          </a:p>
        </p:txBody>
      </p:sp>
      <p:sp>
        <p:nvSpPr>
          <p:cNvPr id="3" name="Marcador de contenido 2"/>
          <p:cNvSpPr>
            <a:spLocks noGrp="1"/>
          </p:cNvSpPr>
          <p:nvPr>
            <p:ph idx="1"/>
          </p:nvPr>
        </p:nvSpPr>
        <p:spPr>
          <a:xfrm>
            <a:off x="457200" y="1669678"/>
            <a:ext cx="8229600" cy="4876800"/>
          </a:xfrm>
        </p:spPr>
        <p:txBody>
          <a:bodyPr>
            <a:normAutofit fontScale="92500"/>
          </a:bodyPr>
          <a:lstStyle/>
          <a:p>
            <a:pPr marL="0" indent="0">
              <a:buNone/>
            </a:pPr>
            <a:r>
              <a:rPr lang="es-ES_tradnl" dirty="0"/>
              <a:t>La pasividad, característica de esta situación, se pone de manifiesto, en que este hombre ya no es capaz de alterar la realidad, por el contrario, se altera a sí mismo, para adaptarse. </a:t>
            </a:r>
            <a:endParaRPr lang="es-MX" dirty="0"/>
          </a:p>
          <a:p>
            <a:pPr marL="0" indent="0">
              <a:buNone/>
            </a:pPr>
            <a:r>
              <a:rPr lang="es-ES_tradnl" dirty="0"/>
              <a:t> </a:t>
            </a:r>
            <a:endParaRPr lang="es-MX" dirty="0"/>
          </a:p>
          <a:p>
            <a:pPr marL="0" indent="0">
              <a:buNone/>
            </a:pPr>
            <a:r>
              <a:rPr lang="es-ES_tradnl" dirty="0"/>
              <a:t>De esta manera, las pautas de comportamiento de los oprimidos se conforman,</a:t>
            </a:r>
            <a:r>
              <a:rPr lang="es-MX" dirty="0"/>
              <a:t> </a:t>
            </a:r>
            <a:r>
              <a:rPr lang="es-ES_tradnl" dirty="0"/>
              <a:t>acomodándose a la de los opresores; de ahí que el comportamiento de los oprimidos sea ajeno a ellos mismos, prescrito y, por lo tanto, alienado. </a:t>
            </a:r>
            <a:endParaRPr lang="es-MX" dirty="0"/>
          </a:p>
          <a:p>
            <a:pPr marL="0" indent="0">
              <a:buNone/>
            </a:pPr>
            <a:r>
              <a:rPr lang="es-ES_tradnl" dirty="0"/>
              <a:t> </a:t>
            </a:r>
            <a:endParaRPr lang="es-MX" dirty="0"/>
          </a:p>
          <a:p>
            <a:pPr marL="0" indent="0">
              <a:buNone/>
            </a:pPr>
            <a:r>
              <a:rPr lang="es-ES_tradnl" dirty="0"/>
              <a:t>Esta situación vuelve al ser humano temeroso de la libertad y le hace concebir su liberación como un “tener más” y no como un “ser más”.</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171931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acomodación</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Esas fuerzas históricas impiden la relación, propiamente humana, entre la conciencia y el mundo.</a:t>
            </a:r>
          </a:p>
          <a:p>
            <a:pPr marL="0" indent="0">
              <a:buNone/>
            </a:pPr>
            <a:endParaRPr lang="es-MX" dirty="0"/>
          </a:p>
          <a:p>
            <a:pPr marL="0" indent="0">
              <a:buNone/>
            </a:pPr>
            <a:r>
              <a:rPr lang="es-MX" dirty="0"/>
              <a:t>Al ser humano sólo le queda la capacidad de ACOMODACIÓN, de ajuste a la realidad, que viene a sustituir su vocación natural de INTEGRACIÓN.</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129300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integración</a:t>
            </a:r>
          </a:p>
        </p:txBody>
      </p:sp>
      <p:sp>
        <p:nvSpPr>
          <p:cNvPr id="3" name="Marcador de contenido 2"/>
          <p:cNvSpPr>
            <a:spLocks noGrp="1"/>
          </p:cNvSpPr>
          <p:nvPr>
            <p:ph idx="1"/>
          </p:nvPr>
        </p:nvSpPr>
        <p:spPr>
          <a:xfrm>
            <a:off x="457200" y="1669678"/>
            <a:ext cx="8229600" cy="4876800"/>
          </a:xfrm>
        </p:spPr>
        <p:txBody>
          <a:bodyPr>
            <a:normAutofit fontScale="92500"/>
          </a:bodyPr>
          <a:lstStyle/>
          <a:p>
            <a:pPr marL="0" indent="0">
              <a:buNone/>
            </a:pPr>
            <a:r>
              <a:rPr lang="es-MX" dirty="0"/>
              <a:t>La integración supone la capacidad de ajustarse a la realidad, más la de transformarla que se une a la capacidad de optar. </a:t>
            </a:r>
          </a:p>
          <a:p>
            <a:pPr marL="0" indent="0">
              <a:buNone/>
            </a:pPr>
            <a:r>
              <a:rPr lang="es-MX" dirty="0"/>
              <a:t> </a:t>
            </a:r>
          </a:p>
          <a:p>
            <a:pPr marL="0" indent="0">
              <a:buNone/>
            </a:pPr>
            <a:r>
              <a:rPr lang="es-MX" dirty="0"/>
              <a:t>Freire señala la necesidad de una permanente actitud crítica para evitar la acomodación. Es la lucha por la humanización, siempre difícil, siempre amenazada por la opresión. </a:t>
            </a:r>
          </a:p>
          <a:p>
            <a:pPr marL="0" indent="0">
              <a:buNone/>
            </a:pPr>
            <a:endParaRPr lang="es-MX" dirty="0"/>
          </a:p>
          <a:p>
            <a:pPr marL="0" indent="0">
              <a:buNone/>
            </a:pPr>
            <a:r>
              <a:rPr lang="es-MX" dirty="0"/>
              <a:t>En este sentido observa: “Una de las grandes –sino la mayor– tragedias del hombre moderno es que hoy, dominado por la fuerza de los mitos y dirigido por la publicidad organizada, ideológica o no, renuncia cada vez más, sin saberlo, a su capacidad de decidir. Está siendo expulsado de la órbita de las decisiones”. </a:t>
            </a:r>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91109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educación dialogal</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Sin embargo, la alienación y la deshumanización son situaciones circunstanciales y, por lo tanto, superables. </a:t>
            </a:r>
          </a:p>
          <a:p>
            <a:pPr marL="0" indent="0">
              <a:buNone/>
            </a:pPr>
            <a:r>
              <a:rPr lang="es-MX" dirty="0"/>
              <a:t> </a:t>
            </a:r>
          </a:p>
          <a:p>
            <a:pPr marL="0" indent="0">
              <a:buNone/>
            </a:pPr>
            <a:r>
              <a:rPr lang="es-MX" dirty="0"/>
              <a:t>El medio para lograr esa superación, es una educación dialogal y activa que supone un trabajo educativo crítico.</a:t>
            </a:r>
          </a:p>
          <a:p>
            <a:pPr marL="0" indent="0">
              <a:buNone/>
            </a:pPr>
            <a:endParaRPr lang="es-MX" dirty="0"/>
          </a:p>
          <a:p>
            <a:pPr marL="0" indent="0">
              <a:buNone/>
            </a:pPr>
            <a:r>
              <a:rPr lang="es-MX" dirty="0"/>
              <a:t>La explicaremos más adelante.</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299727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niveles de conciencia</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La división entre oprimidos y opresores está vinculada, en el pensamiento freireano, a distintos niveles de conciencia cuyos dos extremos serían los correspondientes a la “conciencia intransitiva” y a la “conciencia crítica”. </a:t>
            </a:r>
          </a:p>
          <a:p>
            <a:pPr marL="0" indent="0">
              <a:buNone/>
            </a:pPr>
            <a:endParaRPr lang="es-MX" dirty="0"/>
          </a:p>
          <a:p>
            <a:pPr marL="0" indent="0">
              <a:buNone/>
            </a:pPr>
            <a:r>
              <a:rPr lang="es-MX" dirty="0"/>
              <a:t>Ambos niveles vienen dados por el contexto histórico, es decir, ambas formas de conciencia están vinculadas a las estructuras sociales vigentes en las sociedades, en un tiempo histórico concreto.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398651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02323"/>
            <a:ext cx="8229600" cy="990600"/>
          </a:xfrm>
        </p:spPr>
        <p:txBody>
          <a:bodyPr/>
          <a:lstStyle/>
          <a:p>
            <a:r>
              <a:rPr lang="es-ES" dirty="0"/>
              <a:t>La conciencia intransitiva</a:t>
            </a:r>
          </a:p>
        </p:txBody>
      </p:sp>
      <p:sp>
        <p:nvSpPr>
          <p:cNvPr id="3" name="Marcador de contenido 2"/>
          <p:cNvSpPr>
            <a:spLocks noGrp="1"/>
          </p:cNvSpPr>
          <p:nvPr>
            <p:ph idx="1"/>
          </p:nvPr>
        </p:nvSpPr>
        <p:spPr>
          <a:xfrm>
            <a:off x="313553" y="1524000"/>
            <a:ext cx="8512973" cy="5022478"/>
          </a:xfrm>
        </p:spPr>
        <p:txBody>
          <a:bodyPr>
            <a:normAutofit lnSpcReduction="10000"/>
          </a:bodyPr>
          <a:lstStyle/>
          <a:p>
            <a:pPr marL="0" indent="0">
              <a:buNone/>
            </a:pPr>
            <a:r>
              <a:rPr lang="es-MX" dirty="0"/>
              <a:t>Se corresponde, históricamente, con lo que denomina “sociedades cerradas”. Éstas se caracterizan por el autoritarismo, la escasa o nula movilidad social, la conservación de los privilegios, un sistema educativo poco extendido y que, además, funciona como instrumento de salvaguarda de los privilegios de las clases altas. </a:t>
            </a:r>
          </a:p>
          <a:p>
            <a:pPr marL="0" indent="0">
              <a:buNone/>
            </a:pPr>
            <a:r>
              <a:rPr lang="es-MX" dirty="0"/>
              <a:t> </a:t>
            </a:r>
          </a:p>
          <a:p>
            <a:pPr marL="0" indent="0">
              <a:buNone/>
            </a:pPr>
            <a:r>
              <a:rPr lang="es-MX" dirty="0"/>
              <a:t>Si bien esta situación es propia de las sociedades coloniales, en muchos casos sus características se han mantenido más allá del periodo colonial. </a:t>
            </a:r>
          </a:p>
          <a:p>
            <a:pPr marL="0" indent="0">
              <a:buNone/>
            </a:pPr>
            <a:r>
              <a:rPr lang="es-MX" dirty="0"/>
              <a:t> </a:t>
            </a:r>
          </a:p>
          <a:p>
            <a:pPr marL="0" indent="0">
              <a:buNone/>
            </a:pPr>
            <a:r>
              <a:rPr lang="es-MX" dirty="0"/>
              <a:t>La conciencia intransitiva genera una sociedad sin diálogo, sin comunicación, que conduce a lo que Freire denomina cultura del silencio.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977006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33400"/>
            <a:ext cx="8229600" cy="990600"/>
          </a:xfrm>
        </p:spPr>
        <p:txBody>
          <a:bodyPr/>
          <a:lstStyle/>
          <a:p>
            <a:r>
              <a:rPr lang="es-ES" dirty="0"/>
              <a:t>La conciencia crítica</a:t>
            </a:r>
          </a:p>
        </p:txBody>
      </p:sp>
      <p:sp>
        <p:nvSpPr>
          <p:cNvPr id="3" name="Marcador de contenido 2"/>
          <p:cNvSpPr>
            <a:spLocks noGrp="1"/>
          </p:cNvSpPr>
          <p:nvPr>
            <p:ph idx="1"/>
          </p:nvPr>
        </p:nvSpPr>
        <p:spPr>
          <a:xfrm>
            <a:off x="313553" y="1524000"/>
            <a:ext cx="8512973" cy="5022478"/>
          </a:xfrm>
        </p:spPr>
        <p:txBody>
          <a:bodyPr>
            <a:normAutofit/>
          </a:bodyPr>
          <a:lstStyle/>
          <a:p>
            <a:pPr marL="0" indent="0">
              <a:buNone/>
            </a:pPr>
            <a:r>
              <a:rPr lang="es-MX" dirty="0"/>
              <a:t>Sin embargo, la conciencia intransitiva no supone un total encerramiento del hombre, aunque sea un oprimido, porque el ser humano es un ser inacabado, inconcluso y por eso es, también, un ser abierto y, por lo tanto, sujeto de educación. </a:t>
            </a:r>
          </a:p>
          <a:p>
            <a:pPr marL="0" indent="0">
              <a:buNone/>
            </a:pPr>
            <a:r>
              <a:rPr lang="es-MX" dirty="0"/>
              <a:t> </a:t>
            </a:r>
          </a:p>
          <a:p>
            <a:pPr marL="0" indent="0">
              <a:buNone/>
            </a:pPr>
            <a:r>
              <a:rPr lang="es-MX" dirty="0"/>
              <a:t>De ahí que la conciencia intransitiva puede superarse y recorrer el camino hacia los otros niveles de la conciencia llegando al extremo opuesto que es el de la conciencia crítica.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469497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contexto</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MX" dirty="0"/>
              <a:t>Desarrollismo –Segunda mitad del Siglo XX </a:t>
            </a:r>
          </a:p>
          <a:p>
            <a:pPr marL="0" indent="0">
              <a:buNone/>
            </a:pPr>
            <a:r>
              <a:rPr lang="es-MX" dirty="0"/>
              <a:t> </a:t>
            </a:r>
          </a:p>
          <a:p>
            <a:pPr marL="0" indent="0">
              <a:buNone/>
            </a:pPr>
            <a:r>
              <a:rPr lang="es-MX" dirty="0"/>
              <a:t>Teoría que consideraba el desarrollo como un proceso lineal que parte del subdesarrollo (situación en la que supuestamente se encontraba América Latina) para llegar, después de atravesar varias etapas, al desarrollo, situado en el extremo final del proceso.</a:t>
            </a:r>
          </a:p>
          <a:p>
            <a:pPr marL="0" indent="0">
              <a:buNone/>
            </a:pPr>
            <a:endParaRPr lang="es-MX" dirty="0"/>
          </a:p>
          <a:p>
            <a:pPr marL="0" indent="0">
              <a:buNone/>
            </a:pPr>
            <a:r>
              <a:rPr lang="es-ES_tradnl" dirty="0"/>
              <a:t>El subdesarrollo aparece como una carencia que</a:t>
            </a:r>
            <a:r>
              <a:rPr lang="es-MX" dirty="0"/>
              <a:t> </a:t>
            </a:r>
            <a:r>
              <a:rPr lang="es-ES_tradnl" dirty="0"/>
              <a:t>es posible superar al ajustarse al modelo de desarrollo de los países hegemónicos.</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dialogal</a:t>
            </a:r>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Ésta se lograría con una educación dialogal y activa, que se caracteriza por:</a:t>
            </a:r>
          </a:p>
          <a:p>
            <a:endParaRPr lang="es-MX" dirty="0"/>
          </a:p>
          <a:p>
            <a:r>
              <a:rPr lang="es-MX" dirty="0"/>
              <a:t>La profundidad en la interpretación de los problemas. </a:t>
            </a:r>
          </a:p>
          <a:p>
            <a:r>
              <a:rPr lang="es-MX" dirty="0"/>
              <a:t>La sustitución de explicaciones mágicas por principios causales. </a:t>
            </a:r>
          </a:p>
          <a:p>
            <a:r>
              <a:rPr lang="es-MX" dirty="0"/>
              <a:t>Tratar de comprobar los descubrimientos y estar dispuesto siempre a las revisiones. </a:t>
            </a:r>
          </a:p>
          <a:p>
            <a:r>
              <a:rPr lang="es-MX" dirty="0"/>
              <a:t>La práctica del diálogo.</a:t>
            </a:r>
          </a:p>
          <a:p>
            <a:r>
              <a:rPr lang="es-MX" dirty="0"/>
              <a:t>La receptividad de lo nuevo.</a:t>
            </a:r>
          </a:p>
          <a:p>
            <a:r>
              <a:rPr lang="es-MX" dirty="0"/>
              <a:t>La no-negación de lo viejo sólo por viejo.</a:t>
            </a:r>
          </a:p>
          <a:p>
            <a:r>
              <a:rPr lang="es-MX" dirty="0"/>
              <a:t>La aceptación de ambos, en cuanto a su validez.</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660518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dialogal</a:t>
            </a:r>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El paso de la conciencia intransitiva a la conciencia crítica no es espontáneo sino que exige la participación de la educación con la finalidad de orientar el proceso educativo hacia la responsabilidad social y política. </a:t>
            </a:r>
          </a:p>
          <a:p>
            <a:pPr marL="0" indent="0">
              <a:buNone/>
            </a:pPr>
            <a:r>
              <a:rPr lang="es-MX" dirty="0"/>
              <a:t> </a:t>
            </a:r>
          </a:p>
          <a:p>
            <a:pPr marL="0" indent="0">
              <a:buNone/>
            </a:pPr>
            <a:r>
              <a:rPr lang="es-MX" dirty="0"/>
              <a:t>La alfabetización es una forma de superación de la conciencia intransitiva siempre que el proceso alfabetizador no se reduzca a la descodificación de signos gráficos (lectura mecánica) sino que lleve a cabo la conexión entre las letras y la realidad. </a:t>
            </a:r>
          </a:p>
          <a:p>
            <a:pPr marL="0" indent="0">
              <a:buNone/>
            </a:pPr>
            <a:r>
              <a:rPr lang="es-MX" dirty="0"/>
              <a:t> </a:t>
            </a:r>
          </a:p>
          <a:p>
            <a:pPr marL="0" indent="0">
              <a:buNone/>
            </a:pPr>
            <a:r>
              <a:rPr lang="es-MX" dirty="0"/>
              <a:t>Para ello será necesario el diálogo como ineludible estrategia educativa.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0881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pedagogía de la liberación</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Las reflexiones antropológicas constituyen el fundamento sobre el que Freire edificará su propuesta pedagógica. </a:t>
            </a:r>
          </a:p>
          <a:p>
            <a:pPr marL="0" indent="0">
              <a:buNone/>
            </a:pPr>
            <a:r>
              <a:rPr lang="es-MX" dirty="0"/>
              <a:t> </a:t>
            </a:r>
          </a:p>
          <a:p>
            <a:pPr marL="0" indent="0">
              <a:buNone/>
            </a:pPr>
            <a:r>
              <a:rPr lang="es-MX" dirty="0"/>
              <a:t>Se trata de llevar a cabo la pedagogía del oprimido que “en el fondo es la pedagogía de los hombres que se empeñan en la lucha por su liberación”.</a:t>
            </a:r>
          </a:p>
          <a:p>
            <a:pPr marL="0" indent="0">
              <a:buNone/>
            </a:pPr>
            <a:endParaRPr lang="es-MX" dirty="0"/>
          </a:p>
          <a:p>
            <a:pPr marL="0" indent="0">
              <a:buNone/>
            </a:pPr>
            <a:r>
              <a:rPr lang="es-MX" dirty="0"/>
              <a:t>Esta pedagogía deberá hacer de la opresión y sus causas un objeto fundamental de la reflexión de los que la padecen; por eso, debe ser elaborada con los oprimidos y no para los oprimidos. </a:t>
            </a:r>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621816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pedagogía de la liberación</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De esta manera, se facilitará el paso de la conciencia intransitiva, ingenua, a la conciencia crítica que es la que permite ver las relaciones causales entre los hechos de la realidad.</a:t>
            </a:r>
          </a:p>
          <a:p>
            <a:pPr marL="0" indent="0">
              <a:buNone/>
            </a:pPr>
            <a:r>
              <a:rPr lang="es-MX" dirty="0"/>
              <a:t> </a:t>
            </a:r>
          </a:p>
          <a:p>
            <a:pPr marL="0" indent="0">
              <a:buNone/>
            </a:pPr>
            <a:r>
              <a:rPr lang="es-MX" dirty="0"/>
              <a:t>Por eso esta educación se convierte en liberadora.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423847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Freire critica la relación pedagógica tradicional que se establece entre educando y educador. </a:t>
            </a:r>
          </a:p>
          <a:p>
            <a:pPr marL="0" indent="0">
              <a:buNone/>
            </a:pPr>
            <a:endParaRPr lang="es-MX" dirty="0"/>
          </a:p>
          <a:p>
            <a:pPr marL="0" indent="0">
              <a:buNone/>
            </a:pPr>
            <a:r>
              <a:rPr lang="es-MX" dirty="0"/>
              <a:t>Este tipo de relación educativa, dominante en la enseñanza, trata al educando como si fuera un banco donde se depositan los conocimientos. </a:t>
            </a:r>
          </a:p>
          <a:p>
            <a:pPr marL="0" indent="0">
              <a:buNone/>
            </a:pPr>
            <a:endParaRPr lang="es-MX" dirty="0"/>
          </a:p>
          <a:p>
            <a:pPr marL="0" indent="0">
              <a:buNone/>
            </a:pPr>
            <a:r>
              <a:rPr lang="es-MX" dirty="0"/>
              <a:t>La educación se transforma en un acto de depositar, de ahí que la denomine educación bancaria.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728664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La concepción bancaria de la educación se caracteriza por una relación entre educando y educador que Freire denomina “narrativa”, “discursiva”, ya que supone un sujeto –el profesor– que narra y unos objetos pasivos –los alumnos-, que escuchan.</a:t>
            </a:r>
          </a:p>
          <a:p>
            <a:pPr marL="0" indent="0">
              <a:buNone/>
            </a:pPr>
            <a:r>
              <a:rPr lang="es-MX" dirty="0"/>
              <a:t>  </a:t>
            </a:r>
          </a:p>
          <a:p>
            <a:pPr marL="0" indent="0">
              <a:buNone/>
            </a:pPr>
            <a:r>
              <a:rPr lang="es-MX" dirty="0"/>
              <a:t>De ahí que la educación bancaria no permita la acción, la indagación, la creación y, en consecuencia, lleva a la domesticación de los educandos, a adaptarlos, a ajustarlos a la realidad sin permitir la posibilidad de planteamientos transformadores.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7234568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p>
        </p:txBody>
      </p:sp>
      <p:sp>
        <p:nvSpPr>
          <p:cNvPr id="3" name="Marcador de contenido 2"/>
          <p:cNvSpPr>
            <a:spLocks noGrp="1"/>
          </p:cNvSpPr>
          <p:nvPr>
            <p:ph idx="1"/>
          </p:nvPr>
        </p:nvSpPr>
        <p:spPr>
          <a:xfrm>
            <a:off x="313553" y="1712159"/>
            <a:ext cx="8512973" cy="5022478"/>
          </a:xfrm>
        </p:spPr>
        <p:txBody>
          <a:bodyPr>
            <a:normAutofit fontScale="92500" lnSpcReduction="10000"/>
          </a:bodyPr>
          <a:lstStyle/>
          <a:p>
            <a:pPr marL="0" indent="0">
              <a:buNone/>
            </a:pPr>
            <a:r>
              <a:rPr lang="es-MX" dirty="0"/>
              <a:t>Es una educación que modifica la mentalidad de los oprimidos, pero no la situación opresora.</a:t>
            </a:r>
          </a:p>
          <a:p>
            <a:pPr marL="0" indent="0">
              <a:buNone/>
            </a:pPr>
            <a:r>
              <a:rPr lang="es-MX" dirty="0"/>
              <a:t> </a:t>
            </a:r>
          </a:p>
          <a:p>
            <a:pPr marL="0" indent="0">
              <a:buNone/>
            </a:pPr>
            <a:r>
              <a:rPr lang="es-MX" dirty="0"/>
              <a:t>Las características de este tipo de educación son:</a:t>
            </a:r>
          </a:p>
          <a:p>
            <a:pPr marL="0" indent="0">
              <a:buNone/>
            </a:pPr>
            <a:r>
              <a:rPr lang="es-MX" dirty="0"/>
              <a:t> </a:t>
            </a:r>
          </a:p>
          <a:p>
            <a:r>
              <a:rPr lang="es-MX" dirty="0"/>
              <a:t>El educador es siempre quien educa.</a:t>
            </a:r>
          </a:p>
          <a:p>
            <a:r>
              <a:rPr lang="es-MX" dirty="0"/>
              <a:t>El educando el que es educado.</a:t>
            </a:r>
          </a:p>
          <a:p>
            <a:r>
              <a:rPr lang="es-MX" dirty="0"/>
              <a:t>El educador es quien sabe.</a:t>
            </a:r>
          </a:p>
          <a:p>
            <a:r>
              <a:rPr lang="es-MX" dirty="0"/>
              <a:t>Los educandos quienes no saben.</a:t>
            </a:r>
          </a:p>
          <a:p>
            <a:r>
              <a:rPr lang="es-MX" dirty="0"/>
              <a:t>El educador es quien piensa.</a:t>
            </a:r>
          </a:p>
          <a:p>
            <a:r>
              <a:rPr lang="es-MX" dirty="0"/>
              <a:t>Los educandos son los objetos pensados.</a:t>
            </a:r>
          </a:p>
          <a:p>
            <a:r>
              <a:rPr lang="es-MX" dirty="0"/>
              <a:t>El educador es quien habla.</a:t>
            </a:r>
          </a:p>
          <a:p>
            <a:r>
              <a:rPr lang="es-MX" dirty="0"/>
              <a:t>Los educandos quienes escuchan dócilmente.</a:t>
            </a:r>
          </a:p>
          <a:p>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247788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p>
        </p:txBody>
      </p:sp>
      <p:sp>
        <p:nvSpPr>
          <p:cNvPr id="3" name="Marcador de contenido 2"/>
          <p:cNvSpPr>
            <a:spLocks noGrp="1"/>
          </p:cNvSpPr>
          <p:nvPr>
            <p:ph idx="1"/>
          </p:nvPr>
        </p:nvSpPr>
        <p:spPr>
          <a:xfrm>
            <a:off x="313553" y="1712159"/>
            <a:ext cx="8512973" cy="5022478"/>
          </a:xfrm>
        </p:spPr>
        <p:txBody>
          <a:bodyPr>
            <a:normAutofit fontScale="92500" lnSpcReduction="20000"/>
          </a:bodyPr>
          <a:lstStyle/>
          <a:p>
            <a:r>
              <a:rPr lang="es-MX" dirty="0"/>
              <a:t>El educador es quien disciplina.</a:t>
            </a:r>
          </a:p>
          <a:p>
            <a:r>
              <a:rPr lang="es-MX" dirty="0"/>
              <a:t>Los educandos los disciplinados.</a:t>
            </a:r>
          </a:p>
          <a:p>
            <a:r>
              <a:rPr lang="es-MX" dirty="0"/>
              <a:t>El educador es quien opta y prescribe su opción.</a:t>
            </a:r>
          </a:p>
          <a:p>
            <a:r>
              <a:rPr lang="es-MX" dirty="0"/>
              <a:t>Los educandos quienes siguen la prescripción.</a:t>
            </a:r>
          </a:p>
          <a:p>
            <a:r>
              <a:rPr lang="es-MX" dirty="0"/>
              <a:t>El educador es quien actúa.</a:t>
            </a:r>
          </a:p>
          <a:p>
            <a:r>
              <a:rPr lang="es-MX" dirty="0"/>
              <a:t>Los educandos son aquellos que tienen la ilusión de que actúan.</a:t>
            </a:r>
          </a:p>
          <a:p>
            <a:r>
              <a:rPr lang="es-MX" dirty="0"/>
              <a:t>El educador es quien escoge el contenido programático.</a:t>
            </a:r>
          </a:p>
          <a:p>
            <a:r>
              <a:rPr lang="es-MX" dirty="0"/>
              <a:t>Los educandos, a quienes jamás se escucha, se acomodan a él.</a:t>
            </a:r>
          </a:p>
          <a:p>
            <a:r>
              <a:rPr lang="es-MX" dirty="0"/>
              <a:t>El educador identifica la autoridad del saber con su autoridad funcional, la que opone antagónicamente a la libertad de los educandos.</a:t>
            </a:r>
          </a:p>
          <a:p>
            <a:r>
              <a:rPr lang="es-MX" dirty="0"/>
              <a:t>Los educandos deben adaptarse a las determinaciones del educador.</a:t>
            </a:r>
          </a:p>
          <a:p>
            <a:r>
              <a:rPr lang="es-MX" dirty="0"/>
              <a:t>El educador es el sujeto del proceso.</a:t>
            </a:r>
          </a:p>
          <a:p>
            <a:r>
              <a:rPr lang="es-MX" dirty="0"/>
              <a:t>Los educandos son meros objetos.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42609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liberadora</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A esta educación opone la educación liberadora o problematizadora que, para ser tal, debe superar “la contradicción educador-educando. </a:t>
            </a:r>
          </a:p>
          <a:p>
            <a:pPr marL="0" indent="0">
              <a:buNone/>
            </a:pPr>
            <a:r>
              <a:rPr lang="es-MX" dirty="0"/>
              <a:t> </a:t>
            </a:r>
          </a:p>
          <a:p>
            <a:pPr marL="0" indent="0">
              <a:buNone/>
            </a:pPr>
            <a:r>
              <a:rPr lang="es-MX" dirty="0"/>
              <a:t>Debe fundarse en la conciliación de sus polos, de tal manera que ambos se hagan, simultáneamente, educadores y educandos”, eliminando, así, las consecuencias negativas que trae consigo la educación bancaria. </a:t>
            </a:r>
          </a:p>
          <a:p>
            <a:pPr marL="0" indent="0">
              <a:buNone/>
            </a:pPr>
            <a:r>
              <a:rPr lang="es-MX" dirty="0"/>
              <a:t> </a:t>
            </a:r>
          </a:p>
          <a:p>
            <a:pPr marL="0" indent="0">
              <a:buNone/>
            </a:pPr>
            <a:r>
              <a:rPr lang="es-MX" dirty="0"/>
              <a:t>En la educación liberadora juega un papel fundamental el diálogo que va unido a las circunstancias existenciales de quienes dialogan, es decir, a la realidad.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137052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liberadora</a:t>
            </a:r>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Como se ha señalado, ésta es nombrada y, entonces, la palabra cobra significado, deja de ser verbalismo hueco para transformarse en palabras verdaderas que pronuncian el mundo; nombrar el mundo es indagar sobre él para luego desvelarlo. </a:t>
            </a:r>
          </a:p>
          <a:p>
            <a:pPr marL="0" indent="0">
              <a:buNone/>
            </a:pPr>
            <a:r>
              <a:rPr lang="es-MX" dirty="0"/>
              <a:t> </a:t>
            </a:r>
          </a:p>
          <a:p>
            <a:pPr marL="0" indent="0">
              <a:buNone/>
            </a:pPr>
            <a:r>
              <a:rPr lang="es-MX" dirty="0"/>
              <a:t>A la vez, este diálogo que problematiza la realidad rompe con los esquemas tradicionales de la educación que separa educando y educador. </a:t>
            </a:r>
          </a:p>
          <a:p>
            <a:pPr marL="0" indent="0">
              <a:buNone/>
            </a:pPr>
            <a:r>
              <a:rPr lang="es-MX" dirty="0"/>
              <a:t> </a:t>
            </a:r>
          </a:p>
          <a:p>
            <a:pPr marL="0" indent="0">
              <a:buNone/>
            </a:pPr>
            <a:r>
              <a:rPr lang="es-MX" dirty="0"/>
              <a:t>A partir de la situación de diálogo no es el educador el que educa en exclusividad, sino que éste es también educado mediante la conversación con el educando; así se elimina la dicotomía sujeto-objeto en el proceso educativo.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1405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contexto</a:t>
            </a:r>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MX" dirty="0"/>
              <a:t>Esta teoría percibió la educación como un sector auxiliar para sus propósitos económicos. </a:t>
            </a:r>
          </a:p>
          <a:p>
            <a:pPr marL="0" indent="0">
              <a:buNone/>
            </a:pPr>
            <a:r>
              <a:rPr lang="es-MX" dirty="0"/>
              <a:t> </a:t>
            </a:r>
          </a:p>
          <a:p>
            <a:pPr marL="0" indent="0">
              <a:buNone/>
            </a:pPr>
            <a:r>
              <a:rPr lang="es-MX" dirty="0"/>
              <a:t>Le adjudicó la preparación de los “recursos humanos” para lograr llegar al fin de ese proceso lineal, o sea, al desarrollo, a través de la industrialización. </a:t>
            </a:r>
          </a:p>
          <a:p>
            <a:pPr marL="0" indent="0">
              <a:buNone/>
            </a:pPr>
            <a:r>
              <a:rPr lang="es-MX" dirty="0"/>
              <a:t> </a:t>
            </a:r>
          </a:p>
          <a:p>
            <a:pPr marL="0" indent="0">
              <a:buNone/>
            </a:pPr>
            <a:r>
              <a:rPr lang="es-MX" dirty="0"/>
              <a:t>El desarrollismo no supuso sólo una importación de un modelo económico, sino además el afianzamiento de concepciones pedagógicas que sirvieran a sus fines. </a:t>
            </a:r>
          </a:p>
          <a:p>
            <a:pPr marL="0" indent="0">
              <a:buNone/>
            </a:pPr>
            <a:r>
              <a:rPr lang="es-MX" dirty="0"/>
              <a:t> </a:t>
            </a:r>
          </a:p>
          <a:p>
            <a:pPr marL="0" indent="0">
              <a:buNone/>
            </a:pPr>
            <a:r>
              <a:rPr lang="es-MX" dirty="0"/>
              <a:t>Éstas fueron denominadas, por algunos teóricos de la educación, pedagogías desarrollistas.</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15986100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liberadora</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En la pedagogía de Freire es fundamental su afirmación de que “nadie educa a nadie, así tampoco nadie se educa a sí mismo, los hombres se educan en comunión mediatizados por el mundo”.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842813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Reflexiones para la acción social</a:t>
            </a:r>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¿Articulamos en nuestro trabajo teoría y práctica?</a:t>
            </a:r>
          </a:p>
          <a:p>
            <a:pPr marL="0" indent="0">
              <a:buNone/>
            </a:pPr>
            <a:endParaRPr lang="es-MX" dirty="0"/>
          </a:p>
          <a:p>
            <a:pPr marL="0" indent="0">
              <a:buNone/>
            </a:pPr>
            <a:r>
              <a:rPr lang="es-MX" dirty="0"/>
              <a:t>¿Trabajamos con sujetos que buscan la acomodación o la integración?</a:t>
            </a:r>
          </a:p>
          <a:p>
            <a:pPr marL="0" indent="0">
              <a:buNone/>
            </a:pPr>
            <a:endParaRPr lang="es-MX" dirty="0"/>
          </a:p>
          <a:p>
            <a:pPr marL="0" indent="0">
              <a:buNone/>
            </a:pPr>
            <a:r>
              <a:rPr lang="es-MX" dirty="0"/>
              <a:t>¿Trabajamos con sujetos con conciencia intransitiva o con conciencia crítica?</a:t>
            </a:r>
          </a:p>
          <a:p>
            <a:pPr marL="0" indent="0">
              <a:buNone/>
            </a:pPr>
            <a:endParaRPr lang="es-MX" dirty="0"/>
          </a:p>
          <a:p>
            <a:pPr marL="0" indent="0">
              <a:buNone/>
            </a:pPr>
            <a:r>
              <a:rPr lang="es-MX" dirty="0"/>
              <a:t>¿Practicamos la educación dialogal, liberadora, o la educación bancaria?</a:t>
            </a:r>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180600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a:t>PAULO FREIRE</a:t>
            </a:r>
          </a:p>
        </p:txBody>
      </p:sp>
      <p:sp>
        <p:nvSpPr>
          <p:cNvPr id="4" name="CuadroTexto 3"/>
          <p:cNvSpPr txBox="1"/>
          <p:nvPr/>
        </p:nvSpPr>
        <p:spPr>
          <a:xfrm>
            <a:off x="4072722" y="4228353"/>
            <a:ext cx="2989220" cy="461665"/>
          </a:xfrm>
          <a:prstGeom prst="rect">
            <a:avLst/>
          </a:prstGeom>
          <a:noFill/>
        </p:spPr>
        <p:txBody>
          <a:bodyPr wrap="none" rtlCol="0">
            <a:spAutoFit/>
          </a:bodyPr>
          <a:lstStyle/>
          <a:p>
            <a:r>
              <a:rPr lang="es-ES" sz="2400" dirty="0"/>
              <a:t>MUCHAS GRACIAS</a:t>
            </a:r>
          </a:p>
        </p:txBody>
      </p:sp>
    </p:spTree>
    <p:extLst>
      <p:ext uri="{BB962C8B-B14F-4D97-AF65-F5344CB8AC3E}">
        <p14:creationId xmlns:p14="http://schemas.microsoft.com/office/powerpoint/2010/main" val="2968996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405195"/>
            <a:ext cx="8229600" cy="990600"/>
          </a:xfrm>
        </p:spPr>
        <p:txBody>
          <a:bodyPr/>
          <a:lstStyle/>
          <a:p>
            <a:r>
              <a:rPr lang="es-ES" dirty="0"/>
              <a:t>El contexto</a:t>
            </a:r>
          </a:p>
        </p:txBody>
      </p:sp>
      <p:sp>
        <p:nvSpPr>
          <p:cNvPr id="3" name="Marcador de contenido 2"/>
          <p:cNvSpPr>
            <a:spLocks noGrp="1"/>
          </p:cNvSpPr>
          <p:nvPr>
            <p:ph idx="1"/>
          </p:nvPr>
        </p:nvSpPr>
        <p:spPr>
          <a:xfrm>
            <a:off x="313553" y="1379832"/>
            <a:ext cx="8654073" cy="5478168"/>
          </a:xfrm>
        </p:spPr>
        <p:txBody>
          <a:bodyPr>
            <a:normAutofit fontScale="92500"/>
          </a:bodyPr>
          <a:lstStyle/>
          <a:p>
            <a:pPr marL="0" indent="0">
              <a:buNone/>
            </a:pPr>
            <a:r>
              <a:rPr lang="es-ES_tradnl" dirty="0"/>
              <a:t>El modelo económico y el pedagógico del Desarrollismo son importados de los países ricos supuestamente válidos para todas las sociedades.  No se plantearon cuestiones de fondo de la educación: su relación con el contexto histórico, político y con las estructuras sociales concretas de las naciones latinoamericanas. </a:t>
            </a:r>
            <a:endParaRPr lang="es-MX" dirty="0"/>
          </a:p>
          <a:p>
            <a:pPr marL="0" indent="0">
              <a:buNone/>
            </a:pPr>
            <a:r>
              <a:rPr lang="es-ES_tradnl" dirty="0"/>
              <a:t> </a:t>
            </a:r>
            <a:endParaRPr lang="es-MX" dirty="0"/>
          </a:p>
          <a:p>
            <a:pPr marL="0" indent="0">
              <a:buNone/>
            </a:pPr>
            <a:r>
              <a:rPr lang="es-ES_tradnl" dirty="0"/>
              <a:t>De ahí que se diera prioridad en el currículo a todas aquellas cuestiones que tendieran al logro del crecimiento económico. Con este fin, se propiciaron reformas con las que se pretendía un rápido adiestramiento de la mano de obra productiva para el proceso de industrialización.</a:t>
            </a:r>
            <a:endParaRPr lang="es-MX" dirty="0"/>
          </a:p>
          <a:p>
            <a:pPr marL="0" indent="0">
              <a:buNone/>
            </a:pPr>
            <a:r>
              <a:rPr lang="es-ES_tradnl" dirty="0"/>
              <a:t> </a:t>
            </a:r>
            <a:endParaRPr lang="es-MX" dirty="0"/>
          </a:p>
          <a:p>
            <a:pPr marL="0" indent="0">
              <a:buNone/>
            </a:pPr>
            <a:r>
              <a:rPr lang="es-ES_tradnl" dirty="0"/>
              <a:t>Así, acompañando al desarrollismo, la planificación educativa internacional,</a:t>
            </a:r>
            <a:r>
              <a:rPr lang="es-MX" dirty="0"/>
              <a:t> </a:t>
            </a:r>
            <a:r>
              <a:rPr lang="es-ES_tradnl" dirty="0"/>
              <a:t>iniciada al comienzo de esta época, tuvo en América Latina un importante ámbito de experimentación.</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972632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Paulo Freire</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r>
              <a:rPr lang="es-MX" dirty="0"/>
              <a:t>        1921 - 1997</a:t>
            </a:r>
          </a:p>
          <a:p>
            <a:pPr marL="0" indent="0">
              <a:buNone/>
            </a:pPr>
            <a:endParaRPr lang="es-ES" dirty="0"/>
          </a:p>
        </p:txBody>
      </p:sp>
      <p:pic>
        <p:nvPicPr>
          <p:cNvPr id="7" name="Imagen 6" descr="Paulo-Freir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701800"/>
            <a:ext cx="3657600" cy="3444240"/>
          </a:xfrm>
          <a:prstGeom prst="rect">
            <a:avLst/>
          </a:prstGeom>
        </p:spPr>
      </p:pic>
      <p:sp>
        <p:nvSpPr>
          <p:cNvPr id="8" name="CuadroTexto 7"/>
          <p:cNvSpPr txBox="1"/>
          <p:nvPr/>
        </p:nvSpPr>
        <p:spPr>
          <a:xfrm>
            <a:off x="4493646" y="719155"/>
            <a:ext cx="4347114" cy="5909309"/>
          </a:xfrm>
          <a:prstGeom prst="rect">
            <a:avLst/>
          </a:prstGeom>
          <a:noFill/>
        </p:spPr>
        <p:txBody>
          <a:bodyPr wrap="square" rtlCol="0">
            <a:spAutoFit/>
          </a:bodyPr>
          <a:lstStyle/>
          <a:p>
            <a:r>
              <a:rPr lang="es-MX" sz="2400" dirty="0"/>
              <a:t>Pensador de la época, que reflexiona sobre los conceptos de desarrollo y dependencia aplicados a la realidad latinoamericana.</a:t>
            </a:r>
          </a:p>
          <a:p>
            <a:endParaRPr lang="es-MX" sz="2400" dirty="0"/>
          </a:p>
          <a:p>
            <a:r>
              <a:rPr lang="es-MX" sz="2400" dirty="0"/>
              <a:t>Señala: “es imposible que comprendamos el fenómeno del subdesarrollo sin tener una percepción crítica de la categoría de dependencia. El subdesarrollo, en realidad, no tiene su razón en sí mismo, sino que, al contrario, su razón está en el desarrollo”.</a:t>
            </a:r>
          </a:p>
          <a:p>
            <a:endParaRPr lang="es-ES" dirty="0"/>
          </a:p>
        </p:txBody>
      </p:sp>
    </p:spTree>
    <p:extLst>
      <p:ext uri="{BB962C8B-B14F-4D97-AF65-F5344CB8AC3E}">
        <p14:creationId xmlns:p14="http://schemas.microsoft.com/office/powerpoint/2010/main" val="70721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contexto</a:t>
            </a:r>
          </a:p>
        </p:txBody>
      </p:sp>
      <p:sp>
        <p:nvSpPr>
          <p:cNvPr id="3" name="Marcador de contenido 2"/>
          <p:cNvSpPr>
            <a:spLocks noGrp="1"/>
          </p:cNvSpPr>
          <p:nvPr>
            <p:ph idx="1"/>
          </p:nvPr>
        </p:nvSpPr>
        <p:spPr>
          <a:xfrm>
            <a:off x="457199" y="1540435"/>
            <a:ext cx="8369327" cy="5107846"/>
          </a:xfrm>
        </p:spPr>
        <p:txBody>
          <a:bodyPr>
            <a:normAutofit lnSpcReduction="10000"/>
          </a:bodyPr>
          <a:lstStyle/>
          <a:p>
            <a:pPr marL="0" indent="0">
              <a:buNone/>
            </a:pPr>
            <a:r>
              <a:rPr lang="es-ES_tradnl" dirty="0"/>
              <a:t>Esta interpretación de la realidad económica de América Latina entronca con ciertas tendencias pedagógicas que surgieron y evolucionaron en esta época en la región latinoamericana, denominadas pedagogías de la liberación. </a:t>
            </a:r>
            <a:endParaRPr lang="es-MX" dirty="0"/>
          </a:p>
          <a:p>
            <a:pPr marL="0" indent="0">
              <a:buNone/>
            </a:pPr>
            <a:r>
              <a:rPr lang="es-ES_tradnl" dirty="0"/>
              <a:t> </a:t>
            </a:r>
            <a:endParaRPr lang="es-MX" dirty="0"/>
          </a:p>
          <a:p>
            <a:pPr marL="0" indent="0">
              <a:buNone/>
            </a:pPr>
            <a:r>
              <a:rPr lang="es-ES_tradnl" dirty="0"/>
              <a:t>Estas pedagogías, a pesar de la diversidad, poseen algunos puntos en común</a:t>
            </a:r>
            <a:r>
              <a:rPr lang="es-MX" dirty="0"/>
              <a:t> </a:t>
            </a:r>
            <a:r>
              <a:rPr lang="es-ES_tradnl" dirty="0"/>
              <a:t>que manifiestan la semejanza de inquietudes que recorrían la región, y donde la situación de dependencia impulsó el compromiso por la liberación.</a:t>
            </a:r>
          </a:p>
          <a:p>
            <a:pPr marL="0" indent="0">
              <a:buNone/>
            </a:pPr>
            <a:endParaRPr lang="es-ES_tradnl" dirty="0"/>
          </a:p>
          <a:p>
            <a:pPr marL="0" indent="0">
              <a:buNone/>
            </a:pPr>
            <a:r>
              <a:rPr lang="es-MX" dirty="0"/>
              <a:t>Paulo Freire es el más destacado representante de esta tendencia. Sus ideas pedagógicas se difundieron no sólo en América Latina, sino, también, en otros países del Tercer Mundo así como en algunos países industrializados.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891700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La teoría y la práctica en Freire</a:t>
            </a:r>
          </a:p>
        </p:txBody>
      </p:sp>
      <p:sp>
        <p:nvSpPr>
          <p:cNvPr id="3" name="Marcador de contenido 2"/>
          <p:cNvSpPr>
            <a:spLocks noGrp="1"/>
          </p:cNvSpPr>
          <p:nvPr>
            <p:ph idx="1"/>
          </p:nvPr>
        </p:nvSpPr>
        <p:spPr>
          <a:xfrm>
            <a:off x="457200" y="2293071"/>
            <a:ext cx="8229600" cy="4876800"/>
          </a:xfrm>
        </p:spPr>
        <p:txBody>
          <a:bodyPr>
            <a:normAutofit/>
          </a:bodyPr>
          <a:lstStyle/>
          <a:p>
            <a:pPr marL="0" indent="0">
              <a:buNone/>
            </a:pPr>
            <a:r>
              <a:rPr lang="es-ES_tradnl" dirty="0"/>
              <a:t>La práctica es un concepto fundamental en la teoría pedagógica de Freire. </a:t>
            </a:r>
            <a:endParaRPr lang="es-MX" dirty="0"/>
          </a:p>
          <a:p>
            <a:pPr marL="0" indent="0">
              <a:buNone/>
            </a:pPr>
            <a:r>
              <a:rPr lang="es-ES_tradnl" dirty="0"/>
              <a:t> </a:t>
            </a:r>
            <a:endParaRPr lang="es-MX" dirty="0"/>
          </a:p>
          <a:p>
            <a:pPr marL="0" indent="0">
              <a:buNone/>
            </a:pPr>
            <a:r>
              <a:rPr lang="es-ES_tradnl" dirty="0"/>
              <a:t>“Separada de la práctica, la teoría es puro verbalismo inoperante; desvinculada de la teoría, la práctica es activismo ciego. Es por esto mismo que no hay praxis auténtica fuera de la unidad dialéctica acción-reflexión, práctica-teoría”.</a:t>
            </a:r>
            <a:endParaRPr lang="es-MX" dirty="0"/>
          </a:p>
          <a:p>
            <a:pPr marL="0" indent="0">
              <a:buNone/>
            </a:pPr>
            <a:r>
              <a:rPr lang="es-ES_tradnl" dirty="0"/>
              <a:t> </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843853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teoría y la práctica en Freire</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_tradnl" dirty="0"/>
          </a:p>
          <a:p>
            <a:pPr marL="0" indent="0">
              <a:buNone/>
            </a:pPr>
            <a:r>
              <a:rPr lang="es-ES_tradnl" dirty="0"/>
              <a:t>Si bien el contexto nos sitúa en lo real, no necesariamente nos permite conocer la razón de los hechos concretos que esa realidad muestra. </a:t>
            </a:r>
          </a:p>
          <a:p>
            <a:pPr marL="0" indent="0">
              <a:buNone/>
            </a:pPr>
            <a:endParaRPr lang="es-ES_tradnl" dirty="0"/>
          </a:p>
          <a:p>
            <a:pPr marL="0" indent="0">
              <a:buNone/>
            </a:pPr>
            <a:r>
              <a:rPr lang="es-ES_tradnl" dirty="0"/>
              <a:t>De ahí que necesitamos tomar distancia de lo concreto para buscar las causas, la razón de ser de los hechos y esto sólo se logra recurriendo a la teoría, al contexto teórico. </a:t>
            </a:r>
            <a:endParaRPr lang="es-MX" dirty="0"/>
          </a:p>
          <a:p>
            <a:pPr marL="0" indent="0">
              <a:buNone/>
            </a:pPr>
            <a:r>
              <a:rPr lang="es-ES_tradnl" dirty="0"/>
              <a:t> </a:t>
            </a:r>
            <a:endParaRPr lang="es-MX" dirty="0"/>
          </a:p>
          <a:p>
            <a:pPr marL="0" indent="0">
              <a:buNone/>
            </a:pPr>
            <a:r>
              <a:rPr lang="es-ES_tradnl" dirty="0"/>
              <a:t>Esta es la forma de llegar a tener un conocimiento cabal que se acerque cada vez más</a:t>
            </a:r>
            <a:r>
              <a:rPr lang="es-MX" dirty="0"/>
              <a:t> </a:t>
            </a:r>
            <a:r>
              <a:rPr lang="es-ES_tradnl" dirty="0"/>
              <a:t>a lo científico.</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698260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carácter político de la educación</a:t>
            </a:r>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ES_tradnl" dirty="0"/>
              <a:t>La práctica y las reflexiones sobre ella le permiten afirmar que los poderes imponen sus modelos educativos como elementos de estabilidad de un</a:t>
            </a:r>
            <a:r>
              <a:rPr lang="es-MX" dirty="0"/>
              <a:t> </a:t>
            </a:r>
            <a:r>
              <a:rPr lang="es-ES_tradnl" dirty="0"/>
              <a:t>sistema social que los favorece y que, por eso mismo, nunca van a modificarlos</a:t>
            </a:r>
            <a:r>
              <a:rPr lang="es-MX" dirty="0"/>
              <a:t> </a:t>
            </a:r>
            <a:r>
              <a:rPr lang="es-ES_tradnl" dirty="0"/>
              <a:t>voluntariamente a favor de las clases oprimidas. </a:t>
            </a:r>
          </a:p>
          <a:p>
            <a:pPr marL="0" indent="0">
              <a:buNone/>
            </a:pPr>
            <a:endParaRPr lang="es-ES_tradnl" dirty="0"/>
          </a:p>
          <a:p>
            <a:pPr marL="0" indent="0">
              <a:buNone/>
            </a:pPr>
            <a:r>
              <a:rPr lang="es-ES_tradnl" dirty="0"/>
              <a:t>De esta manera, comienza a</a:t>
            </a:r>
            <a:r>
              <a:rPr lang="es-MX" dirty="0"/>
              <a:t> </a:t>
            </a:r>
            <a:r>
              <a:rPr lang="es-ES_tradnl" dirty="0"/>
              <a:t>desenmascarar el carácter ideológico de la educación.</a:t>
            </a:r>
            <a:endParaRPr lang="es-MX" dirty="0"/>
          </a:p>
          <a:p>
            <a:pPr marL="0" indent="0">
              <a:buNone/>
            </a:pPr>
            <a:r>
              <a:rPr lang="es-ES_tradnl" dirty="0"/>
              <a:t> </a:t>
            </a:r>
            <a:endParaRPr lang="es-MX" dirty="0"/>
          </a:p>
          <a:p>
            <a:pPr marL="0" indent="0">
              <a:buNone/>
            </a:pPr>
            <a:r>
              <a:rPr lang="es-ES_tradnl" dirty="0"/>
              <a:t>Esta verificación le lleva a establecer uno de los supuestos más</a:t>
            </a:r>
            <a:r>
              <a:rPr lang="es-MX" dirty="0"/>
              <a:t> </a:t>
            </a:r>
            <a:r>
              <a:rPr lang="es-ES_tradnl" dirty="0"/>
              <a:t>firmes de su planteamiento pedagógico, el que se refiere al carácter político</a:t>
            </a:r>
            <a:r>
              <a:rPr lang="es-MX" dirty="0"/>
              <a:t> </a:t>
            </a:r>
            <a:r>
              <a:rPr lang="es-ES_tradnl" dirty="0"/>
              <a:t>de la educación.</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710540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2797</TotalTime>
  <Words>2665</Words>
  <Application>Microsoft Macintosh PowerPoint</Application>
  <PresentationFormat>Presentación en pantalla (4:3)</PresentationFormat>
  <Paragraphs>233</Paragraphs>
  <Slides>32</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32</vt:i4>
      </vt:variant>
    </vt:vector>
  </HeadingPairs>
  <TitlesOfParts>
    <vt:vector size="34" baseType="lpstr">
      <vt:lpstr>Arial</vt:lpstr>
      <vt:lpstr>Claridad</vt:lpstr>
      <vt:lpstr>PAULO FREIRE</vt:lpstr>
      <vt:lpstr>El contexto</vt:lpstr>
      <vt:lpstr>El contexto</vt:lpstr>
      <vt:lpstr>El contexto</vt:lpstr>
      <vt:lpstr>Paulo Freire</vt:lpstr>
      <vt:lpstr>El contexto</vt:lpstr>
      <vt:lpstr>La teoría y la práctica en Freire</vt:lpstr>
      <vt:lpstr>La teoría y la práctica en Freire</vt:lpstr>
      <vt:lpstr>El carácter político de la educación</vt:lpstr>
      <vt:lpstr>La concepción antropológica</vt:lpstr>
      <vt:lpstr>La concepción antropológica</vt:lpstr>
      <vt:lpstr>La acomodación</vt:lpstr>
      <vt:lpstr>La acomodación</vt:lpstr>
      <vt:lpstr>La acomodación</vt:lpstr>
      <vt:lpstr>La integración</vt:lpstr>
      <vt:lpstr>La educación dialogal</vt:lpstr>
      <vt:lpstr>Los niveles de conciencia</vt:lpstr>
      <vt:lpstr>La conciencia intransitiva</vt:lpstr>
      <vt:lpstr>La conciencia crítica</vt:lpstr>
      <vt:lpstr>La educación dialogal</vt:lpstr>
      <vt:lpstr>La educación dialogal</vt:lpstr>
      <vt:lpstr>La pedagogía de la liberación</vt:lpstr>
      <vt:lpstr>La pedagogía de la liberación</vt:lpstr>
      <vt:lpstr>La educación bancaria</vt:lpstr>
      <vt:lpstr>La educación bancaria</vt:lpstr>
      <vt:lpstr>La educación bancaria</vt:lpstr>
      <vt:lpstr>La educación bancaria</vt:lpstr>
      <vt:lpstr>La educación liberadora</vt:lpstr>
      <vt:lpstr>La educación liberadora</vt:lpstr>
      <vt:lpstr>La educación liberadora</vt:lpstr>
      <vt:lpstr>Reflexiones para la acción social</vt:lpstr>
      <vt:lpstr>PAULO FREIRE</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174</cp:revision>
  <dcterms:created xsi:type="dcterms:W3CDTF">2020-05-06T23:58:33Z</dcterms:created>
  <dcterms:modified xsi:type="dcterms:W3CDTF">2021-06-03T20:35:21Z</dcterms:modified>
</cp:coreProperties>
</file>