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354" r:id="rId3"/>
    <p:sldId id="369" r:id="rId4"/>
    <p:sldId id="355" r:id="rId5"/>
    <p:sldId id="356" r:id="rId6"/>
    <p:sldId id="357" r:id="rId7"/>
    <p:sldId id="358" r:id="rId8"/>
    <p:sldId id="359" r:id="rId9"/>
    <p:sldId id="360" r:id="rId10"/>
    <p:sldId id="361" r:id="rId11"/>
    <p:sldId id="362" r:id="rId12"/>
    <p:sldId id="363" r:id="rId13"/>
    <p:sldId id="364" r:id="rId14"/>
    <p:sldId id="365" r:id="rId15"/>
    <p:sldId id="366" r:id="rId16"/>
    <p:sldId id="367" r:id="rId17"/>
    <p:sldId id="368" r:id="rId18"/>
    <p:sldId id="278" r:id="rId19"/>
  </p:sldIdLst>
  <p:sldSz cx="9144000" cy="6858000" type="screen4x3"/>
  <p:notesSz cx="6858000" cy="9312275"/>
  <p:defaultText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ección predeterminada" id="{FE7030C1-13CF-EC40-9108-F21034CF8DDC}">
          <p14:sldIdLst>
            <p14:sldId id="256"/>
            <p14:sldId id="354"/>
            <p14:sldId id="369"/>
            <p14:sldId id="355"/>
            <p14:sldId id="356"/>
            <p14:sldId id="357"/>
            <p14:sldId id="358"/>
            <p14:sldId id="359"/>
            <p14:sldId id="360"/>
            <p14:sldId id="361"/>
            <p14:sldId id="362"/>
            <p14:sldId id="363"/>
            <p14:sldId id="364"/>
            <p14:sldId id="365"/>
            <p14:sldId id="366"/>
            <p14:sldId id="367"/>
            <p14:sldId id="368"/>
            <p14:sldId id="278"/>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709"/>
  </p:normalViewPr>
  <p:slideViewPr>
    <p:cSldViewPr>
      <p:cViewPr varScale="1">
        <p:scale>
          <a:sx n="87" d="100"/>
          <a:sy n="87" d="100"/>
        </p:scale>
        <p:origin x="520" y="192"/>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p:spPr>
        <p:txBody>
          <a:bodyPr/>
          <a:lstStyle/>
          <a:p>
            <a:r>
              <a:rPr lang="es-ES"/>
              <a:t>Haga clic para modificar el estilo de título del patrón</a:t>
            </a:r>
            <a:endParaRPr lang="es-MX"/>
          </a:p>
        </p:txBody>
      </p:sp>
      <p:sp>
        <p:nvSpPr>
          <p:cNvPr id="3" name="2 Subtítulo"/>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a:t>Haga clic para modificar el estilo de subtítulo del patrón</a:t>
            </a:r>
            <a:endParaRPr lang="es-MX"/>
          </a:p>
        </p:txBody>
      </p:sp>
      <p:sp>
        <p:nvSpPr>
          <p:cNvPr id="4" name="3 Marcador de fecha"/>
          <p:cNvSpPr>
            <a:spLocks noGrp="1"/>
          </p:cNvSpPr>
          <p:nvPr>
            <p:ph type="dt" sz="half" idx="10"/>
          </p:nvPr>
        </p:nvSpPr>
        <p:spPr/>
        <p:txBody>
          <a:bodyPr/>
          <a:lstStyle/>
          <a:p>
            <a:fld id="{AAFC3EEA-8CCF-4807-A6EB-B8AA6E845C09}" type="datetimeFigureOut">
              <a:rPr lang="es-MX" smtClean="0"/>
              <a:pPr/>
              <a:t>03/06/21</a:t>
            </a:fld>
            <a:endParaRPr lang="es-MX"/>
          </a:p>
        </p:txBody>
      </p:sp>
      <p:sp>
        <p:nvSpPr>
          <p:cNvPr id="5" name="4 Marcador de pie de página"/>
          <p:cNvSpPr>
            <a:spLocks noGrp="1"/>
          </p:cNvSpPr>
          <p:nvPr>
            <p:ph type="ftr" sz="quarter" idx="11"/>
          </p:nvPr>
        </p:nvSpPr>
        <p:spPr/>
        <p:txBody>
          <a:bodyPr/>
          <a:lstStyle/>
          <a:p>
            <a:endParaRPr lang="es-MX"/>
          </a:p>
        </p:txBody>
      </p:sp>
      <p:sp>
        <p:nvSpPr>
          <p:cNvPr id="6" name="5 Marcador de número de diapositiva"/>
          <p:cNvSpPr>
            <a:spLocks noGrp="1"/>
          </p:cNvSpPr>
          <p:nvPr>
            <p:ph type="sldNum" sz="quarter" idx="12"/>
          </p:nvPr>
        </p:nvSpPr>
        <p:spPr/>
        <p:txBody>
          <a:bodyPr/>
          <a:lstStyle/>
          <a:p>
            <a:fld id="{F91178CD-6122-4728-8219-967C6BC452BF}" type="slidenum">
              <a:rPr lang="es-MX" smtClean="0"/>
              <a:pPr/>
              <a:t>‹Nº›</a:t>
            </a:fld>
            <a:endParaRPr lang="es-MX"/>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s-MX"/>
          </a:p>
        </p:txBody>
      </p:sp>
      <p:sp>
        <p:nvSpPr>
          <p:cNvPr id="3" name="2 Marcador de texto vertical"/>
          <p:cNvSpPr>
            <a:spLocks noGrp="1"/>
          </p:cNvSpPr>
          <p:nvPr>
            <p:ph type="body" orient="vert" idx="1"/>
          </p:nvPr>
        </p:nvSpPr>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3 Marcador de fecha"/>
          <p:cNvSpPr>
            <a:spLocks noGrp="1"/>
          </p:cNvSpPr>
          <p:nvPr>
            <p:ph type="dt" sz="half" idx="10"/>
          </p:nvPr>
        </p:nvSpPr>
        <p:spPr/>
        <p:txBody>
          <a:bodyPr/>
          <a:lstStyle/>
          <a:p>
            <a:fld id="{AAFC3EEA-8CCF-4807-A6EB-B8AA6E845C09}" type="datetimeFigureOut">
              <a:rPr lang="es-MX" smtClean="0"/>
              <a:pPr/>
              <a:t>03/06/21</a:t>
            </a:fld>
            <a:endParaRPr lang="es-MX"/>
          </a:p>
        </p:txBody>
      </p:sp>
      <p:sp>
        <p:nvSpPr>
          <p:cNvPr id="5" name="4 Marcador de pie de página"/>
          <p:cNvSpPr>
            <a:spLocks noGrp="1"/>
          </p:cNvSpPr>
          <p:nvPr>
            <p:ph type="ftr" sz="quarter" idx="11"/>
          </p:nvPr>
        </p:nvSpPr>
        <p:spPr/>
        <p:txBody>
          <a:bodyPr/>
          <a:lstStyle/>
          <a:p>
            <a:endParaRPr lang="es-MX"/>
          </a:p>
        </p:txBody>
      </p:sp>
      <p:sp>
        <p:nvSpPr>
          <p:cNvPr id="6" name="5 Marcador de número de diapositiva"/>
          <p:cNvSpPr>
            <a:spLocks noGrp="1"/>
          </p:cNvSpPr>
          <p:nvPr>
            <p:ph type="sldNum" sz="quarter" idx="12"/>
          </p:nvPr>
        </p:nvSpPr>
        <p:spPr/>
        <p:txBody>
          <a:bodyPr/>
          <a:lstStyle/>
          <a:p>
            <a:fld id="{F91178CD-6122-4728-8219-967C6BC452BF}" type="slidenum">
              <a:rPr lang="es-MX" smtClean="0"/>
              <a:pPr/>
              <a:t>‹Nº›</a:t>
            </a:fld>
            <a:endParaRPr lang="es-MX"/>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p:spPr>
        <p:txBody>
          <a:bodyPr vert="eaVert"/>
          <a:lstStyle/>
          <a:p>
            <a:r>
              <a:rPr lang="es-ES"/>
              <a:t>Haga clic para modificar el estilo de título del patrón</a:t>
            </a:r>
            <a:endParaRPr lang="es-MX"/>
          </a:p>
        </p:txBody>
      </p:sp>
      <p:sp>
        <p:nvSpPr>
          <p:cNvPr id="3" name="2 Marcador de texto vertical"/>
          <p:cNvSpPr>
            <a:spLocks noGrp="1"/>
          </p:cNvSpPr>
          <p:nvPr>
            <p:ph type="body" orient="vert" idx="1"/>
          </p:nvPr>
        </p:nvSpPr>
        <p:spPr>
          <a:xfrm>
            <a:off x="457200" y="274638"/>
            <a:ext cx="6019800" cy="5851525"/>
          </a:xfr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3 Marcador de fecha"/>
          <p:cNvSpPr>
            <a:spLocks noGrp="1"/>
          </p:cNvSpPr>
          <p:nvPr>
            <p:ph type="dt" sz="half" idx="10"/>
          </p:nvPr>
        </p:nvSpPr>
        <p:spPr/>
        <p:txBody>
          <a:bodyPr/>
          <a:lstStyle/>
          <a:p>
            <a:fld id="{AAFC3EEA-8CCF-4807-A6EB-B8AA6E845C09}" type="datetimeFigureOut">
              <a:rPr lang="es-MX" smtClean="0"/>
              <a:pPr/>
              <a:t>03/06/21</a:t>
            </a:fld>
            <a:endParaRPr lang="es-MX"/>
          </a:p>
        </p:txBody>
      </p:sp>
      <p:sp>
        <p:nvSpPr>
          <p:cNvPr id="5" name="4 Marcador de pie de página"/>
          <p:cNvSpPr>
            <a:spLocks noGrp="1"/>
          </p:cNvSpPr>
          <p:nvPr>
            <p:ph type="ftr" sz="quarter" idx="11"/>
          </p:nvPr>
        </p:nvSpPr>
        <p:spPr/>
        <p:txBody>
          <a:bodyPr/>
          <a:lstStyle/>
          <a:p>
            <a:endParaRPr lang="es-MX"/>
          </a:p>
        </p:txBody>
      </p:sp>
      <p:sp>
        <p:nvSpPr>
          <p:cNvPr id="6" name="5 Marcador de número de diapositiva"/>
          <p:cNvSpPr>
            <a:spLocks noGrp="1"/>
          </p:cNvSpPr>
          <p:nvPr>
            <p:ph type="sldNum" sz="quarter" idx="12"/>
          </p:nvPr>
        </p:nvSpPr>
        <p:spPr/>
        <p:txBody>
          <a:bodyPr/>
          <a:lstStyle/>
          <a:p>
            <a:fld id="{F91178CD-6122-4728-8219-967C6BC452BF}" type="slidenum">
              <a:rPr lang="es-MX" smtClean="0"/>
              <a:pPr/>
              <a:t>‹Nº›</a:t>
            </a:fld>
            <a:endParaRPr lang="es-MX"/>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s-MX"/>
          </a:p>
        </p:txBody>
      </p:sp>
      <p:sp>
        <p:nvSpPr>
          <p:cNvPr id="3" name="2 Marcador de contenido"/>
          <p:cNvSpPr>
            <a:spLocks noGrp="1"/>
          </p:cNvSpPr>
          <p:nvPr>
            <p:ph idx="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3 Marcador de fecha"/>
          <p:cNvSpPr>
            <a:spLocks noGrp="1"/>
          </p:cNvSpPr>
          <p:nvPr>
            <p:ph type="dt" sz="half" idx="10"/>
          </p:nvPr>
        </p:nvSpPr>
        <p:spPr/>
        <p:txBody>
          <a:bodyPr/>
          <a:lstStyle/>
          <a:p>
            <a:fld id="{AAFC3EEA-8CCF-4807-A6EB-B8AA6E845C09}" type="datetimeFigureOut">
              <a:rPr lang="es-MX" smtClean="0"/>
              <a:pPr/>
              <a:t>03/06/21</a:t>
            </a:fld>
            <a:endParaRPr lang="es-MX"/>
          </a:p>
        </p:txBody>
      </p:sp>
      <p:sp>
        <p:nvSpPr>
          <p:cNvPr id="5" name="4 Marcador de pie de página"/>
          <p:cNvSpPr>
            <a:spLocks noGrp="1"/>
          </p:cNvSpPr>
          <p:nvPr>
            <p:ph type="ftr" sz="quarter" idx="11"/>
          </p:nvPr>
        </p:nvSpPr>
        <p:spPr/>
        <p:txBody>
          <a:bodyPr/>
          <a:lstStyle/>
          <a:p>
            <a:endParaRPr lang="es-MX"/>
          </a:p>
        </p:txBody>
      </p:sp>
      <p:sp>
        <p:nvSpPr>
          <p:cNvPr id="6" name="5 Marcador de número de diapositiva"/>
          <p:cNvSpPr>
            <a:spLocks noGrp="1"/>
          </p:cNvSpPr>
          <p:nvPr>
            <p:ph type="sldNum" sz="quarter" idx="12"/>
          </p:nvPr>
        </p:nvSpPr>
        <p:spPr/>
        <p:txBody>
          <a:bodyPr/>
          <a:lstStyle/>
          <a:p>
            <a:fld id="{F91178CD-6122-4728-8219-967C6BC452BF}" type="slidenum">
              <a:rPr lang="es-MX" smtClean="0"/>
              <a:pPr/>
              <a:t>‹Nº›</a:t>
            </a:fld>
            <a:endParaRPr lang="es-MX"/>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a:t>Haga clic para modificar el estilo de título del patrón</a:t>
            </a:r>
            <a:endParaRPr lang="es-MX"/>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el estilo de texto del patrón</a:t>
            </a:r>
          </a:p>
        </p:txBody>
      </p:sp>
      <p:sp>
        <p:nvSpPr>
          <p:cNvPr id="4" name="3 Marcador de fecha"/>
          <p:cNvSpPr>
            <a:spLocks noGrp="1"/>
          </p:cNvSpPr>
          <p:nvPr>
            <p:ph type="dt" sz="half" idx="10"/>
          </p:nvPr>
        </p:nvSpPr>
        <p:spPr/>
        <p:txBody>
          <a:bodyPr/>
          <a:lstStyle/>
          <a:p>
            <a:fld id="{AAFC3EEA-8CCF-4807-A6EB-B8AA6E845C09}" type="datetimeFigureOut">
              <a:rPr lang="es-MX" smtClean="0"/>
              <a:pPr/>
              <a:t>03/06/21</a:t>
            </a:fld>
            <a:endParaRPr lang="es-MX"/>
          </a:p>
        </p:txBody>
      </p:sp>
      <p:sp>
        <p:nvSpPr>
          <p:cNvPr id="5" name="4 Marcador de pie de página"/>
          <p:cNvSpPr>
            <a:spLocks noGrp="1"/>
          </p:cNvSpPr>
          <p:nvPr>
            <p:ph type="ftr" sz="quarter" idx="11"/>
          </p:nvPr>
        </p:nvSpPr>
        <p:spPr/>
        <p:txBody>
          <a:bodyPr/>
          <a:lstStyle/>
          <a:p>
            <a:endParaRPr lang="es-MX"/>
          </a:p>
        </p:txBody>
      </p:sp>
      <p:sp>
        <p:nvSpPr>
          <p:cNvPr id="6" name="5 Marcador de número de diapositiva"/>
          <p:cNvSpPr>
            <a:spLocks noGrp="1"/>
          </p:cNvSpPr>
          <p:nvPr>
            <p:ph type="sldNum" sz="quarter" idx="12"/>
          </p:nvPr>
        </p:nvSpPr>
        <p:spPr/>
        <p:txBody>
          <a:bodyPr/>
          <a:lstStyle/>
          <a:p>
            <a:fld id="{F91178CD-6122-4728-8219-967C6BC452BF}" type="slidenum">
              <a:rPr lang="es-MX" smtClean="0"/>
              <a:pPr/>
              <a:t>‹Nº›</a:t>
            </a:fld>
            <a:endParaRPr lang="es-MX"/>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s-MX"/>
          </a:p>
        </p:txBody>
      </p:sp>
      <p:sp>
        <p:nvSpPr>
          <p:cNvPr id="3" name="2 Marcador de contenido"/>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3 Marcador de contenido"/>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5" name="4 Marcador de fecha"/>
          <p:cNvSpPr>
            <a:spLocks noGrp="1"/>
          </p:cNvSpPr>
          <p:nvPr>
            <p:ph type="dt" sz="half" idx="10"/>
          </p:nvPr>
        </p:nvSpPr>
        <p:spPr/>
        <p:txBody>
          <a:bodyPr/>
          <a:lstStyle/>
          <a:p>
            <a:fld id="{AAFC3EEA-8CCF-4807-A6EB-B8AA6E845C09}" type="datetimeFigureOut">
              <a:rPr lang="es-MX" smtClean="0"/>
              <a:pPr/>
              <a:t>03/06/21</a:t>
            </a:fld>
            <a:endParaRPr lang="es-MX"/>
          </a:p>
        </p:txBody>
      </p:sp>
      <p:sp>
        <p:nvSpPr>
          <p:cNvPr id="6" name="5 Marcador de pie de página"/>
          <p:cNvSpPr>
            <a:spLocks noGrp="1"/>
          </p:cNvSpPr>
          <p:nvPr>
            <p:ph type="ftr" sz="quarter" idx="11"/>
          </p:nvPr>
        </p:nvSpPr>
        <p:spPr/>
        <p:txBody>
          <a:bodyPr/>
          <a:lstStyle/>
          <a:p>
            <a:endParaRPr lang="es-MX"/>
          </a:p>
        </p:txBody>
      </p:sp>
      <p:sp>
        <p:nvSpPr>
          <p:cNvPr id="7" name="6 Marcador de número de diapositiva"/>
          <p:cNvSpPr>
            <a:spLocks noGrp="1"/>
          </p:cNvSpPr>
          <p:nvPr>
            <p:ph type="sldNum" sz="quarter" idx="12"/>
          </p:nvPr>
        </p:nvSpPr>
        <p:spPr/>
        <p:txBody>
          <a:bodyPr/>
          <a:lstStyle/>
          <a:p>
            <a:fld id="{F91178CD-6122-4728-8219-967C6BC452BF}" type="slidenum">
              <a:rPr lang="es-MX" smtClean="0"/>
              <a:pPr/>
              <a:t>‹Nº›</a:t>
            </a:fld>
            <a:endParaRPr lang="es-MX"/>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a:t>Haga clic para modificar el estilo de título del patrón</a:t>
            </a:r>
            <a:endParaRPr lang="es-MX"/>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7" name="6 Marcador de fecha"/>
          <p:cNvSpPr>
            <a:spLocks noGrp="1"/>
          </p:cNvSpPr>
          <p:nvPr>
            <p:ph type="dt" sz="half" idx="10"/>
          </p:nvPr>
        </p:nvSpPr>
        <p:spPr/>
        <p:txBody>
          <a:bodyPr/>
          <a:lstStyle/>
          <a:p>
            <a:fld id="{AAFC3EEA-8CCF-4807-A6EB-B8AA6E845C09}" type="datetimeFigureOut">
              <a:rPr lang="es-MX" smtClean="0"/>
              <a:pPr/>
              <a:t>03/06/21</a:t>
            </a:fld>
            <a:endParaRPr lang="es-MX"/>
          </a:p>
        </p:txBody>
      </p:sp>
      <p:sp>
        <p:nvSpPr>
          <p:cNvPr id="8" name="7 Marcador de pie de página"/>
          <p:cNvSpPr>
            <a:spLocks noGrp="1"/>
          </p:cNvSpPr>
          <p:nvPr>
            <p:ph type="ftr" sz="quarter" idx="11"/>
          </p:nvPr>
        </p:nvSpPr>
        <p:spPr/>
        <p:txBody>
          <a:bodyPr/>
          <a:lstStyle/>
          <a:p>
            <a:endParaRPr lang="es-MX"/>
          </a:p>
        </p:txBody>
      </p:sp>
      <p:sp>
        <p:nvSpPr>
          <p:cNvPr id="9" name="8 Marcador de número de diapositiva"/>
          <p:cNvSpPr>
            <a:spLocks noGrp="1"/>
          </p:cNvSpPr>
          <p:nvPr>
            <p:ph type="sldNum" sz="quarter" idx="12"/>
          </p:nvPr>
        </p:nvSpPr>
        <p:spPr/>
        <p:txBody>
          <a:bodyPr/>
          <a:lstStyle/>
          <a:p>
            <a:fld id="{F91178CD-6122-4728-8219-967C6BC452BF}" type="slidenum">
              <a:rPr lang="es-MX" smtClean="0"/>
              <a:pPr/>
              <a:t>‹Nº›</a:t>
            </a:fld>
            <a:endParaRPr lang="es-MX"/>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s-MX"/>
          </a:p>
        </p:txBody>
      </p:sp>
      <p:sp>
        <p:nvSpPr>
          <p:cNvPr id="3" name="2 Marcador de fecha"/>
          <p:cNvSpPr>
            <a:spLocks noGrp="1"/>
          </p:cNvSpPr>
          <p:nvPr>
            <p:ph type="dt" sz="half" idx="10"/>
          </p:nvPr>
        </p:nvSpPr>
        <p:spPr/>
        <p:txBody>
          <a:bodyPr/>
          <a:lstStyle/>
          <a:p>
            <a:fld id="{AAFC3EEA-8CCF-4807-A6EB-B8AA6E845C09}" type="datetimeFigureOut">
              <a:rPr lang="es-MX" smtClean="0"/>
              <a:pPr/>
              <a:t>03/06/21</a:t>
            </a:fld>
            <a:endParaRPr lang="es-MX"/>
          </a:p>
        </p:txBody>
      </p:sp>
      <p:sp>
        <p:nvSpPr>
          <p:cNvPr id="4" name="3 Marcador de pie de página"/>
          <p:cNvSpPr>
            <a:spLocks noGrp="1"/>
          </p:cNvSpPr>
          <p:nvPr>
            <p:ph type="ftr" sz="quarter" idx="11"/>
          </p:nvPr>
        </p:nvSpPr>
        <p:spPr/>
        <p:txBody>
          <a:bodyPr/>
          <a:lstStyle/>
          <a:p>
            <a:endParaRPr lang="es-MX"/>
          </a:p>
        </p:txBody>
      </p:sp>
      <p:sp>
        <p:nvSpPr>
          <p:cNvPr id="5" name="4 Marcador de número de diapositiva"/>
          <p:cNvSpPr>
            <a:spLocks noGrp="1"/>
          </p:cNvSpPr>
          <p:nvPr>
            <p:ph type="sldNum" sz="quarter" idx="12"/>
          </p:nvPr>
        </p:nvSpPr>
        <p:spPr/>
        <p:txBody>
          <a:bodyPr/>
          <a:lstStyle/>
          <a:p>
            <a:fld id="{F91178CD-6122-4728-8219-967C6BC452BF}" type="slidenum">
              <a:rPr lang="es-MX" smtClean="0"/>
              <a:pPr/>
              <a:t>‹Nº›</a:t>
            </a:fld>
            <a:endParaRPr lang="es-MX"/>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fld id="{AAFC3EEA-8CCF-4807-A6EB-B8AA6E845C09}" type="datetimeFigureOut">
              <a:rPr lang="es-MX" smtClean="0"/>
              <a:pPr/>
              <a:t>03/06/21</a:t>
            </a:fld>
            <a:endParaRPr lang="es-MX"/>
          </a:p>
        </p:txBody>
      </p:sp>
      <p:sp>
        <p:nvSpPr>
          <p:cNvPr id="3" name="2 Marcador de pie de página"/>
          <p:cNvSpPr>
            <a:spLocks noGrp="1"/>
          </p:cNvSpPr>
          <p:nvPr>
            <p:ph type="ftr" sz="quarter" idx="11"/>
          </p:nvPr>
        </p:nvSpPr>
        <p:spPr/>
        <p:txBody>
          <a:bodyPr/>
          <a:lstStyle/>
          <a:p>
            <a:endParaRPr lang="es-MX"/>
          </a:p>
        </p:txBody>
      </p:sp>
      <p:sp>
        <p:nvSpPr>
          <p:cNvPr id="4" name="3 Marcador de número de diapositiva"/>
          <p:cNvSpPr>
            <a:spLocks noGrp="1"/>
          </p:cNvSpPr>
          <p:nvPr>
            <p:ph type="sldNum" sz="quarter" idx="12"/>
          </p:nvPr>
        </p:nvSpPr>
        <p:spPr/>
        <p:txBody>
          <a:bodyPr/>
          <a:lstStyle/>
          <a:p>
            <a:fld id="{F91178CD-6122-4728-8219-967C6BC452BF}" type="slidenum">
              <a:rPr lang="es-MX" smtClean="0"/>
              <a:pPr/>
              <a:t>‹Nº›</a:t>
            </a:fld>
            <a:endParaRPr lang="es-MX"/>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a:t>Haga clic para modificar el estilo de título del patrón</a:t>
            </a:r>
            <a:endParaRPr lang="es-MX"/>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4 Marcador de fecha"/>
          <p:cNvSpPr>
            <a:spLocks noGrp="1"/>
          </p:cNvSpPr>
          <p:nvPr>
            <p:ph type="dt" sz="half" idx="10"/>
          </p:nvPr>
        </p:nvSpPr>
        <p:spPr/>
        <p:txBody>
          <a:bodyPr/>
          <a:lstStyle/>
          <a:p>
            <a:fld id="{AAFC3EEA-8CCF-4807-A6EB-B8AA6E845C09}" type="datetimeFigureOut">
              <a:rPr lang="es-MX" smtClean="0"/>
              <a:pPr/>
              <a:t>03/06/21</a:t>
            </a:fld>
            <a:endParaRPr lang="es-MX"/>
          </a:p>
        </p:txBody>
      </p:sp>
      <p:sp>
        <p:nvSpPr>
          <p:cNvPr id="6" name="5 Marcador de pie de página"/>
          <p:cNvSpPr>
            <a:spLocks noGrp="1"/>
          </p:cNvSpPr>
          <p:nvPr>
            <p:ph type="ftr" sz="quarter" idx="11"/>
          </p:nvPr>
        </p:nvSpPr>
        <p:spPr/>
        <p:txBody>
          <a:bodyPr/>
          <a:lstStyle/>
          <a:p>
            <a:endParaRPr lang="es-MX"/>
          </a:p>
        </p:txBody>
      </p:sp>
      <p:sp>
        <p:nvSpPr>
          <p:cNvPr id="7" name="6 Marcador de número de diapositiva"/>
          <p:cNvSpPr>
            <a:spLocks noGrp="1"/>
          </p:cNvSpPr>
          <p:nvPr>
            <p:ph type="sldNum" sz="quarter" idx="12"/>
          </p:nvPr>
        </p:nvSpPr>
        <p:spPr/>
        <p:txBody>
          <a:bodyPr/>
          <a:lstStyle/>
          <a:p>
            <a:fld id="{F91178CD-6122-4728-8219-967C6BC452BF}" type="slidenum">
              <a:rPr lang="es-MX" smtClean="0"/>
              <a:pPr/>
              <a:t>‹Nº›</a:t>
            </a:fld>
            <a:endParaRPr lang="es-MX"/>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a:t>Haga clic para modificar el estilo de título del patrón</a:t>
            </a:r>
            <a:endParaRPr lang="es-MX"/>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MX"/>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4 Marcador de fecha"/>
          <p:cNvSpPr>
            <a:spLocks noGrp="1"/>
          </p:cNvSpPr>
          <p:nvPr>
            <p:ph type="dt" sz="half" idx="10"/>
          </p:nvPr>
        </p:nvSpPr>
        <p:spPr/>
        <p:txBody>
          <a:bodyPr/>
          <a:lstStyle/>
          <a:p>
            <a:fld id="{AAFC3EEA-8CCF-4807-A6EB-B8AA6E845C09}" type="datetimeFigureOut">
              <a:rPr lang="es-MX" smtClean="0"/>
              <a:pPr/>
              <a:t>03/06/21</a:t>
            </a:fld>
            <a:endParaRPr lang="es-MX"/>
          </a:p>
        </p:txBody>
      </p:sp>
      <p:sp>
        <p:nvSpPr>
          <p:cNvPr id="6" name="5 Marcador de pie de página"/>
          <p:cNvSpPr>
            <a:spLocks noGrp="1"/>
          </p:cNvSpPr>
          <p:nvPr>
            <p:ph type="ftr" sz="quarter" idx="11"/>
          </p:nvPr>
        </p:nvSpPr>
        <p:spPr/>
        <p:txBody>
          <a:bodyPr/>
          <a:lstStyle/>
          <a:p>
            <a:endParaRPr lang="es-MX"/>
          </a:p>
        </p:txBody>
      </p:sp>
      <p:sp>
        <p:nvSpPr>
          <p:cNvPr id="7" name="6 Marcador de número de diapositiva"/>
          <p:cNvSpPr>
            <a:spLocks noGrp="1"/>
          </p:cNvSpPr>
          <p:nvPr>
            <p:ph type="sldNum" sz="quarter" idx="12"/>
          </p:nvPr>
        </p:nvSpPr>
        <p:spPr/>
        <p:txBody>
          <a:bodyPr/>
          <a:lstStyle/>
          <a:p>
            <a:fld id="{F91178CD-6122-4728-8219-967C6BC452BF}" type="slidenum">
              <a:rPr lang="es-MX" smtClean="0"/>
              <a:pPr/>
              <a:t>‹Nº›</a:t>
            </a:fld>
            <a:endParaRPr lang="es-MX"/>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título"/>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s-ES"/>
              <a:t>Haga clic para modificar el estilo de título del patrón</a:t>
            </a:r>
            <a:endParaRPr lang="es-MX"/>
          </a:p>
        </p:txBody>
      </p:sp>
      <p:sp>
        <p:nvSpPr>
          <p:cNvPr id="3" name="2 Marcador de texto"/>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3 Marcador de fecha"/>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AFC3EEA-8CCF-4807-A6EB-B8AA6E845C09}" type="datetimeFigureOut">
              <a:rPr lang="es-MX" smtClean="0"/>
              <a:pPr/>
              <a:t>03/06/21</a:t>
            </a:fld>
            <a:endParaRPr lang="es-MX"/>
          </a:p>
        </p:txBody>
      </p:sp>
      <p:sp>
        <p:nvSpPr>
          <p:cNvPr id="5" name="4 Marcador de pie de página"/>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MX"/>
          </a:p>
        </p:txBody>
      </p:sp>
      <p:sp>
        <p:nvSpPr>
          <p:cNvPr id="6" name="5 Marcador de número de diapositiva"/>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91178CD-6122-4728-8219-967C6BC452BF}" type="slidenum">
              <a:rPr lang="es-MX" smtClean="0"/>
              <a:pPr/>
              <a:t>‹Nº›</a:t>
            </a:fld>
            <a:endParaRPr lang="es-MX"/>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www.alainet.org/es/articulo/187189" TargetMode="Externa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CuadroTexto"/>
          <p:cNvSpPr txBox="1"/>
          <p:nvPr/>
        </p:nvSpPr>
        <p:spPr>
          <a:xfrm>
            <a:off x="1619672" y="4293096"/>
            <a:ext cx="7129596" cy="2154436"/>
          </a:xfrm>
          <a:prstGeom prst="rect">
            <a:avLst/>
          </a:prstGeom>
          <a:noFill/>
          <a:ln>
            <a:solidFill>
              <a:srgbClr val="00B050"/>
            </a:solidFill>
          </a:ln>
        </p:spPr>
        <p:txBody>
          <a:bodyPr wrap="square" rtlCol="0">
            <a:spAutoFit/>
          </a:bodyPr>
          <a:lstStyle/>
          <a:p>
            <a:pPr algn="r"/>
            <a:r>
              <a:rPr lang="es-MX" sz="2200" dirty="0">
                <a:latin typeface="Arial"/>
                <a:cs typeface="Arial"/>
              </a:rPr>
              <a:t>Lectura comentada</a:t>
            </a:r>
          </a:p>
          <a:p>
            <a:pPr algn="r"/>
            <a:r>
              <a:rPr lang="es-MX" sz="2200" dirty="0">
                <a:latin typeface="Arial"/>
                <a:cs typeface="Arial"/>
              </a:rPr>
              <a:t>Dra. Juana E. Suárez Conejero</a:t>
            </a:r>
          </a:p>
          <a:p>
            <a:pPr algn="r"/>
            <a:endParaRPr lang="es-MX" sz="2200" dirty="0">
              <a:latin typeface="Arial"/>
              <a:cs typeface="Arial"/>
            </a:endParaRPr>
          </a:p>
          <a:p>
            <a:pPr algn="r"/>
            <a:r>
              <a:rPr lang="es-MX" sz="2200" dirty="0">
                <a:latin typeface="Arial"/>
                <a:cs typeface="Arial"/>
              </a:rPr>
              <a:t>Tomada de:</a:t>
            </a:r>
          </a:p>
          <a:p>
            <a:pPr algn="r"/>
            <a:r>
              <a:rPr lang="es-MX" sz="2400" dirty="0">
                <a:latin typeface="Arial"/>
                <a:cs typeface="Arial"/>
                <a:hlinkClick r:id="rId2"/>
              </a:rPr>
              <a:t>https://www.alainet.org/es/articulo/187189</a:t>
            </a:r>
            <a:endParaRPr lang="es-MX" sz="2400" dirty="0">
              <a:latin typeface="Arial"/>
              <a:cs typeface="Arial"/>
            </a:endParaRPr>
          </a:p>
          <a:p>
            <a:pPr algn="r"/>
            <a:r>
              <a:rPr lang="es-MX" sz="2200" dirty="0">
                <a:latin typeface="Arial"/>
                <a:cs typeface="Arial"/>
              </a:rPr>
              <a:t> </a:t>
            </a:r>
          </a:p>
        </p:txBody>
      </p:sp>
      <p:pic>
        <p:nvPicPr>
          <p:cNvPr id="10" name="Picture 2"/>
          <p:cNvPicPr>
            <a:picLocks noChangeAspect="1" noChangeArrowheads="1"/>
          </p:cNvPicPr>
          <p:nvPr/>
        </p:nvPicPr>
        <p:blipFill>
          <a:blip r:embed="rId3" cstate="print"/>
          <a:srcRect/>
          <a:stretch>
            <a:fillRect/>
          </a:stretch>
        </p:blipFill>
        <p:spPr bwMode="auto">
          <a:xfrm>
            <a:off x="1" y="0"/>
            <a:ext cx="9144000" cy="4077072"/>
          </a:xfrm>
          <a:prstGeom prst="rect">
            <a:avLst/>
          </a:prstGeom>
          <a:noFill/>
          <a:ln w="9525">
            <a:noFill/>
            <a:miter lim="800000"/>
            <a:headEnd/>
            <a:tailEnd/>
          </a:ln>
        </p:spPr>
      </p:pic>
      <p:sp>
        <p:nvSpPr>
          <p:cNvPr id="11" name="10 Rectángulo"/>
          <p:cNvSpPr/>
          <p:nvPr/>
        </p:nvSpPr>
        <p:spPr>
          <a:xfrm>
            <a:off x="1763688" y="1490008"/>
            <a:ext cx="6408712" cy="1938992"/>
          </a:xfrm>
          <a:prstGeom prst="rect">
            <a:avLst/>
          </a:prstGeom>
        </p:spPr>
        <p:txBody>
          <a:bodyPr wrap="square">
            <a:spAutoFit/>
          </a:bodyPr>
          <a:lstStyle/>
          <a:p>
            <a:pPr algn="r"/>
            <a:r>
              <a:rPr lang="es-MX" sz="4000" dirty="0">
                <a:solidFill>
                  <a:schemeClr val="bg1"/>
                </a:solidFill>
                <a:latin typeface="Arial" panose="020B0604020202020204" pitchFamily="34" charset="0"/>
                <a:cs typeface="Arial" panose="020B0604020202020204" pitchFamily="34" charset="0"/>
              </a:rPr>
              <a:t>FRANCOIS HOUTART</a:t>
            </a:r>
          </a:p>
          <a:p>
            <a:pPr algn="r"/>
            <a:r>
              <a:rPr lang="es-MX" sz="4000" dirty="0">
                <a:solidFill>
                  <a:schemeClr val="bg1"/>
                </a:solidFill>
                <a:latin typeface="Arial" panose="020B0604020202020204" pitchFamily="34" charset="0"/>
                <a:cs typeface="Arial" panose="020B0604020202020204" pitchFamily="34" charset="0"/>
              </a:rPr>
              <a:t>EL PARADIGMA ECOHUMANO</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p:cNvPicPr>
            <a:picLocks noChangeAspect="1" noChangeArrowheads="1"/>
          </p:cNvPicPr>
          <p:nvPr/>
        </p:nvPicPr>
        <p:blipFill>
          <a:blip r:embed="rId2" cstate="print"/>
          <a:srcRect/>
          <a:stretch>
            <a:fillRect/>
          </a:stretch>
        </p:blipFill>
        <p:spPr bwMode="auto">
          <a:xfrm>
            <a:off x="1" y="0"/>
            <a:ext cx="9144000" cy="1047750"/>
          </a:xfrm>
          <a:prstGeom prst="rect">
            <a:avLst/>
          </a:prstGeom>
          <a:noFill/>
          <a:ln w="9525">
            <a:noFill/>
            <a:miter lim="800000"/>
            <a:headEnd/>
            <a:tailEnd/>
          </a:ln>
        </p:spPr>
      </p:pic>
      <p:sp>
        <p:nvSpPr>
          <p:cNvPr id="3" name="CuadroTexto 2"/>
          <p:cNvSpPr txBox="1"/>
          <p:nvPr/>
        </p:nvSpPr>
        <p:spPr>
          <a:xfrm>
            <a:off x="179512" y="1077645"/>
            <a:ext cx="8550866" cy="6370975"/>
          </a:xfrm>
          <a:prstGeom prst="rect">
            <a:avLst/>
          </a:prstGeom>
          <a:noFill/>
        </p:spPr>
        <p:txBody>
          <a:bodyPr wrap="square" rtlCol="0">
            <a:spAutoFit/>
          </a:bodyPr>
          <a:lstStyle/>
          <a:p>
            <a:pPr fontAlgn="base"/>
            <a:r>
              <a:rPr lang="es-MX" sz="2400" dirty="0">
                <a:latin typeface="Arial" panose="020B0604020202020204" pitchFamily="34" charset="0"/>
                <a:cs typeface="Arial" panose="020B0604020202020204" pitchFamily="34" charset="0"/>
              </a:rPr>
              <a:t>LA ÉTICA</a:t>
            </a:r>
          </a:p>
          <a:p>
            <a:pPr fontAlgn="base"/>
            <a:endParaRPr lang="es-MX" sz="2400" dirty="0">
              <a:latin typeface="Arial" panose="020B0604020202020204" pitchFamily="34" charset="0"/>
              <a:cs typeface="Arial" panose="020B0604020202020204" pitchFamily="34" charset="0"/>
            </a:endParaRPr>
          </a:p>
          <a:p>
            <a:pPr fontAlgn="base"/>
            <a:r>
              <a:rPr lang="es-MX" sz="2400" dirty="0">
                <a:latin typeface="Arial" panose="020B0604020202020204" pitchFamily="34" charset="0"/>
                <a:cs typeface="Arial" panose="020B0604020202020204" pitchFamily="34" charset="0"/>
              </a:rPr>
              <a:t>Papel fundamental juega aquí la ética de la liberación de Dussel, que reconoce la necesidad de la mediación de las ciencias sociales en la reflexión ética, si no quiere caer en el idealismo. </a:t>
            </a:r>
          </a:p>
          <a:p>
            <a:pPr fontAlgn="base"/>
            <a:endParaRPr lang="es-MX" sz="2400" dirty="0">
              <a:latin typeface="Arial" panose="020B0604020202020204" pitchFamily="34" charset="0"/>
              <a:cs typeface="Arial" panose="020B0604020202020204" pitchFamily="34" charset="0"/>
            </a:endParaRPr>
          </a:p>
          <a:p>
            <a:pPr fontAlgn="base"/>
            <a:r>
              <a:rPr lang="es-MX" sz="2400" dirty="0">
                <a:latin typeface="Arial" panose="020B0604020202020204" pitchFamily="34" charset="0"/>
                <a:cs typeface="Arial" panose="020B0604020202020204" pitchFamily="34" charset="0"/>
              </a:rPr>
              <a:t>Una ética cuyo principio material es la defensa de la vida y cuyo principio universal es la producción, reproducción y desarrollo de la vida humana con el reconocimiento de las diferentes culturas. </a:t>
            </a:r>
          </a:p>
          <a:p>
            <a:pPr fontAlgn="base"/>
            <a:endParaRPr lang="es-MX" sz="2400" dirty="0">
              <a:latin typeface="Arial" panose="020B0604020202020204" pitchFamily="34" charset="0"/>
              <a:cs typeface="Arial" panose="020B0604020202020204" pitchFamily="34" charset="0"/>
            </a:endParaRPr>
          </a:p>
          <a:p>
            <a:pPr fontAlgn="base"/>
            <a:r>
              <a:rPr lang="es-MX" sz="2400" dirty="0">
                <a:latin typeface="Arial" panose="020B0604020202020204" pitchFamily="34" charset="0"/>
                <a:cs typeface="Arial" panose="020B0604020202020204" pitchFamily="34" charset="0"/>
              </a:rPr>
              <a:t>Es la ética necesaria, al decir de Himkelammert, cuyo criterio de verdad y última instancia es la vida, sin la cual no hay supervivencia de la humanidad ni de la naturaleza.</a:t>
            </a:r>
          </a:p>
          <a:p>
            <a:pPr fontAlgn="base"/>
            <a:endParaRPr lang="es-MX" sz="2400" dirty="0"/>
          </a:p>
          <a:p>
            <a:endParaRPr lang="es-ES" sz="2400" dirty="0">
              <a:latin typeface="Arial"/>
              <a:cs typeface="Arial"/>
            </a:endParaRPr>
          </a:p>
        </p:txBody>
      </p:sp>
    </p:spTree>
    <p:extLst>
      <p:ext uri="{BB962C8B-B14F-4D97-AF65-F5344CB8AC3E}">
        <p14:creationId xmlns:p14="http://schemas.microsoft.com/office/powerpoint/2010/main" val="291011611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p:cNvPicPr>
            <a:picLocks noChangeAspect="1" noChangeArrowheads="1"/>
          </p:cNvPicPr>
          <p:nvPr/>
        </p:nvPicPr>
        <p:blipFill>
          <a:blip r:embed="rId2" cstate="print"/>
          <a:srcRect/>
          <a:stretch>
            <a:fillRect/>
          </a:stretch>
        </p:blipFill>
        <p:spPr bwMode="auto">
          <a:xfrm>
            <a:off x="1" y="0"/>
            <a:ext cx="9144000" cy="1047750"/>
          </a:xfrm>
          <a:prstGeom prst="rect">
            <a:avLst/>
          </a:prstGeom>
          <a:noFill/>
          <a:ln w="9525">
            <a:noFill/>
            <a:miter lim="800000"/>
            <a:headEnd/>
            <a:tailEnd/>
          </a:ln>
        </p:spPr>
      </p:pic>
      <p:sp>
        <p:nvSpPr>
          <p:cNvPr id="3" name="CuadroTexto 2"/>
          <p:cNvSpPr txBox="1"/>
          <p:nvPr/>
        </p:nvSpPr>
        <p:spPr>
          <a:xfrm>
            <a:off x="251520" y="1268760"/>
            <a:ext cx="8550866" cy="3785652"/>
          </a:xfrm>
          <a:prstGeom prst="rect">
            <a:avLst/>
          </a:prstGeom>
          <a:noFill/>
        </p:spPr>
        <p:txBody>
          <a:bodyPr wrap="square" rtlCol="0">
            <a:spAutoFit/>
          </a:bodyPr>
          <a:lstStyle/>
          <a:p>
            <a:pPr fontAlgn="base"/>
            <a:r>
              <a:rPr lang="es-MX" sz="2400" dirty="0">
                <a:latin typeface="Arial" panose="020B0604020202020204" pitchFamily="34" charset="0"/>
                <a:cs typeface="Arial" panose="020B0604020202020204" pitchFamily="34" charset="0"/>
              </a:rPr>
              <a:t>LA UTOPÍA</a:t>
            </a:r>
          </a:p>
          <a:p>
            <a:pPr fontAlgn="base"/>
            <a:endParaRPr lang="es-MX" sz="2400" dirty="0">
              <a:latin typeface="Arial" panose="020B0604020202020204" pitchFamily="34" charset="0"/>
              <a:cs typeface="Arial" panose="020B0604020202020204" pitchFamily="34" charset="0"/>
            </a:endParaRPr>
          </a:p>
          <a:p>
            <a:pPr fontAlgn="base"/>
            <a:r>
              <a:rPr lang="es-MX" sz="2400" dirty="0">
                <a:latin typeface="Arial" panose="020B0604020202020204" pitchFamily="34" charset="0"/>
                <a:cs typeface="Arial" panose="020B0604020202020204" pitchFamily="34" charset="0"/>
              </a:rPr>
              <a:t>El segundo elemento es la </a:t>
            </a:r>
            <a:r>
              <a:rPr lang="es-MX" sz="2400" i="1" dirty="0">
                <a:latin typeface="Arial" panose="020B0604020202020204" pitchFamily="34" charset="0"/>
                <a:cs typeface="Arial" panose="020B0604020202020204" pitchFamily="34" charset="0"/>
              </a:rPr>
              <a:t>Utopía</a:t>
            </a:r>
            <a:r>
              <a:rPr lang="es-MX" sz="2400" dirty="0">
                <a:latin typeface="Arial" panose="020B0604020202020204" pitchFamily="34" charset="0"/>
                <a:cs typeface="Arial" panose="020B0604020202020204" pitchFamily="34" charset="0"/>
              </a:rPr>
              <a:t> entendida no como sueño irrealizable, sino como algo que no existe hoy, pero que puede y debe existir mañana. Es la utopía necesaria de la que habla Paul Ricoeur, que requiere definir los objetivos y debe empezar a dar pasos en dirección a las alternativas en todos los terrenos de la existencia para hacerlas realidad.</a:t>
            </a:r>
          </a:p>
          <a:p>
            <a:pPr fontAlgn="base"/>
            <a:endParaRPr lang="es-MX" sz="2400" dirty="0"/>
          </a:p>
          <a:p>
            <a:endParaRPr lang="es-ES" sz="2400" dirty="0">
              <a:latin typeface="Arial"/>
              <a:cs typeface="Arial"/>
            </a:endParaRPr>
          </a:p>
        </p:txBody>
      </p:sp>
    </p:spTree>
    <p:extLst>
      <p:ext uri="{BB962C8B-B14F-4D97-AF65-F5344CB8AC3E}">
        <p14:creationId xmlns:p14="http://schemas.microsoft.com/office/powerpoint/2010/main" val="71925097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p:cNvPicPr>
            <a:picLocks noChangeAspect="1" noChangeArrowheads="1"/>
          </p:cNvPicPr>
          <p:nvPr/>
        </p:nvPicPr>
        <p:blipFill>
          <a:blip r:embed="rId2" cstate="print"/>
          <a:srcRect/>
          <a:stretch>
            <a:fillRect/>
          </a:stretch>
        </p:blipFill>
        <p:spPr bwMode="auto">
          <a:xfrm>
            <a:off x="1" y="0"/>
            <a:ext cx="9144000" cy="1047750"/>
          </a:xfrm>
          <a:prstGeom prst="rect">
            <a:avLst/>
          </a:prstGeom>
          <a:noFill/>
          <a:ln w="9525">
            <a:noFill/>
            <a:miter lim="800000"/>
            <a:headEnd/>
            <a:tailEnd/>
          </a:ln>
        </p:spPr>
      </p:pic>
      <p:sp>
        <p:nvSpPr>
          <p:cNvPr id="3" name="CuadroTexto 2"/>
          <p:cNvSpPr txBox="1"/>
          <p:nvPr/>
        </p:nvSpPr>
        <p:spPr>
          <a:xfrm>
            <a:off x="251520" y="1268760"/>
            <a:ext cx="8550866" cy="4893647"/>
          </a:xfrm>
          <a:prstGeom prst="rect">
            <a:avLst/>
          </a:prstGeom>
          <a:noFill/>
        </p:spPr>
        <p:txBody>
          <a:bodyPr wrap="square" rtlCol="0">
            <a:spAutoFit/>
          </a:bodyPr>
          <a:lstStyle/>
          <a:p>
            <a:pPr fontAlgn="base"/>
            <a:r>
              <a:rPr lang="es-MX" sz="2400" dirty="0">
                <a:latin typeface="Arial" panose="020B0604020202020204" pitchFamily="34" charset="0"/>
                <a:cs typeface="Arial" panose="020B0604020202020204" pitchFamily="34" charset="0"/>
              </a:rPr>
              <a:t>EL BIEN COMÚN DE LA HUMANIDAD</a:t>
            </a:r>
          </a:p>
          <a:p>
            <a:pPr fontAlgn="base"/>
            <a:endParaRPr lang="es-MX" sz="2400" dirty="0">
              <a:latin typeface="Arial" panose="020B0604020202020204" pitchFamily="34" charset="0"/>
              <a:cs typeface="Arial" panose="020B0604020202020204" pitchFamily="34" charset="0"/>
            </a:endParaRPr>
          </a:p>
          <a:p>
            <a:pPr fontAlgn="base"/>
            <a:r>
              <a:rPr lang="es-MX" sz="2400" dirty="0">
                <a:latin typeface="Arial" panose="020B0604020202020204" pitchFamily="34" charset="0"/>
                <a:cs typeface="Arial" panose="020B0604020202020204" pitchFamily="34" charset="0"/>
              </a:rPr>
              <a:t>Aristóteles afirma en su </a:t>
            </a:r>
            <a:r>
              <a:rPr lang="es-MX" sz="2400" i="1" dirty="0">
                <a:latin typeface="Arial" panose="020B0604020202020204" pitchFamily="34" charset="0"/>
                <a:cs typeface="Arial" panose="020B0604020202020204" pitchFamily="34" charset="0"/>
              </a:rPr>
              <a:t>Política</a:t>
            </a:r>
            <a:r>
              <a:rPr lang="es-MX" sz="2400" dirty="0">
                <a:latin typeface="Arial" panose="020B0604020202020204" pitchFamily="34" charset="0"/>
                <a:cs typeface="Arial" panose="020B0604020202020204" pitchFamily="34" charset="0"/>
              </a:rPr>
              <a:t> que ninguna sociedad puede existir sin compartir o tener algo en común, si bien cree que lo común puede reducirse al mínimo. Houtart no concuerda con Aristóteles. </a:t>
            </a:r>
          </a:p>
          <a:p>
            <a:pPr fontAlgn="base"/>
            <a:endParaRPr lang="es-MX" sz="2400" dirty="0">
              <a:latin typeface="Arial" panose="020B0604020202020204" pitchFamily="34" charset="0"/>
              <a:cs typeface="Arial" panose="020B0604020202020204" pitchFamily="34" charset="0"/>
            </a:endParaRPr>
          </a:p>
          <a:p>
            <a:pPr fontAlgn="base"/>
            <a:r>
              <a:rPr lang="es-MX" sz="2400" dirty="0">
                <a:latin typeface="Arial" panose="020B0604020202020204" pitchFamily="34" charset="0"/>
                <a:cs typeface="Arial" panose="020B0604020202020204" pitchFamily="34" charset="0"/>
              </a:rPr>
              <a:t>En su enfoque sociológico, el concepto de Bien Común implica los fundamentos de la vida colectiva de la Humanidad en la Tierra: relación con la naturaleza, producción de la vida, organización política y expresión de lo real (cultura).</a:t>
            </a:r>
          </a:p>
          <a:p>
            <a:pPr fontAlgn="base"/>
            <a:endParaRPr lang="es-MX" sz="2400" dirty="0"/>
          </a:p>
          <a:p>
            <a:endParaRPr lang="es-ES" sz="2400" dirty="0">
              <a:latin typeface="Arial"/>
              <a:cs typeface="Arial"/>
            </a:endParaRPr>
          </a:p>
        </p:txBody>
      </p:sp>
    </p:spTree>
    <p:extLst>
      <p:ext uri="{BB962C8B-B14F-4D97-AF65-F5344CB8AC3E}">
        <p14:creationId xmlns:p14="http://schemas.microsoft.com/office/powerpoint/2010/main" val="403047819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p:cNvPicPr>
            <a:picLocks noChangeAspect="1" noChangeArrowheads="1"/>
          </p:cNvPicPr>
          <p:nvPr/>
        </p:nvPicPr>
        <p:blipFill>
          <a:blip r:embed="rId2" cstate="print"/>
          <a:srcRect/>
          <a:stretch>
            <a:fillRect/>
          </a:stretch>
        </p:blipFill>
        <p:spPr bwMode="auto">
          <a:xfrm>
            <a:off x="1" y="0"/>
            <a:ext cx="9144000" cy="1047750"/>
          </a:xfrm>
          <a:prstGeom prst="rect">
            <a:avLst/>
          </a:prstGeom>
          <a:noFill/>
          <a:ln w="9525">
            <a:noFill/>
            <a:miter lim="800000"/>
            <a:headEnd/>
            <a:tailEnd/>
          </a:ln>
        </p:spPr>
      </p:pic>
      <p:sp>
        <p:nvSpPr>
          <p:cNvPr id="3" name="CuadroTexto 2"/>
          <p:cNvSpPr txBox="1"/>
          <p:nvPr/>
        </p:nvSpPr>
        <p:spPr>
          <a:xfrm>
            <a:off x="251520" y="1268760"/>
            <a:ext cx="8550866" cy="4154983"/>
          </a:xfrm>
          <a:prstGeom prst="rect">
            <a:avLst/>
          </a:prstGeom>
          <a:noFill/>
        </p:spPr>
        <p:txBody>
          <a:bodyPr wrap="square" rtlCol="0">
            <a:spAutoFit/>
          </a:bodyPr>
          <a:lstStyle/>
          <a:p>
            <a:pPr fontAlgn="base"/>
            <a:r>
              <a:rPr lang="es-MX" sz="2400" dirty="0">
                <a:latin typeface="Arial" panose="020B0604020202020204" pitchFamily="34" charset="0"/>
                <a:cs typeface="Arial" panose="020B0604020202020204" pitchFamily="34" charset="0"/>
              </a:rPr>
              <a:t>EL BIEN COMÚN DE LA HUMANIDAD</a:t>
            </a:r>
          </a:p>
          <a:p>
            <a:pPr fontAlgn="base"/>
            <a:endParaRPr lang="es-MX" sz="2400" dirty="0">
              <a:latin typeface="Arial" panose="020B0604020202020204" pitchFamily="34" charset="0"/>
              <a:cs typeface="Arial" panose="020B0604020202020204" pitchFamily="34" charset="0"/>
            </a:endParaRPr>
          </a:p>
          <a:p>
            <a:pPr fontAlgn="base"/>
            <a:r>
              <a:rPr lang="es-MX" sz="2400" dirty="0">
                <a:latin typeface="Arial" panose="020B0604020202020204" pitchFamily="34" charset="0"/>
                <a:cs typeface="Arial" panose="020B0604020202020204" pitchFamily="34" charset="0"/>
              </a:rPr>
              <a:t>Como respuesta a la crisis sistémica que tiene múltiples caras –financiera, económica, alimentaria, energética, climática-, Houtart propone un nuevo paradigma cuyas principales características son las siguientes:</a:t>
            </a:r>
          </a:p>
          <a:p>
            <a:pPr fontAlgn="base"/>
            <a:r>
              <a:rPr lang="es-MX" sz="2400" dirty="0">
                <a:latin typeface="Arial" panose="020B0604020202020204" pitchFamily="34" charset="0"/>
                <a:cs typeface="Arial" panose="020B0604020202020204" pitchFamily="34" charset="0"/>
              </a:rPr>
              <a:t> </a:t>
            </a:r>
          </a:p>
          <a:p>
            <a:pPr fontAlgn="base"/>
            <a:r>
              <a:rPr lang="es-MX" sz="2400" dirty="0">
                <a:latin typeface="Arial" panose="020B0604020202020204" pitchFamily="34" charset="0"/>
                <a:cs typeface="Arial" panose="020B0604020202020204" pitchFamily="34" charset="0"/>
              </a:rPr>
              <a:t>- Redefinir las relaciones con la naturaleza: de la agresión al respeto de la naturaleza como fuente de vida.</a:t>
            </a:r>
          </a:p>
          <a:p>
            <a:pPr fontAlgn="base"/>
            <a:r>
              <a:rPr lang="es-MX" sz="2400" dirty="0"/>
              <a:t> </a:t>
            </a:r>
          </a:p>
          <a:p>
            <a:endParaRPr lang="es-ES" sz="2400" dirty="0">
              <a:latin typeface="Arial"/>
              <a:cs typeface="Arial"/>
            </a:endParaRPr>
          </a:p>
        </p:txBody>
      </p:sp>
    </p:spTree>
    <p:extLst>
      <p:ext uri="{BB962C8B-B14F-4D97-AF65-F5344CB8AC3E}">
        <p14:creationId xmlns:p14="http://schemas.microsoft.com/office/powerpoint/2010/main" val="212956972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p:cNvPicPr>
            <a:picLocks noChangeAspect="1" noChangeArrowheads="1"/>
          </p:cNvPicPr>
          <p:nvPr/>
        </p:nvPicPr>
        <p:blipFill>
          <a:blip r:embed="rId2" cstate="print"/>
          <a:srcRect/>
          <a:stretch>
            <a:fillRect/>
          </a:stretch>
        </p:blipFill>
        <p:spPr bwMode="auto">
          <a:xfrm>
            <a:off x="1" y="0"/>
            <a:ext cx="9144000" cy="1047750"/>
          </a:xfrm>
          <a:prstGeom prst="rect">
            <a:avLst/>
          </a:prstGeom>
          <a:noFill/>
          <a:ln w="9525">
            <a:noFill/>
            <a:miter lim="800000"/>
            <a:headEnd/>
            <a:tailEnd/>
          </a:ln>
        </p:spPr>
      </p:pic>
      <p:sp>
        <p:nvSpPr>
          <p:cNvPr id="3" name="CuadroTexto 2"/>
          <p:cNvSpPr txBox="1"/>
          <p:nvPr/>
        </p:nvSpPr>
        <p:spPr>
          <a:xfrm>
            <a:off x="251520" y="1268760"/>
            <a:ext cx="8550866" cy="6001643"/>
          </a:xfrm>
          <a:prstGeom prst="rect">
            <a:avLst/>
          </a:prstGeom>
          <a:noFill/>
        </p:spPr>
        <p:txBody>
          <a:bodyPr wrap="square" rtlCol="0">
            <a:spAutoFit/>
          </a:bodyPr>
          <a:lstStyle/>
          <a:p>
            <a:pPr fontAlgn="base"/>
            <a:r>
              <a:rPr lang="es-MX" sz="2400" dirty="0">
                <a:latin typeface="Arial" panose="020B0604020202020204" pitchFamily="34" charset="0"/>
                <a:cs typeface="Arial" panose="020B0604020202020204" pitchFamily="34" charset="0"/>
              </a:rPr>
              <a:t>EL BIEN COMÚN DE LA HUMANIDAD</a:t>
            </a:r>
          </a:p>
          <a:p>
            <a:pPr fontAlgn="base"/>
            <a:endParaRPr lang="es-MX" sz="2400" dirty="0">
              <a:latin typeface="Arial" panose="020B0604020202020204" pitchFamily="34" charset="0"/>
              <a:cs typeface="Arial" panose="020B0604020202020204" pitchFamily="34" charset="0"/>
            </a:endParaRPr>
          </a:p>
          <a:p>
            <a:pPr fontAlgn="base"/>
            <a:r>
              <a:rPr lang="es-MX" sz="2400" dirty="0">
                <a:latin typeface="Arial" panose="020B0604020202020204" pitchFamily="34" charset="0"/>
                <a:cs typeface="Arial" panose="020B0604020202020204" pitchFamily="34" charset="0"/>
              </a:rPr>
              <a:t>- Reinventar la producción de la base de la vida privilegiando el valor de uso sobre el de cambio; </a:t>
            </a:r>
          </a:p>
          <a:p>
            <a:pPr marL="342900" indent="-342900" fontAlgn="base">
              <a:buFontTx/>
              <a:buChar char="-"/>
            </a:pPr>
            <a:endParaRPr lang="es-MX" sz="2400" dirty="0">
              <a:latin typeface="Arial" panose="020B0604020202020204" pitchFamily="34" charset="0"/>
              <a:cs typeface="Arial" panose="020B0604020202020204" pitchFamily="34" charset="0"/>
            </a:endParaRPr>
          </a:p>
          <a:p>
            <a:pPr fontAlgn="base"/>
            <a:r>
              <a:rPr lang="es-MX" sz="2400" dirty="0">
                <a:latin typeface="Arial" panose="020B0604020202020204" pitchFamily="34" charset="0"/>
                <a:cs typeface="Arial" panose="020B0604020202020204" pitchFamily="34" charset="0"/>
              </a:rPr>
              <a:t>- Reorganizar la vida colectiva a través de la radicalización de la democracia en las instituciones y en las relaciones sociales.</a:t>
            </a:r>
          </a:p>
          <a:p>
            <a:pPr fontAlgn="base"/>
            <a:r>
              <a:rPr lang="es-MX" sz="2400" dirty="0">
                <a:latin typeface="Arial" panose="020B0604020202020204" pitchFamily="34" charset="0"/>
                <a:cs typeface="Arial" panose="020B0604020202020204" pitchFamily="34" charset="0"/>
              </a:rPr>
              <a:t> </a:t>
            </a:r>
          </a:p>
          <a:p>
            <a:pPr fontAlgn="base"/>
            <a:r>
              <a:rPr lang="es-MX" sz="2400" dirty="0">
                <a:latin typeface="Arial" panose="020B0604020202020204" pitchFamily="34" charset="0"/>
                <a:cs typeface="Arial" panose="020B0604020202020204" pitchFamily="34" charset="0"/>
              </a:rPr>
              <a:t>- Activar la interculturalidad en la construcción del “Bien Común” universal. </a:t>
            </a:r>
          </a:p>
          <a:p>
            <a:pPr marL="342900" indent="-342900" fontAlgn="base">
              <a:buFontTx/>
              <a:buChar char="-"/>
            </a:pPr>
            <a:endParaRPr lang="es-MX" sz="2400" dirty="0">
              <a:latin typeface="Arial" panose="020B0604020202020204" pitchFamily="34" charset="0"/>
              <a:cs typeface="Arial" panose="020B0604020202020204" pitchFamily="34" charset="0"/>
            </a:endParaRPr>
          </a:p>
          <a:p>
            <a:pPr fontAlgn="base"/>
            <a:r>
              <a:rPr lang="es-MX" sz="2400" dirty="0">
                <a:latin typeface="Arial" panose="020B0604020202020204" pitchFamily="34" charset="0"/>
                <a:cs typeface="Arial" panose="020B0604020202020204" pitchFamily="34" charset="0"/>
              </a:rPr>
              <a:t>El nuevo paradigma demanda una nueva filosofía de la naturaleza y de la humanidad.</a:t>
            </a:r>
          </a:p>
          <a:p>
            <a:pPr fontAlgn="base"/>
            <a:endParaRPr lang="es-MX" sz="2400" dirty="0"/>
          </a:p>
          <a:p>
            <a:endParaRPr lang="es-ES" sz="2400" dirty="0">
              <a:latin typeface="Arial"/>
              <a:cs typeface="Arial"/>
            </a:endParaRPr>
          </a:p>
        </p:txBody>
      </p:sp>
    </p:spTree>
    <p:extLst>
      <p:ext uri="{BB962C8B-B14F-4D97-AF65-F5344CB8AC3E}">
        <p14:creationId xmlns:p14="http://schemas.microsoft.com/office/powerpoint/2010/main" val="327035761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p:cNvPicPr>
            <a:picLocks noChangeAspect="1" noChangeArrowheads="1"/>
          </p:cNvPicPr>
          <p:nvPr/>
        </p:nvPicPr>
        <p:blipFill>
          <a:blip r:embed="rId2" cstate="print"/>
          <a:srcRect/>
          <a:stretch>
            <a:fillRect/>
          </a:stretch>
        </p:blipFill>
        <p:spPr bwMode="auto">
          <a:xfrm>
            <a:off x="1" y="0"/>
            <a:ext cx="9144000" cy="1047750"/>
          </a:xfrm>
          <a:prstGeom prst="rect">
            <a:avLst/>
          </a:prstGeom>
          <a:noFill/>
          <a:ln w="9525">
            <a:noFill/>
            <a:miter lim="800000"/>
            <a:headEnd/>
            <a:tailEnd/>
          </a:ln>
        </p:spPr>
      </p:pic>
      <p:sp>
        <p:nvSpPr>
          <p:cNvPr id="3" name="CuadroTexto 2"/>
          <p:cNvSpPr txBox="1"/>
          <p:nvPr/>
        </p:nvSpPr>
        <p:spPr>
          <a:xfrm>
            <a:off x="251520" y="1268760"/>
            <a:ext cx="8550866" cy="6001643"/>
          </a:xfrm>
          <a:prstGeom prst="rect">
            <a:avLst/>
          </a:prstGeom>
          <a:noFill/>
        </p:spPr>
        <p:txBody>
          <a:bodyPr wrap="square" rtlCol="0">
            <a:spAutoFit/>
          </a:bodyPr>
          <a:lstStyle/>
          <a:p>
            <a:pPr fontAlgn="base"/>
            <a:r>
              <a:rPr lang="es-MX" sz="2400" dirty="0">
                <a:latin typeface="Arial" panose="020B0604020202020204" pitchFamily="34" charset="0"/>
                <a:cs typeface="Arial" panose="020B0604020202020204" pitchFamily="34" charset="0"/>
              </a:rPr>
              <a:t>EL BIEN COMÚN DE LA HUMANIDAD</a:t>
            </a:r>
          </a:p>
          <a:p>
            <a:pPr fontAlgn="base"/>
            <a:endParaRPr lang="es-MX" sz="2400" dirty="0">
              <a:latin typeface="Arial" panose="020B0604020202020204" pitchFamily="34" charset="0"/>
              <a:cs typeface="Arial" panose="020B0604020202020204" pitchFamily="34" charset="0"/>
            </a:endParaRPr>
          </a:p>
          <a:p>
            <a:pPr fontAlgn="base"/>
            <a:r>
              <a:rPr lang="es-MX" sz="2400" dirty="0">
                <a:latin typeface="Arial" panose="020B0604020202020204" pitchFamily="34" charset="0"/>
                <a:cs typeface="Arial" panose="020B0604020202020204" pitchFamily="34" charset="0"/>
              </a:rPr>
              <a:t> Desde la sintonía de Houtart con las concepciones morales del mundo indígena, subraya la correspondencia y el parentesco del paradigma del Bien Común de la Humanidad con el paradigma ético del </a:t>
            </a:r>
            <a:r>
              <a:rPr lang="es-MX" sz="2400" i="1" dirty="0">
                <a:latin typeface="Arial" panose="020B0604020202020204" pitchFamily="34" charset="0"/>
                <a:cs typeface="Arial" panose="020B0604020202020204" pitchFamily="34" charset="0"/>
              </a:rPr>
              <a:t>Sumak Kawsay</a:t>
            </a:r>
            <a:r>
              <a:rPr lang="es-MX" sz="2400" dirty="0">
                <a:latin typeface="Arial" panose="020B0604020202020204" pitchFamily="34" charset="0"/>
                <a:cs typeface="Arial" panose="020B0604020202020204" pitchFamily="34" charset="0"/>
              </a:rPr>
              <a:t> (Bien Vivir) de los Pueblos Indígenas, recogido en las Constituciones de Ecuador y Bolivia y en el Plan Nacional para el Buen Vivir de Ecuador 2009-2013. </a:t>
            </a:r>
          </a:p>
          <a:p>
            <a:pPr fontAlgn="base"/>
            <a:endParaRPr lang="es-MX" sz="2400" dirty="0">
              <a:latin typeface="Arial" panose="020B0604020202020204" pitchFamily="34" charset="0"/>
              <a:cs typeface="Arial" panose="020B0604020202020204" pitchFamily="34" charset="0"/>
            </a:endParaRPr>
          </a:p>
          <a:p>
            <a:pPr fontAlgn="base"/>
            <a:r>
              <a:rPr lang="es-MX" sz="2400" dirty="0">
                <a:latin typeface="Arial" panose="020B0604020202020204" pitchFamily="34" charset="0"/>
                <a:cs typeface="Arial" panose="020B0604020202020204" pitchFamily="34" charset="0"/>
              </a:rPr>
              <a:t>Ambos paradigmas coinciden en la necesidad de revertir la lógica perversa del capitalismo, cuyo motor es la acumulación, y someterla a la lógica de la producción y reproducción de la vida.</a:t>
            </a:r>
          </a:p>
          <a:p>
            <a:pPr fontAlgn="base"/>
            <a:endParaRPr lang="es-MX" sz="2400" dirty="0"/>
          </a:p>
          <a:p>
            <a:endParaRPr lang="es-ES" sz="2400" dirty="0">
              <a:latin typeface="Arial"/>
              <a:cs typeface="Arial"/>
            </a:endParaRPr>
          </a:p>
        </p:txBody>
      </p:sp>
    </p:spTree>
    <p:extLst>
      <p:ext uri="{BB962C8B-B14F-4D97-AF65-F5344CB8AC3E}">
        <p14:creationId xmlns:p14="http://schemas.microsoft.com/office/powerpoint/2010/main" val="237023837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p:cNvPicPr>
            <a:picLocks noChangeAspect="1" noChangeArrowheads="1"/>
          </p:cNvPicPr>
          <p:nvPr/>
        </p:nvPicPr>
        <p:blipFill>
          <a:blip r:embed="rId2" cstate="print"/>
          <a:srcRect/>
          <a:stretch>
            <a:fillRect/>
          </a:stretch>
        </p:blipFill>
        <p:spPr bwMode="auto">
          <a:xfrm>
            <a:off x="1" y="0"/>
            <a:ext cx="9144000" cy="1047750"/>
          </a:xfrm>
          <a:prstGeom prst="rect">
            <a:avLst/>
          </a:prstGeom>
          <a:noFill/>
          <a:ln w="9525">
            <a:noFill/>
            <a:miter lim="800000"/>
            <a:headEnd/>
            <a:tailEnd/>
          </a:ln>
        </p:spPr>
      </p:pic>
      <p:sp>
        <p:nvSpPr>
          <p:cNvPr id="3" name="CuadroTexto 2"/>
          <p:cNvSpPr txBox="1"/>
          <p:nvPr/>
        </p:nvSpPr>
        <p:spPr>
          <a:xfrm>
            <a:off x="251520" y="1268760"/>
            <a:ext cx="8550866" cy="4524315"/>
          </a:xfrm>
          <a:prstGeom prst="rect">
            <a:avLst/>
          </a:prstGeom>
          <a:noFill/>
        </p:spPr>
        <p:txBody>
          <a:bodyPr wrap="square" rtlCol="0">
            <a:spAutoFit/>
          </a:bodyPr>
          <a:lstStyle/>
          <a:p>
            <a:pPr fontAlgn="base"/>
            <a:r>
              <a:rPr lang="es-MX" sz="2400" dirty="0">
                <a:latin typeface="Arial" panose="020B0604020202020204" pitchFamily="34" charset="0"/>
                <a:cs typeface="Arial" panose="020B0604020202020204" pitchFamily="34" charset="0"/>
              </a:rPr>
              <a:t>EL BIEN COMÚN DE LA HUMANIDAD</a:t>
            </a:r>
          </a:p>
          <a:p>
            <a:pPr fontAlgn="base"/>
            <a:endParaRPr lang="es-MX" sz="2400" dirty="0">
              <a:latin typeface="Arial" panose="020B0604020202020204" pitchFamily="34" charset="0"/>
              <a:cs typeface="Arial" panose="020B0604020202020204" pitchFamily="34" charset="0"/>
            </a:endParaRPr>
          </a:p>
          <a:p>
            <a:pPr fontAlgn="base"/>
            <a:r>
              <a:rPr lang="es-MX" sz="2400" dirty="0">
                <a:latin typeface="Arial" panose="020B0604020202020204" pitchFamily="34" charset="0"/>
                <a:cs typeface="Arial" panose="020B0604020202020204" pitchFamily="34" charset="0"/>
              </a:rPr>
              <a:t>El Bien Común de la Humanidad es el contrapunto del “Bien individual”, defendido por el liberalismo económico “y considerablemente debilitado” por el neoliberalismo. </a:t>
            </a:r>
          </a:p>
          <a:p>
            <a:pPr fontAlgn="base"/>
            <a:endParaRPr lang="es-MX" sz="2400" dirty="0">
              <a:latin typeface="Arial" panose="020B0604020202020204" pitchFamily="34" charset="0"/>
              <a:cs typeface="Arial" panose="020B0604020202020204" pitchFamily="34" charset="0"/>
            </a:endParaRPr>
          </a:p>
          <a:p>
            <a:pPr fontAlgn="base"/>
            <a:r>
              <a:rPr lang="es-MX" sz="2400" dirty="0">
                <a:latin typeface="Arial" panose="020B0604020202020204" pitchFamily="34" charset="0"/>
                <a:cs typeface="Arial" panose="020B0604020202020204" pitchFamily="34" charset="0"/>
              </a:rPr>
              <a:t>Tiene que ver con el “ser”, con el “vivir”, mientras que la lógica del capitalismo lleva derechamente a la muerte de los seres humanos y de la naturaleza. </a:t>
            </a:r>
          </a:p>
          <a:p>
            <a:pPr fontAlgn="base"/>
            <a:endParaRPr lang="es-MX" sz="2400" dirty="0"/>
          </a:p>
          <a:p>
            <a:pPr fontAlgn="base"/>
            <a:endParaRPr lang="es-MX" sz="2400" dirty="0"/>
          </a:p>
          <a:p>
            <a:endParaRPr lang="es-ES" sz="2400" dirty="0">
              <a:latin typeface="Arial"/>
              <a:cs typeface="Arial"/>
            </a:endParaRPr>
          </a:p>
        </p:txBody>
      </p:sp>
    </p:spTree>
    <p:extLst>
      <p:ext uri="{BB962C8B-B14F-4D97-AF65-F5344CB8AC3E}">
        <p14:creationId xmlns:p14="http://schemas.microsoft.com/office/powerpoint/2010/main" val="150990871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p:cNvPicPr>
            <a:picLocks noChangeAspect="1" noChangeArrowheads="1"/>
          </p:cNvPicPr>
          <p:nvPr/>
        </p:nvPicPr>
        <p:blipFill>
          <a:blip r:embed="rId2" cstate="print"/>
          <a:srcRect/>
          <a:stretch>
            <a:fillRect/>
          </a:stretch>
        </p:blipFill>
        <p:spPr bwMode="auto">
          <a:xfrm>
            <a:off x="1" y="0"/>
            <a:ext cx="9144000" cy="1047750"/>
          </a:xfrm>
          <a:prstGeom prst="rect">
            <a:avLst/>
          </a:prstGeom>
          <a:noFill/>
          <a:ln w="9525">
            <a:noFill/>
            <a:miter lim="800000"/>
            <a:headEnd/>
            <a:tailEnd/>
          </a:ln>
        </p:spPr>
      </p:pic>
      <p:sp>
        <p:nvSpPr>
          <p:cNvPr id="3" name="CuadroTexto 2"/>
          <p:cNvSpPr txBox="1"/>
          <p:nvPr/>
        </p:nvSpPr>
        <p:spPr>
          <a:xfrm>
            <a:off x="251520" y="1268760"/>
            <a:ext cx="8550866" cy="5262979"/>
          </a:xfrm>
          <a:prstGeom prst="rect">
            <a:avLst/>
          </a:prstGeom>
          <a:noFill/>
        </p:spPr>
        <p:txBody>
          <a:bodyPr wrap="square" rtlCol="0">
            <a:spAutoFit/>
          </a:bodyPr>
          <a:lstStyle/>
          <a:p>
            <a:pPr fontAlgn="base"/>
            <a:r>
              <a:rPr lang="es-MX" sz="2400" dirty="0">
                <a:latin typeface="Arial" panose="020B0604020202020204" pitchFamily="34" charset="0"/>
                <a:cs typeface="Arial" panose="020B0604020202020204" pitchFamily="34" charset="0"/>
              </a:rPr>
              <a:t>EL BIEN COMÚN DE LA HUMANIDAD</a:t>
            </a:r>
          </a:p>
          <a:p>
            <a:pPr fontAlgn="base"/>
            <a:endParaRPr lang="es-MX" sz="2400" dirty="0">
              <a:latin typeface="Arial" panose="020B0604020202020204" pitchFamily="34" charset="0"/>
              <a:cs typeface="Arial" panose="020B0604020202020204" pitchFamily="34" charset="0"/>
            </a:endParaRPr>
          </a:p>
          <a:p>
            <a:pPr fontAlgn="base"/>
            <a:endParaRPr lang="es-MX" sz="2400" dirty="0">
              <a:latin typeface="Arial" panose="020B0604020202020204" pitchFamily="34" charset="0"/>
              <a:cs typeface="Arial" panose="020B0604020202020204" pitchFamily="34" charset="0"/>
            </a:endParaRPr>
          </a:p>
          <a:p>
            <a:pPr fontAlgn="base"/>
            <a:r>
              <a:rPr lang="es-MX" sz="2400" dirty="0">
                <a:latin typeface="Arial" panose="020B0604020202020204" pitchFamily="34" charset="0"/>
                <a:cs typeface="Arial" panose="020B0604020202020204" pitchFamily="34" charset="0"/>
              </a:rPr>
              <a:t>La realización del Bien Común exige la producción material de la vida, la necesidad de regeneración de la Tierra y la organización social y política colectiva en busca del sentido y bajo una guía ética emancipatoria. </a:t>
            </a:r>
          </a:p>
          <a:p>
            <a:pPr fontAlgn="base"/>
            <a:endParaRPr lang="es-MX" sz="2400" dirty="0">
              <a:latin typeface="Arial" panose="020B0604020202020204" pitchFamily="34" charset="0"/>
              <a:cs typeface="Arial" panose="020B0604020202020204" pitchFamily="34" charset="0"/>
            </a:endParaRPr>
          </a:p>
          <a:p>
            <a:pPr fontAlgn="base"/>
            <a:r>
              <a:rPr lang="es-MX" sz="2400" dirty="0">
                <a:latin typeface="Arial" panose="020B0604020202020204" pitchFamily="34" charset="0"/>
                <a:cs typeface="Arial" panose="020B0604020202020204" pitchFamily="34" charset="0"/>
              </a:rPr>
              <a:t>En definitiva, el “Bien Común de la Humanidad” es, para Houtart, la meta, la utopía, cuyo destino es reorientar la acción hacia la construcción de una nueva sociedad más allá del capitalismo.</a:t>
            </a:r>
          </a:p>
          <a:p>
            <a:pPr fontAlgn="base"/>
            <a:endParaRPr lang="es-MX" sz="2400" dirty="0"/>
          </a:p>
          <a:p>
            <a:endParaRPr lang="es-ES" sz="2400" dirty="0">
              <a:latin typeface="Arial"/>
              <a:cs typeface="Arial"/>
            </a:endParaRPr>
          </a:p>
        </p:txBody>
      </p:sp>
    </p:spTree>
    <p:extLst>
      <p:ext uri="{BB962C8B-B14F-4D97-AF65-F5344CB8AC3E}">
        <p14:creationId xmlns:p14="http://schemas.microsoft.com/office/powerpoint/2010/main" val="47611632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CuadroTexto"/>
          <p:cNvSpPr txBox="1"/>
          <p:nvPr/>
        </p:nvSpPr>
        <p:spPr>
          <a:xfrm>
            <a:off x="611560" y="4866218"/>
            <a:ext cx="3926075" cy="584775"/>
          </a:xfrm>
          <a:prstGeom prst="rect">
            <a:avLst/>
          </a:prstGeom>
          <a:noFill/>
          <a:ln>
            <a:solidFill>
              <a:srgbClr val="00B050"/>
            </a:solidFill>
          </a:ln>
        </p:spPr>
        <p:txBody>
          <a:bodyPr wrap="none" rtlCol="0">
            <a:spAutoFit/>
          </a:bodyPr>
          <a:lstStyle/>
          <a:p>
            <a:r>
              <a:rPr lang="es-MX" sz="3200" dirty="0">
                <a:latin typeface="Arial" pitchFamily="34" charset="0"/>
                <a:cs typeface="Arial" pitchFamily="34" charset="0"/>
              </a:rPr>
              <a:t>MUCHAS GRACIAS</a:t>
            </a:r>
          </a:p>
        </p:txBody>
      </p:sp>
      <p:pic>
        <p:nvPicPr>
          <p:cNvPr id="8" name="Picture 2"/>
          <p:cNvPicPr>
            <a:picLocks noChangeAspect="1" noChangeArrowheads="1"/>
          </p:cNvPicPr>
          <p:nvPr/>
        </p:nvPicPr>
        <p:blipFill>
          <a:blip r:embed="rId2" cstate="print"/>
          <a:srcRect/>
          <a:stretch>
            <a:fillRect/>
          </a:stretch>
        </p:blipFill>
        <p:spPr bwMode="auto">
          <a:xfrm>
            <a:off x="1" y="0"/>
            <a:ext cx="9144000" cy="4077072"/>
          </a:xfrm>
          <a:prstGeom prst="rect">
            <a:avLst/>
          </a:prstGeom>
          <a:noFill/>
          <a:ln w="9525">
            <a:noFill/>
            <a:miter lim="800000"/>
            <a:headEnd/>
            <a:tailEnd/>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91B11614-7201-4C49-A08C-CBAF17752B87}"/>
              </a:ext>
            </a:extLst>
          </p:cNvPr>
          <p:cNvPicPr>
            <a:picLocks noChangeAspect="1"/>
          </p:cNvPicPr>
          <p:nvPr/>
        </p:nvPicPr>
        <p:blipFill rotWithShape="1">
          <a:blip r:embed="rId2"/>
          <a:srcRect l="15350" t="25850" r="16138" b="7031"/>
          <a:stretch/>
        </p:blipFill>
        <p:spPr>
          <a:xfrm>
            <a:off x="-28601" y="0"/>
            <a:ext cx="9333793" cy="6858000"/>
          </a:xfrm>
          <a:prstGeom prst="rect">
            <a:avLst/>
          </a:prstGeom>
        </p:spPr>
      </p:pic>
    </p:spTree>
    <p:extLst>
      <p:ext uri="{BB962C8B-B14F-4D97-AF65-F5344CB8AC3E}">
        <p14:creationId xmlns:p14="http://schemas.microsoft.com/office/powerpoint/2010/main" val="422843628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p:cNvPicPr>
            <a:picLocks noChangeAspect="1" noChangeArrowheads="1"/>
          </p:cNvPicPr>
          <p:nvPr/>
        </p:nvPicPr>
        <p:blipFill>
          <a:blip r:embed="rId2" cstate="print"/>
          <a:srcRect/>
          <a:stretch>
            <a:fillRect/>
          </a:stretch>
        </p:blipFill>
        <p:spPr bwMode="auto">
          <a:xfrm>
            <a:off x="1" y="0"/>
            <a:ext cx="9144000" cy="1047750"/>
          </a:xfrm>
          <a:prstGeom prst="rect">
            <a:avLst/>
          </a:prstGeom>
          <a:noFill/>
          <a:ln w="9525">
            <a:noFill/>
            <a:miter lim="800000"/>
            <a:headEnd/>
            <a:tailEnd/>
          </a:ln>
        </p:spPr>
      </p:pic>
      <p:sp>
        <p:nvSpPr>
          <p:cNvPr id="3" name="CuadroTexto 2"/>
          <p:cNvSpPr txBox="1"/>
          <p:nvPr/>
        </p:nvSpPr>
        <p:spPr>
          <a:xfrm>
            <a:off x="1187624" y="1124744"/>
            <a:ext cx="6822674" cy="4893647"/>
          </a:xfrm>
          <a:prstGeom prst="rect">
            <a:avLst/>
          </a:prstGeom>
          <a:noFill/>
        </p:spPr>
        <p:txBody>
          <a:bodyPr wrap="square" rtlCol="0">
            <a:spAutoFit/>
          </a:bodyPr>
          <a:lstStyle/>
          <a:p>
            <a:pPr algn="ctr"/>
            <a:r>
              <a:rPr lang="es-MX" sz="2400" dirty="0">
                <a:latin typeface="Arial" panose="020B0604020202020204" pitchFamily="34" charset="0"/>
                <a:cs typeface="Arial" panose="020B0604020202020204" pitchFamily="34" charset="0"/>
              </a:rPr>
              <a:t>François Houtart asumió durante los últimos años de su vida, la tarea de construir un nuevo paradigma teórico fundado en el “Bien Común de la Humanidad”</a:t>
            </a:r>
          </a:p>
          <a:p>
            <a:pPr algn="ctr"/>
            <a:endParaRPr lang="es-ES_tradnl" sz="2400" dirty="0">
              <a:latin typeface="Arial"/>
              <a:cs typeface="Arial"/>
            </a:endParaRPr>
          </a:p>
          <a:p>
            <a:pPr algn="ctr"/>
            <a:endParaRPr lang="es-ES_tradnl" sz="2400" dirty="0">
              <a:latin typeface="Arial"/>
              <a:cs typeface="Arial"/>
            </a:endParaRPr>
          </a:p>
          <a:p>
            <a:pPr algn="ctr"/>
            <a:r>
              <a:rPr lang="es-ES_tradnl" sz="2400" dirty="0">
                <a:latin typeface="Arial"/>
                <a:cs typeface="Arial"/>
              </a:rPr>
              <a:t> </a:t>
            </a:r>
          </a:p>
          <a:p>
            <a:pPr algn="ctr"/>
            <a:endParaRPr lang="es-MX" sz="2400" dirty="0">
              <a:latin typeface="Arial"/>
              <a:cs typeface="Arial"/>
            </a:endParaRPr>
          </a:p>
          <a:p>
            <a:pPr algn="ctr"/>
            <a:endParaRPr lang="es-MX" sz="2400" dirty="0">
              <a:latin typeface="Arial"/>
              <a:cs typeface="Arial"/>
            </a:endParaRPr>
          </a:p>
          <a:p>
            <a:pPr algn="ctr"/>
            <a:endParaRPr lang="es-MX" sz="2400" dirty="0">
              <a:latin typeface="Arial"/>
              <a:cs typeface="Arial"/>
            </a:endParaRPr>
          </a:p>
          <a:p>
            <a:pPr algn="ctr"/>
            <a:endParaRPr lang="es-MX" sz="2400" dirty="0">
              <a:latin typeface="Arial"/>
              <a:cs typeface="Arial"/>
            </a:endParaRPr>
          </a:p>
          <a:p>
            <a:pPr algn="ctr"/>
            <a:endParaRPr lang="es-MX" sz="2400" dirty="0">
              <a:latin typeface="Arial"/>
              <a:cs typeface="Arial"/>
            </a:endParaRPr>
          </a:p>
          <a:p>
            <a:pPr algn="ctr"/>
            <a:endParaRPr lang="es-ES" sz="2400" dirty="0">
              <a:latin typeface="Arial"/>
              <a:cs typeface="Arial"/>
            </a:endParaRPr>
          </a:p>
        </p:txBody>
      </p:sp>
      <p:pic>
        <p:nvPicPr>
          <p:cNvPr id="2" name="Imagen 1"/>
          <p:cNvPicPr>
            <a:picLocks noChangeAspect="1"/>
          </p:cNvPicPr>
          <p:nvPr/>
        </p:nvPicPr>
        <p:blipFill>
          <a:blip r:embed="rId3"/>
          <a:stretch>
            <a:fillRect/>
          </a:stretch>
        </p:blipFill>
        <p:spPr>
          <a:xfrm>
            <a:off x="1475656" y="2780928"/>
            <a:ext cx="6350000" cy="3784600"/>
          </a:xfrm>
          <a:prstGeom prst="rect">
            <a:avLst/>
          </a:prstGeom>
        </p:spPr>
      </p:pic>
    </p:spTree>
    <p:extLst>
      <p:ext uri="{BB962C8B-B14F-4D97-AF65-F5344CB8AC3E}">
        <p14:creationId xmlns:p14="http://schemas.microsoft.com/office/powerpoint/2010/main" val="296182772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p:cNvPicPr>
            <a:picLocks noChangeAspect="1" noChangeArrowheads="1"/>
          </p:cNvPicPr>
          <p:nvPr/>
        </p:nvPicPr>
        <p:blipFill>
          <a:blip r:embed="rId2" cstate="print"/>
          <a:srcRect/>
          <a:stretch>
            <a:fillRect/>
          </a:stretch>
        </p:blipFill>
        <p:spPr bwMode="auto">
          <a:xfrm>
            <a:off x="1" y="0"/>
            <a:ext cx="9144000" cy="1047750"/>
          </a:xfrm>
          <a:prstGeom prst="rect">
            <a:avLst/>
          </a:prstGeom>
          <a:noFill/>
          <a:ln w="9525">
            <a:noFill/>
            <a:miter lim="800000"/>
            <a:headEnd/>
            <a:tailEnd/>
          </a:ln>
        </p:spPr>
      </p:pic>
      <p:sp>
        <p:nvSpPr>
          <p:cNvPr id="3" name="CuadroTexto 2"/>
          <p:cNvSpPr txBox="1"/>
          <p:nvPr/>
        </p:nvSpPr>
        <p:spPr>
          <a:xfrm>
            <a:off x="269606" y="1556792"/>
            <a:ext cx="8550866" cy="5262979"/>
          </a:xfrm>
          <a:prstGeom prst="rect">
            <a:avLst/>
          </a:prstGeom>
          <a:noFill/>
        </p:spPr>
        <p:txBody>
          <a:bodyPr wrap="square" rtlCol="0">
            <a:spAutoFit/>
          </a:bodyPr>
          <a:lstStyle/>
          <a:p>
            <a:pPr fontAlgn="base"/>
            <a:r>
              <a:rPr lang="es-MX" sz="2400" dirty="0">
                <a:latin typeface="Arial" panose="020B0604020202020204" pitchFamily="34" charset="0"/>
                <a:cs typeface="Arial" panose="020B0604020202020204" pitchFamily="34" charset="0"/>
              </a:rPr>
              <a:t>François Houtart reformula el concepto de Ricardo Petrella de Bien Común. </a:t>
            </a:r>
          </a:p>
          <a:p>
            <a:pPr fontAlgn="base"/>
            <a:endParaRPr lang="es-MX" sz="2400" dirty="0">
              <a:latin typeface="Arial" panose="020B0604020202020204" pitchFamily="34" charset="0"/>
              <a:cs typeface="Arial" panose="020B0604020202020204" pitchFamily="34" charset="0"/>
            </a:endParaRPr>
          </a:p>
          <a:p>
            <a:pPr fontAlgn="base"/>
            <a:r>
              <a:rPr lang="es-MX" sz="2400" dirty="0">
                <a:latin typeface="Arial" panose="020B0604020202020204" pitchFamily="34" charset="0"/>
                <a:cs typeface="Arial" panose="020B0604020202020204" pitchFamily="34" charset="0"/>
              </a:rPr>
              <a:t>Dota a dicha noción de un sentido nuevo en el actual contexto político y económico dominado por la ideología y la práctica neoliberales en todos los terrenos de la existencia humana, incorporándole diferentes perspectivas: obrera, campesina, género, raza (negros e indígenas) alrededor de dos ejes: </a:t>
            </a:r>
          </a:p>
          <a:p>
            <a:pPr fontAlgn="base"/>
            <a:endParaRPr lang="es-MX" sz="2400" dirty="0">
              <a:latin typeface="Arial" panose="020B0604020202020204" pitchFamily="34" charset="0"/>
              <a:cs typeface="Arial" panose="020B0604020202020204" pitchFamily="34" charset="0"/>
            </a:endParaRPr>
          </a:p>
          <a:p>
            <a:pPr marL="342900" indent="-342900" fontAlgn="base">
              <a:buFont typeface="Arial"/>
              <a:buChar char="•"/>
            </a:pPr>
            <a:r>
              <a:rPr lang="es-MX" sz="2400" dirty="0">
                <a:latin typeface="Arial" panose="020B0604020202020204" pitchFamily="34" charset="0"/>
                <a:cs typeface="Arial" panose="020B0604020202020204" pitchFamily="34" charset="0"/>
              </a:rPr>
              <a:t>el pensamiento crítico marxista </a:t>
            </a:r>
          </a:p>
          <a:p>
            <a:pPr marL="342900" indent="-342900" fontAlgn="base">
              <a:buFont typeface="Arial"/>
              <a:buChar char="•"/>
            </a:pPr>
            <a:r>
              <a:rPr lang="es-MX" sz="2400" dirty="0">
                <a:latin typeface="Arial" panose="020B0604020202020204" pitchFamily="34" charset="0"/>
                <a:cs typeface="Arial" panose="020B0604020202020204" pitchFamily="34" charset="0"/>
              </a:rPr>
              <a:t>y el pensamiento ecologista.</a:t>
            </a:r>
          </a:p>
          <a:p>
            <a:endParaRPr lang="es-ES_tradnl" sz="2400" dirty="0">
              <a:latin typeface="Arial"/>
              <a:cs typeface="Arial"/>
            </a:endParaRPr>
          </a:p>
          <a:p>
            <a:endParaRPr lang="es-ES" sz="2400" dirty="0">
              <a:latin typeface="Arial"/>
              <a:cs typeface="Arial"/>
            </a:endParaRPr>
          </a:p>
        </p:txBody>
      </p:sp>
    </p:spTree>
    <p:extLst>
      <p:ext uri="{BB962C8B-B14F-4D97-AF65-F5344CB8AC3E}">
        <p14:creationId xmlns:p14="http://schemas.microsoft.com/office/powerpoint/2010/main" val="65824076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p:cNvPicPr>
            <a:picLocks noChangeAspect="1" noChangeArrowheads="1"/>
          </p:cNvPicPr>
          <p:nvPr/>
        </p:nvPicPr>
        <p:blipFill>
          <a:blip r:embed="rId2" cstate="print"/>
          <a:srcRect/>
          <a:stretch>
            <a:fillRect/>
          </a:stretch>
        </p:blipFill>
        <p:spPr bwMode="auto">
          <a:xfrm>
            <a:off x="1" y="0"/>
            <a:ext cx="9144000" cy="1047750"/>
          </a:xfrm>
          <a:prstGeom prst="rect">
            <a:avLst/>
          </a:prstGeom>
          <a:noFill/>
          <a:ln w="9525">
            <a:noFill/>
            <a:miter lim="800000"/>
            <a:headEnd/>
            <a:tailEnd/>
          </a:ln>
        </p:spPr>
      </p:pic>
      <p:sp>
        <p:nvSpPr>
          <p:cNvPr id="3" name="CuadroTexto 2"/>
          <p:cNvSpPr txBox="1"/>
          <p:nvPr/>
        </p:nvSpPr>
        <p:spPr>
          <a:xfrm>
            <a:off x="251520" y="2132856"/>
            <a:ext cx="8550866" cy="3046988"/>
          </a:xfrm>
          <a:prstGeom prst="rect">
            <a:avLst/>
          </a:prstGeom>
          <a:noFill/>
        </p:spPr>
        <p:txBody>
          <a:bodyPr wrap="square" rtlCol="0">
            <a:spAutoFit/>
          </a:bodyPr>
          <a:lstStyle/>
          <a:p>
            <a:pPr fontAlgn="base"/>
            <a:r>
              <a:rPr lang="es-MX" sz="2400" dirty="0">
                <a:latin typeface="Arial" panose="020B0604020202020204" pitchFamily="34" charset="0"/>
                <a:cs typeface="Arial" panose="020B0604020202020204" pitchFamily="34" charset="0"/>
              </a:rPr>
              <a:t>En enero de 2009 propuso por primera vez en la Comisión de las Naciones Unidas sobre la Crisis Financiera y Monetaria Internacional la creación de una Declaración Universal del Bien Común de la Humanidad, paralela a la Declaración Universal de los Derechos Humanos, con el objetivo de defender un nuevo paradigma para salvar a la Humanidad y al Planeta. </a:t>
            </a:r>
            <a:endParaRPr lang="es-ES_tradnl" sz="2400" dirty="0">
              <a:latin typeface="Arial" panose="020B0604020202020204" pitchFamily="34" charset="0"/>
              <a:cs typeface="Arial" panose="020B0604020202020204" pitchFamily="34" charset="0"/>
            </a:endParaRPr>
          </a:p>
          <a:p>
            <a:endParaRPr lang="es-ES" sz="2400" dirty="0">
              <a:latin typeface="Arial"/>
              <a:cs typeface="Arial"/>
            </a:endParaRPr>
          </a:p>
        </p:txBody>
      </p:sp>
    </p:spTree>
    <p:extLst>
      <p:ext uri="{BB962C8B-B14F-4D97-AF65-F5344CB8AC3E}">
        <p14:creationId xmlns:p14="http://schemas.microsoft.com/office/powerpoint/2010/main" val="167696680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p:cNvPicPr>
            <a:picLocks noChangeAspect="1" noChangeArrowheads="1"/>
          </p:cNvPicPr>
          <p:nvPr/>
        </p:nvPicPr>
        <p:blipFill>
          <a:blip r:embed="rId2" cstate="print"/>
          <a:srcRect/>
          <a:stretch>
            <a:fillRect/>
          </a:stretch>
        </p:blipFill>
        <p:spPr bwMode="auto">
          <a:xfrm>
            <a:off x="1" y="0"/>
            <a:ext cx="9144000" cy="1047750"/>
          </a:xfrm>
          <a:prstGeom prst="rect">
            <a:avLst/>
          </a:prstGeom>
          <a:noFill/>
          <a:ln w="9525">
            <a:noFill/>
            <a:miter lim="800000"/>
            <a:headEnd/>
            <a:tailEnd/>
          </a:ln>
        </p:spPr>
      </p:pic>
      <p:sp>
        <p:nvSpPr>
          <p:cNvPr id="3" name="CuadroTexto 2"/>
          <p:cNvSpPr txBox="1"/>
          <p:nvPr/>
        </p:nvSpPr>
        <p:spPr>
          <a:xfrm>
            <a:off x="251520" y="2132856"/>
            <a:ext cx="8550866" cy="3416320"/>
          </a:xfrm>
          <a:prstGeom prst="rect">
            <a:avLst/>
          </a:prstGeom>
          <a:noFill/>
        </p:spPr>
        <p:txBody>
          <a:bodyPr wrap="square" rtlCol="0">
            <a:spAutoFit/>
          </a:bodyPr>
          <a:lstStyle/>
          <a:p>
            <a:pPr fontAlgn="base"/>
            <a:r>
              <a:rPr lang="es-MX" sz="2400" dirty="0">
                <a:latin typeface="Arial" panose="020B0604020202020204" pitchFamily="34" charset="0"/>
                <a:cs typeface="Arial" panose="020B0604020202020204" pitchFamily="34" charset="0"/>
              </a:rPr>
              <a:t>Tres son los ejes temáticos en los que se sustenta el nuevo paradigma de Houtart: </a:t>
            </a:r>
          </a:p>
          <a:p>
            <a:pPr fontAlgn="base"/>
            <a:endParaRPr lang="es-MX" sz="2400" dirty="0">
              <a:latin typeface="Arial" panose="020B0604020202020204" pitchFamily="34" charset="0"/>
              <a:cs typeface="Arial" panose="020B0604020202020204" pitchFamily="34" charset="0"/>
            </a:endParaRPr>
          </a:p>
          <a:p>
            <a:pPr marL="342900" indent="-342900" fontAlgn="base">
              <a:buFont typeface="Arial"/>
              <a:buChar char="•"/>
            </a:pPr>
            <a:r>
              <a:rPr lang="es-MX" sz="2400" dirty="0">
                <a:latin typeface="Arial" panose="020B0604020202020204" pitchFamily="34" charset="0"/>
                <a:cs typeface="Arial" panose="020B0604020202020204" pitchFamily="34" charset="0"/>
              </a:rPr>
              <a:t>La ética</a:t>
            </a:r>
          </a:p>
          <a:p>
            <a:pPr marL="342900" indent="-342900" fontAlgn="base">
              <a:buFont typeface="Arial"/>
              <a:buChar char="•"/>
            </a:pPr>
            <a:r>
              <a:rPr lang="es-MX" sz="2400" dirty="0">
                <a:latin typeface="Arial" panose="020B0604020202020204" pitchFamily="34" charset="0"/>
                <a:cs typeface="Arial" panose="020B0604020202020204" pitchFamily="34" charset="0"/>
              </a:rPr>
              <a:t>La utopía</a:t>
            </a:r>
          </a:p>
          <a:p>
            <a:pPr marL="342900" indent="-342900" fontAlgn="base">
              <a:buFont typeface="Arial"/>
              <a:buChar char="•"/>
            </a:pPr>
            <a:r>
              <a:rPr lang="es-MX" sz="2400" dirty="0">
                <a:latin typeface="Arial" panose="020B0604020202020204" pitchFamily="34" charset="0"/>
                <a:cs typeface="Arial" panose="020B0604020202020204" pitchFamily="34" charset="0"/>
              </a:rPr>
              <a:t>El bien común de la humanidad.</a:t>
            </a:r>
          </a:p>
          <a:p>
            <a:pPr fontAlgn="base"/>
            <a:endParaRPr lang="es-MX" sz="2400" dirty="0">
              <a:latin typeface="Arial" panose="020B0604020202020204" pitchFamily="34" charset="0"/>
              <a:cs typeface="Arial" panose="020B0604020202020204" pitchFamily="34" charset="0"/>
            </a:endParaRPr>
          </a:p>
          <a:p>
            <a:pPr fontAlgn="base"/>
            <a:r>
              <a:rPr lang="es-MX" sz="2400" dirty="0">
                <a:latin typeface="Arial" panose="020B0604020202020204" pitchFamily="34" charset="0"/>
                <a:cs typeface="Arial" panose="020B0604020202020204" pitchFamily="34" charset="0"/>
              </a:rPr>
              <a:t>Mediados por la praxis emancipatoria.</a:t>
            </a:r>
          </a:p>
          <a:p>
            <a:endParaRPr lang="es-ES" sz="2400" dirty="0">
              <a:latin typeface="Arial"/>
              <a:cs typeface="Arial"/>
            </a:endParaRPr>
          </a:p>
        </p:txBody>
      </p:sp>
    </p:spTree>
    <p:extLst>
      <p:ext uri="{BB962C8B-B14F-4D97-AF65-F5344CB8AC3E}">
        <p14:creationId xmlns:p14="http://schemas.microsoft.com/office/powerpoint/2010/main" val="254109147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p:cNvPicPr>
            <a:picLocks noChangeAspect="1" noChangeArrowheads="1"/>
          </p:cNvPicPr>
          <p:nvPr/>
        </p:nvPicPr>
        <p:blipFill>
          <a:blip r:embed="rId2" cstate="print"/>
          <a:srcRect/>
          <a:stretch>
            <a:fillRect/>
          </a:stretch>
        </p:blipFill>
        <p:spPr bwMode="auto">
          <a:xfrm>
            <a:off x="1" y="0"/>
            <a:ext cx="9144000" cy="1047750"/>
          </a:xfrm>
          <a:prstGeom prst="rect">
            <a:avLst/>
          </a:prstGeom>
          <a:noFill/>
          <a:ln w="9525">
            <a:noFill/>
            <a:miter lim="800000"/>
            <a:headEnd/>
            <a:tailEnd/>
          </a:ln>
        </p:spPr>
      </p:pic>
      <p:sp>
        <p:nvSpPr>
          <p:cNvPr id="3" name="CuadroTexto 2"/>
          <p:cNvSpPr txBox="1"/>
          <p:nvPr/>
        </p:nvSpPr>
        <p:spPr>
          <a:xfrm>
            <a:off x="251520" y="1237386"/>
            <a:ext cx="8550866" cy="6001643"/>
          </a:xfrm>
          <a:prstGeom prst="rect">
            <a:avLst/>
          </a:prstGeom>
          <a:noFill/>
        </p:spPr>
        <p:txBody>
          <a:bodyPr wrap="square" rtlCol="0">
            <a:spAutoFit/>
          </a:bodyPr>
          <a:lstStyle/>
          <a:p>
            <a:pPr fontAlgn="base"/>
            <a:r>
              <a:rPr lang="es-MX" sz="2400" dirty="0">
                <a:latin typeface="Arial" panose="020B0604020202020204" pitchFamily="34" charset="0"/>
                <a:cs typeface="Arial" panose="020B0604020202020204" pitchFamily="34" charset="0"/>
              </a:rPr>
              <a:t>LA ÉTICA</a:t>
            </a:r>
          </a:p>
          <a:p>
            <a:pPr fontAlgn="base"/>
            <a:endParaRPr lang="es-MX" sz="2400" dirty="0">
              <a:latin typeface="Arial" panose="020B0604020202020204" pitchFamily="34" charset="0"/>
              <a:cs typeface="Arial" panose="020B0604020202020204" pitchFamily="34" charset="0"/>
            </a:endParaRPr>
          </a:p>
          <a:p>
            <a:pPr fontAlgn="base"/>
            <a:r>
              <a:rPr lang="es-MX" sz="2400" dirty="0">
                <a:latin typeface="Arial" panose="020B0604020202020204" pitchFamily="34" charset="0"/>
                <a:cs typeface="Arial" panose="020B0604020202020204" pitchFamily="34" charset="0"/>
              </a:rPr>
              <a:t>Propone, en primer lugar, la </a:t>
            </a:r>
            <a:r>
              <a:rPr lang="es-MX" sz="2400" i="1" dirty="0">
                <a:latin typeface="Arial" panose="020B0604020202020204" pitchFamily="34" charset="0"/>
                <a:cs typeface="Arial" panose="020B0604020202020204" pitchFamily="34" charset="0"/>
              </a:rPr>
              <a:t>ética de la incertidumbre</a:t>
            </a:r>
            <a:r>
              <a:rPr lang="es-MX" sz="2400" dirty="0">
                <a:latin typeface="Arial" panose="020B0604020202020204" pitchFamily="34" charset="0"/>
                <a:cs typeface="Arial" panose="020B0604020202020204" pitchFamily="34" charset="0"/>
              </a:rPr>
              <a:t> en las ciencias sociales, bajo la guía de la epistemología compleja de Edgard Morin, la teoría económica de Franz Himkelammert y la ética de la liberación de Dussel. </a:t>
            </a:r>
          </a:p>
          <a:p>
            <a:pPr fontAlgn="base"/>
            <a:endParaRPr lang="es-MX" sz="2400" dirty="0">
              <a:latin typeface="Arial" panose="020B0604020202020204" pitchFamily="34" charset="0"/>
              <a:cs typeface="Arial" panose="020B0604020202020204" pitchFamily="34" charset="0"/>
            </a:endParaRPr>
          </a:p>
          <a:p>
            <a:pPr fontAlgn="base"/>
            <a:r>
              <a:rPr lang="es-MX" sz="2400" dirty="0">
                <a:latin typeface="Arial" panose="020B0604020202020204" pitchFamily="34" charset="0"/>
                <a:cs typeface="Arial" panose="020B0604020202020204" pitchFamily="34" charset="0"/>
              </a:rPr>
              <a:t>Frente a la racionalidad rígida de la epistemología clásica, la teoría de la complejidad reconoce la importancia de la temporalidad, la multidimensionalidad y la transdisciplinariedad, que conducen al descubrimiento de la ambivalencia y aleatoriedad de lo real, a la fluidez de los conceptos, a la incertidumbre y a la pluralidad de instancias epistemológicas.</a:t>
            </a:r>
          </a:p>
          <a:p>
            <a:pPr fontAlgn="base"/>
            <a:endParaRPr lang="es-MX" sz="2400" dirty="0"/>
          </a:p>
          <a:p>
            <a:endParaRPr lang="es-ES" sz="2400" dirty="0">
              <a:latin typeface="Arial"/>
              <a:cs typeface="Arial"/>
            </a:endParaRPr>
          </a:p>
        </p:txBody>
      </p:sp>
    </p:spTree>
    <p:extLst>
      <p:ext uri="{BB962C8B-B14F-4D97-AF65-F5344CB8AC3E}">
        <p14:creationId xmlns:p14="http://schemas.microsoft.com/office/powerpoint/2010/main" val="6106693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p:cNvPicPr>
            <a:picLocks noChangeAspect="1" noChangeArrowheads="1"/>
          </p:cNvPicPr>
          <p:nvPr/>
        </p:nvPicPr>
        <p:blipFill>
          <a:blip r:embed="rId2" cstate="print"/>
          <a:srcRect/>
          <a:stretch>
            <a:fillRect/>
          </a:stretch>
        </p:blipFill>
        <p:spPr bwMode="auto">
          <a:xfrm>
            <a:off x="1" y="0"/>
            <a:ext cx="9144000" cy="1047750"/>
          </a:xfrm>
          <a:prstGeom prst="rect">
            <a:avLst/>
          </a:prstGeom>
          <a:noFill/>
          <a:ln w="9525">
            <a:noFill/>
            <a:miter lim="800000"/>
            <a:headEnd/>
            <a:tailEnd/>
          </a:ln>
        </p:spPr>
      </p:pic>
      <p:sp>
        <p:nvSpPr>
          <p:cNvPr id="3" name="CuadroTexto 2"/>
          <p:cNvSpPr txBox="1"/>
          <p:nvPr/>
        </p:nvSpPr>
        <p:spPr>
          <a:xfrm>
            <a:off x="251520" y="1556792"/>
            <a:ext cx="8550866" cy="5262979"/>
          </a:xfrm>
          <a:prstGeom prst="rect">
            <a:avLst/>
          </a:prstGeom>
          <a:noFill/>
        </p:spPr>
        <p:txBody>
          <a:bodyPr wrap="square" rtlCol="0">
            <a:spAutoFit/>
          </a:bodyPr>
          <a:lstStyle/>
          <a:p>
            <a:pPr fontAlgn="base"/>
            <a:r>
              <a:rPr lang="es-MX" sz="2400" dirty="0">
                <a:latin typeface="Arial" panose="020B0604020202020204" pitchFamily="34" charset="0"/>
                <a:cs typeface="Arial" panose="020B0604020202020204" pitchFamily="34" charset="0"/>
              </a:rPr>
              <a:t>LA ÉTICA</a:t>
            </a:r>
          </a:p>
          <a:p>
            <a:pPr fontAlgn="base"/>
            <a:endParaRPr lang="es-MX" sz="2400" dirty="0">
              <a:latin typeface="Arial" panose="020B0604020202020204" pitchFamily="34" charset="0"/>
              <a:cs typeface="Arial" panose="020B0604020202020204" pitchFamily="34" charset="0"/>
            </a:endParaRPr>
          </a:p>
          <a:p>
            <a:pPr fontAlgn="base"/>
            <a:r>
              <a:rPr lang="es-MX" sz="2400" dirty="0">
                <a:latin typeface="Arial" panose="020B0604020202020204" pitchFamily="34" charset="0"/>
                <a:cs typeface="Arial" panose="020B0604020202020204" pitchFamily="34" charset="0"/>
              </a:rPr>
              <a:t>En otras palabras, el pensamiento complejo cuestiona la concepción evolucionista y lineal de la historia, defiende la pluralidad de teorías del conocimiento y considera que la lógica aristotélica debe completarse con la lógica que Morin llama “diálogo de las contradicciones”. </a:t>
            </a:r>
          </a:p>
          <a:p>
            <a:pPr fontAlgn="base"/>
            <a:endParaRPr lang="es-MX" sz="2400" dirty="0">
              <a:latin typeface="Arial" panose="020B0604020202020204" pitchFamily="34" charset="0"/>
              <a:cs typeface="Arial" panose="020B0604020202020204" pitchFamily="34" charset="0"/>
            </a:endParaRPr>
          </a:p>
          <a:p>
            <a:pPr fontAlgn="base"/>
            <a:r>
              <a:rPr lang="es-MX" sz="2400" dirty="0">
                <a:latin typeface="Arial" panose="020B0604020202020204" pitchFamily="34" charset="0"/>
                <a:cs typeface="Arial" panose="020B0604020202020204" pitchFamily="34" charset="0"/>
              </a:rPr>
              <a:t>Según esto, la teoría de la complejidad se articula en torno al tetragrama “orden, desorden, interacción, organización” en un </a:t>
            </a:r>
            <a:r>
              <a:rPr lang="es-MX" sz="2400" i="1" dirty="0">
                <a:latin typeface="Arial" panose="020B0604020202020204" pitchFamily="34" charset="0"/>
                <a:cs typeface="Arial" panose="020B0604020202020204" pitchFamily="34" charset="0"/>
              </a:rPr>
              <a:t>feed-back</a:t>
            </a:r>
            <a:r>
              <a:rPr lang="es-MX" sz="2400" dirty="0">
                <a:latin typeface="Arial" panose="020B0604020202020204" pitchFamily="34" charset="0"/>
                <a:cs typeface="Arial" panose="020B0604020202020204" pitchFamily="34" charset="0"/>
              </a:rPr>
              <a:t> dialéctico, que da lugar al paradigma de la “auto-eco-re-organización”.</a:t>
            </a:r>
          </a:p>
          <a:p>
            <a:pPr fontAlgn="base"/>
            <a:endParaRPr lang="es-MX" sz="2400" dirty="0">
              <a:latin typeface="Arial" panose="020B0604020202020204" pitchFamily="34" charset="0"/>
              <a:cs typeface="Arial" panose="020B0604020202020204" pitchFamily="34" charset="0"/>
            </a:endParaRPr>
          </a:p>
          <a:p>
            <a:endParaRPr lang="es-ES" sz="2400" dirty="0">
              <a:latin typeface="Arial"/>
              <a:cs typeface="Arial"/>
            </a:endParaRPr>
          </a:p>
        </p:txBody>
      </p:sp>
    </p:spTree>
    <p:extLst>
      <p:ext uri="{BB962C8B-B14F-4D97-AF65-F5344CB8AC3E}">
        <p14:creationId xmlns:p14="http://schemas.microsoft.com/office/powerpoint/2010/main" val="302272328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p:cNvPicPr>
            <a:picLocks noChangeAspect="1" noChangeArrowheads="1"/>
          </p:cNvPicPr>
          <p:nvPr/>
        </p:nvPicPr>
        <p:blipFill>
          <a:blip r:embed="rId2" cstate="print"/>
          <a:srcRect/>
          <a:stretch>
            <a:fillRect/>
          </a:stretch>
        </p:blipFill>
        <p:spPr bwMode="auto">
          <a:xfrm>
            <a:off x="1" y="0"/>
            <a:ext cx="9144000" cy="1047750"/>
          </a:xfrm>
          <a:prstGeom prst="rect">
            <a:avLst/>
          </a:prstGeom>
          <a:noFill/>
          <a:ln w="9525">
            <a:noFill/>
            <a:miter lim="800000"/>
            <a:headEnd/>
            <a:tailEnd/>
          </a:ln>
        </p:spPr>
      </p:pic>
      <p:sp>
        <p:nvSpPr>
          <p:cNvPr id="3" name="CuadroTexto 2"/>
          <p:cNvSpPr txBox="1"/>
          <p:nvPr/>
        </p:nvSpPr>
        <p:spPr>
          <a:xfrm>
            <a:off x="251520" y="1268760"/>
            <a:ext cx="8550866" cy="6001642"/>
          </a:xfrm>
          <a:prstGeom prst="rect">
            <a:avLst/>
          </a:prstGeom>
          <a:noFill/>
        </p:spPr>
        <p:txBody>
          <a:bodyPr wrap="square" rtlCol="0">
            <a:spAutoFit/>
          </a:bodyPr>
          <a:lstStyle/>
          <a:p>
            <a:pPr fontAlgn="base"/>
            <a:r>
              <a:rPr lang="es-MX" sz="2400" dirty="0">
                <a:latin typeface="Arial" panose="020B0604020202020204" pitchFamily="34" charset="0"/>
                <a:cs typeface="Arial" panose="020B0604020202020204" pitchFamily="34" charset="0"/>
              </a:rPr>
              <a:t>LA ÉTICA</a:t>
            </a:r>
          </a:p>
          <a:p>
            <a:pPr fontAlgn="base"/>
            <a:endParaRPr lang="es-MX" sz="2400" dirty="0">
              <a:latin typeface="Arial" panose="020B0604020202020204" pitchFamily="34" charset="0"/>
              <a:cs typeface="Arial" panose="020B0604020202020204" pitchFamily="34" charset="0"/>
            </a:endParaRPr>
          </a:p>
          <a:p>
            <a:pPr fontAlgn="base"/>
            <a:r>
              <a:rPr lang="es-MX" sz="2400" dirty="0">
                <a:latin typeface="Arial" panose="020B0604020202020204" pitchFamily="34" charset="0"/>
                <a:cs typeface="Arial" panose="020B0604020202020204" pitchFamily="34" charset="0"/>
              </a:rPr>
              <a:t>Sin negar los logros de la modernidad, Houtart critica muy certeramente su principal vínculo material e ideológico: el capitalismo. A partir de aquí propone una ética en la perspectiva de la incertidumbre, que implica:</a:t>
            </a:r>
          </a:p>
          <a:p>
            <a:pPr fontAlgn="base"/>
            <a:r>
              <a:rPr lang="es-MX" sz="2400" dirty="0">
                <a:latin typeface="Arial" panose="020B0604020202020204" pitchFamily="34" charset="0"/>
                <a:cs typeface="Arial" panose="020B0604020202020204" pitchFamily="34" charset="0"/>
              </a:rPr>
              <a:t> </a:t>
            </a:r>
          </a:p>
          <a:p>
            <a:pPr fontAlgn="base"/>
            <a:r>
              <a:rPr lang="es-MX" sz="2400" dirty="0">
                <a:latin typeface="Arial" panose="020B0604020202020204" pitchFamily="34" charset="0"/>
                <a:cs typeface="Arial" panose="020B0604020202020204" pitchFamily="34" charset="0"/>
              </a:rPr>
              <a:t>a) deslegitimar el capitalismo como sistema, no solo en sus efectos perversos, sino también en su lógica; hay que deslegitimarlo porque destruye las dos fuentes de su propia riqueza: el ser humano y la naturaleza;</a:t>
            </a:r>
          </a:p>
          <a:p>
            <a:pPr fontAlgn="base"/>
            <a:r>
              <a:rPr lang="es-MX" sz="2400" dirty="0">
                <a:latin typeface="Arial" panose="020B0604020202020204" pitchFamily="34" charset="0"/>
                <a:cs typeface="Arial" panose="020B0604020202020204" pitchFamily="34" charset="0"/>
              </a:rPr>
              <a:t>b) globalizar y hacer converger las resistencias al neoliberalismo y las luchas alter-globalizadoras.</a:t>
            </a:r>
          </a:p>
          <a:p>
            <a:pPr fontAlgn="base"/>
            <a:r>
              <a:rPr lang="es-MX" sz="2400" dirty="0">
                <a:latin typeface="Arial" panose="020B0604020202020204" pitchFamily="34" charset="0"/>
                <a:cs typeface="Arial" panose="020B0604020202020204" pitchFamily="34" charset="0"/>
              </a:rPr>
              <a:t>c) reconstruir la esperanza</a:t>
            </a:r>
          </a:p>
          <a:p>
            <a:pPr fontAlgn="base"/>
            <a:endParaRPr lang="es-MX" sz="2400" dirty="0"/>
          </a:p>
          <a:p>
            <a:endParaRPr lang="es-ES" sz="2400" dirty="0">
              <a:latin typeface="Arial"/>
              <a:cs typeface="Arial"/>
            </a:endParaRPr>
          </a:p>
        </p:txBody>
      </p:sp>
    </p:spTree>
    <p:extLst>
      <p:ext uri="{BB962C8B-B14F-4D97-AF65-F5344CB8AC3E}">
        <p14:creationId xmlns:p14="http://schemas.microsoft.com/office/powerpoint/2010/main" val="1120359716"/>
      </p:ext>
    </p:extLst>
  </p:cSld>
  <p:clrMapOvr>
    <a:masterClrMapping/>
  </p:clrMapOvr>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3477</TotalTime>
  <Words>1178</Words>
  <Application>Microsoft Macintosh PowerPoint</Application>
  <PresentationFormat>Presentación en pantalla (4:3)</PresentationFormat>
  <Paragraphs>95</Paragraphs>
  <Slides>18</Slides>
  <Notes>0</Notes>
  <HiddenSlides>0</HiddenSlides>
  <MMClips>0</MMClips>
  <ScaleCrop>false</ScaleCrop>
  <HeadingPairs>
    <vt:vector size="6" baseType="variant">
      <vt:variant>
        <vt:lpstr>Fuentes usadas</vt:lpstr>
      </vt:variant>
      <vt:variant>
        <vt:i4>2</vt:i4>
      </vt:variant>
      <vt:variant>
        <vt:lpstr>Tema</vt:lpstr>
      </vt:variant>
      <vt:variant>
        <vt:i4>1</vt:i4>
      </vt:variant>
      <vt:variant>
        <vt:lpstr>Títulos de diapositiva</vt:lpstr>
      </vt:variant>
      <vt:variant>
        <vt:i4>18</vt:i4>
      </vt:variant>
    </vt:vector>
  </HeadingPairs>
  <TitlesOfParts>
    <vt:vector size="21" baseType="lpstr">
      <vt:lpstr>Arial</vt:lpstr>
      <vt:lpstr>Calibri</vt: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Hewlett-Packard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Diapositiva 1</dc:title>
  <dc:creator>GAE</dc:creator>
  <cp:lastModifiedBy>Dra. Juana E. Suárez Conejero</cp:lastModifiedBy>
  <cp:revision>191</cp:revision>
  <dcterms:created xsi:type="dcterms:W3CDTF">2014-02-03T19:46:48Z</dcterms:created>
  <dcterms:modified xsi:type="dcterms:W3CDTF">2021-06-03T20:31:34Z</dcterms:modified>
</cp:coreProperties>
</file>