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2" r:id="rId4"/>
    <p:sldId id="275" r:id="rId5"/>
    <p:sldId id="283" r:id="rId6"/>
    <p:sldId id="282" r:id="rId7"/>
    <p:sldId id="284" r:id="rId8"/>
    <p:sldId id="285" r:id="rId9"/>
    <p:sldId id="286" r:id="rId10"/>
    <p:sldId id="287" r:id="rId11"/>
    <p:sldId id="288" r:id="rId12"/>
    <p:sldId id="289" r:id="rId13"/>
    <p:sldId id="290" r:id="rId14"/>
    <p:sldId id="291" r:id="rId15"/>
    <p:sldId id="294" r:id="rId16"/>
    <p:sldId id="295" r:id="rId17"/>
    <p:sldId id="296" r:id="rId18"/>
    <p:sldId id="297" r:id="rId19"/>
    <p:sldId id="298" r:id="rId20"/>
    <p:sldId id="308" r:id="rId21"/>
    <p:sldId id="299" r:id="rId22"/>
    <p:sldId id="301" r:id="rId23"/>
    <p:sldId id="302" r:id="rId24"/>
    <p:sldId id="303" r:id="rId25"/>
    <p:sldId id="305" r:id="rId26"/>
    <p:sldId id="306" r:id="rId27"/>
    <p:sldId id="307" r:id="rId28"/>
    <p:sldId id="28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varScale="1">
        <p:scale>
          <a:sx n="87" d="100"/>
          <a:sy n="87" d="100"/>
        </p:scale>
        <p:origin x="1728"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5/20/21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5/20/21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anacion.com.ar/1822802-francois-dubet-no-solo-somos-victimas-de-desigualdades-somos-tambien-sus-autores" TargetMode="External"/><Relationship Id="rId2" Type="http://schemas.openxmlformats.org/officeDocument/2006/relationships/hyperlink" Target="http://p3.usal.edu.ar/index.php/miriada/article/download/1421/181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916792" y="5251948"/>
            <a:ext cx="4038600" cy="933450"/>
          </a:xfrm>
        </p:spPr>
        <p:txBody>
          <a:bodyPr>
            <a:normAutofit/>
          </a:bodyPr>
          <a:lstStyle/>
          <a:p>
            <a:r>
              <a:rPr lang="es-ES" dirty="0" err="1"/>
              <a:t>Francois</a:t>
            </a:r>
            <a:r>
              <a:rPr lang="es-ES" dirty="0"/>
              <a:t> </a:t>
            </a:r>
            <a:r>
              <a:rPr lang="es-ES" dirty="0" err="1"/>
              <a:t>Dubet</a:t>
            </a:r>
            <a:endParaRPr lang="es-ES" dirty="0"/>
          </a:p>
        </p:txBody>
      </p:sp>
      <p:sp>
        <p:nvSpPr>
          <p:cNvPr id="3" name="Subtítulo 2"/>
          <p:cNvSpPr>
            <a:spLocks noGrp="1"/>
          </p:cNvSpPr>
          <p:nvPr>
            <p:ph type="subTitle" idx="1"/>
          </p:nvPr>
        </p:nvSpPr>
        <p:spPr>
          <a:xfrm>
            <a:off x="413115" y="5263028"/>
            <a:ext cx="5503677" cy="1361655"/>
          </a:xfrm>
        </p:spPr>
        <p:txBody>
          <a:bodyPr>
            <a:normAutofit fontScale="92500" lnSpcReduction="10000"/>
          </a:bodyPr>
          <a:lstStyle/>
          <a:p>
            <a:r>
              <a:rPr lang="es-ES" dirty="0"/>
              <a:t>Lectura comentada de:</a:t>
            </a:r>
          </a:p>
          <a:p>
            <a:endParaRPr lang="es-ES" dirty="0"/>
          </a:p>
          <a:p>
            <a:r>
              <a:rPr lang="es-ES_tradnl" u="sng" dirty="0">
                <a:hlinkClick r:id="rId2"/>
              </a:rPr>
              <a:t>http://p3.usal.edu.ar/index.php/miriada/article/download/1421/1810</a:t>
            </a:r>
            <a:endParaRPr lang="es-MX" dirty="0"/>
          </a:p>
          <a:p>
            <a:r>
              <a:rPr lang="es-ES_tradnl" dirty="0"/>
              <a:t> </a:t>
            </a:r>
            <a:endParaRPr lang="es-MX" dirty="0"/>
          </a:p>
          <a:p>
            <a:r>
              <a:rPr lang="es-ES_tradnl" u="sng" dirty="0">
                <a:hlinkClick r:id="rId3"/>
              </a:rPr>
              <a:t>https://www.lanacion.com.ar/1822802-francois-dubet-no-solo-somos-victimas-de-desigualdades-somos-tambien-sus-autores</a:t>
            </a:r>
            <a:endParaRPr lang="es-MX" dirty="0"/>
          </a:p>
          <a:p>
            <a:endParaRPr lang="es-ES" dirty="0"/>
          </a:p>
          <a:p>
            <a:endParaRPr lang="es-ES" dirty="0"/>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989814"/>
            <a:ext cx="8372450" cy="3046988"/>
          </a:xfrm>
          <a:prstGeom prst="rect">
            <a:avLst/>
          </a:prstGeom>
          <a:noFill/>
        </p:spPr>
        <p:txBody>
          <a:bodyPr wrap="square" rtlCol="0">
            <a:spAutoFit/>
          </a:bodyPr>
          <a:lstStyle/>
          <a:p>
            <a:r>
              <a:rPr lang="es-MX" sz="2400" dirty="0"/>
              <a:t>El mayor problema es del orden de las representaciones sociales capaces de dar fundamento a la solidaridad. </a:t>
            </a:r>
          </a:p>
          <a:p>
            <a:endParaRPr lang="es-MX" sz="2400" dirty="0"/>
          </a:p>
          <a:p>
            <a:r>
              <a:rPr lang="es-MX" sz="2400" dirty="0"/>
              <a:t>Antes, la solidaridad descansaba sobre tres pilares : la división del trabajo "funcional" y las clases sociales; las instituciones de integración como la Iglesia y la escuela, y el imaginario de la sociedad como una comunidad nacional compuesta de semejantes. </a:t>
            </a:r>
            <a:endParaRPr lang="es-ES" dirty="0"/>
          </a:p>
        </p:txBody>
      </p:sp>
    </p:spTree>
    <p:extLst>
      <p:ext uri="{BB962C8B-B14F-4D97-AF65-F5344CB8AC3E}">
        <p14:creationId xmlns:p14="http://schemas.microsoft.com/office/powerpoint/2010/main" val="3234827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356447"/>
            <a:ext cx="8372450" cy="4801314"/>
          </a:xfrm>
          <a:prstGeom prst="rect">
            <a:avLst/>
          </a:prstGeom>
          <a:noFill/>
        </p:spPr>
        <p:txBody>
          <a:bodyPr wrap="square" rtlCol="0">
            <a:spAutoFit/>
          </a:bodyPr>
          <a:lstStyle/>
          <a:p>
            <a:r>
              <a:rPr lang="es-MX" sz="2400" dirty="0"/>
              <a:t>Por razones vinculadas con los cambios del capitalismo y las transformaciones culturales, esos tres pilares de la solidaridad se están desintegrando, y estamos renunciando a querer la igualdad social, porque ya no consideramos a los otros lo suficientemente semejantes a nosotros.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226966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356447"/>
            <a:ext cx="8372450" cy="5170646"/>
          </a:xfrm>
          <a:prstGeom prst="rect">
            <a:avLst/>
          </a:prstGeom>
          <a:noFill/>
        </p:spPr>
        <p:txBody>
          <a:bodyPr wrap="square" rtlCol="0">
            <a:spAutoFit/>
          </a:bodyPr>
          <a:lstStyle/>
          <a:p>
            <a:r>
              <a:rPr lang="es-MX" sz="2400" dirty="0"/>
              <a:t>Las encuestas muestran que las personas explican cada vez con mayor frecuencia la desocupación y la pobreza como resultado de las conductas de los desempleados y de los pobres. </a:t>
            </a:r>
          </a:p>
          <a:p>
            <a:endParaRPr lang="es-MX" sz="2400" dirty="0"/>
          </a:p>
          <a:p>
            <a:r>
              <a:rPr lang="es-MX" sz="2400" dirty="0"/>
              <a:t>De ahí la idea de que ellos merecerían menos nuestra solidaridad, dado que son responsables de su suerte. </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3509770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356447"/>
            <a:ext cx="8372450" cy="7017304"/>
          </a:xfrm>
          <a:prstGeom prst="rect">
            <a:avLst/>
          </a:prstGeom>
          <a:noFill/>
        </p:spPr>
        <p:txBody>
          <a:bodyPr wrap="square" rtlCol="0">
            <a:spAutoFit/>
          </a:bodyPr>
          <a:lstStyle/>
          <a:p>
            <a:r>
              <a:rPr lang="es-MX" sz="2400" dirty="0"/>
              <a:t>Esto es consecuencia de la creencia en nuestra libertad común y en nuestra igualdad fundamental: mientras más afirmamos que somos libres e iguales, más nos volvemos responsables de nosotros mismos y, bajo el reino formal de la igualdad de oportunidades, el éxito de unos supone que los otros son responsables de sus fracasos. </a:t>
            </a:r>
          </a:p>
          <a:p>
            <a:endParaRPr lang="es-MX" sz="2400" dirty="0"/>
          </a:p>
          <a:p>
            <a:r>
              <a:rPr lang="es-MX" sz="2400" dirty="0"/>
              <a:t>Si estas personas son además de origen extranjero o de un color diferente, es fácil pensar que no les debemos nada. La libertad y la igualdad no siempre son van de la mano con la fraternidad.</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1832827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09293"/>
            <a:ext cx="8372450" cy="7017304"/>
          </a:xfrm>
          <a:prstGeom prst="rect">
            <a:avLst/>
          </a:prstGeom>
          <a:noFill/>
        </p:spPr>
        <p:txBody>
          <a:bodyPr wrap="square" rtlCol="0">
            <a:spAutoFit/>
          </a:bodyPr>
          <a:lstStyle/>
          <a:p>
            <a:r>
              <a:rPr lang="es-MX" sz="2400" dirty="0"/>
              <a:t>Los fundamentos de la solidaridad y de la fraternidad se debilitan en todas partes. Se proponen soluciones irreales, peligrosas y moralmente inaceptables. </a:t>
            </a:r>
          </a:p>
          <a:p>
            <a:endParaRPr lang="es-MX" sz="2400" dirty="0"/>
          </a:p>
          <a:p>
            <a:r>
              <a:rPr lang="es-MX" sz="2400" dirty="0"/>
              <a:t>Las políticas sociales deben ser más eficaces. Es importante que asuman una dimensión simbólica y pongan en evidencia los mecanismos de la solidaridad. </a:t>
            </a:r>
          </a:p>
          <a:p>
            <a:endParaRPr lang="es-MX" sz="2400" dirty="0"/>
          </a:p>
          <a:p>
            <a:r>
              <a:rPr lang="es-MX" sz="2400" dirty="0"/>
              <a:t>Por ejemplo, es indispensable saber quién "paga" y quién "gana”. Es necesario también que las políticas sociales dejen claros los principios de justicia sobre los que se apoyan: la igualdad, el mérito, las necesidades. </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285687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09293"/>
            <a:ext cx="8372450" cy="4801314"/>
          </a:xfrm>
          <a:prstGeom prst="rect">
            <a:avLst/>
          </a:prstGeom>
          <a:noFill/>
        </p:spPr>
        <p:txBody>
          <a:bodyPr wrap="square" rtlCol="0">
            <a:spAutoFit/>
          </a:bodyPr>
          <a:lstStyle/>
          <a:p>
            <a:r>
              <a:rPr lang="es-MX" sz="2400" dirty="0"/>
              <a:t>Dubet plantea dos grandes concepciones teóricas vigentes y que animan los debates acerca de la justicia social: </a:t>
            </a:r>
          </a:p>
          <a:p>
            <a:endParaRPr lang="es-MX" sz="2400" dirty="0"/>
          </a:p>
          <a:p>
            <a:r>
              <a:rPr lang="es-MX" sz="2400" dirty="0"/>
              <a:t>la igualdad de posiciones</a:t>
            </a:r>
          </a:p>
          <a:p>
            <a:endParaRPr lang="es-MX" sz="2400" dirty="0"/>
          </a:p>
          <a:p>
            <a:r>
              <a:rPr lang="es-MX" sz="2400" dirty="0"/>
              <a:t>la igualdad de oportunidades</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3659338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09293"/>
            <a:ext cx="8372450" cy="7017304"/>
          </a:xfrm>
          <a:prstGeom prst="rect">
            <a:avLst/>
          </a:prstGeom>
          <a:noFill/>
        </p:spPr>
        <p:txBody>
          <a:bodyPr wrap="square" rtlCol="0">
            <a:spAutoFit/>
          </a:bodyPr>
          <a:lstStyle/>
          <a:p>
            <a:r>
              <a:rPr lang="es-MX" sz="2400" dirty="0"/>
              <a:t>La igualdad de posiciones se refiere al grado en que están próximas o distantes las distintas posiciones que los individuos pueden ocupar en una sociedad (independientemente de quiénes son los que las ocupan realmente): por ejemplo trabajadores no calificados, técnicos o directivos en las empresas. </a:t>
            </a:r>
          </a:p>
          <a:p>
            <a:endParaRPr lang="es-MX" sz="2400" dirty="0"/>
          </a:p>
          <a:p>
            <a:r>
              <a:rPr lang="es-MX" sz="2400" dirty="0"/>
              <a:t>La igualdad de oportunidades se refiere a la equivalencia en las probabilidades que los individuos tienen de alcanzar u ocupar esas posiciones, sin importar cuán distantes estén ellas unas de otras.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553495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09293"/>
            <a:ext cx="8372450" cy="5539978"/>
          </a:xfrm>
          <a:prstGeom prst="rect">
            <a:avLst/>
          </a:prstGeom>
          <a:noFill/>
        </p:spPr>
        <p:txBody>
          <a:bodyPr wrap="square" rtlCol="0">
            <a:spAutoFit/>
          </a:bodyPr>
          <a:lstStyle/>
          <a:p>
            <a:r>
              <a:rPr lang="es-MX" sz="2400" dirty="0"/>
              <a:t>Estas dos perspectivas confrontadas no son “meros diagramas teóricos”.</a:t>
            </a:r>
          </a:p>
          <a:p>
            <a:endParaRPr lang="es-MX" sz="2400" dirty="0"/>
          </a:p>
          <a:p>
            <a:r>
              <a:rPr lang="es-MX" sz="2400" dirty="0"/>
              <a:t>Son sostenidas por actores diferentes, involucran distintos intereses y tienen consecuencias sobre la orientación que asumen las políticas sociales que se adoptan.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118882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09293"/>
            <a:ext cx="8372450" cy="5909309"/>
          </a:xfrm>
          <a:prstGeom prst="rect">
            <a:avLst/>
          </a:prstGeom>
          <a:noFill/>
        </p:spPr>
        <p:txBody>
          <a:bodyPr wrap="square" rtlCol="0">
            <a:spAutoFit/>
          </a:bodyPr>
          <a:lstStyle/>
          <a:p>
            <a:r>
              <a:rPr lang="es-MX" sz="2400" dirty="0"/>
              <a:t>Una representación de la justicia social es la que busca que se reduzcan las diferencias entre las posiciones sociales ocupadas por individuos desigualmente dotados: diferencias de ingresos, condiciones de vida, acceso a servicios, etc. entre las posiciones. De manera que, al aproximarse las posiciones “...la movilidad social de los individuos no sea ya una prioridad”.</a:t>
            </a:r>
          </a:p>
          <a:p>
            <a:endParaRPr lang="es-MX" sz="2400" dirty="0"/>
          </a:p>
          <a:p>
            <a:r>
              <a:rPr lang="es-MX" sz="2400" dirty="0"/>
              <a:t>SOCIEDAD IGUALITARIA</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1235791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33902"/>
            <a:ext cx="8372450" cy="7017304"/>
          </a:xfrm>
          <a:prstGeom prst="rect">
            <a:avLst/>
          </a:prstGeom>
          <a:noFill/>
        </p:spPr>
        <p:txBody>
          <a:bodyPr wrap="square" rtlCol="0">
            <a:spAutoFit/>
          </a:bodyPr>
          <a:lstStyle/>
          <a:p>
            <a:r>
              <a:rPr lang="es-MX" sz="2400" dirty="0"/>
              <a:t>Otra representación de la justicia social, y que tiende a ser dominante hoy día, tiene un fundamento meritocrático y busca asegurar que todos tengan posibilidad de acceder a las posiciones más ventajosas, independientemente de sus orígenes y herencias, si se esfuerzan lo bastante. </a:t>
            </a:r>
          </a:p>
          <a:p>
            <a:endParaRPr lang="es-MX" sz="2400" dirty="0"/>
          </a:p>
          <a:p>
            <a:r>
              <a:rPr lang="es-MX" sz="2400" dirty="0"/>
              <a:t>No busca nivelar posiciones, sino remover obstáculos y discriminaciones que “...perturbarían una competencia al término de la cual los individuos, iguales en el punto de partida, ocuparían posiciones jerarquizadas”.</a:t>
            </a:r>
          </a:p>
          <a:p>
            <a:endParaRPr lang="es-MX" sz="2400" dirty="0"/>
          </a:p>
          <a:p>
            <a:r>
              <a:rPr lang="es-MX" sz="2400" dirty="0"/>
              <a:t>SOCIEDAD MERITOCRÁTICA</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3452579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Francois</a:t>
            </a:r>
            <a:r>
              <a:rPr lang="es-ES" dirty="0"/>
              <a:t> </a:t>
            </a:r>
            <a:r>
              <a:rPr lang="es-ES" dirty="0" err="1"/>
              <a:t>Dubet</a:t>
            </a:r>
            <a:endParaRPr lang="es-ES" sz="3200" dirty="0"/>
          </a:p>
        </p:txBody>
      </p:sp>
      <p:sp>
        <p:nvSpPr>
          <p:cNvPr id="2" name="CuadroTexto 1"/>
          <p:cNvSpPr txBox="1"/>
          <p:nvPr/>
        </p:nvSpPr>
        <p:spPr>
          <a:xfrm>
            <a:off x="2003268" y="1937917"/>
            <a:ext cx="184666" cy="369332"/>
          </a:xfrm>
          <a:prstGeom prst="rect">
            <a:avLst/>
          </a:prstGeom>
          <a:noFill/>
        </p:spPr>
        <p:txBody>
          <a:bodyPr wrap="none" rtlCol="0">
            <a:spAutoFit/>
          </a:bodyPr>
          <a:lstStyle/>
          <a:p>
            <a:endParaRPr lang="es-ES" dirty="0"/>
          </a:p>
        </p:txBody>
      </p:sp>
      <p:sp>
        <p:nvSpPr>
          <p:cNvPr id="3" name="CuadroTexto 2"/>
          <p:cNvSpPr txBox="1"/>
          <p:nvPr/>
        </p:nvSpPr>
        <p:spPr>
          <a:xfrm>
            <a:off x="1492630" y="1937917"/>
            <a:ext cx="1623563" cy="369332"/>
          </a:xfrm>
          <a:prstGeom prst="rect">
            <a:avLst/>
          </a:prstGeom>
          <a:noFill/>
        </p:spPr>
        <p:txBody>
          <a:bodyPr wrap="square" rtlCol="0">
            <a:spAutoFit/>
          </a:bodyPr>
          <a:lstStyle/>
          <a:p>
            <a:endParaRPr lang="es-ES" dirty="0"/>
          </a:p>
        </p:txBody>
      </p:sp>
      <p:sp>
        <p:nvSpPr>
          <p:cNvPr id="6" name="CuadroTexto 5"/>
          <p:cNvSpPr txBox="1"/>
          <p:nvPr/>
        </p:nvSpPr>
        <p:spPr>
          <a:xfrm>
            <a:off x="379704" y="1780789"/>
            <a:ext cx="4556452" cy="4524316"/>
          </a:xfrm>
          <a:prstGeom prst="rect">
            <a:avLst/>
          </a:prstGeom>
          <a:noFill/>
        </p:spPr>
        <p:txBody>
          <a:bodyPr wrap="square" rtlCol="0">
            <a:spAutoFit/>
          </a:bodyPr>
          <a:lstStyle/>
          <a:p>
            <a:r>
              <a:rPr lang="es-MX" dirty="0"/>
              <a:t>Sociólogo francés</a:t>
            </a:r>
          </a:p>
          <a:p>
            <a:r>
              <a:rPr lang="es-MX" dirty="0"/>
              <a:t>Profesor de la Universidad de Burdeos</a:t>
            </a:r>
          </a:p>
          <a:p>
            <a:r>
              <a:rPr lang="es-MX" dirty="0"/>
              <a:t>Director de la École des Hautes Études en Sciences Sociales. </a:t>
            </a:r>
          </a:p>
          <a:p>
            <a:r>
              <a:rPr lang="es-MX" dirty="0"/>
              <a:t>Discípulo de Alain Touraine</a:t>
            </a:r>
          </a:p>
          <a:p>
            <a:r>
              <a:rPr lang="es-MX" dirty="0"/>
              <a:t>Principales obras:</a:t>
            </a:r>
          </a:p>
          <a:p>
            <a:r>
              <a:rPr lang="es-MX" dirty="0"/>
              <a:t>La Galère: jeunes en survie</a:t>
            </a:r>
            <a:br>
              <a:rPr lang="es-MX" dirty="0"/>
            </a:br>
            <a:r>
              <a:rPr lang="es-MX" dirty="0"/>
              <a:t>El declive de la institución: profesiones, sujetos e individuos en la modernidad</a:t>
            </a:r>
            <a:br>
              <a:rPr lang="es-MX" dirty="0"/>
            </a:br>
            <a:r>
              <a:rPr lang="es-MX" dirty="0"/>
              <a:t>La escuela de las oportunidades: ¿Qué es una escuela justa?</a:t>
            </a:r>
            <a:br>
              <a:rPr lang="es-MX" dirty="0"/>
            </a:br>
            <a:r>
              <a:rPr lang="es-MX" dirty="0"/>
              <a:t>L'expérience sociologique</a:t>
            </a:r>
            <a:br>
              <a:rPr lang="es-MX" dirty="0"/>
            </a:br>
            <a:r>
              <a:rPr lang="es-MX" dirty="0"/>
              <a:t>Faits d'école</a:t>
            </a:r>
            <a:br>
              <a:rPr lang="es-MX" dirty="0"/>
            </a:br>
            <a:r>
              <a:rPr lang="es-MX" dirty="0"/>
              <a:t>Travail des sociétés</a:t>
            </a:r>
          </a:p>
          <a:p>
            <a:r>
              <a:rPr lang="es-MX" dirty="0"/>
              <a:t>Sociología de la experiencia</a:t>
            </a:r>
          </a:p>
          <a:p>
            <a:endParaRPr lang="es-ES" dirty="0"/>
          </a:p>
        </p:txBody>
      </p:sp>
      <p:pic>
        <p:nvPicPr>
          <p:cNvPr id="7" name="Imagen 6"/>
          <p:cNvPicPr>
            <a:picLocks noChangeAspect="1"/>
          </p:cNvPicPr>
          <p:nvPr/>
        </p:nvPicPr>
        <p:blipFill>
          <a:blip r:embed="rId2"/>
          <a:stretch>
            <a:fillRect/>
          </a:stretch>
        </p:blipFill>
        <p:spPr>
          <a:xfrm>
            <a:off x="5294141" y="2307249"/>
            <a:ext cx="3137914" cy="3436763"/>
          </a:xfrm>
          <a:prstGeom prst="rect">
            <a:avLst/>
          </a:prstGeom>
        </p:spPr>
      </p:pic>
    </p:spTree>
    <p:extLst>
      <p:ext uri="{BB962C8B-B14F-4D97-AF65-F5344CB8AC3E}">
        <p14:creationId xmlns:p14="http://schemas.microsoft.com/office/powerpoint/2010/main" val="1022605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33902"/>
            <a:ext cx="8372450" cy="3693319"/>
          </a:xfrm>
          <a:prstGeom prst="rect">
            <a:avLst/>
          </a:prstGeom>
          <a:noFill/>
        </p:spPr>
        <p:txBody>
          <a:bodyPr wrap="square" rtlCol="0">
            <a:spAutoFit/>
          </a:bodyPr>
          <a:lstStyle/>
          <a:p>
            <a:r>
              <a:rPr lang="es-MX" sz="2400" dirty="0"/>
              <a:t>DEBATE</a:t>
            </a:r>
          </a:p>
          <a:p>
            <a:endParaRPr lang="es-MX" sz="2400" dirty="0"/>
          </a:p>
          <a:p>
            <a:r>
              <a:rPr lang="es-MX" sz="2400" dirty="0"/>
              <a:t>DESMONTANDO LA MERITOCRACIA</a:t>
            </a:r>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357906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35472"/>
            <a:ext cx="8372450" cy="6647973"/>
          </a:xfrm>
          <a:prstGeom prst="rect">
            <a:avLst/>
          </a:prstGeom>
          <a:noFill/>
        </p:spPr>
        <p:txBody>
          <a:bodyPr wrap="square" rtlCol="0">
            <a:spAutoFit/>
          </a:bodyPr>
          <a:lstStyle/>
          <a:p>
            <a:r>
              <a:rPr lang="es-MX" sz="2400" dirty="0"/>
              <a:t>Dubet proclama las virtudes de ambas concepciones y afirma que existen suficientes razones para querer vivir en una sociedad que sea, al tiempo, relativamente igualitaria y relativamente meritocrática. </a:t>
            </a:r>
          </a:p>
          <a:p>
            <a:endParaRPr lang="es-MX" sz="2400" dirty="0"/>
          </a:p>
          <a:p>
            <a:r>
              <a:rPr lang="es-MX" sz="2400" dirty="0"/>
              <a:t>Pero cree, sin embargo que, al momento de pensar en términos de políticas, ello no nos dispensa de priorizar una u otra vía. Por ejemplo, no es lo mismo apostar al aumento de los bajos salarios y a las mejoras de las condiciones de vida de los barrios populares, que procurar que los niños de esos barrios tengan las mismas oportunidades que los otros de acceder a la elite en función de su mérito.</a:t>
            </a:r>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3677806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481933"/>
            <a:ext cx="8372450" cy="7755967"/>
          </a:xfrm>
          <a:prstGeom prst="rect">
            <a:avLst/>
          </a:prstGeom>
          <a:noFill/>
        </p:spPr>
        <p:txBody>
          <a:bodyPr wrap="square" rtlCol="0">
            <a:spAutoFit/>
          </a:bodyPr>
          <a:lstStyle/>
          <a:p>
            <a:r>
              <a:rPr lang="es-MX" sz="2400" dirty="0"/>
              <a:t>La igualdad de posiciones se correlaciona con el estado Benefactor y con el tema de la equidad en la distribución de los ingresos. </a:t>
            </a:r>
          </a:p>
          <a:p>
            <a:endParaRPr lang="es-MX" sz="2400" dirty="0"/>
          </a:p>
          <a:p>
            <a:r>
              <a:rPr lang="es-MX" sz="2400" dirty="0"/>
              <a:t>Pero la igualdad de posiciones ha estado dominada por la tensión entre dos grandes tendencias:</a:t>
            </a:r>
          </a:p>
          <a:p>
            <a:endParaRPr lang="es-MX" sz="2400" dirty="0"/>
          </a:p>
          <a:p>
            <a:pPr marL="457200" indent="-457200">
              <a:buAutoNum type="arabicPeriod"/>
            </a:pPr>
            <a:r>
              <a:rPr lang="es-MX" sz="2400" dirty="0"/>
              <a:t>Reducir las distancias</a:t>
            </a:r>
          </a:p>
          <a:p>
            <a:pPr marL="457200" indent="-457200">
              <a:buAutoNum type="arabicPeriod"/>
            </a:pPr>
            <a:r>
              <a:rPr lang="es-MX" sz="2400" dirty="0"/>
              <a:t>Fijar las posiciones y asegurarlas</a:t>
            </a:r>
          </a:p>
          <a:p>
            <a:pPr marL="457200" indent="-457200">
              <a:buAutoNum type="arabicPeriod"/>
            </a:pPr>
            <a:endParaRPr lang="es-MX" sz="2400" dirty="0"/>
          </a:p>
          <a:p>
            <a:r>
              <a:rPr lang="es-MX" sz="2400" dirty="0"/>
              <a:t>Por un lado es necesario reducir las desigualdades entre las posiciones sociales; por otro lado es necesario que cada uno esté en su lugar, siempre y cuando ese lugar sea aceptable y esté asegurado.</a:t>
            </a:r>
          </a:p>
          <a:p>
            <a:pPr marL="457200" indent="-457200">
              <a:buAutoNum type="arabicPeriod"/>
            </a:pPr>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956200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64388"/>
            <a:ext cx="8372450" cy="6278641"/>
          </a:xfrm>
          <a:prstGeom prst="rect">
            <a:avLst/>
          </a:prstGeom>
          <a:noFill/>
        </p:spPr>
        <p:txBody>
          <a:bodyPr wrap="square" rtlCol="0">
            <a:spAutoFit/>
          </a:bodyPr>
          <a:lstStyle/>
          <a:p>
            <a:r>
              <a:rPr lang="es-MX" sz="2400" dirty="0"/>
              <a:t>La protección de las posiciones puede volver difícil disminuir la reducción de las desigualdades. </a:t>
            </a:r>
          </a:p>
          <a:p>
            <a:endParaRPr lang="es-MX" sz="2400" dirty="0"/>
          </a:p>
          <a:p>
            <a:r>
              <a:rPr lang="es-MX" sz="2400" dirty="0"/>
              <a:t>Si protegemos a los incluidos, provocamos exclusiones: ello se tornó patente cuando con el crecimiento tecnológico ya no hubo empleos para todos. </a:t>
            </a:r>
          </a:p>
          <a:p>
            <a:endParaRPr lang="es-MX" sz="2400" dirty="0"/>
          </a:p>
          <a:p>
            <a:r>
              <a:rPr lang="es-MX" sz="2400" dirty="0"/>
              <a:t>Es decir, si no hay suficientes posiciones protegidas para ser ocupadas por todos, entonces algunos no se benefician de la reducción de las desigualdades.</a:t>
            </a:r>
          </a:p>
          <a:p>
            <a:pPr marL="457200" indent="-457200">
              <a:buAutoNum type="arabicPeriod"/>
            </a:pPr>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203322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114328"/>
            <a:ext cx="8372450" cy="7386636"/>
          </a:xfrm>
          <a:prstGeom prst="rect">
            <a:avLst/>
          </a:prstGeom>
          <a:noFill/>
        </p:spPr>
        <p:txBody>
          <a:bodyPr wrap="square" rtlCol="0">
            <a:spAutoFit/>
          </a:bodyPr>
          <a:lstStyle/>
          <a:p>
            <a:r>
              <a:rPr lang="es-MX" sz="2400" dirty="0"/>
              <a:t>... “para aquellos que no tienen posición estable y que vienen a hacer competencia a los asalariados protegidos, la justicia de las posiciones resulta profundamente conservadora: favorece a quienes ya cuentan con una posición establecida, e invita a los outsiders a mantenerse en el lugar subordinado que les es acordado”.</a:t>
            </a:r>
          </a:p>
          <a:p>
            <a:endParaRPr lang="es-MX" sz="2400" dirty="0"/>
          </a:p>
          <a:p>
            <a:r>
              <a:rPr lang="es-MX" sz="2400" dirty="0"/>
              <a:t>Y cuando la insuficiencia de las posiciones hace que estas sean poco permeables e inaccesibles para muchos, entonces aparece la demanda de </a:t>
            </a:r>
            <a:r>
              <a:rPr lang="es-MX" sz="2400" b="1" u="sng" dirty="0"/>
              <a:t>la igualdad de oportunidades</a:t>
            </a:r>
            <a:r>
              <a:rPr lang="es-MX" sz="2400" dirty="0"/>
              <a:t>, a fin de que los lugares existentes se abran al acceso de quienes se han visto discriminados.</a:t>
            </a:r>
          </a:p>
          <a:p>
            <a:endParaRPr lang="es-MX" sz="2400" dirty="0"/>
          </a:p>
          <a:p>
            <a:pPr marL="457200" indent="-457200">
              <a:buAutoNum type="arabicPeriod"/>
            </a:pPr>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0955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54601"/>
            <a:ext cx="7556313" cy="1116106"/>
          </a:xfrm>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202413"/>
            <a:ext cx="7556313" cy="7386636"/>
          </a:xfrm>
          <a:prstGeom prst="rect">
            <a:avLst/>
          </a:prstGeom>
          <a:noFill/>
        </p:spPr>
        <p:txBody>
          <a:bodyPr wrap="square" rtlCol="0">
            <a:spAutoFit/>
          </a:bodyPr>
          <a:lstStyle/>
          <a:p>
            <a:r>
              <a:rPr lang="es-ES_tradnl" sz="2400" dirty="0"/>
              <a:t> </a:t>
            </a:r>
            <a:r>
              <a:rPr lang="es-MX" sz="2400" dirty="0"/>
              <a:t>La desigualdad se viene ensanchando en los últimos años, en todas partes, y más acentuadamente aún en los países que optaron por la igualdad de oportunidades.</a:t>
            </a:r>
          </a:p>
          <a:p>
            <a:endParaRPr lang="es-MX" sz="2400" dirty="0"/>
          </a:p>
          <a:p>
            <a:r>
              <a:rPr lang="es-MX" sz="2400" dirty="0"/>
              <a:t>Por ejemplo, el sistema educativo asegura a los jóvenes provenientes de hogares pobres una representación en las universidades. Pero los jóvenes pobres se cuentan por millones. </a:t>
            </a:r>
          </a:p>
          <a:p>
            <a:endParaRPr lang="es-MX" sz="2400" dirty="0"/>
          </a:p>
          <a:p>
            <a:r>
              <a:rPr lang="es-MX" sz="2400" dirty="0"/>
              <a:t>“...la suma de las salvaciones individuales no trae necesariamente consigo la salvación colectiva (...), la justicia que se hace a los individuos no es necesariamente de provecho para toda la sociedad.</a:t>
            </a:r>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565754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26260"/>
            <a:ext cx="8372450" cy="6647973"/>
          </a:xfrm>
          <a:prstGeom prst="rect">
            <a:avLst/>
          </a:prstGeom>
          <a:noFill/>
        </p:spPr>
        <p:txBody>
          <a:bodyPr wrap="square" rtlCol="0">
            <a:spAutoFit/>
          </a:bodyPr>
          <a:lstStyle/>
          <a:p>
            <a:r>
              <a:rPr lang="es-MX" sz="2400" dirty="0"/>
              <a:t>El veredicto final de Dubet le hace pronunciarse por la igualdad de las posiciones con dos líneas argumentales decisivas: </a:t>
            </a:r>
          </a:p>
          <a:p>
            <a:endParaRPr lang="es-MX" sz="2400" dirty="0"/>
          </a:p>
          <a:p>
            <a:pPr marL="457200" indent="-457200">
              <a:buAutoNum type="arabicPeriod"/>
            </a:pPr>
            <a:r>
              <a:rPr lang="es-MX" sz="2400" dirty="0"/>
              <a:t>Mientras que la mayor igualdad de oportunidades no reduce la distancia entre posiciones, al revés, la igualdad de las posiciones favorece en cambio la de las oportunidades. </a:t>
            </a:r>
          </a:p>
          <a:p>
            <a:endParaRPr lang="es-MX" sz="2400" dirty="0"/>
          </a:p>
          <a:p>
            <a:pPr marL="457200" indent="-457200">
              <a:buAutoNum type="arabicPeriod"/>
            </a:pPr>
            <a:r>
              <a:rPr lang="es-MX" sz="2400" dirty="0"/>
              <a:t>Por otra parte, aun cuando las oportunidades de acceso a escasas posiciones de privilegio estuvieran parejamente repartidas, persistirían las desigualdades. </a:t>
            </a:r>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30663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La 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826260"/>
            <a:ext cx="8372450" cy="6278641"/>
          </a:xfrm>
          <a:prstGeom prst="rect">
            <a:avLst/>
          </a:prstGeom>
          <a:noFill/>
        </p:spPr>
        <p:txBody>
          <a:bodyPr wrap="square" rtlCol="0">
            <a:spAutoFit/>
          </a:bodyPr>
          <a:lstStyle/>
          <a:p>
            <a:pPr marL="457200" indent="-457200">
              <a:buAutoNum type="arabicPeriod"/>
            </a:pPr>
            <a:endParaRPr lang="es-MX" sz="2400" dirty="0"/>
          </a:p>
          <a:p>
            <a:r>
              <a:rPr lang="es-MX" sz="2400" dirty="0"/>
              <a:t>Y la desigualdad, nos dice, hace mal. </a:t>
            </a:r>
          </a:p>
          <a:p>
            <a:endParaRPr lang="es-MX" sz="2400" dirty="0"/>
          </a:p>
          <a:p>
            <a:r>
              <a:rPr lang="es-MX" sz="2400" dirty="0"/>
              <a:t>Las desigualdades aumentan la hostilidad y la desconfianza entre grupos e individuos, generan relaciones sociales más agresivas, y acentúan el consumo conspicuo de los más ricos.</a:t>
            </a:r>
          </a:p>
          <a:p>
            <a:endParaRPr lang="es-MX" sz="2400" dirty="0"/>
          </a:p>
          <a:p>
            <a:r>
              <a:rPr lang="es-MX" sz="2400" dirty="0"/>
              <a:t>En suma, la igualdad entre las posiciones es buena en sí misma ya que “…constituye sin duda la mejor manera de realizar la igualdad de oportunidades”.</a:t>
            </a:r>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295734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Francois</a:t>
            </a:r>
            <a:r>
              <a:rPr lang="es-ES" dirty="0"/>
              <a:t> </a:t>
            </a:r>
            <a:r>
              <a:rPr lang="es-ES" dirty="0" err="1"/>
              <a:t>Dubet</a:t>
            </a:r>
            <a:endParaRPr lang="es-ES" sz="3200" dirty="0"/>
          </a:p>
        </p:txBody>
      </p:sp>
      <p:sp>
        <p:nvSpPr>
          <p:cNvPr id="2" name="CuadroTexto 1"/>
          <p:cNvSpPr txBox="1"/>
          <p:nvPr/>
        </p:nvSpPr>
        <p:spPr>
          <a:xfrm>
            <a:off x="2003268" y="1937917"/>
            <a:ext cx="184666" cy="369332"/>
          </a:xfrm>
          <a:prstGeom prst="rect">
            <a:avLst/>
          </a:prstGeom>
          <a:noFill/>
        </p:spPr>
        <p:txBody>
          <a:bodyPr wrap="none" rtlCol="0">
            <a:spAutoFit/>
          </a:bodyPr>
          <a:lstStyle/>
          <a:p>
            <a:endParaRPr lang="es-ES" dirty="0"/>
          </a:p>
        </p:txBody>
      </p:sp>
      <p:sp>
        <p:nvSpPr>
          <p:cNvPr id="3" name="CuadroTexto 2"/>
          <p:cNvSpPr txBox="1"/>
          <p:nvPr/>
        </p:nvSpPr>
        <p:spPr>
          <a:xfrm>
            <a:off x="1492630" y="1937917"/>
            <a:ext cx="1623563" cy="369332"/>
          </a:xfrm>
          <a:prstGeom prst="rect">
            <a:avLst/>
          </a:prstGeom>
          <a:noFill/>
        </p:spPr>
        <p:txBody>
          <a:bodyPr wrap="square" rtlCol="0">
            <a:spAutoFit/>
          </a:bodyPr>
          <a:lstStyle/>
          <a:p>
            <a:endParaRPr lang="es-ES" dirty="0"/>
          </a:p>
        </p:txBody>
      </p:sp>
      <p:sp>
        <p:nvSpPr>
          <p:cNvPr id="6" name="CuadroTexto 5"/>
          <p:cNvSpPr txBox="1"/>
          <p:nvPr/>
        </p:nvSpPr>
        <p:spPr>
          <a:xfrm>
            <a:off x="379704" y="1780789"/>
            <a:ext cx="4556452" cy="3693319"/>
          </a:xfrm>
          <a:prstGeom prst="rect">
            <a:avLst/>
          </a:prstGeom>
          <a:noFill/>
        </p:spPr>
        <p:txBody>
          <a:bodyPr wrap="square" rtlCol="0">
            <a:spAutoFit/>
          </a:bodyPr>
          <a:lstStyle/>
          <a:p>
            <a:r>
              <a:rPr lang="es-MX" dirty="0"/>
              <a:t>Sus temas de investigación se refieren, principalmente a:</a:t>
            </a:r>
          </a:p>
          <a:p>
            <a:endParaRPr lang="es-MX" dirty="0"/>
          </a:p>
          <a:p>
            <a:r>
              <a:rPr lang="es-MX" dirty="0"/>
              <a:t>La sociología de la educación</a:t>
            </a:r>
          </a:p>
          <a:p>
            <a:r>
              <a:rPr lang="es-MX" dirty="0"/>
              <a:t>Las desigualdades</a:t>
            </a:r>
          </a:p>
          <a:p>
            <a:r>
              <a:rPr lang="es-MX" dirty="0"/>
              <a:t>La marginalidad juvenil</a:t>
            </a:r>
          </a:p>
          <a:p>
            <a:r>
              <a:rPr lang="es-MX" dirty="0"/>
              <a:t>La inmigración</a:t>
            </a:r>
          </a:p>
          <a:p>
            <a:r>
              <a:rPr lang="es-MX" dirty="0"/>
              <a:t>La capacidad de inclusión social de las instituciones educativas</a:t>
            </a:r>
          </a:p>
          <a:p>
            <a:endParaRPr lang="es-MX" dirty="0"/>
          </a:p>
          <a:p>
            <a:r>
              <a:rPr lang="es-MX" dirty="0"/>
              <a:t>Se reconoce, a sí mismo como perteneciente a la izquierda francesa</a:t>
            </a:r>
          </a:p>
          <a:p>
            <a:endParaRPr lang="es-ES" dirty="0"/>
          </a:p>
        </p:txBody>
      </p:sp>
      <p:pic>
        <p:nvPicPr>
          <p:cNvPr id="8" name="Imagen 7"/>
          <p:cNvPicPr>
            <a:picLocks noChangeAspect="1"/>
          </p:cNvPicPr>
          <p:nvPr/>
        </p:nvPicPr>
        <p:blipFill>
          <a:blip r:embed="rId2"/>
          <a:stretch>
            <a:fillRect/>
          </a:stretch>
        </p:blipFill>
        <p:spPr>
          <a:xfrm>
            <a:off x="4936156" y="1464440"/>
            <a:ext cx="2908300" cy="4178300"/>
          </a:xfrm>
          <a:prstGeom prst="rect">
            <a:avLst/>
          </a:prstGeom>
        </p:spPr>
      </p:pic>
    </p:spTree>
    <p:extLst>
      <p:ext uri="{BB962C8B-B14F-4D97-AF65-F5344CB8AC3E}">
        <p14:creationId xmlns:p14="http://schemas.microsoft.com/office/powerpoint/2010/main" val="121585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448105"/>
            <a:ext cx="8372450" cy="3754874"/>
          </a:xfrm>
          <a:prstGeom prst="rect">
            <a:avLst/>
          </a:prstGeom>
          <a:noFill/>
        </p:spPr>
        <p:txBody>
          <a:bodyPr wrap="square" rtlCol="0">
            <a:spAutoFit/>
          </a:bodyPr>
          <a:lstStyle/>
          <a:p>
            <a:r>
              <a:rPr lang="es-MX" sz="2200" dirty="0"/>
              <a:t>Entre los años 1900 y 1980, las desigualdades sociales se redujeron fuertemente en las sociedades industriales desarrolladas. </a:t>
            </a:r>
          </a:p>
          <a:p>
            <a:endParaRPr lang="es-MX" sz="2200" dirty="0"/>
          </a:p>
          <a:p>
            <a:r>
              <a:rPr lang="es-MX" sz="2200" dirty="0"/>
              <a:t>Hoy, la tendencia se ha revertido y las desigualdades sociales se incrementan. </a:t>
            </a:r>
          </a:p>
          <a:p>
            <a:endParaRPr lang="es-MX" sz="2200" dirty="0"/>
          </a:p>
          <a:p>
            <a:r>
              <a:rPr lang="es-MX" sz="2200" dirty="0"/>
              <a:t>Este retorno de las desigualdades no es sólo un efecto mecánico de las mutaciones del capitalismo, sino también responde al hecho de que los individuos ya no eligen la igualdad social. </a:t>
            </a:r>
          </a:p>
          <a:p>
            <a:endParaRPr lang="es-ES" dirty="0"/>
          </a:p>
        </p:txBody>
      </p:sp>
    </p:spTree>
    <p:extLst>
      <p:ext uri="{BB962C8B-B14F-4D97-AF65-F5344CB8AC3E}">
        <p14:creationId xmlns:p14="http://schemas.microsoft.com/office/powerpoint/2010/main" val="60871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448105"/>
            <a:ext cx="8372450" cy="3293209"/>
          </a:xfrm>
          <a:prstGeom prst="rect">
            <a:avLst/>
          </a:prstGeom>
          <a:noFill/>
        </p:spPr>
        <p:txBody>
          <a:bodyPr wrap="square" rtlCol="0">
            <a:spAutoFit/>
          </a:bodyPr>
          <a:lstStyle/>
          <a:p>
            <a:r>
              <a:rPr lang="es-MX" sz="2400" dirty="0"/>
              <a:t>La hipótesis es que la elección de la igualdad o de la reducción de las desigualdades, descansa sobre los lazos y los sentimientos de solidaridad, que hoy están en declive.</a:t>
            </a:r>
          </a:p>
          <a:p>
            <a:endParaRPr lang="es-MX" sz="2400" dirty="0"/>
          </a:p>
          <a:p>
            <a:r>
              <a:rPr lang="es-MX" sz="2400" dirty="0"/>
              <a:t>El apego formal al principio de igualdad no se transforma en deseo de igualdad social cuando elegimos sobre nuestras opciones : escuela privada, seguridad privada, etc ...</a:t>
            </a:r>
          </a:p>
          <a:p>
            <a:r>
              <a:rPr lang="es-MX" sz="2200" dirty="0"/>
              <a:t> </a:t>
            </a:r>
          </a:p>
          <a:p>
            <a:endParaRPr lang="es-ES" dirty="0"/>
          </a:p>
        </p:txBody>
      </p:sp>
    </p:spTree>
    <p:extLst>
      <p:ext uri="{BB962C8B-B14F-4D97-AF65-F5344CB8AC3E}">
        <p14:creationId xmlns:p14="http://schemas.microsoft.com/office/powerpoint/2010/main" val="1651176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2421917"/>
            <a:ext cx="8372450" cy="2215991"/>
          </a:xfrm>
          <a:prstGeom prst="rect">
            <a:avLst/>
          </a:prstGeom>
          <a:noFill/>
        </p:spPr>
        <p:txBody>
          <a:bodyPr wrap="square" rtlCol="0">
            <a:spAutoFit/>
          </a:bodyPr>
          <a:lstStyle/>
          <a:p>
            <a:r>
              <a:rPr lang="es-MX" sz="2400" dirty="0"/>
              <a:t>Para Dubet la igualdad social consiste en hacer que los ciudadanos de una misma sociedad dispongan de condiciones de vida suficientemente próximas, para que tengan el sentimiento de vivir en el mismo mundo y ser solidarios y dependientes los unos de los otros. </a:t>
            </a:r>
          </a:p>
          <a:p>
            <a:endParaRPr lang="es-ES" dirty="0"/>
          </a:p>
        </p:txBody>
      </p:sp>
    </p:spTree>
    <p:extLst>
      <p:ext uri="{BB962C8B-B14F-4D97-AF65-F5344CB8AC3E}">
        <p14:creationId xmlns:p14="http://schemas.microsoft.com/office/powerpoint/2010/main" val="4283014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989814"/>
            <a:ext cx="8372450" cy="4062651"/>
          </a:xfrm>
          <a:prstGeom prst="rect">
            <a:avLst/>
          </a:prstGeom>
          <a:noFill/>
        </p:spPr>
        <p:txBody>
          <a:bodyPr wrap="square" rtlCol="0">
            <a:spAutoFit/>
          </a:bodyPr>
          <a:lstStyle/>
          <a:p>
            <a:r>
              <a:rPr lang="es-ES_tradnl" sz="2400" dirty="0"/>
              <a:t>A</a:t>
            </a:r>
            <a:r>
              <a:rPr lang="es-MX" sz="2400" dirty="0"/>
              <a:t>ceptamos las desigualdades sociales mientras no amenacen el sentimiento que tenemos de ser fundamentalmente iguales, a pesar de nuestras diferencias y a pesar de las desigualdades "naturales" entre los individuos. </a:t>
            </a:r>
          </a:p>
          <a:p>
            <a:endParaRPr lang="es-MX" sz="2400" dirty="0"/>
          </a:p>
          <a:p>
            <a:r>
              <a:rPr lang="es-MX" sz="2400" dirty="0"/>
              <a:t>Diversas investigaciones muestran que los individuos consideran que una sociedad en la que el 10% más rico fuera tres veces más rico que el 10% más pobre sería una sociedad con desigualdades sociales "justas" y aceptables.</a:t>
            </a:r>
          </a:p>
          <a:p>
            <a:endParaRPr lang="es-ES" dirty="0"/>
          </a:p>
        </p:txBody>
      </p:sp>
    </p:spTree>
    <p:extLst>
      <p:ext uri="{BB962C8B-B14F-4D97-AF65-F5344CB8AC3E}">
        <p14:creationId xmlns:p14="http://schemas.microsoft.com/office/powerpoint/2010/main" val="1849628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989814"/>
            <a:ext cx="8372450" cy="5539978"/>
          </a:xfrm>
          <a:prstGeom prst="rect">
            <a:avLst/>
          </a:prstGeom>
          <a:noFill/>
        </p:spPr>
        <p:txBody>
          <a:bodyPr wrap="square" rtlCol="0">
            <a:spAutoFit/>
          </a:bodyPr>
          <a:lstStyle/>
          <a:p>
            <a:r>
              <a:rPr lang="es-MX" sz="2400" dirty="0"/>
              <a:t>Con frecuencia denunciamos las desigualdades grandes para justificar mejor las pequeñas desigualdades que nos son favorables.</a:t>
            </a:r>
          </a:p>
          <a:p>
            <a:endParaRPr lang="es-MX" sz="2400" dirty="0"/>
          </a:p>
          <a:p>
            <a:r>
              <a:rPr lang="es-MX" sz="2400" dirty="0"/>
              <a:t>Las grandes desigualdades que condenamos son el resultado de las pequeñas desigualdades que defendemos.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797688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err="1"/>
              <a:t>Dubet</a:t>
            </a:r>
            <a:r>
              <a:rPr lang="es-ES" dirty="0"/>
              <a:t> </a:t>
            </a:r>
            <a:r>
              <a:rPr lang="mr-IN" dirty="0"/>
              <a:t>–</a:t>
            </a:r>
            <a:r>
              <a:rPr lang="es-ES" dirty="0"/>
              <a:t> ¿Por qué preferimos la desigualdad?</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109293"/>
            <a:ext cx="6784674" cy="461665"/>
          </a:xfrm>
          <a:prstGeom prst="rect">
            <a:avLst/>
          </a:prstGeom>
        </p:spPr>
        <p:txBody>
          <a:bodyPr wrap="square">
            <a:spAutoFit/>
          </a:bodyPr>
          <a:lstStyle/>
          <a:p>
            <a:endParaRPr lang="es-ES" sz="2400" dirty="0"/>
          </a:p>
        </p:txBody>
      </p:sp>
      <p:sp>
        <p:nvSpPr>
          <p:cNvPr id="3" name="CuadroTexto 2"/>
          <p:cNvSpPr txBox="1"/>
          <p:nvPr/>
        </p:nvSpPr>
        <p:spPr>
          <a:xfrm>
            <a:off x="498474" y="1989814"/>
            <a:ext cx="8372450" cy="7017304"/>
          </a:xfrm>
          <a:prstGeom prst="rect">
            <a:avLst/>
          </a:prstGeom>
          <a:noFill/>
        </p:spPr>
        <p:txBody>
          <a:bodyPr wrap="square" rtlCol="0">
            <a:spAutoFit/>
          </a:bodyPr>
          <a:lstStyle/>
          <a:p>
            <a:r>
              <a:rPr lang="es-MX" sz="2400" dirty="0"/>
              <a:t>Por ejemplo: la escuela.</a:t>
            </a:r>
          </a:p>
          <a:p>
            <a:endParaRPr lang="es-MX" sz="2400" dirty="0"/>
          </a:p>
          <a:p>
            <a:r>
              <a:rPr lang="es-MX" sz="2400" dirty="0"/>
              <a:t>Cuando elegimos defender las "pequeñas" desigualdades entre las escuelas, producimos, a pesar nuestro, grandes desigualdades escolares en términos de trayectorias escolares, y ellas producen grandes desigualdades en términos de ganancias. </a:t>
            </a:r>
          </a:p>
          <a:p>
            <a:endParaRPr lang="es-MX" sz="2400" dirty="0"/>
          </a:p>
          <a:p>
            <a:r>
              <a:rPr lang="es-MX" sz="2400" dirty="0"/>
              <a:t>El mecanismo es el mismo, por ejemplo, para las desigualdades de la atención de la salud entre los grupos sociales.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dirty="0"/>
          </a:p>
        </p:txBody>
      </p:sp>
    </p:spTree>
    <p:extLst>
      <p:ext uri="{BB962C8B-B14F-4D97-AF65-F5344CB8AC3E}">
        <p14:creationId xmlns:p14="http://schemas.microsoft.com/office/powerpoint/2010/main" val="4115236783"/>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8636</TotalTime>
  <Words>1906</Words>
  <Application>Microsoft Macintosh PowerPoint</Application>
  <PresentationFormat>Presentación en pantalla (4:3)</PresentationFormat>
  <Paragraphs>314</Paragraphs>
  <Slides>28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28</vt:i4>
      </vt:variant>
    </vt:vector>
  </HeadingPairs>
  <TitlesOfParts>
    <vt:vector size="31" baseType="lpstr">
      <vt:lpstr>Arial</vt:lpstr>
      <vt:lpstr>Wingdings</vt:lpstr>
      <vt:lpstr>Tema1</vt:lpstr>
      <vt:lpstr>Francois Dubet</vt:lpstr>
      <vt:lpstr>Francois Dubet</vt:lpstr>
      <vt:lpstr>Francois Dubet</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¿Por qué preferimos la desigualdad?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Dubet – La igualdad</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103</cp:revision>
  <dcterms:created xsi:type="dcterms:W3CDTF">2017-08-11T15:39:29Z</dcterms:created>
  <dcterms:modified xsi:type="dcterms:W3CDTF">2021-05-20T19:57:36Z</dcterms:modified>
</cp:coreProperties>
</file>