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256" r:id="rId2"/>
    <p:sldId id="346" r:id="rId3"/>
    <p:sldId id="388" r:id="rId4"/>
    <p:sldId id="286" r:id="rId5"/>
    <p:sldId id="288" r:id="rId6"/>
    <p:sldId id="287" r:id="rId7"/>
    <p:sldId id="348" r:id="rId8"/>
    <p:sldId id="289" r:id="rId9"/>
    <p:sldId id="290" r:id="rId10"/>
    <p:sldId id="291" r:id="rId11"/>
    <p:sldId id="292" r:id="rId12"/>
    <p:sldId id="293" r:id="rId13"/>
    <p:sldId id="294" r:id="rId14"/>
    <p:sldId id="295" r:id="rId15"/>
    <p:sldId id="296" r:id="rId16"/>
    <p:sldId id="297" r:id="rId17"/>
    <p:sldId id="298" r:id="rId18"/>
    <p:sldId id="299" r:id="rId19"/>
    <p:sldId id="358" r:id="rId20"/>
    <p:sldId id="389" r:id="rId21"/>
    <p:sldId id="359" r:id="rId22"/>
    <p:sldId id="360" r:id="rId23"/>
    <p:sldId id="361" r:id="rId24"/>
    <p:sldId id="362" r:id="rId25"/>
    <p:sldId id="363" r:id="rId26"/>
    <p:sldId id="394" r:id="rId27"/>
    <p:sldId id="395" r:id="rId28"/>
    <p:sldId id="396" r:id="rId29"/>
    <p:sldId id="397" r:id="rId30"/>
    <p:sldId id="384" r:id="rId31"/>
    <p:sldId id="379" r:id="rId32"/>
    <p:sldId id="386" r:id="rId33"/>
    <p:sldId id="365" r:id="rId34"/>
    <p:sldId id="366" r:id="rId35"/>
    <p:sldId id="367" r:id="rId36"/>
    <p:sldId id="368" r:id="rId37"/>
    <p:sldId id="398" r:id="rId38"/>
    <p:sldId id="399" r:id="rId39"/>
    <p:sldId id="400" r:id="rId40"/>
    <p:sldId id="387" r:id="rId41"/>
    <p:sldId id="369" r:id="rId42"/>
    <p:sldId id="370" r:id="rId43"/>
    <p:sldId id="371" r:id="rId44"/>
    <p:sldId id="374" r:id="rId45"/>
    <p:sldId id="375" r:id="rId46"/>
    <p:sldId id="376" r:id="rId47"/>
    <p:sldId id="377" r:id="rId48"/>
    <p:sldId id="378" r:id="rId49"/>
    <p:sldId id="302" r:id="rId50"/>
    <p:sldId id="303" r:id="rId51"/>
    <p:sldId id="304" r:id="rId52"/>
    <p:sldId id="305" r:id="rId53"/>
    <p:sldId id="306" r:id="rId54"/>
    <p:sldId id="307" r:id="rId55"/>
    <p:sldId id="285" r:id="rId56"/>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9"/>
  </p:normalViewPr>
  <p:slideViewPr>
    <p:cSldViewPr snapToGrid="0" snapToObjects="1">
      <p:cViewPr varScale="1">
        <p:scale>
          <a:sx n="87" d="100"/>
          <a:sy n="87" d="100"/>
        </p:scale>
        <p:origin x="172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3534947"/>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Texto del título</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Nivel de texto 1</a:t>
            </a:r>
          </a:p>
          <a:p>
            <a:pPr lvl="1">
              <a:defRPr sz="1800">
                <a:solidFill>
                  <a:srgbClr val="000000"/>
                </a:solidFill>
              </a:defRPr>
            </a:pPr>
            <a:r>
              <a:rPr sz="3200">
                <a:solidFill>
                  <a:srgbClr val="888888"/>
                </a:solidFill>
              </a:rPr>
              <a:t>Nivel de texto 2</a:t>
            </a:r>
          </a:p>
          <a:p>
            <a:pPr lvl="2">
              <a:defRPr sz="1800">
                <a:solidFill>
                  <a:srgbClr val="000000"/>
                </a:solidFill>
              </a:defRPr>
            </a:pPr>
            <a:r>
              <a:rPr sz="3200">
                <a:solidFill>
                  <a:srgbClr val="888888"/>
                </a:solidFill>
              </a:rPr>
              <a:t>Nivel de texto 3</a:t>
            </a:r>
          </a:p>
          <a:p>
            <a:pPr lvl="3">
              <a:defRPr sz="1800">
                <a:solidFill>
                  <a:srgbClr val="000000"/>
                </a:solidFill>
              </a:defRPr>
            </a:pPr>
            <a:r>
              <a:rPr sz="3200">
                <a:solidFill>
                  <a:srgbClr val="888888"/>
                </a:solidFill>
              </a:rPr>
              <a:t>Nivel de texto 4</a:t>
            </a:r>
          </a:p>
          <a:p>
            <a:pPr lvl="4">
              <a:defRPr sz="1800">
                <a:solidFill>
                  <a:srgbClr val="000000"/>
                </a:solidFill>
              </a:defRPr>
            </a:pPr>
            <a:r>
              <a:rPr sz="3200">
                <a:solidFill>
                  <a:srgbClr val="888888"/>
                </a:solidFill>
              </a:rPr>
              <a:t>Nivel de texto 5</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Texto del título</a:t>
            </a:r>
          </a:p>
        </p:txBody>
      </p:sp>
      <p:sp>
        <p:nvSpPr>
          <p:cNvPr id="40" name="Shape 40"/>
          <p:cNvSpPr>
            <a:spLocks noGrp="1"/>
          </p:cNvSpPr>
          <p:nvPr>
            <p:ph type="body" idx="1"/>
          </p:nvPr>
        </p:nvSpPr>
        <p:spPr>
          <a:prstGeom prst="rect">
            <a:avLst/>
          </a:prstGeom>
        </p:spPr>
        <p:txBody>
          <a:body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Texto del título</a:t>
            </a:r>
          </a:p>
        </p:txBody>
      </p:sp>
      <p:sp>
        <p:nvSpPr>
          <p:cNvPr id="44" name="Shape 44"/>
          <p:cNvSpPr>
            <a:spLocks noGrp="1"/>
          </p:cNvSpPr>
          <p:nvPr>
            <p:ph type="body" idx="1"/>
          </p:nvPr>
        </p:nvSpPr>
        <p:spPr>
          <a:xfrm>
            <a:off x="457200" y="274638"/>
            <a:ext cx="6019800" cy="6583363"/>
          </a:xfrm>
          <a:prstGeom prst="rect">
            <a:avLst/>
          </a:prstGeom>
        </p:spPr>
        <p:txBody>
          <a:body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Texto del título</a:t>
            </a:r>
          </a:p>
        </p:txBody>
      </p:sp>
      <p:sp>
        <p:nvSpPr>
          <p:cNvPr id="11" name="Shape 11"/>
          <p:cNvSpPr>
            <a:spLocks noGrp="1"/>
          </p:cNvSpPr>
          <p:nvPr>
            <p:ph type="body" idx="1"/>
          </p:nvPr>
        </p:nvSpPr>
        <p:spPr>
          <a:prstGeom prst="rect">
            <a:avLst/>
          </a:prstGeom>
        </p:spPr>
        <p:txBody>
          <a:body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Texto del título</a:t>
            </a:r>
          </a:p>
        </p:txBody>
      </p:sp>
      <p:sp>
        <p:nvSpPr>
          <p:cNvPr id="15" name="Shape 15"/>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Nivel de texto 1</a:t>
            </a:r>
          </a:p>
          <a:p>
            <a:pPr lvl="1">
              <a:defRPr sz="1800">
                <a:solidFill>
                  <a:srgbClr val="000000"/>
                </a:solidFill>
              </a:defRPr>
            </a:pPr>
            <a:r>
              <a:rPr sz="2000">
                <a:solidFill>
                  <a:srgbClr val="888888"/>
                </a:solidFill>
              </a:rPr>
              <a:t>Nivel de texto 2</a:t>
            </a:r>
          </a:p>
          <a:p>
            <a:pPr lvl="2">
              <a:defRPr sz="1800">
                <a:solidFill>
                  <a:srgbClr val="000000"/>
                </a:solidFill>
              </a:defRPr>
            </a:pPr>
            <a:r>
              <a:rPr sz="2000">
                <a:solidFill>
                  <a:srgbClr val="888888"/>
                </a:solidFill>
              </a:rPr>
              <a:t>Nivel de texto 3</a:t>
            </a:r>
          </a:p>
          <a:p>
            <a:pPr lvl="3">
              <a:defRPr sz="1800">
                <a:solidFill>
                  <a:srgbClr val="000000"/>
                </a:solidFill>
              </a:defRPr>
            </a:pPr>
            <a:r>
              <a:rPr sz="2000">
                <a:solidFill>
                  <a:srgbClr val="888888"/>
                </a:solidFill>
              </a:rPr>
              <a:t>Nivel de texto 4</a:t>
            </a:r>
          </a:p>
          <a:p>
            <a:pPr lvl="4">
              <a:defRPr sz="1800">
                <a:solidFill>
                  <a:srgbClr val="000000"/>
                </a:solidFill>
              </a:defRPr>
            </a:pPr>
            <a:r>
              <a:rPr sz="2000">
                <a:solidFill>
                  <a:srgbClr val="888888"/>
                </a:solidFill>
              </a:rPr>
              <a:t>Nivel de texto 5</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Texto del título</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Nivel de texto 1</a:t>
            </a:r>
          </a:p>
          <a:p>
            <a:pPr lvl="1">
              <a:defRPr sz="1800"/>
            </a:pPr>
            <a:r>
              <a:rPr sz="2800"/>
              <a:t>Nivel de texto 2</a:t>
            </a:r>
          </a:p>
          <a:p>
            <a:pPr lvl="2">
              <a:defRPr sz="1800"/>
            </a:pPr>
            <a:r>
              <a:rPr sz="2800"/>
              <a:t>Nivel de texto 3</a:t>
            </a:r>
          </a:p>
          <a:p>
            <a:pPr lvl="3">
              <a:defRPr sz="1800"/>
            </a:pPr>
            <a:r>
              <a:rPr sz="2800"/>
              <a:t>Nivel de texto 4</a:t>
            </a:r>
          </a:p>
          <a:p>
            <a:pPr lvl="4">
              <a:defRPr sz="1800"/>
            </a:pPr>
            <a:r>
              <a:rPr sz="2800"/>
              <a:t>Nivel de texto 5</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Texto del título</a:t>
            </a:r>
          </a:p>
        </p:txBody>
      </p:sp>
      <p:sp>
        <p:nvSpPr>
          <p:cNvPr id="23" name="Shape 23"/>
          <p:cNvSpPr>
            <a:spLocks noGrp="1"/>
          </p:cNvSpPr>
          <p:nvPr>
            <p:ph type="body" idx="1"/>
          </p:nvPr>
        </p:nvSpPr>
        <p:spPr>
          <a:xfrm>
            <a:off x="457200" y="1435465"/>
            <a:ext cx="4040188" cy="739411"/>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Nivel de texto 1</a:t>
            </a:r>
          </a:p>
          <a:p>
            <a:pPr lvl="1">
              <a:defRPr sz="1800" b="0"/>
            </a:pPr>
            <a:r>
              <a:rPr sz="2400" b="1"/>
              <a:t>Nivel de texto 2</a:t>
            </a:r>
          </a:p>
          <a:p>
            <a:pPr lvl="2">
              <a:defRPr sz="1800" b="0"/>
            </a:pPr>
            <a:r>
              <a:rPr sz="2400" b="1"/>
              <a:t>Nivel de texto 3</a:t>
            </a:r>
          </a:p>
          <a:p>
            <a:pPr lvl="3">
              <a:defRPr sz="1800" b="0"/>
            </a:pPr>
            <a:r>
              <a:rPr sz="2400" b="1"/>
              <a:t>Nivel de texto 4</a:t>
            </a:r>
          </a:p>
          <a:p>
            <a:pPr lvl="4">
              <a:defRPr sz="1800" b="0"/>
            </a:pPr>
            <a:r>
              <a:rPr sz="2400" b="1"/>
              <a:t>Nivel de texto 5</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4400"/>
              <a:t>Texto del título</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Texto del título</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Texto del título</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Nivel de texto 1</a:t>
            </a:r>
          </a:p>
          <a:p>
            <a:pPr lvl="1">
              <a:defRPr sz="1800"/>
            </a:pPr>
            <a:r>
              <a:rPr sz="1400"/>
              <a:t>Nivel de texto 2</a:t>
            </a:r>
          </a:p>
          <a:p>
            <a:pPr lvl="2">
              <a:defRPr sz="1800"/>
            </a:pPr>
            <a:r>
              <a:rPr sz="1400"/>
              <a:t>Nivel de texto 3</a:t>
            </a:r>
          </a:p>
          <a:p>
            <a:pPr lvl="3">
              <a:defRPr sz="1800"/>
            </a:pPr>
            <a:r>
              <a:rPr sz="1400"/>
              <a:t>Nivel de texto 4</a:t>
            </a:r>
          </a:p>
          <a:p>
            <a:pPr lvl="4">
              <a:defRPr sz="1800"/>
            </a:pPr>
            <a:r>
              <a:rPr sz="1400"/>
              <a:t>Nivel de texto 5</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400"/>
              <a:t>Texto del título</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p:nvPr/>
        </p:nvSpPr>
        <p:spPr>
          <a:xfrm>
            <a:off x="755577" y="4581128"/>
            <a:ext cx="6271102" cy="2062103"/>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200">
                <a:latin typeface="Arial"/>
                <a:ea typeface="Arial"/>
                <a:cs typeface="Arial"/>
                <a:sym typeface="Arial"/>
              </a:defRPr>
            </a:lvl1pPr>
          </a:lstStyle>
          <a:p>
            <a:pPr lvl="0">
              <a:defRPr sz="1800"/>
            </a:pPr>
            <a:r>
              <a:rPr sz="2200" dirty="0"/>
              <a:t>Dra. Juana E. Suárez Conejero</a:t>
            </a:r>
            <a:endParaRPr lang="es-ES_tradnl" sz="2200" dirty="0"/>
          </a:p>
          <a:p>
            <a:pPr lvl="0">
              <a:defRPr sz="1800"/>
            </a:pPr>
            <a:endParaRPr lang="es-ES_tradnl" dirty="0"/>
          </a:p>
          <a:p>
            <a:pPr lvl="0">
              <a:defRPr sz="1800"/>
            </a:pPr>
            <a:r>
              <a:rPr lang="es-ES_tradnl" sz="2200" dirty="0"/>
              <a:t>Lectura comentada de:</a:t>
            </a:r>
          </a:p>
          <a:p>
            <a:pPr lvl="0">
              <a:defRPr sz="1800"/>
            </a:pPr>
            <a:endParaRPr lang="es-ES_tradnl" dirty="0"/>
          </a:p>
          <a:p>
            <a:pPr lvl="0">
              <a:defRPr sz="1800"/>
            </a:pPr>
            <a:r>
              <a:rPr lang="es-ES_tradnl" dirty="0"/>
              <a:t>http://</a:t>
            </a:r>
            <a:r>
              <a:rPr lang="es-ES_tradnl" dirty="0" err="1"/>
              <a:t>www.scielo.cl</a:t>
            </a:r>
            <a:r>
              <a:rPr lang="es-ES_tradnl" dirty="0"/>
              <a:t>/</a:t>
            </a:r>
            <a:r>
              <a:rPr lang="es-ES_tradnl" dirty="0" err="1"/>
              <a:t>scielo.php?script</a:t>
            </a:r>
            <a:r>
              <a:rPr lang="es-ES_tradnl" dirty="0"/>
              <a:t>=</a:t>
            </a:r>
            <a:r>
              <a:rPr lang="es-ES_tradnl" dirty="0" err="1"/>
              <a:t>sci_arttext&amp;pid</a:t>
            </a:r>
            <a:r>
              <a:rPr lang="es-ES_tradnl" dirty="0"/>
              <a:t>=S0250-71612008000200008</a:t>
            </a:r>
            <a:endParaRPr lang="es-ES_tradnl" sz="2200" dirty="0"/>
          </a:p>
          <a:p>
            <a:pPr lvl="0">
              <a:defRPr sz="1800"/>
            </a:pPr>
            <a:endParaRPr lang="es-ES_tradnl" dirty="0"/>
          </a:p>
        </p:txBody>
      </p:sp>
      <p:pic>
        <p:nvPicPr>
          <p:cNvPr id="50" name="image1.png"/>
          <p:cNvPicPr/>
          <p:nvPr/>
        </p:nvPicPr>
        <p:blipFill>
          <a:blip r:embed="rId2"/>
          <a:stretch>
            <a:fillRect/>
          </a:stretch>
        </p:blipFill>
        <p:spPr>
          <a:xfrm>
            <a:off x="1" y="0"/>
            <a:ext cx="9144001" cy="4077073"/>
          </a:xfrm>
          <a:prstGeom prst="rect">
            <a:avLst/>
          </a:prstGeom>
          <a:ln w="12700">
            <a:miter lim="400000"/>
          </a:ln>
        </p:spPr>
      </p:pic>
      <p:sp>
        <p:nvSpPr>
          <p:cNvPr id="51" name="Shape 51"/>
          <p:cNvSpPr/>
          <p:nvPr/>
        </p:nvSpPr>
        <p:spPr>
          <a:xfrm>
            <a:off x="251520" y="1844824"/>
            <a:ext cx="6408712" cy="132343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4000">
                <a:solidFill>
                  <a:srgbClr val="FFFFFF"/>
                </a:solidFill>
                <a:latin typeface="Sansation"/>
                <a:ea typeface="Sansation"/>
                <a:cs typeface="Sansation"/>
                <a:sym typeface="Sansation"/>
              </a:defRPr>
            </a:lvl1pPr>
          </a:lstStyle>
          <a:p>
            <a:pPr lvl="0">
              <a:defRPr sz="1800">
                <a:solidFill>
                  <a:srgbClr val="000000"/>
                </a:solidFill>
              </a:defRPr>
            </a:pPr>
            <a:r>
              <a:rPr sz="4000" dirty="0">
                <a:solidFill>
                  <a:srgbClr val="FFFFFF"/>
                </a:solidFill>
              </a:rPr>
              <a:t>La</a:t>
            </a:r>
            <a:r>
              <a:rPr lang="es-ES_tradnl" sz="4000" dirty="0">
                <a:solidFill>
                  <a:srgbClr val="FFFFFF"/>
                </a:solidFill>
              </a:rPr>
              <a:t> teoría social de </a:t>
            </a:r>
            <a:r>
              <a:rPr lang="es-ES_tradnl" sz="4000" dirty="0" err="1">
                <a:solidFill>
                  <a:srgbClr val="FFFFFF"/>
                </a:solidFill>
              </a:rPr>
              <a:t>Saskia</a:t>
            </a:r>
            <a:r>
              <a:rPr lang="es-ES_tradnl" sz="4000" dirty="0">
                <a:solidFill>
                  <a:srgbClr val="FFFFFF"/>
                </a:solidFill>
              </a:rPr>
              <a:t> </a:t>
            </a:r>
            <a:r>
              <a:rPr lang="es-ES_tradnl" sz="4000" dirty="0" err="1">
                <a:solidFill>
                  <a:srgbClr val="FFFFFF"/>
                </a:solidFill>
              </a:rPr>
              <a:t>Sassen</a:t>
            </a:r>
            <a:endParaRPr sz="4000" dirty="0">
              <a:solidFill>
                <a:srgbClr val="FFFFFF"/>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1" y="1556791"/>
            <a:ext cx="7279416"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La sociología de la globalización de </a:t>
            </a:r>
            <a:r>
              <a:rPr lang="es-ES_tradnl" sz="2400" dirty="0" err="1"/>
              <a:t>Saskia</a:t>
            </a:r>
            <a:r>
              <a:rPr lang="es-ES_tradnl" sz="2400" dirty="0"/>
              <a:t> </a:t>
            </a:r>
            <a:r>
              <a:rPr lang="es-ES_tradnl" sz="2400" dirty="0" err="1"/>
              <a:t>Sassen</a:t>
            </a:r>
            <a:endParaRPr sz="2400" dirty="0"/>
          </a:p>
        </p:txBody>
      </p:sp>
      <p:sp>
        <p:nvSpPr>
          <p:cNvPr id="55" name="Shape 55"/>
          <p:cNvSpPr/>
          <p:nvPr/>
        </p:nvSpPr>
        <p:spPr>
          <a:xfrm>
            <a:off x="396092" y="2230587"/>
            <a:ext cx="8136906" cy="2215992"/>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endParaRPr lang="es-ES" dirty="0">
              <a:latin typeface="Arial"/>
              <a:cs typeface="Arial"/>
            </a:endParaRPr>
          </a:p>
          <a:p>
            <a:r>
              <a:rPr lang="es-ES" dirty="0">
                <a:latin typeface="Arial"/>
                <a:cs typeface="Arial"/>
              </a:rPr>
              <a:t>Globalización: formación de procesos e instituciones globales, dentro de los territorios nacionales, conectados a través de redes o entidades transfronterizas. </a:t>
            </a:r>
          </a:p>
          <a:p>
            <a:endParaRPr lang="es-ES" dirty="0">
              <a:latin typeface="Arial"/>
              <a:cs typeface="Arial"/>
            </a:endParaRPr>
          </a:p>
          <a:p>
            <a:r>
              <a:rPr lang="es-ES" dirty="0">
                <a:latin typeface="Arial"/>
                <a:cs typeface="Arial"/>
              </a:rPr>
              <a:t>Esta definición de globalización permite comprender el por qué los procesos globales logran desestabilizar las jerarquías centradas en el Estado-nación.</a:t>
            </a:r>
          </a:p>
          <a:p>
            <a:endParaRPr lang="es-ES" dirty="0">
              <a:latin typeface="Arial"/>
              <a:cs typeface="Arial"/>
            </a:endParaRPr>
          </a:p>
        </p:txBody>
      </p:sp>
    </p:spTree>
    <p:extLst>
      <p:ext uri="{BB962C8B-B14F-4D97-AF65-F5344CB8AC3E}">
        <p14:creationId xmlns:p14="http://schemas.microsoft.com/office/powerpoint/2010/main" val="40373015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1" y="1556791"/>
            <a:ext cx="7279416"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La sociología de la globalización de </a:t>
            </a:r>
            <a:r>
              <a:rPr lang="es-ES_tradnl" sz="2400" dirty="0" err="1"/>
              <a:t>Saskia</a:t>
            </a:r>
            <a:r>
              <a:rPr lang="es-ES_tradnl" sz="2400" dirty="0"/>
              <a:t> </a:t>
            </a:r>
            <a:r>
              <a:rPr lang="es-ES_tradnl" sz="2400" dirty="0" err="1"/>
              <a:t>Sassen</a:t>
            </a:r>
            <a:endParaRPr sz="2400" dirty="0"/>
          </a:p>
        </p:txBody>
      </p:sp>
      <p:sp>
        <p:nvSpPr>
          <p:cNvPr id="55" name="Shape 55"/>
          <p:cNvSpPr/>
          <p:nvPr/>
        </p:nvSpPr>
        <p:spPr>
          <a:xfrm>
            <a:off x="396092" y="2230587"/>
            <a:ext cx="8136906" cy="3323987"/>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endParaRPr lang="es-ES" dirty="0">
              <a:latin typeface="Arial"/>
              <a:cs typeface="Arial"/>
            </a:endParaRPr>
          </a:p>
          <a:p>
            <a:r>
              <a:rPr lang="es-ES" dirty="0">
                <a:latin typeface="Arial"/>
                <a:cs typeface="Arial"/>
              </a:rPr>
              <a:t>Todo lo anterior ha traído como consecuencia una reformulación de los lugares estratégicos que articulan el nuevo sistema. </a:t>
            </a:r>
          </a:p>
          <a:p>
            <a:endParaRPr lang="es-ES" dirty="0">
              <a:latin typeface="Arial"/>
              <a:cs typeface="Arial"/>
            </a:endParaRPr>
          </a:p>
          <a:p>
            <a:r>
              <a:rPr lang="es-ES" dirty="0">
                <a:latin typeface="Arial"/>
                <a:cs typeface="Arial"/>
              </a:rPr>
              <a:t>Con el debilitamiento o desarticulación parcial de lo nacional, se dan las condiciones necesarias para que se creen otras escalas y espacios de relaciones sociales. </a:t>
            </a:r>
          </a:p>
          <a:p>
            <a:endParaRPr lang="es-ES" dirty="0">
              <a:latin typeface="Arial"/>
              <a:cs typeface="Arial"/>
            </a:endParaRPr>
          </a:p>
          <a:p>
            <a:r>
              <a:rPr lang="es-ES" dirty="0">
                <a:latin typeface="Arial"/>
                <a:cs typeface="Arial"/>
              </a:rPr>
              <a:t>Por ejemplo: la escala </a:t>
            </a:r>
            <a:r>
              <a:rPr lang="es-ES" dirty="0" err="1">
                <a:latin typeface="Arial"/>
                <a:cs typeface="Arial"/>
              </a:rPr>
              <a:t>subnacional</a:t>
            </a:r>
            <a:r>
              <a:rPr lang="es-ES" dirty="0">
                <a:latin typeface="Arial"/>
                <a:cs typeface="Arial"/>
              </a:rPr>
              <a:t>: ciudades y regiones, y la escala supranacional: mercados globales.</a:t>
            </a:r>
          </a:p>
          <a:p>
            <a:endParaRPr lang="es-ES" dirty="0">
              <a:latin typeface="Arial"/>
              <a:cs typeface="Arial"/>
            </a:endParaRPr>
          </a:p>
          <a:p>
            <a:endParaRPr lang="es-ES" dirty="0">
              <a:latin typeface="Arial"/>
              <a:cs typeface="Arial"/>
            </a:endParaRPr>
          </a:p>
        </p:txBody>
      </p:sp>
    </p:spTree>
    <p:extLst>
      <p:ext uri="{BB962C8B-B14F-4D97-AF65-F5344CB8AC3E}">
        <p14:creationId xmlns:p14="http://schemas.microsoft.com/office/powerpoint/2010/main" val="392332528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1" y="1556791"/>
            <a:ext cx="7279416"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El Estado y la economía global</a:t>
            </a:r>
            <a:endParaRPr sz="2400" dirty="0"/>
          </a:p>
        </p:txBody>
      </p:sp>
      <p:sp>
        <p:nvSpPr>
          <p:cNvPr id="55" name="Shape 55"/>
          <p:cNvSpPr/>
          <p:nvPr/>
        </p:nvSpPr>
        <p:spPr>
          <a:xfrm>
            <a:off x="396092" y="2230587"/>
            <a:ext cx="8136906" cy="2769990"/>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endParaRPr lang="es-ES" dirty="0">
              <a:latin typeface="Arial"/>
              <a:cs typeface="Arial"/>
            </a:endParaRPr>
          </a:p>
          <a:p>
            <a:r>
              <a:rPr lang="es-ES" dirty="0">
                <a:latin typeface="Arial"/>
                <a:cs typeface="Arial"/>
              </a:rPr>
              <a:t>No se alteran las fronteras geográficas de los Estados - nación, pero sí cambia el significado de la autoridad exclusiva del Estado sobre su territorio. </a:t>
            </a:r>
          </a:p>
          <a:p>
            <a:endParaRPr lang="es-ES" dirty="0">
              <a:latin typeface="Arial"/>
              <a:cs typeface="Arial"/>
            </a:endParaRPr>
          </a:p>
          <a:p>
            <a:r>
              <a:rPr lang="es-ES" dirty="0">
                <a:latin typeface="Arial"/>
                <a:cs typeface="Arial"/>
              </a:rPr>
              <a:t>Hay un cambio de rol del Estado:  </a:t>
            </a:r>
          </a:p>
          <a:p>
            <a:endParaRPr lang="es-ES" dirty="0">
              <a:latin typeface="Arial"/>
              <a:cs typeface="Arial"/>
            </a:endParaRPr>
          </a:p>
          <a:p>
            <a:pPr marL="538163" indent="-358775">
              <a:buFont typeface="+mj-lt"/>
              <a:buAutoNum type="arabicPeriod"/>
            </a:pPr>
            <a:r>
              <a:rPr lang="es-ES" dirty="0">
                <a:latin typeface="Arial"/>
                <a:cs typeface="Arial"/>
              </a:rPr>
              <a:t>Renuncia a las formas tradicionales de control.</a:t>
            </a:r>
          </a:p>
          <a:p>
            <a:pPr marL="538163" indent="-358775">
              <a:buFont typeface="+mj-lt"/>
              <a:buAutoNum type="arabicPeriod"/>
            </a:pPr>
            <a:r>
              <a:rPr lang="es-ES" dirty="0">
                <a:latin typeface="Arial"/>
                <a:cs typeface="Arial"/>
              </a:rPr>
              <a:t>Registra nuevas modalidades de participación que ayudan a potenciar la globalización.	</a:t>
            </a:r>
          </a:p>
          <a:p>
            <a:endParaRPr lang="es-ES" dirty="0">
              <a:latin typeface="Arial"/>
              <a:cs typeface="Arial"/>
            </a:endParaRPr>
          </a:p>
        </p:txBody>
      </p:sp>
    </p:spTree>
    <p:extLst>
      <p:ext uri="{BB962C8B-B14F-4D97-AF65-F5344CB8AC3E}">
        <p14:creationId xmlns:p14="http://schemas.microsoft.com/office/powerpoint/2010/main" val="427918750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1" y="1556791"/>
            <a:ext cx="4739320"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El Estado y la economía global</a:t>
            </a:r>
            <a:endParaRPr sz="2400" dirty="0"/>
          </a:p>
        </p:txBody>
      </p:sp>
      <p:sp>
        <p:nvSpPr>
          <p:cNvPr id="55" name="Shape 55"/>
          <p:cNvSpPr/>
          <p:nvPr/>
        </p:nvSpPr>
        <p:spPr>
          <a:xfrm>
            <a:off x="396092" y="2230587"/>
            <a:ext cx="8136906" cy="4154984"/>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r>
              <a:rPr lang="es-ES" dirty="0">
                <a:latin typeface="Arial"/>
                <a:cs typeface="Arial"/>
              </a:rPr>
              <a:t>Para </a:t>
            </a:r>
            <a:r>
              <a:rPr lang="es-ES" dirty="0" err="1">
                <a:latin typeface="Arial"/>
                <a:cs typeface="Arial"/>
              </a:rPr>
              <a:t>Saskia</a:t>
            </a:r>
            <a:r>
              <a:rPr lang="es-ES" dirty="0">
                <a:latin typeface="Arial"/>
                <a:cs typeface="Arial"/>
              </a:rPr>
              <a:t> </a:t>
            </a:r>
            <a:r>
              <a:rPr lang="es-ES" dirty="0" err="1">
                <a:latin typeface="Arial"/>
                <a:cs typeface="Arial"/>
              </a:rPr>
              <a:t>Sassen</a:t>
            </a:r>
            <a:r>
              <a:rPr lang="es-ES" dirty="0">
                <a:latin typeface="Arial"/>
                <a:cs typeface="Arial"/>
              </a:rPr>
              <a:t> las ciencias sociales contemporáneas tienen 3 posturas sobre el Estado y la globalización:</a:t>
            </a:r>
          </a:p>
          <a:p>
            <a:endParaRPr lang="es-ES" dirty="0">
              <a:latin typeface="Arial"/>
              <a:cs typeface="Arial"/>
            </a:endParaRPr>
          </a:p>
          <a:p>
            <a:pPr marL="285750" indent="-285750">
              <a:buFont typeface="Arial"/>
              <a:buChar char="•"/>
            </a:pPr>
            <a:r>
              <a:rPr lang="es-ES" dirty="0">
                <a:latin typeface="Arial"/>
                <a:cs typeface="Arial"/>
              </a:rPr>
              <a:t>La globalización victimiza al Estado y disminuye su importancia.</a:t>
            </a:r>
          </a:p>
          <a:p>
            <a:pPr marL="285750" indent="-285750">
              <a:buFont typeface="Arial"/>
              <a:buChar char="•"/>
            </a:pPr>
            <a:endParaRPr lang="es-ES" dirty="0">
              <a:latin typeface="Arial"/>
              <a:cs typeface="Arial"/>
            </a:endParaRPr>
          </a:p>
          <a:p>
            <a:pPr marL="285750" indent="-285750">
              <a:buFont typeface="Arial"/>
              <a:buChar char="•"/>
            </a:pPr>
            <a:r>
              <a:rPr lang="es-ES" dirty="0">
                <a:latin typeface="Arial"/>
                <a:cs typeface="Arial"/>
              </a:rPr>
              <a:t>Es poco lo que ha cambiado y en última instancia los Estados siguen haciendo lo que siempre han hecho.</a:t>
            </a:r>
          </a:p>
          <a:p>
            <a:pPr marL="285750" indent="-285750">
              <a:buFont typeface="Arial"/>
              <a:buChar char="•"/>
            </a:pPr>
            <a:endParaRPr lang="es-ES" dirty="0">
              <a:latin typeface="Arial"/>
              <a:cs typeface="Arial"/>
            </a:endParaRPr>
          </a:p>
          <a:p>
            <a:pPr marL="285750" indent="-285750">
              <a:buFont typeface="Arial"/>
              <a:buChar char="•"/>
            </a:pPr>
            <a:r>
              <a:rPr lang="es-ES" dirty="0">
                <a:latin typeface="Arial"/>
                <a:cs typeface="Arial"/>
              </a:rPr>
              <a:t>El Estado se adapta e incluso puede verse transformado por la globalización, con lo que asegura su rol en el proceso.</a:t>
            </a:r>
          </a:p>
          <a:p>
            <a:pPr marL="285750" indent="-285750">
              <a:buFont typeface="Arial"/>
              <a:buChar char="•"/>
            </a:pPr>
            <a:endParaRPr lang="es-ES" dirty="0">
              <a:latin typeface="Arial"/>
              <a:cs typeface="Arial"/>
            </a:endParaRPr>
          </a:p>
          <a:p>
            <a:pPr marL="285750" indent="-285750">
              <a:buFont typeface="Arial"/>
              <a:buChar char="•"/>
            </a:pPr>
            <a:endParaRPr lang="es-ES" dirty="0">
              <a:latin typeface="Arial"/>
              <a:cs typeface="Arial"/>
            </a:endParaRPr>
          </a:p>
          <a:p>
            <a:r>
              <a:rPr lang="es-ES" dirty="0">
                <a:latin typeface="Arial"/>
                <a:cs typeface="Arial"/>
              </a:rPr>
              <a:t>Todas estas posiciones comparten el supuesto de que lo nacional y lo global se excluyen mutuamente. </a:t>
            </a:r>
          </a:p>
          <a:p>
            <a:endParaRPr lang="es-ES" dirty="0">
              <a:latin typeface="Arial"/>
              <a:cs typeface="Arial"/>
            </a:endParaRPr>
          </a:p>
        </p:txBody>
      </p:sp>
    </p:spTree>
    <p:extLst>
      <p:ext uri="{BB962C8B-B14F-4D97-AF65-F5344CB8AC3E}">
        <p14:creationId xmlns:p14="http://schemas.microsoft.com/office/powerpoint/2010/main" val="170727032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1" y="1556791"/>
            <a:ext cx="4739320"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El Estado y la economía global</a:t>
            </a:r>
            <a:endParaRPr sz="2400" dirty="0"/>
          </a:p>
        </p:txBody>
      </p:sp>
      <p:sp>
        <p:nvSpPr>
          <p:cNvPr id="55" name="Shape 55"/>
          <p:cNvSpPr/>
          <p:nvPr/>
        </p:nvSpPr>
        <p:spPr>
          <a:xfrm>
            <a:off x="396092" y="2230587"/>
            <a:ext cx="8136906" cy="2215992"/>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endParaRPr lang="es-ES" dirty="0">
              <a:latin typeface="Arial"/>
              <a:cs typeface="Arial"/>
            </a:endParaRPr>
          </a:p>
          <a:p>
            <a:r>
              <a:rPr lang="es-ES" dirty="0">
                <a:latin typeface="Arial"/>
                <a:cs typeface="Arial"/>
              </a:rPr>
              <a:t>Para </a:t>
            </a:r>
            <a:r>
              <a:rPr lang="es-ES" dirty="0" err="1">
                <a:latin typeface="Arial"/>
                <a:cs typeface="Arial"/>
              </a:rPr>
              <a:t>Saskia</a:t>
            </a:r>
            <a:r>
              <a:rPr lang="es-ES" dirty="0">
                <a:latin typeface="Arial"/>
                <a:cs typeface="Arial"/>
              </a:rPr>
              <a:t> </a:t>
            </a:r>
            <a:r>
              <a:rPr lang="es-ES" dirty="0" err="1">
                <a:latin typeface="Arial"/>
                <a:cs typeface="Arial"/>
              </a:rPr>
              <a:t>Sassen</a:t>
            </a:r>
            <a:r>
              <a:rPr lang="es-ES" dirty="0">
                <a:latin typeface="Arial"/>
                <a:cs typeface="Arial"/>
              </a:rPr>
              <a:t> esto no es así: la inserción en lo global requiere de una eliminación sólo parcial de lo nacional. Es decir, la eliminación de lo nacional, la eliminación del Estado, no es total.</a:t>
            </a:r>
          </a:p>
          <a:p>
            <a:endParaRPr lang="es-ES" dirty="0">
              <a:latin typeface="Arial"/>
              <a:cs typeface="Arial"/>
            </a:endParaRPr>
          </a:p>
          <a:p>
            <a:r>
              <a:rPr lang="es-ES" dirty="0">
                <a:latin typeface="Arial"/>
                <a:cs typeface="Arial"/>
              </a:rPr>
              <a:t>Por lo tanto, la globalización necesita la participación del Estado, incluso cuando éste renuncie a su papel regulador de la economía. </a:t>
            </a:r>
          </a:p>
          <a:p>
            <a:endParaRPr lang="es-ES" dirty="0">
              <a:latin typeface="Arial"/>
              <a:cs typeface="Arial"/>
            </a:endParaRPr>
          </a:p>
        </p:txBody>
      </p:sp>
    </p:spTree>
    <p:extLst>
      <p:ext uri="{BB962C8B-B14F-4D97-AF65-F5344CB8AC3E}">
        <p14:creationId xmlns:p14="http://schemas.microsoft.com/office/powerpoint/2010/main" val="30171058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1" y="1556791"/>
            <a:ext cx="4739320"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El Estado y la economía global</a:t>
            </a:r>
            <a:endParaRPr sz="2400" dirty="0"/>
          </a:p>
        </p:txBody>
      </p:sp>
      <p:sp>
        <p:nvSpPr>
          <p:cNvPr id="55" name="Shape 55"/>
          <p:cNvSpPr/>
          <p:nvPr/>
        </p:nvSpPr>
        <p:spPr>
          <a:xfrm>
            <a:off x="396092" y="2230587"/>
            <a:ext cx="8136906" cy="3046988"/>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endParaRPr lang="es-ES" dirty="0">
              <a:latin typeface="Arial"/>
              <a:cs typeface="Arial"/>
            </a:endParaRPr>
          </a:p>
          <a:p>
            <a:r>
              <a:rPr lang="es-ES" dirty="0">
                <a:latin typeface="Arial"/>
                <a:cs typeface="Arial"/>
              </a:rPr>
              <a:t>Para </a:t>
            </a:r>
            <a:r>
              <a:rPr lang="es-ES" dirty="0" err="1">
                <a:latin typeface="Arial"/>
                <a:cs typeface="Arial"/>
              </a:rPr>
              <a:t>Saskia</a:t>
            </a:r>
            <a:r>
              <a:rPr lang="es-ES" dirty="0">
                <a:latin typeface="Arial"/>
                <a:cs typeface="Arial"/>
              </a:rPr>
              <a:t> </a:t>
            </a:r>
            <a:r>
              <a:rPr lang="es-ES" dirty="0" err="1">
                <a:latin typeface="Arial"/>
                <a:cs typeface="Arial"/>
              </a:rPr>
              <a:t>Sassen</a:t>
            </a:r>
            <a:r>
              <a:rPr lang="es-ES" dirty="0">
                <a:latin typeface="Arial"/>
                <a:cs typeface="Arial"/>
              </a:rPr>
              <a:t> la autonomía del Estado se ha evaporado, pero ello no quiere decir que el Estado se esté evaporando.</a:t>
            </a:r>
          </a:p>
          <a:p>
            <a:endParaRPr lang="es-ES" dirty="0">
              <a:latin typeface="Arial"/>
              <a:cs typeface="Arial"/>
            </a:endParaRPr>
          </a:p>
          <a:p>
            <a:r>
              <a:rPr lang="es-ES" dirty="0">
                <a:latin typeface="Arial"/>
                <a:cs typeface="Arial"/>
              </a:rPr>
              <a:t>El Estado sigue siendo un espacio estratégico para la globalización, porque:</a:t>
            </a:r>
          </a:p>
          <a:p>
            <a:endParaRPr lang="es-ES" dirty="0">
              <a:latin typeface="Arial"/>
              <a:cs typeface="Arial"/>
            </a:endParaRPr>
          </a:p>
          <a:p>
            <a:pPr marL="358775" indent="-179388">
              <a:buFont typeface="Arial"/>
              <a:buChar char="•"/>
            </a:pPr>
            <a:r>
              <a:rPr lang="es-ES" dirty="0">
                <a:latin typeface="Arial"/>
                <a:cs typeface="Arial"/>
              </a:rPr>
              <a:t>en él está la capacidad de cumplir determinados objetivos específicos, gracias a la centralización del poder coercitivo.</a:t>
            </a:r>
          </a:p>
          <a:p>
            <a:pPr marL="358775" indent="-179388">
              <a:buFont typeface="Arial"/>
              <a:buChar char="•"/>
            </a:pPr>
            <a:endParaRPr lang="es-ES" dirty="0">
              <a:latin typeface="Arial"/>
              <a:cs typeface="Arial"/>
            </a:endParaRPr>
          </a:p>
          <a:p>
            <a:pPr marL="358775" indent="-179388">
              <a:buFont typeface="Arial"/>
              <a:buChar char="•"/>
            </a:pPr>
            <a:r>
              <a:rPr lang="es-ES" dirty="0">
                <a:latin typeface="Arial"/>
                <a:cs typeface="Arial"/>
              </a:rPr>
              <a:t>ofrece un espacio para articular las estrategias de acción colectiva.</a:t>
            </a:r>
          </a:p>
          <a:p>
            <a:endParaRPr lang="es-ES" dirty="0">
              <a:latin typeface="Arial"/>
              <a:cs typeface="Arial"/>
            </a:endParaRPr>
          </a:p>
        </p:txBody>
      </p:sp>
    </p:spTree>
    <p:extLst>
      <p:ext uri="{BB962C8B-B14F-4D97-AF65-F5344CB8AC3E}">
        <p14:creationId xmlns:p14="http://schemas.microsoft.com/office/powerpoint/2010/main" val="36855456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1" y="1556791"/>
            <a:ext cx="4739320"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El Estado y la economía global</a:t>
            </a:r>
            <a:endParaRPr sz="2400" dirty="0"/>
          </a:p>
        </p:txBody>
      </p:sp>
      <p:sp>
        <p:nvSpPr>
          <p:cNvPr id="55" name="Shape 55"/>
          <p:cNvSpPr/>
          <p:nvPr/>
        </p:nvSpPr>
        <p:spPr>
          <a:xfrm>
            <a:off x="396092" y="2230587"/>
            <a:ext cx="8136906" cy="4431984"/>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r>
              <a:rPr lang="es-ES" dirty="0">
                <a:latin typeface="Arial"/>
                <a:cs typeface="Arial"/>
              </a:rPr>
              <a:t>"En síntesis, el espacio … del mercado global de capitales se intersecta al menos de dos maneras específicas con el ámbito de la autoridad estatal y con el derecho. Por un lado, la intersección se da mediante la introducción en las políticas de Estado nacionales, de un nuevo tipo de normas que reflejan la lógica operativa del mercado global de capitales. Por otro lado, una segunda intersección se da mediante la inserción parcial de los mercados financieros en los centros financieros concretos, lo que devuelve al mercado global de capitales, al menos en parte, al ámbito de los gobiernos nacionales.”</a:t>
            </a:r>
          </a:p>
          <a:p>
            <a:endParaRPr lang="es-ES" dirty="0">
              <a:latin typeface="Arial"/>
              <a:cs typeface="Arial"/>
            </a:endParaRPr>
          </a:p>
          <a:p>
            <a:r>
              <a:rPr lang="es-ES" dirty="0">
                <a:latin typeface="Arial"/>
                <a:cs typeface="Arial"/>
              </a:rPr>
              <a:t>EN CONCLUSIÓN: </a:t>
            </a:r>
          </a:p>
          <a:p>
            <a:endParaRPr lang="es-ES" dirty="0">
              <a:latin typeface="Arial"/>
              <a:cs typeface="Arial"/>
            </a:endParaRPr>
          </a:p>
          <a:p>
            <a:r>
              <a:rPr lang="es-ES" dirty="0">
                <a:latin typeface="Arial"/>
                <a:cs typeface="Arial"/>
              </a:rPr>
              <a:t>Lo nacional y lo global están íntimamente mezclados en procesos complejos de articulación de la globalización.</a:t>
            </a:r>
          </a:p>
          <a:p>
            <a:endParaRPr lang="es-ES" dirty="0">
              <a:latin typeface="Arial"/>
              <a:cs typeface="Arial"/>
            </a:endParaRPr>
          </a:p>
          <a:p>
            <a:r>
              <a:rPr lang="es-ES" dirty="0">
                <a:latin typeface="Arial"/>
                <a:cs typeface="Arial"/>
              </a:rPr>
              <a:t>El Estado no desaparece, si bien pierde su autonomía, es un actor importante en el proceso de globalización.</a:t>
            </a:r>
          </a:p>
        </p:txBody>
      </p:sp>
    </p:spTree>
    <p:extLst>
      <p:ext uri="{BB962C8B-B14F-4D97-AF65-F5344CB8AC3E}">
        <p14:creationId xmlns:p14="http://schemas.microsoft.com/office/powerpoint/2010/main" val="21140163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1" y="1556791"/>
            <a:ext cx="2530541"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La ciudad global</a:t>
            </a:r>
            <a:endParaRPr sz="2400" dirty="0"/>
          </a:p>
        </p:txBody>
      </p:sp>
      <p:sp>
        <p:nvSpPr>
          <p:cNvPr id="55" name="Shape 55"/>
          <p:cNvSpPr/>
          <p:nvPr/>
        </p:nvSpPr>
        <p:spPr>
          <a:xfrm>
            <a:off x="396092" y="2230587"/>
            <a:ext cx="8136906" cy="3046988"/>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r>
              <a:rPr lang="es-ES" dirty="0">
                <a:latin typeface="Arial"/>
                <a:cs typeface="Arial"/>
              </a:rPr>
              <a:t>La ciudad global es el lugar de las prácticas de producción de la globalización, concepto básico para comprender la articulación entre lo local y lo global. </a:t>
            </a:r>
          </a:p>
          <a:p>
            <a:endParaRPr lang="es-ES" dirty="0">
              <a:latin typeface="Arial"/>
              <a:cs typeface="Arial"/>
            </a:endParaRPr>
          </a:p>
          <a:p>
            <a:r>
              <a:rPr lang="es-ES" dirty="0">
                <a:latin typeface="Arial"/>
                <a:cs typeface="Arial"/>
              </a:rPr>
              <a:t>La ciudad global, como concepto, permite comprender el nuevo lugar donde se producen los procesos de trabajo, y devela la </a:t>
            </a:r>
            <a:r>
              <a:rPr lang="es-ES" dirty="0" err="1">
                <a:latin typeface="Arial"/>
                <a:cs typeface="Arial"/>
              </a:rPr>
              <a:t>hipermovilidad</a:t>
            </a:r>
            <a:r>
              <a:rPr lang="es-ES" dirty="0">
                <a:latin typeface="Arial"/>
                <a:cs typeface="Arial"/>
              </a:rPr>
              <a:t> del capital y el poder de las empresas multinacionales.</a:t>
            </a:r>
          </a:p>
          <a:p>
            <a:endParaRPr lang="es-ES" dirty="0">
              <a:latin typeface="Arial"/>
              <a:cs typeface="Arial"/>
            </a:endParaRPr>
          </a:p>
          <a:p>
            <a:r>
              <a:rPr lang="es-ES" dirty="0">
                <a:latin typeface="Arial"/>
                <a:cs typeface="Arial"/>
              </a:rPr>
              <a:t>El concepto de ciudad global contiene en sí mismo la gran variedad de culturas de trabajo y a los sectores poderosos y desfavorecidos que forman parte de la economía global.</a:t>
            </a:r>
          </a:p>
          <a:p>
            <a:endParaRPr lang="es-ES" dirty="0">
              <a:latin typeface="Arial"/>
              <a:cs typeface="Arial"/>
            </a:endParaRPr>
          </a:p>
        </p:txBody>
      </p:sp>
    </p:spTree>
    <p:extLst>
      <p:ext uri="{BB962C8B-B14F-4D97-AF65-F5344CB8AC3E}">
        <p14:creationId xmlns:p14="http://schemas.microsoft.com/office/powerpoint/2010/main" val="391349412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1" y="1556791"/>
            <a:ext cx="2530541"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La ciudad global</a:t>
            </a:r>
            <a:endParaRPr sz="2400" dirty="0"/>
          </a:p>
        </p:txBody>
      </p:sp>
      <p:sp>
        <p:nvSpPr>
          <p:cNvPr id="55" name="Shape 55"/>
          <p:cNvSpPr/>
          <p:nvPr/>
        </p:nvSpPr>
        <p:spPr>
          <a:xfrm>
            <a:off x="396092" y="2230587"/>
            <a:ext cx="8136906" cy="3046988"/>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endParaRPr lang="es-ES" dirty="0">
              <a:latin typeface="Arial"/>
              <a:cs typeface="Arial"/>
            </a:endParaRPr>
          </a:p>
          <a:p>
            <a:r>
              <a:rPr lang="es-ES" dirty="0">
                <a:latin typeface="Arial"/>
                <a:cs typeface="Arial"/>
              </a:rPr>
              <a:t>Este concepto devela las nuevas formas de desigualdad derivadas de la globalización económica.</a:t>
            </a:r>
          </a:p>
          <a:p>
            <a:endParaRPr lang="es-ES" dirty="0">
              <a:latin typeface="Arial"/>
              <a:cs typeface="Arial"/>
            </a:endParaRPr>
          </a:p>
          <a:p>
            <a:r>
              <a:rPr lang="es-ES" dirty="0">
                <a:latin typeface="Arial"/>
                <a:cs typeface="Arial"/>
              </a:rPr>
              <a:t>Para </a:t>
            </a:r>
            <a:r>
              <a:rPr lang="es-ES" dirty="0" err="1">
                <a:latin typeface="Arial"/>
                <a:cs typeface="Arial"/>
              </a:rPr>
              <a:t>Saskia</a:t>
            </a:r>
            <a:r>
              <a:rPr lang="es-ES" dirty="0">
                <a:latin typeface="Arial"/>
                <a:cs typeface="Arial"/>
              </a:rPr>
              <a:t> </a:t>
            </a:r>
            <a:r>
              <a:rPr lang="es-ES" dirty="0" err="1">
                <a:latin typeface="Arial"/>
                <a:cs typeface="Arial"/>
              </a:rPr>
              <a:t>Sassen</a:t>
            </a:r>
            <a:r>
              <a:rPr lang="es-ES" dirty="0">
                <a:latin typeface="Arial"/>
                <a:cs typeface="Arial"/>
              </a:rPr>
              <a:t> el concepto de ciudad global "Permite preguntarse si a partir de la década de los 80, fenómenos tales como el poder, la movilidad del capital, la desigualdad, el desamparo, la clase profesional, las pandillas o la política, adquieren nuevas modalidades, aunque sólo sea en algunos de sus componentes, que permiten distinguirlos de modo suficiente de los fenómenos anteriores y, como consecuencia, especificarlos como nuevos, aun cuando en términos generales esto sea difícil de establecer”.</a:t>
            </a:r>
          </a:p>
        </p:txBody>
      </p:sp>
    </p:spTree>
    <p:extLst>
      <p:ext uri="{BB962C8B-B14F-4D97-AF65-F5344CB8AC3E}">
        <p14:creationId xmlns:p14="http://schemas.microsoft.com/office/powerpoint/2010/main" val="1241170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457199" y="-607078"/>
            <a:ext cx="8229600" cy="5128592"/>
          </a:xfrm>
        </p:spPr>
        <p:txBody>
          <a:bodyPr>
            <a:normAutofit/>
          </a:bodyPr>
          <a:lstStyle/>
          <a:p>
            <a:r>
              <a:rPr lang="es-CO" sz="3200" dirty="0">
                <a:solidFill>
                  <a:srgbClr val="000000"/>
                </a:solidFill>
                <a:latin typeface="Arial"/>
                <a:ea typeface="Tahoma" panose="020B0604030504040204" pitchFamily="34" charset="0"/>
                <a:cs typeface="Arial"/>
              </a:rPr>
              <a:t>Ciudad Global</a:t>
            </a:r>
            <a:br>
              <a:rPr lang="es-CO" sz="3200" dirty="0">
                <a:solidFill>
                  <a:srgbClr val="000000"/>
                </a:solidFill>
                <a:latin typeface="Arial"/>
                <a:cs typeface="Arial"/>
              </a:rPr>
            </a:br>
            <a:br>
              <a:rPr lang="es-CO" sz="3200" dirty="0">
                <a:solidFill>
                  <a:srgbClr val="000000"/>
                </a:solidFill>
                <a:latin typeface="Arial"/>
                <a:cs typeface="Arial"/>
              </a:rPr>
            </a:br>
            <a:br>
              <a:rPr lang="es-CO" sz="2800" dirty="0">
                <a:latin typeface="Arial"/>
                <a:cs typeface="Arial"/>
              </a:rPr>
            </a:br>
            <a:endParaRPr lang="es-CO" sz="2800" dirty="0">
              <a:latin typeface="Arial"/>
              <a:cs typeface="Arial"/>
            </a:endParaRPr>
          </a:p>
        </p:txBody>
      </p:sp>
      <p:pic>
        <p:nvPicPr>
          <p:cNvPr id="6" name="image1.png"/>
          <p:cNvPicPr/>
          <p:nvPr/>
        </p:nvPicPr>
        <p:blipFill>
          <a:blip r:embed="rId3"/>
          <a:stretch>
            <a:fillRect/>
          </a:stretch>
        </p:blipFill>
        <p:spPr>
          <a:xfrm>
            <a:off x="1" y="0"/>
            <a:ext cx="9144001" cy="1047750"/>
          </a:xfrm>
          <a:prstGeom prst="rect">
            <a:avLst/>
          </a:prstGeom>
          <a:ln w="12700">
            <a:miter lim="400000"/>
          </a:ln>
        </p:spPr>
      </p:pic>
      <p:pic>
        <p:nvPicPr>
          <p:cNvPr id="7" name="Imagen 6"/>
          <p:cNvPicPr>
            <a:picLocks noChangeAspect="1"/>
          </p:cNvPicPr>
          <p:nvPr/>
        </p:nvPicPr>
        <p:blipFill>
          <a:blip r:embed="rId4"/>
          <a:stretch>
            <a:fillRect/>
          </a:stretch>
        </p:blipFill>
        <p:spPr>
          <a:xfrm>
            <a:off x="0" y="1593981"/>
            <a:ext cx="9143999" cy="5506423"/>
          </a:xfrm>
          <a:prstGeom prst="rect">
            <a:avLst/>
          </a:prstGeom>
        </p:spPr>
      </p:pic>
    </p:spTree>
    <p:extLst>
      <p:ext uri="{BB962C8B-B14F-4D97-AF65-F5344CB8AC3E}">
        <p14:creationId xmlns:p14="http://schemas.microsoft.com/office/powerpoint/2010/main" val="23126329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CO"/>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49905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457199" y="-395436"/>
            <a:ext cx="8229600" cy="5128592"/>
          </a:xfrm>
        </p:spPr>
        <p:txBody>
          <a:bodyPr>
            <a:normAutofit/>
          </a:bodyPr>
          <a:lstStyle/>
          <a:p>
            <a:r>
              <a:rPr lang="es-CO" sz="3200" dirty="0">
                <a:solidFill>
                  <a:srgbClr val="000000"/>
                </a:solidFill>
                <a:latin typeface="Arial"/>
                <a:ea typeface="Tahoma" panose="020B0604030504040204" pitchFamily="34" charset="0"/>
                <a:cs typeface="Arial"/>
              </a:rPr>
              <a:t>Ciudad Global</a:t>
            </a:r>
            <a:br>
              <a:rPr lang="es-CO" sz="3200" dirty="0">
                <a:solidFill>
                  <a:srgbClr val="000000"/>
                </a:solidFill>
                <a:latin typeface="Arial"/>
                <a:cs typeface="Arial"/>
              </a:rPr>
            </a:br>
            <a:br>
              <a:rPr lang="es-CO" sz="3200" dirty="0">
                <a:solidFill>
                  <a:srgbClr val="000000"/>
                </a:solidFill>
                <a:latin typeface="Arial"/>
                <a:cs typeface="Arial"/>
              </a:rPr>
            </a:br>
            <a:br>
              <a:rPr lang="es-CO" sz="2800" dirty="0">
                <a:latin typeface="Arial"/>
                <a:cs typeface="Arial"/>
              </a:rPr>
            </a:br>
            <a:r>
              <a:rPr lang="es-CO" sz="2800" dirty="0">
                <a:latin typeface="Arial"/>
                <a:cs typeface="Arial"/>
              </a:rPr>
              <a:t>Estrategia de múltiples localizaciones</a:t>
            </a:r>
          </a:p>
        </p:txBody>
      </p:sp>
      <p:sp>
        <p:nvSpPr>
          <p:cNvPr id="5" name="4 Flecha abajo"/>
          <p:cNvSpPr/>
          <p:nvPr/>
        </p:nvSpPr>
        <p:spPr>
          <a:xfrm>
            <a:off x="4306923" y="1886533"/>
            <a:ext cx="481101" cy="515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124" name="Picture 4" descr="http://images.eldiario.es/agendapublica/globalizacion_EDIIMA20140725_0285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615" y="3717032"/>
            <a:ext cx="5287874" cy="295232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1.png"/>
          <p:cNvPicPr/>
          <p:nvPr/>
        </p:nvPicPr>
        <p:blipFill>
          <a:blip r:embed="rId4"/>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9064695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500"/>
                                        <p:tgtEl>
                                          <p:spTgt spid="512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755576" y="1939378"/>
            <a:ext cx="7776864" cy="5145435"/>
          </a:xfrm>
        </p:spPr>
        <p:txBody>
          <a:bodyPr>
            <a:normAutofit/>
          </a:bodyPr>
          <a:lstStyle/>
          <a:p>
            <a:pPr marL="0" indent="0" algn="ctr">
              <a:buNone/>
            </a:pPr>
            <a:r>
              <a:rPr lang="es-CO" sz="2400" dirty="0">
                <a:solidFill>
                  <a:srgbClr val="000000"/>
                </a:solidFill>
                <a:latin typeface="Arial"/>
                <a:cs typeface="Arial"/>
              </a:rPr>
              <a:t>La dispersión de la producción industrial  es paralela a la concentración de los servicios y a la centralización del poder en las ciudades globales. </a:t>
            </a:r>
          </a:p>
          <a:p>
            <a:pPr marL="0" indent="0" algn="ctr">
              <a:buNone/>
            </a:pPr>
            <a:r>
              <a:rPr lang="es-CO" sz="2400" dirty="0">
                <a:solidFill>
                  <a:srgbClr val="000000"/>
                </a:solidFill>
                <a:latin typeface="Arial"/>
                <a:cs typeface="Arial"/>
              </a:rPr>
              <a:t>La  dispersión de las actividades y la centralización de las funciones ha hecho surgir “ciudades globales” como </a:t>
            </a:r>
            <a:r>
              <a:rPr lang="es-CO" sz="2400" dirty="0" err="1">
                <a:solidFill>
                  <a:srgbClr val="000000"/>
                </a:solidFill>
                <a:latin typeface="Arial"/>
                <a:cs typeface="Arial"/>
              </a:rPr>
              <a:t>Tokyo</a:t>
            </a:r>
            <a:r>
              <a:rPr lang="es-CO" sz="2400" dirty="0">
                <a:solidFill>
                  <a:srgbClr val="000000"/>
                </a:solidFill>
                <a:latin typeface="Arial"/>
                <a:cs typeface="Arial"/>
              </a:rPr>
              <a:t>, New York y Londres. </a:t>
            </a:r>
          </a:p>
        </p:txBody>
      </p:sp>
      <p:pic>
        <p:nvPicPr>
          <p:cNvPr id="4" name="image1.png"/>
          <p:cNvPicPr/>
          <p:nvPr/>
        </p:nvPicPr>
        <p:blipFill>
          <a:blip r:embed="rId3"/>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10444491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89856"/>
            <a:ext cx="8229600" cy="1143000"/>
          </a:xfrm>
        </p:spPr>
        <p:txBody>
          <a:bodyPr>
            <a:noAutofit/>
          </a:bodyPr>
          <a:lstStyle/>
          <a:p>
            <a:r>
              <a:rPr lang="es-CO" sz="2800" dirty="0">
                <a:solidFill>
                  <a:schemeClr val="tx1"/>
                </a:solidFill>
                <a:latin typeface="Arial"/>
                <a:ea typeface="Tahoma" panose="020B0604030504040204" pitchFamily="34" charset="0"/>
                <a:cs typeface="Arial"/>
              </a:rPr>
              <a:t>Ciudad global</a:t>
            </a:r>
          </a:p>
        </p:txBody>
      </p:sp>
      <p:sp>
        <p:nvSpPr>
          <p:cNvPr id="4" name="3 CuadroTexto"/>
          <p:cNvSpPr txBox="1"/>
          <p:nvPr/>
        </p:nvSpPr>
        <p:spPr>
          <a:xfrm>
            <a:off x="467544" y="2499438"/>
            <a:ext cx="4824536" cy="3323987"/>
          </a:xfrm>
          <a:prstGeom prst="rect">
            <a:avLst/>
          </a:prstGeom>
          <a:noFill/>
        </p:spPr>
        <p:txBody>
          <a:bodyPr wrap="square" rtlCol="0">
            <a:spAutoFit/>
          </a:bodyPr>
          <a:lstStyle/>
          <a:p>
            <a:pPr algn="l"/>
            <a:endParaRPr lang="es-CO" sz="2400" dirty="0">
              <a:latin typeface="Arial"/>
              <a:cs typeface="Arial"/>
            </a:endParaRPr>
          </a:p>
          <a:p>
            <a:pPr algn="l"/>
            <a:r>
              <a:rPr lang="es-CO" sz="2400" dirty="0">
                <a:latin typeface="Arial"/>
                <a:cs typeface="Arial"/>
              </a:rPr>
              <a:t>La expansión de empleos de bajos salarios, su inclusión en dinámicas de transición demográfica, y su consecuente invisibilidad.</a:t>
            </a:r>
          </a:p>
          <a:p>
            <a:pPr algn="l"/>
            <a:endParaRPr lang="es-CO" sz="2400" dirty="0">
              <a:latin typeface="Arial"/>
              <a:cs typeface="Arial"/>
            </a:endParaRPr>
          </a:p>
          <a:p>
            <a:pPr algn="l"/>
            <a:r>
              <a:rPr lang="es-CO" sz="2400" dirty="0">
                <a:latin typeface="Arial"/>
                <a:cs typeface="Arial"/>
              </a:rPr>
              <a:t>EXPLUSIÓN SOCIAL</a:t>
            </a:r>
          </a:p>
          <a:p>
            <a:endParaRPr lang="es-CO" dirty="0"/>
          </a:p>
        </p:txBody>
      </p:sp>
      <p:pic>
        <p:nvPicPr>
          <p:cNvPr id="4100" name="Picture 4" descr="http://www.fsc-inserta.es/Actualidad/Noticias/PublishingImages/Natha/salario-j%C3%B3ve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624245"/>
            <a:ext cx="3779912" cy="286751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1.png"/>
          <p:cNvPicPr/>
          <p:nvPr/>
        </p:nvPicPr>
        <p:blipFill>
          <a:blip r:embed="rId3"/>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36783647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4960596" y="1434694"/>
            <a:ext cx="3888432" cy="5760640"/>
          </a:xfrm>
        </p:spPr>
        <p:txBody>
          <a:bodyPr>
            <a:normAutofit/>
          </a:bodyPr>
          <a:lstStyle/>
          <a:p>
            <a:pPr marL="0" indent="0">
              <a:buNone/>
            </a:pPr>
            <a:r>
              <a:rPr lang="es-CO" sz="2400" dirty="0">
                <a:solidFill>
                  <a:srgbClr val="000000"/>
                </a:solidFill>
                <a:latin typeface="Arial"/>
                <a:cs typeface="Arial"/>
              </a:rPr>
              <a:t>Las TIC y la globalización económica han producido una nueva espacialidad urbana que depende de redes desterritorializadas y transfronterizas y de localizaciones territoriales con concentraciones masivas de recursos</a:t>
            </a:r>
            <a:r>
              <a:rPr lang="es-CO" sz="2400" dirty="0">
                <a:latin typeface="Arial"/>
                <a:cs typeface="Arial"/>
              </a:rPr>
              <a:t>.</a:t>
            </a:r>
          </a:p>
          <a:p>
            <a:pPr marL="0" indent="0" algn="ctr">
              <a:buNone/>
            </a:pPr>
            <a:endParaRPr lang="es-CO" sz="2800" dirty="0">
              <a:solidFill>
                <a:srgbClr val="92D050"/>
              </a:solidFill>
            </a:endParaRPr>
          </a:p>
          <a:p>
            <a:pPr marL="0" indent="0">
              <a:buNone/>
            </a:pPr>
            <a:endParaRPr lang="es-CO" dirty="0"/>
          </a:p>
          <a:p>
            <a:pPr marL="0" indent="0">
              <a:buNone/>
            </a:pPr>
            <a:endParaRPr lang="es-CO" dirty="0"/>
          </a:p>
        </p:txBody>
      </p:sp>
      <p:pic>
        <p:nvPicPr>
          <p:cNvPr id="4" name="image1.png"/>
          <p:cNvPicPr/>
          <p:nvPr/>
        </p:nvPicPr>
        <p:blipFill>
          <a:blip r:embed="rId3"/>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28520695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https://t3rope.files.wordpress.com/2015/03/globaliz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60648"/>
            <a:ext cx="5731182" cy="7416824"/>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76739" y="1852967"/>
            <a:ext cx="4104456" cy="5472608"/>
          </a:xfrm>
        </p:spPr>
        <p:txBody>
          <a:bodyPr>
            <a:normAutofit/>
          </a:bodyPr>
          <a:lstStyle/>
          <a:p>
            <a:pPr marL="0" indent="0" algn="ctr">
              <a:buNone/>
            </a:pPr>
            <a:r>
              <a:rPr lang="es-CO" sz="2800" dirty="0">
                <a:solidFill>
                  <a:srgbClr val="000000"/>
                </a:solidFill>
                <a:latin typeface="Arial"/>
                <a:ea typeface="Tahoma" panose="020B0604030504040204" pitchFamily="34" charset="0"/>
                <a:cs typeface="Arial"/>
              </a:rPr>
              <a:t>EFECTOS DE LAS TIC’S Y DE LAS REDES DIGITALES EN LA ORGANIZACIÓN ESPACIAL DE LA ACTIVIDAD ECONÓMICA</a:t>
            </a:r>
          </a:p>
          <a:p>
            <a:pPr marL="0" indent="0" algn="ctr">
              <a:buNone/>
            </a:pPr>
            <a:endParaRPr lang="es-CO" sz="2800" dirty="0">
              <a:solidFill>
                <a:srgbClr val="92D050"/>
              </a:solidFill>
            </a:endParaRPr>
          </a:p>
          <a:p>
            <a:pPr marL="0" indent="0">
              <a:buNone/>
            </a:pPr>
            <a:endParaRPr lang="es-CO" dirty="0"/>
          </a:p>
          <a:p>
            <a:pPr marL="0" indent="0">
              <a:buNone/>
            </a:pPr>
            <a:endParaRPr lang="es-CO" dirty="0"/>
          </a:p>
        </p:txBody>
      </p:sp>
      <p:pic>
        <p:nvPicPr>
          <p:cNvPr id="4" name="image1.png"/>
          <p:cNvPicPr/>
          <p:nvPr/>
        </p:nvPicPr>
        <p:blipFill>
          <a:blip r:embed="rId3"/>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38405332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2000"/>
                                        <p:tgtEl>
                                          <p:spTgt spid="13315"/>
                                        </p:tgtEl>
                                      </p:cBhvr>
                                    </p:animEffect>
                                    <p:anim calcmode="lin" valueType="num">
                                      <p:cBhvr>
                                        <p:cTn id="8" dur="2000" fill="hold"/>
                                        <p:tgtEl>
                                          <p:spTgt spid="13315"/>
                                        </p:tgtEl>
                                        <p:attrNameLst>
                                          <p:attrName>ppt_w</p:attrName>
                                        </p:attrNameLst>
                                      </p:cBhvr>
                                      <p:tavLst>
                                        <p:tav tm="0" fmla="#ppt_w*sin(2.5*pi*$)">
                                          <p:val>
                                            <p:fltVal val="0"/>
                                          </p:val>
                                        </p:tav>
                                        <p:tav tm="100000">
                                          <p:val>
                                            <p:fltVal val="1"/>
                                          </p:val>
                                        </p:tav>
                                      </p:tavLst>
                                    </p:anim>
                                    <p:anim calcmode="lin" valueType="num">
                                      <p:cBhvr>
                                        <p:cTn id="9" dur="2000" fill="hold"/>
                                        <p:tgtEl>
                                          <p:spTgt spid="13315"/>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43861" y="1299609"/>
            <a:ext cx="6984776" cy="5688632"/>
          </a:xfrm>
        </p:spPr>
        <p:txBody>
          <a:bodyPr>
            <a:normAutofit/>
          </a:bodyPr>
          <a:lstStyle/>
          <a:p>
            <a:pPr marL="0" indent="0">
              <a:buNone/>
            </a:pPr>
            <a:r>
              <a:rPr lang="es-CO" sz="2800" dirty="0">
                <a:solidFill>
                  <a:srgbClr val="000000"/>
                </a:solidFill>
                <a:latin typeface="Arial"/>
                <a:cs typeface="Arial"/>
              </a:rPr>
              <a:t>Las </a:t>
            </a:r>
            <a:r>
              <a:rPr lang="es-CO" sz="2800" dirty="0" err="1">
                <a:solidFill>
                  <a:srgbClr val="000000"/>
                </a:solidFill>
                <a:latin typeface="Arial"/>
                <a:cs typeface="Arial"/>
              </a:rPr>
              <a:t>TIC’s</a:t>
            </a:r>
            <a:r>
              <a:rPr lang="es-CO" sz="2800" dirty="0">
                <a:solidFill>
                  <a:srgbClr val="000000"/>
                </a:solidFill>
                <a:latin typeface="Arial"/>
                <a:cs typeface="Arial"/>
              </a:rPr>
              <a:t> facilitan la dispersión geográfica de las actividades económicas manteniendo la integración sistémica, también tienen como efecto fortalecer la importancia de la coordinación central y de las funciones de control de empresas y mercados.</a:t>
            </a:r>
          </a:p>
          <a:p>
            <a:pPr marL="0" indent="0">
              <a:buNone/>
            </a:pPr>
            <a:endParaRPr lang="es-CO" sz="2800" dirty="0">
              <a:solidFill>
                <a:srgbClr val="000000"/>
              </a:solidFill>
              <a:latin typeface="Arial"/>
              <a:cs typeface="Arial"/>
            </a:endParaRPr>
          </a:p>
          <a:p>
            <a:pPr marL="0" indent="0">
              <a:buNone/>
            </a:pPr>
            <a:r>
              <a:rPr lang="es-CO" sz="2800" dirty="0">
                <a:solidFill>
                  <a:srgbClr val="000000"/>
                </a:solidFill>
                <a:latin typeface="Arial"/>
                <a:cs typeface="Arial"/>
              </a:rPr>
              <a:t>Las redes digitales contribuyen también a la producción de </a:t>
            </a:r>
            <a:r>
              <a:rPr lang="es-CO" sz="2800" dirty="0" err="1">
                <a:solidFill>
                  <a:srgbClr val="000000"/>
                </a:solidFill>
                <a:latin typeface="Arial"/>
                <a:cs typeface="Arial"/>
              </a:rPr>
              <a:t>contrageografías</a:t>
            </a:r>
            <a:r>
              <a:rPr lang="es-CO" sz="2800" dirty="0">
                <a:solidFill>
                  <a:srgbClr val="000000"/>
                </a:solidFill>
                <a:latin typeface="Arial"/>
                <a:cs typeface="Arial"/>
              </a:rPr>
              <a:t> de la globalización. </a:t>
            </a:r>
          </a:p>
        </p:txBody>
      </p:sp>
      <p:sp>
        <p:nvSpPr>
          <p:cNvPr id="2" name="1 Rectángulo"/>
          <p:cNvSpPr/>
          <p:nvPr/>
        </p:nvSpPr>
        <p:spPr>
          <a:xfrm>
            <a:off x="383588" y="1484784"/>
            <a:ext cx="1111493" cy="923330"/>
          </a:xfrm>
          <a:prstGeom prst="rect">
            <a:avLst/>
          </a:prstGeom>
          <a:noFill/>
        </p:spPr>
        <p:txBody>
          <a:bodyPr wrap="square" lIns="91440" tIns="45720" rIns="91440" bIns="45720">
            <a:spAutoFit/>
          </a:bodyPr>
          <a:lstStyle/>
          <a:p>
            <a:pPr algn="ctr"/>
            <a:r>
              <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p>
        </p:txBody>
      </p:sp>
      <p:sp>
        <p:nvSpPr>
          <p:cNvPr id="5" name="4 Rectángulo"/>
          <p:cNvSpPr/>
          <p:nvPr/>
        </p:nvSpPr>
        <p:spPr>
          <a:xfrm>
            <a:off x="383587" y="4941168"/>
            <a:ext cx="1111493" cy="923330"/>
          </a:xfrm>
          <a:prstGeom prst="rect">
            <a:avLst/>
          </a:prstGeom>
          <a:noFill/>
        </p:spPr>
        <p:txBody>
          <a:bodyPr wrap="square" lIns="91440" tIns="45720" rIns="91440" bIns="45720">
            <a:spAutoFit/>
          </a:bodyPr>
          <a:lstStyle/>
          <a:p>
            <a:pPr algn="ctr"/>
            <a:r>
              <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p>
        </p:txBody>
      </p:sp>
      <p:pic>
        <p:nvPicPr>
          <p:cNvPr id="6" name="image1.png"/>
          <p:cNvPicPr/>
          <p:nvPr/>
        </p:nvPicPr>
        <p:blipFill>
          <a:blip r:embed="rId2"/>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41815930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0" y="1556791"/>
            <a:ext cx="6340685" cy="1015663"/>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LAS CONSECUENCIAS</a:t>
            </a:r>
          </a:p>
          <a:p>
            <a:pPr lvl="0">
              <a:defRPr sz="1800"/>
            </a:pPr>
            <a:endParaRPr lang="es-ES_tradnl" dirty="0"/>
          </a:p>
          <a:p>
            <a:pPr lvl="0">
              <a:defRPr sz="1800"/>
            </a:pPr>
            <a:r>
              <a:rPr lang="es-ES_tradnl" sz="2400" dirty="0"/>
              <a:t>DEUDA EXTERNA</a:t>
            </a:r>
            <a:endParaRPr sz="2400" dirty="0"/>
          </a:p>
        </p:txBody>
      </p:sp>
    </p:spTree>
    <p:extLst>
      <p:ext uri="{BB962C8B-B14F-4D97-AF65-F5344CB8AC3E}">
        <p14:creationId xmlns:p14="http://schemas.microsoft.com/office/powerpoint/2010/main" val="4933915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teinteresa.es/mundo/Ninos-trabajo_esclavo_TINIMA20120416_1195_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47315"/>
            <a:ext cx="9144000" cy="5133475"/>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0" y="3933056"/>
            <a:ext cx="9144000" cy="2924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733128" y="4241366"/>
            <a:ext cx="7632848" cy="1815882"/>
          </a:xfrm>
          <a:prstGeom prst="rect">
            <a:avLst/>
          </a:prstGeom>
          <a:noFill/>
        </p:spPr>
        <p:txBody>
          <a:bodyPr wrap="square" rtlCol="0">
            <a:spAutoFit/>
          </a:bodyPr>
          <a:lstStyle/>
          <a:p>
            <a:pPr algn="ctr"/>
            <a:r>
              <a:rPr lang="es-CO" sz="2800" dirty="0">
                <a:solidFill>
                  <a:srgbClr val="000000"/>
                </a:solidFill>
                <a:latin typeface="Arial"/>
                <a:cs typeface="Arial"/>
              </a:rPr>
              <a:t>Los efectos perjudiciales de la deuda se reflejan en los programas estatales para las mujeres y los niños, especialmente en las áreas de salud y educación.</a:t>
            </a:r>
          </a:p>
        </p:txBody>
      </p:sp>
      <p:pic>
        <p:nvPicPr>
          <p:cNvPr id="5" name="image1.png"/>
          <p:cNvPicPr/>
          <p:nvPr/>
        </p:nvPicPr>
        <p:blipFill>
          <a:blip r:embed="rId3"/>
          <a:stretch>
            <a:fillRect/>
          </a:stretch>
        </p:blipFill>
        <p:spPr>
          <a:xfrm>
            <a:off x="1" y="-243408"/>
            <a:ext cx="9144001" cy="1047750"/>
          </a:xfrm>
          <a:prstGeom prst="rect">
            <a:avLst/>
          </a:prstGeom>
          <a:ln w="12700">
            <a:miter lim="400000"/>
          </a:ln>
        </p:spPr>
      </p:pic>
    </p:spTree>
    <p:extLst>
      <p:ext uri="{BB962C8B-B14F-4D97-AF65-F5344CB8AC3E}">
        <p14:creationId xmlns:p14="http://schemas.microsoft.com/office/powerpoint/2010/main" val="8276648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467544" y="1075466"/>
            <a:ext cx="8229600" cy="4525963"/>
          </a:xfrm>
        </p:spPr>
        <p:txBody>
          <a:bodyPr>
            <a:normAutofit/>
          </a:bodyPr>
          <a:lstStyle/>
          <a:p>
            <a:pPr marL="0" indent="0" algn="ctr">
              <a:buNone/>
            </a:pPr>
            <a:r>
              <a:rPr lang="es-CO" sz="2800" dirty="0">
                <a:solidFill>
                  <a:srgbClr val="FF0000"/>
                </a:solidFill>
                <a:latin typeface="Arial"/>
                <a:ea typeface="Tahoma" panose="020B0604030504040204" pitchFamily="34" charset="0"/>
                <a:cs typeface="Arial"/>
              </a:rPr>
              <a:t>Intereses de la deuda externa</a:t>
            </a:r>
          </a:p>
          <a:p>
            <a:pPr marL="0" indent="0" algn="ctr">
              <a:buNone/>
            </a:pPr>
            <a:endParaRPr lang="es-CO" sz="2800" dirty="0">
              <a:latin typeface="Arial"/>
              <a:cs typeface="Arial"/>
            </a:endParaRPr>
          </a:p>
          <a:p>
            <a:pPr marL="0" indent="0" algn="ctr">
              <a:buNone/>
            </a:pPr>
            <a:r>
              <a:rPr lang="es-CO" sz="2800" dirty="0">
                <a:latin typeface="Arial"/>
                <a:cs typeface="Arial"/>
              </a:rPr>
              <a:t>Formación de</a:t>
            </a:r>
          </a:p>
          <a:p>
            <a:pPr marL="0" indent="0" algn="ctr">
              <a:buNone/>
            </a:pPr>
            <a:r>
              <a:rPr lang="es-CO" sz="2800" dirty="0">
                <a:latin typeface="Arial"/>
                <a:cs typeface="Arial"/>
              </a:rPr>
              <a:t>contrageografías de la supervivencia</a:t>
            </a:r>
          </a:p>
          <a:p>
            <a:pPr marL="0" indent="0" algn="ctr">
              <a:buNone/>
            </a:pPr>
            <a:endParaRPr lang="es-CO" sz="2800" dirty="0">
              <a:latin typeface="Arial"/>
              <a:cs typeface="Arial"/>
            </a:endParaRPr>
          </a:p>
          <a:p>
            <a:pPr marL="0" indent="0" algn="ctr">
              <a:buNone/>
            </a:pPr>
            <a:r>
              <a:rPr lang="es-CO" sz="2800" dirty="0">
                <a:latin typeface="Arial"/>
                <a:cs typeface="Arial"/>
              </a:rPr>
              <a:t>Producción de nuevas ganancias y estrategias de financiación por parte los gobiernos</a:t>
            </a:r>
          </a:p>
        </p:txBody>
      </p:sp>
      <p:sp>
        <p:nvSpPr>
          <p:cNvPr id="5" name="4 Flecha abajo"/>
          <p:cNvSpPr/>
          <p:nvPr/>
        </p:nvSpPr>
        <p:spPr>
          <a:xfrm>
            <a:off x="4427984" y="1654393"/>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Flecha abajo"/>
          <p:cNvSpPr/>
          <p:nvPr/>
        </p:nvSpPr>
        <p:spPr>
          <a:xfrm>
            <a:off x="4427984" y="317697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1.png"/>
          <p:cNvPicPr/>
          <p:nvPr/>
        </p:nvPicPr>
        <p:blipFill>
          <a:blip r:embed="rId3"/>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32518540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768252"/>
            <a:ext cx="8229600" cy="1143000"/>
          </a:xfrm>
        </p:spPr>
        <p:txBody>
          <a:bodyPr>
            <a:noAutofit/>
          </a:bodyPr>
          <a:lstStyle/>
          <a:p>
            <a:r>
              <a:rPr lang="es-CO" sz="3200" dirty="0">
                <a:solidFill>
                  <a:srgbClr val="000000"/>
                </a:solidFill>
                <a:latin typeface="Arial"/>
                <a:ea typeface="Tahoma" panose="020B0604030504040204" pitchFamily="34" charset="0"/>
                <a:cs typeface="Arial"/>
              </a:rPr>
              <a:t>Deuda externa </a:t>
            </a:r>
            <a:br>
              <a:rPr lang="es-CO" sz="3200" dirty="0">
                <a:solidFill>
                  <a:srgbClr val="000000"/>
                </a:solidFill>
                <a:latin typeface="Arial"/>
                <a:ea typeface="Tahoma" panose="020B0604030504040204" pitchFamily="34" charset="0"/>
                <a:cs typeface="Arial"/>
              </a:rPr>
            </a:br>
            <a:br>
              <a:rPr lang="es-CO" sz="3200" dirty="0">
                <a:solidFill>
                  <a:srgbClr val="000000"/>
                </a:solidFill>
                <a:latin typeface="Arial"/>
                <a:ea typeface="Tahoma" panose="020B0604030504040204" pitchFamily="34" charset="0"/>
                <a:cs typeface="Arial"/>
              </a:rPr>
            </a:br>
            <a:br>
              <a:rPr lang="es-CO" sz="3200" dirty="0">
                <a:solidFill>
                  <a:srgbClr val="000000"/>
                </a:solidFill>
                <a:latin typeface="Arial"/>
                <a:ea typeface="Tahoma" panose="020B0604030504040204" pitchFamily="34" charset="0"/>
                <a:cs typeface="Arial"/>
              </a:rPr>
            </a:br>
            <a:r>
              <a:rPr lang="es-CO" sz="3200" dirty="0">
                <a:solidFill>
                  <a:srgbClr val="000000"/>
                </a:solidFill>
                <a:latin typeface="Arial"/>
                <a:ea typeface="Tahoma" panose="020B0604030504040204" pitchFamily="34" charset="0"/>
                <a:cs typeface="Arial"/>
              </a:rPr>
              <a:t>Nueva economía transnacional</a:t>
            </a:r>
          </a:p>
        </p:txBody>
      </p:sp>
      <p:sp>
        <p:nvSpPr>
          <p:cNvPr id="5" name="4 Más"/>
          <p:cNvSpPr/>
          <p:nvPr/>
        </p:nvSpPr>
        <p:spPr>
          <a:xfrm>
            <a:off x="4476812" y="2132856"/>
            <a:ext cx="504056" cy="5760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Igual que"/>
          <p:cNvSpPr/>
          <p:nvPr/>
        </p:nvSpPr>
        <p:spPr>
          <a:xfrm>
            <a:off x="4285202" y="3420235"/>
            <a:ext cx="887276" cy="57606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6 CuadroTexto"/>
          <p:cNvSpPr txBox="1"/>
          <p:nvPr/>
        </p:nvSpPr>
        <p:spPr>
          <a:xfrm>
            <a:off x="1342327" y="3212976"/>
            <a:ext cx="7056784" cy="2677656"/>
          </a:xfrm>
          <a:prstGeom prst="rect">
            <a:avLst/>
          </a:prstGeom>
          <a:noFill/>
        </p:spPr>
        <p:txBody>
          <a:bodyPr wrap="square" rtlCol="0">
            <a:spAutoFit/>
          </a:bodyPr>
          <a:lstStyle/>
          <a:p>
            <a:pPr algn="ctr"/>
            <a:endParaRPr lang="es-CO" sz="2800" dirty="0">
              <a:latin typeface="Arial"/>
              <a:cs typeface="Arial"/>
            </a:endParaRPr>
          </a:p>
          <a:p>
            <a:pPr algn="ctr"/>
            <a:endParaRPr lang="es-CO" sz="2800" dirty="0">
              <a:latin typeface="Arial"/>
              <a:cs typeface="Arial"/>
            </a:endParaRPr>
          </a:p>
          <a:p>
            <a:pPr algn="ctr"/>
            <a:r>
              <a:rPr lang="es-CO" sz="2800" dirty="0">
                <a:latin typeface="Arial"/>
                <a:cs typeface="Arial"/>
              </a:rPr>
              <a:t>Nueva Clase Servil</a:t>
            </a:r>
          </a:p>
          <a:p>
            <a:pPr algn="r"/>
            <a:endParaRPr lang="es-CO" sz="2800" dirty="0">
              <a:latin typeface="Arial"/>
              <a:cs typeface="Arial"/>
            </a:endParaRPr>
          </a:p>
          <a:p>
            <a:pPr algn="r"/>
            <a:endParaRPr lang="es-CO" sz="2800" dirty="0">
              <a:latin typeface="Arial"/>
              <a:cs typeface="Arial"/>
            </a:endParaRPr>
          </a:p>
          <a:p>
            <a:pPr algn="ctr"/>
            <a:r>
              <a:rPr lang="es-CO" sz="2800" dirty="0">
                <a:latin typeface="Arial"/>
                <a:cs typeface="Arial"/>
              </a:rPr>
              <a:t>Sectores menos favorecidos  </a:t>
            </a:r>
          </a:p>
        </p:txBody>
      </p:sp>
      <p:sp>
        <p:nvSpPr>
          <p:cNvPr id="10" name="9 Flecha abajo"/>
          <p:cNvSpPr/>
          <p:nvPr/>
        </p:nvSpPr>
        <p:spPr>
          <a:xfrm>
            <a:off x="4548820" y="4833156"/>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1.png"/>
          <p:cNvPicPr/>
          <p:nvPr/>
        </p:nvPicPr>
        <p:blipFill>
          <a:blip r:embed="rId2"/>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4579147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396092" y="2397098"/>
            <a:ext cx="7488832" cy="5145435"/>
          </a:xfrm>
        </p:spPr>
        <p:txBody>
          <a:bodyPr>
            <a:normAutofit/>
          </a:bodyPr>
          <a:lstStyle/>
          <a:p>
            <a:pPr marL="0" indent="0" algn="l">
              <a:buNone/>
            </a:pPr>
            <a:r>
              <a:rPr lang="es-CO" sz="2000" dirty="0">
                <a:latin typeface="Arial"/>
                <a:cs typeface="Arial"/>
              </a:rPr>
              <a:t>Socióloga, economista y escritora neerlandesa-argentina.</a:t>
            </a:r>
          </a:p>
          <a:p>
            <a:pPr marL="0" indent="0" algn="l">
              <a:buNone/>
            </a:pPr>
            <a:r>
              <a:rPr lang="es-CO" sz="2000" dirty="0">
                <a:latin typeface="Arial"/>
                <a:cs typeface="Arial"/>
              </a:rPr>
              <a:t>Especialista en las áreas de globalización y de la sociología de las grandes ciudades del mundo. </a:t>
            </a:r>
          </a:p>
          <a:p>
            <a:pPr marL="0" indent="0" algn="l">
              <a:buNone/>
            </a:pPr>
            <a:r>
              <a:rPr lang="es-CO" sz="2000" dirty="0">
                <a:latin typeface="Arial"/>
                <a:cs typeface="Arial"/>
              </a:rPr>
              <a:t>Profesora de sociología en la Universidad de Columbia y en la Escuela de Economía y Política de Londres.</a:t>
            </a:r>
          </a:p>
          <a:p>
            <a:pPr marL="0" indent="0">
              <a:buNone/>
            </a:pPr>
            <a:endParaRPr lang="es-CO" dirty="0"/>
          </a:p>
          <a:p>
            <a:pPr marL="0" indent="0">
              <a:buNone/>
            </a:pPr>
            <a:endParaRPr lang="es-CO" dirty="0"/>
          </a:p>
        </p:txBody>
      </p:sp>
      <p:pic>
        <p:nvPicPr>
          <p:cNvPr id="4" name="image1.png"/>
          <p:cNvPicPr/>
          <p:nvPr/>
        </p:nvPicPr>
        <p:blipFill>
          <a:blip r:embed="rId3"/>
          <a:stretch>
            <a:fillRect/>
          </a:stretch>
        </p:blipFill>
        <p:spPr>
          <a:xfrm>
            <a:off x="1" y="0"/>
            <a:ext cx="9144001" cy="1047750"/>
          </a:xfrm>
          <a:prstGeom prst="rect">
            <a:avLst/>
          </a:prstGeom>
          <a:ln w="12700">
            <a:miter lim="400000"/>
          </a:ln>
        </p:spPr>
      </p:pic>
      <p:sp>
        <p:nvSpPr>
          <p:cNvPr id="5" name="Shape 54"/>
          <p:cNvSpPr/>
          <p:nvPr/>
        </p:nvSpPr>
        <p:spPr>
          <a:xfrm>
            <a:off x="396092" y="1556791"/>
            <a:ext cx="2299130"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err="1"/>
              <a:t>Saskia</a:t>
            </a:r>
            <a:r>
              <a:rPr lang="es-ES_tradnl" sz="2400" dirty="0"/>
              <a:t> </a:t>
            </a:r>
            <a:r>
              <a:rPr lang="es-ES_tradnl" sz="2400" dirty="0" err="1"/>
              <a:t>Sassen</a:t>
            </a:r>
            <a:endParaRPr sz="2400" dirty="0"/>
          </a:p>
        </p:txBody>
      </p:sp>
    </p:spTree>
    <p:extLst>
      <p:ext uri="{BB962C8B-B14F-4D97-AF65-F5344CB8AC3E}">
        <p14:creationId xmlns:p14="http://schemas.microsoft.com/office/powerpoint/2010/main" val="4041647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0" y="1556791"/>
            <a:ext cx="6340685" cy="1015663"/>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LAS CONSECUENCIAS</a:t>
            </a:r>
          </a:p>
          <a:p>
            <a:pPr lvl="0">
              <a:defRPr sz="1800"/>
            </a:pPr>
            <a:endParaRPr lang="es-ES_tradnl" dirty="0"/>
          </a:p>
          <a:p>
            <a:pPr lvl="0">
              <a:defRPr sz="1800"/>
            </a:pPr>
            <a:r>
              <a:rPr lang="es-ES_tradnl" sz="2400" dirty="0"/>
              <a:t>DESEMPLEO Y PRECARIZACIÓN</a:t>
            </a:r>
            <a:endParaRPr sz="2400" dirty="0"/>
          </a:p>
        </p:txBody>
      </p:sp>
    </p:spTree>
    <p:extLst>
      <p:ext uri="{BB962C8B-B14F-4D97-AF65-F5344CB8AC3E}">
        <p14:creationId xmlns:p14="http://schemas.microsoft.com/office/powerpoint/2010/main" val="154370235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761235" y="540206"/>
            <a:ext cx="3681729" cy="6124754"/>
          </a:xfrm>
          <a:prstGeom prst="rect">
            <a:avLst/>
          </a:prstGeom>
          <a:noFill/>
        </p:spPr>
        <p:txBody>
          <a:bodyPr wrap="square" rtlCol="0">
            <a:spAutoFit/>
          </a:bodyPr>
          <a:lstStyle/>
          <a:p>
            <a:pPr algn="ctr"/>
            <a:r>
              <a:rPr lang="es-CO" sz="2800" dirty="0">
                <a:solidFill>
                  <a:srgbClr val="FF0000"/>
                </a:solidFill>
                <a:latin typeface="Arial"/>
                <a:ea typeface="Tahoma" panose="020B0604030504040204" pitchFamily="34" charset="0"/>
                <a:cs typeface="Arial"/>
              </a:rPr>
              <a:t>Desempleo</a:t>
            </a:r>
          </a:p>
          <a:p>
            <a:pPr algn="ctr"/>
            <a:endParaRPr lang="es-CO" sz="2800" dirty="0">
              <a:solidFill>
                <a:srgbClr val="FF0000"/>
              </a:solidFill>
              <a:latin typeface="Arial"/>
              <a:ea typeface="Tahoma" panose="020B0604030504040204" pitchFamily="34" charset="0"/>
              <a:cs typeface="Arial"/>
            </a:endParaRPr>
          </a:p>
          <a:p>
            <a:pPr algn="ctr"/>
            <a:endParaRPr lang="es-CO" sz="2800" dirty="0">
              <a:solidFill>
                <a:srgbClr val="FF0000"/>
              </a:solidFill>
              <a:latin typeface="Arial"/>
              <a:ea typeface="Tahoma" panose="020B0604030504040204" pitchFamily="34" charset="0"/>
              <a:cs typeface="Arial"/>
            </a:endParaRPr>
          </a:p>
          <a:p>
            <a:pPr algn="ctr"/>
            <a:r>
              <a:rPr lang="es-CO" sz="2800" dirty="0">
                <a:solidFill>
                  <a:schemeClr val="tx1">
                    <a:lumMod val="95000"/>
                    <a:lumOff val="5000"/>
                  </a:schemeClr>
                </a:solidFill>
                <a:latin typeface="Arial"/>
                <a:ea typeface="Tahoma" panose="020B0604030504040204" pitchFamily="34" charset="0"/>
                <a:cs typeface="Arial"/>
              </a:rPr>
              <a:t>En los sectores tradicionales</a:t>
            </a:r>
          </a:p>
          <a:p>
            <a:pPr algn="ctr"/>
            <a:endParaRPr lang="es-CO" sz="2800" dirty="0">
              <a:solidFill>
                <a:schemeClr val="tx1">
                  <a:lumMod val="95000"/>
                  <a:lumOff val="5000"/>
                </a:schemeClr>
              </a:solidFill>
              <a:latin typeface="Arial"/>
              <a:ea typeface="Tahoma" panose="020B0604030504040204" pitchFamily="34" charset="0"/>
              <a:cs typeface="Arial"/>
            </a:endParaRPr>
          </a:p>
          <a:p>
            <a:pPr algn="ctr"/>
            <a:endParaRPr lang="es-CO" sz="2800" dirty="0">
              <a:solidFill>
                <a:schemeClr val="tx1">
                  <a:lumMod val="95000"/>
                  <a:lumOff val="5000"/>
                </a:schemeClr>
              </a:solidFill>
              <a:latin typeface="Arial"/>
              <a:ea typeface="Tahoma" panose="020B0604030504040204" pitchFamily="34" charset="0"/>
              <a:cs typeface="Arial"/>
            </a:endParaRPr>
          </a:p>
          <a:p>
            <a:pPr algn="ctr"/>
            <a:r>
              <a:rPr lang="es-CO" sz="2800" dirty="0">
                <a:solidFill>
                  <a:schemeClr val="tx1">
                    <a:lumMod val="95000"/>
                    <a:lumOff val="5000"/>
                  </a:schemeClr>
                </a:solidFill>
                <a:latin typeface="Arial"/>
                <a:ea typeface="Tahoma" panose="020B0604030504040204" pitchFamily="34" charset="0"/>
                <a:cs typeface="Arial"/>
              </a:rPr>
              <a:t>Presión sobre las mujeres</a:t>
            </a:r>
          </a:p>
          <a:p>
            <a:pPr algn="ctr"/>
            <a:endParaRPr lang="es-CO" sz="2800" dirty="0">
              <a:solidFill>
                <a:schemeClr val="tx1">
                  <a:lumMod val="95000"/>
                  <a:lumOff val="5000"/>
                </a:schemeClr>
              </a:solidFill>
              <a:latin typeface="Arial"/>
              <a:ea typeface="Tahoma" panose="020B0604030504040204" pitchFamily="34" charset="0"/>
              <a:cs typeface="Arial"/>
            </a:endParaRPr>
          </a:p>
          <a:p>
            <a:pPr algn="ctr"/>
            <a:endParaRPr lang="es-CO" sz="2800" dirty="0">
              <a:solidFill>
                <a:schemeClr val="tx1">
                  <a:lumMod val="95000"/>
                  <a:lumOff val="5000"/>
                </a:schemeClr>
              </a:solidFill>
              <a:latin typeface="Arial"/>
              <a:ea typeface="Tahoma" panose="020B0604030504040204" pitchFamily="34" charset="0"/>
              <a:cs typeface="Arial"/>
            </a:endParaRPr>
          </a:p>
          <a:p>
            <a:pPr algn="ctr"/>
            <a:r>
              <a:rPr lang="es-CO" sz="2800" dirty="0">
                <a:solidFill>
                  <a:schemeClr val="tx1">
                    <a:lumMod val="95000"/>
                    <a:lumOff val="5000"/>
                  </a:schemeClr>
                </a:solidFill>
                <a:latin typeface="Arial"/>
                <a:ea typeface="Tahoma" panose="020B0604030504040204" pitchFamily="34" charset="0"/>
                <a:cs typeface="Arial"/>
              </a:rPr>
              <a:t>Búsqueda de modos de supervivencia doméstica</a:t>
            </a:r>
          </a:p>
        </p:txBody>
      </p:sp>
      <p:pic>
        <p:nvPicPr>
          <p:cNvPr id="7170" name="Picture 2" descr="http://www.voicesofyouth.org/assets/54504fe5c8691-ful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2761235" cy="351878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ncontrarte.aporrea.org/imagenes/111/muj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964" y="1631083"/>
            <a:ext cx="2712074" cy="3518782"/>
          </a:xfrm>
          <a:prstGeom prst="rect">
            <a:avLst/>
          </a:prstGeom>
          <a:noFill/>
          <a:extLst>
            <a:ext uri="{909E8E84-426E-40DD-AFC4-6F175D3DCCD1}">
              <a14:hiddenFill xmlns:a14="http://schemas.microsoft.com/office/drawing/2010/main">
                <a:solidFill>
                  <a:srgbClr val="FFFFFF"/>
                </a:solidFill>
              </a14:hiddenFill>
            </a:ext>
          </a:extLst>
        </p:spPr>
      </p:pic>
      <p:sp>
        <p:nvSpPr>
          <p:cNvPr id="10" name="9 Flecha abajo"/>
          <p:cNvSpPr/>
          <p:nvPr/>
        </p:nvSpPr>
        <p:spPr>
          <a:xfrm>
            <a:off x="4444938" y="2901429"/>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Flecha abajo"/>
          <p:cNvSpPr/>
          <p:nvPr/>
        </p:nvSpPr>
        <p:spPr>
          <a:xfrm>
            <a:off x="4402646" y="4643526"/>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CuadroTexto"/>
          <p:cNvSpPr txBox="1"/>
          <p:nvPr/>
        </p:nvSpPr>
        <p:spPr>
          <a:xfrm>
            <a:off x="156481" y="5301208"/>
            <a:ext cx="2448272" cy="954107"/>
          </a:xfrm>
          <a:prstGeom prst="rect">
            <a:avLst/>
          </a:prstGeom>
          <a:noFill/>
        </p:spPr>
        <p:txBody>
          <a:bodyPr wrap="square" rtlCol="0">
            <a:spAutoFit/>
          </a:bodyPr>
          <a:lstStyle/>
          <a:p>
            <a:pPr algn="ctr"/>
            <a:r>
              <a:rPr lang="es-CO" sz="2800" dirty="0">
                <a:solidFill>
                  <a:srgbClr val="0070C0"/>
                </a:solidFill>
                <a:latin typeface="Arial"/>
                <a:cs typeface="Arial"/>
              </a:rPr>
              <a:t>Desempleo masculino</a:t>
            </a:r>
          </a:p>
        </p:txBody>
      </p:sp>
      <p:sp>
        <p:nvSpPr>
          <p:cNvPr id="13" name="12 CuadroTexto"/>
          <p:cNvSpPr txBox="1"/>
          <p:nvPr/>
        </p:nvSpPr>
        <p:spPr>
          <a:xfrm>
            <a:off x="6576331" y="5358358"/>
            <a:ext cx="2448272" cy="954107"/>
          </a:xfrm>
          <a:prstGeom prst="rect">
            <a:avLst/>
          </a:prstGeom>
          <a:noFill/>
        </p:spPr>
        <p:txBody>
          <a:bodyPr wrap="square" rtlCol="0">
            <a:spAutoFit/>
          </a:bodyPr>
          <a:lstStyle/>
          <a:p>
            <a:pPr algn="ctr"/>
            <a:r>
              <a:rPr lang="es-CO" sz="2800" dirty="0">
                <a:solidFill>
                  <a:srgbClr val="0070C0"/>
                </a:solidFill>
                <a:latin typeface="Arial"/>
                <a:cs typeface="Arial"/>
              </a:rPr>
              <a:t>Desempleo femenino</a:t>
            </a:r>
          </a:p>
        </p:txBody>
      </p:sp>
      <p:sp>
        <p:nvSpPr>
          <p:cNvPr id="16" name="15 Flecha abajo"/>
          <p:cNvSpPr/>
          <p:nvPr/>
        </p:nvSpPr>
        <p:spPr>
          <a:xfrm rot="16200000">
            <a:off x="2694149" y="5649343"/>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Flecha abajo"/>
          <p:cNvSpPr/>
          <p:nvPr/>
        </p:nvSpPr>
        <p:spPr>
          <a:xfrm rot="5400000">
            <a:off x="6235275" y="5649344"/>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1.png"/>
          <p:cNvPicPr/>
          <p:nvPr/>
        </p:nvPicPr>
        <p:blipFill>
          <a:blip r:embed="rId4"/>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6473135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0" y="1556791"/>
            <a:ext cx="6340685" cy="1015663"/>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LAS CONSECUENCIAS</a:t>
            </a:r>
          </a:p>
          <a:p>
            <a:pPr lvl="0">
              <a:defRPr sz="1800"/>
            </a:pPr>
            <a:endParaRPr lang="es-ES_tradnl" dirty="0"/>
          </a:p>
          <a:p>
            <a:pPr lvl="0">
              <a:defRPr sz="1800"/>
            </a:pPr>
            <a:r>
              <a:rPr lang="es-ES_tradnl" sz="2400" dirty="0"/>
              <a:t>FEMINIZACIÓN DE LA SUPERVIVENCIA</a:t>
            </a:r>
          </a:p>
        </p:txBody>
      </p:sp>
    </p:spTree>
    <p:extLst>
      <p:ext uri="{BB962C8B-B14F-4D97-AF65-F5344CB8AC3E}">
        <p14:creationId xmlns:p14="http://schemas.microsoft.com/office/powerpoint/2010/main" val="154370235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nmanodebollo.com/wp-content/uploads/2014/03/pobreza-muj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7" y="909542"/>
            <a:ext cx="11017224" cy="695554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611560" y="224333"/>
            <a:ext cx="4747909" cy="7056784"/>
          </a:xfrm>
          <a:prstGeom prst="roundRect">
            <a:avLst/>
          </a:prstGeom>
          <a:solidFill>
            <a:srgbClr val="E006B6">
              <a:alpha val="60784"/>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786961" y="620688"/>
            <a:ext cx="4397106" cy="5818658"/>
          </a:xfrm>
        </p:spPr>
        <p:txBody>
          <a:bodyPr>
            <a:normAutofit/>
          </a:bodyPr>
          <a:lstStyle/>
          <a:p>
            <a:r>
              <a:rPr lang="es-CO" sz="2700" b="1" dirty="0">
                <a:solidFill>
                  <a:srgbClr val="000000"/>
                </a:solidFill>
                <a:latin typeface="Arial"/>
                <a:ea typeface="Tahoma" panose="020B0604030504040204" pitchFamily="34" charset="0"/>
                <a:cs typeface="Arial"/>
              </a:rPr>
              <a:t>Deuda </a:t>
            </a:r>
            <a:br>
              <a:rPr lang="es-CO" sz="2700" b="1" dirty="0">
                <a:solidFill>
                  <a:srgbClr val="000000"/>
                </a:solidFill>
                <a:latin typeface="Arial"/>
                <a:ea typeface="Tahoma" panose="020B0604030504040204" pitchFamily="34" charset="0"/>
                <a:cs typeface="Arial"/>
              </a:rPr>
            </a:br>
            <a:br>
              <a:rPr lang="es-CO" sz="2700" b="1" dirty="0">
                <a:solidFill>
                  <a:srgbClr val="000000"/>
                </a:solidFill>
                <a:latin typeface="Arial"/>
                <a:ea typeface="Tahoma" panose="020B0604030504040204" pitchFamily="34" charset="0"/>
                <a:cs typeface="Arial"/>
              </a:rPr>
            </a:br>
            <a:r>
              <a:rPr lang="es-CO" sz="2700" b="1" dirty="0">
                <a:solidFill>
                  <a:srgbClr val="000000"/>
                </a:solidFill>
                <a:latin typeface="Arial"/>
                <a:ea typeface="Tahoma" panose="020B0604030504040204" pitchFamily="34" charset="0"/>
                <a:cs typeface="Arial"/>
              </a:rPr>
              <a:t>Recortes de programas estatales dirigidos a mujeres y niños.</a:t>
            </a:r>
            <a:br>
              <a:rPr lang="es-CO" sz="2700" b="1" dirty="0">
                <a:solidFill>
                  <a:srgbClr val="000000"/>
                </a:solidFill>
                <a:latin typeface="Arial"/>
                <a:ea typeface="Tahoma" panose="020B0604030504040204" pitchFamily="34" charset="0"/>
                <a:cs typeface="Arial"/>
              </a:rPr>
            </a:br>
            <a:br>
              <a:rPr lang="es-CO" sz="2700" b="1" dirty="0">
                <a:solidFill>
                  <a:srgbClr val="000000"/>
                </a:solidFill>
                <a:latin typeface="Arial"/>
                <a:ea typeface="Tahoma" panose="020B0604030504040204" pitchFamily="34" charset="0"/>
                <a:cs typeface="Arial"/>
              </a:rPr>
            </a:br>
            <a:r>
              <a:rPr lang="es-CO" sz="2700" b="1" dirty="0">
                <a:solidFill>
                  <a:srgbClr val="000000"/>
                </a:solidFill>
                <a:latin typeface="Arial"/>
                <a:ea typeface="Tahoma" panose="020B0604030504040204" pitchFamily="34" charset="0"/>
                <a:cs typeface="Arial"/>
              </a:rPr>
              <a:t>Los hogares deben enfrentar los costos que conlleva el desempleo masculino.</a:t>
            </a:r>
            <a:br>
              <a:rPr lang="es-CO" sz="33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endParaRPr lang="es-CO" sz="33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image1.png"/>
          <p:cNvPicPr/>
          <p:nvPr/>
        </p:nvPicPr>
        <p:blipFill>
          <a:blip r:embed="rId3"/>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24638757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556792"/>
            <a:ext cx="7560840" cy="1152128"/>
          </a:xfrm>
        </p:spPr>
        <p:txBody>
          <a:bodyPr>
            <a:normAutofit fontScale="25000" lnSpcReduction="20000"/>
          </a:bodyPr>
          <a:lstStyle/>
          <a:p>
            <a:pPr marL="0" indent="0" algn="ctr">
              <a:lnSpc>
                <a:spcPct val="120000"/>
              </a:lnSpc>
              <a:buNone/>
            </a:pPr>
            <a:r>
              <a:rPr lang="es-CO" sz="14400" dirty="0">
                <a:solidFill>
                  <a:srgbClr val="000000"/>
                </a:solidFill>
                <a:latin typeface="Arial"/>
                <a:ea typeface="Tahoma" panose="020B0604030504040204" pitchFamily="34" charset="0"/>
                <a:cs typeface="Arial"/>
              </a:rPr>
              <a:t>Indicadores de la feminización de la supervivencia</a:t>
            </a:r>
          </a:p>
          <a:p>
            <a:pPr marL="0" indent="0">
              <a:buNone/>
            </a:pPr>
            <a:endParaRPr lang="es-CO" dirty="0"/>
          </a:p>
        </p:txBody>
      </p:sp>
      <p:sp>
        <p:nvSpPr>
          <p:cNvPr id="2" name="1 CuadroTexto"/>
          <p:cNvSpPr txBox="1"/>
          <p:nvPr/>
        </p:nvSpPr>
        <p:spPr>
          <a:xfrm>
            <a:off x="4278982" y="3764841"/>
            <a:ext cx="4464496" cy="2308324"/>
          </a:xfrm>
          <a:prstGeom prst="rect">
            <a:avLst/>
          </a:prstGeom>
          <a:noFill/>
        </p:spPr>
        <p:txBody>
          <a:bodyPr wrap="square" rtlCol="0">
            <a:spAutoFit/>
          </a:bodyPr>
          <a:lstStyle/>
          <a:p>
            <a:pPr algn="ctr"/>
            <a:r>
              <a:rPr lang="es-CO" sz="2400" dirty="0">
                <a:latin typeface="Arial"/>
                <a:cs typeface="Arial"/>
              </a:rPr>
              <a:t>-La disminución de oportunidades con respecto al empleo masculino.</a:t>
            </a:r>
          </a:p>
          <a:p>
            <a:pPr algn="ctr"/>
            <a:r>
              <a:rPr lang="es-CO" sz="2400" dirty="0">
                <a:latin typeface="Arial"/>
                <a:cs typeface="Arial"/>
              </a:rPr>
              <a:t>-La caída de ingresos de las mujeres en muchos países </a:t>
            </a:r>
          </a:p>
          <a:p>
            <a:pPr algn="ctr"/>
            <a:endParaRPr lang="es-CO" sz="2400" dirty="0">
              <a:latin typeface="Arial"/>
              <a:cs typeface="Arial"/>
            </a:endParaRPr>
          </a:p>
        </p:txBody>
      </p:sp>
      <p:pic>
        <p:nvPicPr>
          <p:cNvPr id="2050" name="Picture 2" descr="http://cedetrabajo.org/wp-content/uploads/2013/04/Septiembre-16-El-Tiempo-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80" y="3447038"/>
            <a:ext cx="4263702" cy="341096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1.png"/>
          <p:cNvPicPr/>
          <p:nvPr/>
        </p:nvPicPr>
        <p:blipFill>
          <a:blip r:embed="rId3"/>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23473117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1000"/>
                                        <p:tgtEl>
                                          <p:spTgt spid="2050"/>
                                        </p:tgtEl>
                                      </p:cBhvr>
                                    </p:animEffect>
                                    <p:anim calcmode="lin" valueType="num">
                                      <p:cBhvr>
                                        <p:cTn id="21" dur="1000" fill="hold"/>
                                        <p:tgtEl>
                                          <p:spTgt spid="2050"/>
                                        </p:tgtEl>
                                        <p:attrNameLst>
                                          <p:attrName>ppt_x</p:attrName>
                                        </p:attrNameLst>
                                      </p:cBhvr>
                                      <p:tavLst>
                                        <p:tav tm="0">
                                          <p:val>
                                            <p:strVal val="#ppt_x"/>
                                          </p:val>
                                        </p:tav>
                                        <p:tav tm="100000">
                                          <p:val>
                                            <p:strVal val="#ppt_x"/>
                                          </p:val>
                                        </p:tav>
                                      </p:tavLst>
                                    </p:anim>
                                    <p:anim calcmode="lin" valueType="num">
                                      <p:cBhvr>
                                        <p:cTn id="2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5148064" y="1350378"/>
            <a:ext cx="3600400" cy="5256583"/>
          </a:xfrm>
        </p:spPr>
        <p:txBody>
          <a:bodyPr>
            <a:normAutofit/>
          </a:bodyPr>
          <a:lstStyle/>
          <a:p>
            <a:pPr marL="0" indent="0" algn="ctr">
              <a:buNone/>
            </a:pPr>
            <a:r>
              <a:rPr lang="es-CO" sz="2400" dirty="0">
                <a:latin typeface="Arial"/>
                <a:cs typeface="Arial"/>
              </a:rPr>
              <a:t>La importancia y la adopción que han venido adquiriendo los sistemas de producción de las grandes empresas multinacionales que dejan a un lado las formas más tradicionales de producción de las empresas nacionales. </a:t>
            </a:r>
          </a:p>
          <a:p>
            <a:pPr marL="0" indent="0" algn="just">
              <a:buNone/>
            </a:pPr>
            <a:endParaRPr lang="es-CO" dirty="0"/>
          </a:p>
          <a:p>
            <a:pPr marL="0" indent="0">
              <a:buNone/>
            </a:pPr>
            <a:endParaRPr lang="es-CO" dirty="0"/>
          </a:p>
        </p:txBody>
      </p:sp>
      <p:pic>
        <p:nvPicPr>
          <p:cNvPr id="4099" name="Picture 3" descr="https://economic-globalization.wikispaces.com/file/view/nike.jpg/228600798/313x236/ni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92043"/>
            <a:ext cx="4610416" cy="347622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1.png"/>
          <p:cNvPicPr/>
          <p:nvPr/>
        </p:nvPicPr>
        <p:blipFill>
          <a:blip r:embed="rId4"/>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6918464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7961" y="1340768"/>
            <a:ext cx="8136904" cy="1384995"/>
          </a:xfrm>
          <a:prstGeom prst="rect">
            <a:avLst/>
          </a:prstGeom>
        </p:spPr>
        <p:txBody>
          <a:bodyPr wrap="square">
            <a:spAutoFit/>
          </a:bodyPr>
          <a:lstStyle/>
          <a:p>
            <a:pPr algn="ctr"/>
            <a:r>
              <a:rPr lang="es-CO" sz="2800" dirty="0"/>
              <a:t> </a:t>
            </a:r>
            <a:r>
              <a:rPr lang="es-CO" sz="2800" dirty="0">
                <a:latin typeface="Arial"/>
                <a:cs typeface="Arial"/>
              </a:rPr>
              <a:t>Se está empezando a observar una feminización de la supervivencia de los hogares, pero también en relación al tráfico ilícito de seres humanos.</a:t>
            </a:r>
          </a:p>
        </p:txBody>
      </p:sp>
      <p:grpSp>
        <p:nvGrpSpPr>
          <p:cNvPr id="4" name="3 Grupo"/>
          <p:cNvGrpSpPr/>
          <p:nvPr/>
        </p:nvGrpSpPr>
        <p:grpSpPr>
          <a:xfrm>
            <a:off x="-612576" y="3264338"/>
            <a:ext cx="11290562" cy="3593662"/>
            <a:chOff x="-612576" y="3264338"/>
            <a:chExt cx="11290562" cy="3593662"/>
          </a:xfrm>
        </p:grpSpPr>
        <p:pic>
          <p:nvPicPr>
            <p:cNvPr id="22531" name="Picture 3" descr="http://www.fao.org/uploads/media/2_women_empowerment_621x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3288166"/>
              <a:ext cx="6501074" cy="3569834"/>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descr="http://sermujerhoy.com/wp-content/uploads/2013/09/51ca6aea5c6db_565_3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264338"/>
              <a:ext cx="6322010" cy="3569419"/>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image1.png"/>
          <p:cNvPicPr/>
          <p:nvPr/>
        </p:nvPicPr>
        <p:blipFill>
          <a:blip r:embed="rId4"/>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15828531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0" y="1556791"/>
            <a:ext cx="6340685" cy="1015663"/>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LAS CONSECUENCIAS</a:t>
            </a:r>
          </a:p>
          <a:p>
            <a:pPr lvl="0">
              <a:defRPr sz="1800"/>
            </a:pPr>
            <a:endParaRPr lang="es-ES_tradnl" dirty="0"/>
          </a:p>
          <a:p>
            <a:pPr lvl="0">
              <a:defRPr sz="1800"/>
            </a:pPr>
            <a:r>
              <a:rPr lang="es-ES_tradnl" sz="2400" dirty="0"/>
              <a:t>MOVIMIENTOS MIGRATORIOS</a:t>
            </a:r>
            <a:endParaRPr sz="2400" dirty="0"/>
          </a:p>
        </p:txBody>
      </p:sp>
    </p:spTree>
    <p:extLst>
      <p:ext uri="{BB962C8B-B14F-4D97-AF65-F5344CB8AC3E}">
        <p14:creationId xmlns:p14="http://schemas.microsoft.com/office/powerpoint/2010/main" val="279176384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0" y="1556791"/>
            <a:ext cx="6340685"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Los movimientos migratorios internacionales</a:t>
            </a:r>
            <a:endParaRPr sz="2400" dirty="0"/>
          </a:p>
        </p:txBody>
      </p:sp>
      <p:sp>
        <p:nvSpPr>
          <p:cNvPr id="55" name="Shape 55"/>
          <p:cNvSpPr/>
          <p:nvPr/>
        </p:nvSpPr>
        <p:spPr>
          <a:xfrm>
            <a:off x="396092" y="2230587"/>
            <a:ext cx="8136906" cy="2215992"/>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endParaRPr lang="es-ES" dirty="0">
              <a:latin typeface="Arial"/>
              <a:cs typeface="Arial"/>
            </a:endParaRPr>
          </a:p>
          <a:p>
            <a:r>
              <a:rPr lang="es-ES" dirty="0">
                <a:latin typeface="Arial"/>
                <a:cs typeface="Arial"/>
              </a:rPr>
              <a:t>En la globalización, y específicamente en la ciudad global, adquiere importancia el estudio de lo global en lo nacional y viceversa.</a:t>
            </a:r>
          </a:p>
          <a:p>
            <a:endParaRPr lang="es-ES" dirty="0">
              <a:latin typeface="Arial"/>
              <a:cs typeface="Arial"/>
            </a:endParaRPr>
          </a:p>
          <a:p>
            <a:r>
              <a:rPr lang="es-ES" dirty="0">
                <a:latin typeface="Arial"/>
                <a:cs typeface="Arial"/>
              </a:rPr>
              <a:t>Un ejemplo de ello son los movimientos migratorios internacionales, pues constituyen una forma de articulación que supera al Estado-nación.</a:t>
            </a:r>
          </a:p>
          <a:p>
            <a:endParaRPr lang="es-ES" dirty="0">
              <a:latin typeface="Arial"/>
              <a:cs typeface="Arial"/>
            </a:endParaRPr>
          </a:p>
          <a:p>
            <a:endParaRPr lang="es-ES" dirty="0">
              <a:latin typeface="Arial"/>
              <a:cs typeface="Arial"/>
            </a:endParaRPr>
          </a:p>
        </p:txBody>
      </p:sp>
    </p:spTree>
    <p:extLst>
      <p:ext uri="{BB962C8B-B14F-4D97-AF65-F5344CB8AC3E}">
        <p14:creationId xmlns:p14="http://schemas.microsoft.com/office/powerpoint/2010/main" val="415639502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0" y="1556791"/>
            <a:ext cx="6340685"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Los movimientos migratorios internacionales</a:t>
            </a:r>
            <a:endParaRPr sz="2400" dirty="0"/>
          </a:p>
        </p:txBody>
      </p:sp>
      <p:sp>
        <p:nvSpPr>
          <p:cNvPr id="55" name="Shape 55"/>
          <p:cNvSpPr/>
          <p:nvPr/>
        </p:nvSpPr>
        <p:spPr>
          <a:xfrm>
            <a:off x="396092" y="2230587"/>
            <a:ext cx="8136906" cy="4431984"/>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r>
              <a:rPr lang="es-ES" dirty="0">
                <a:latin typeface="Arial"/>
                <a:cs typeface="Arial"/>
              </a:rPr>
              <a:t>Para </a:t>
            </a:r>
            <a:r>
              <a:rPr lang="es-ES" dirty="0" err="1">
                <a:latin typeface="Arial"/>
                <a:cs typeface="Arial"/>
              </a:rPr>
              <a:t>Saskia</a:t>
            </a:r>
            <a:r>
              <a:rPr lang="es-ES" dirty="0">
                <a:latin typeface="Arial"/>
                <a:cs typeface="Arial"/>
              </a:rPr>
              <a:t> </a:t>
            </a:r>
            <a:r>
              <a:rPr lang="es-ES" dirty="0" err="1">
                <a:latin typeface="Arial"/>
                <a:cs typeface="Arial"/>
              </a:rPr>
              <a:t>Sassen</a:t>
            </a:r>
            <a:r>
              <a:rPr lang="es-ES" dirty="0">
                <a:latin typeface="Arial"/>
                <a:cs typeface="Arial"/>
              </a:rPr>
              <a:t> la migración internacional adquiere nuevas dimensiones en el contexto de globalización. </a:t>
            </a:r>
          </a:p>
          <a:p>
            <a:endParaRPr lang="es-ES" dirty="0">
              <a:latin typeface="Arial"/>
              <a:cs typeface="Arial"/>
            </a:endParaRPr>
          </a:p>
          <a:p>
            <a:r>
              <a:rPr lang="es-ES" dirty="0">
                <a:latin typeface="Arial"/>
                <a:cs typeface="Arial"/>
              </a:rPr>
              <a:t>¿Por qué?</a:t>
            </a:r>
          </a:p>
          <a:p>
            <a:endParaRPr lang="es-ES" dirty="0">
              <a:latin typeface="Arial"/>
              <a:cs typeface="Arial"/>
            </a:endParaRPr>
          </a:p>
          <a:p>
            <a:r>
              <a:rPr lang="es-ES" dirty="0">
                <a:latin typeface="Arial"/>
                <a:cs typeface="Arial"/>
              </a:rPr>
              <a:t>Porque genera nuevos imaginarios, a partir de los cuales emigrar aparece como una opción, cuando antes no lo era. </a:t>
            </a:r>
          </a:p>
          <a:p>
            <a:endParaRPr lang="es-ES" dirty="0">
              <a:latin typeface="Arial"/>
              <a:cs typeface="Arial"/>
            </a:endParaRPr>
          </a:p>
          <a:p>
            <a:r>
              <a:rPr lang="es-ES" dirty="0">
                <a:latin typeface="Arial"/>
                <a:cs typeface="Arial"/>
              </a:rPr>
              <a:t>La “exportación organizada de mano de obra” (legal o ilegal) agrega una dinámica de mercado al tema migratorio. </a:t>
            </a:r>
          </a:p>
          <a:p>
            <a:endParaRPr lang="es-ES" dirty="0">
              <a:latin typeface="Arial"/>
              <a:cs typeface="Arial"/>
            </a:endParaRPr>
          </a:p>
          <a:p>
            <a:r>
              <a:rPr lang="es-ES" dirty="0">
                <a:latin typeface="Arial"/>
                <a:cs typeface="Arial"/>
              </a:rPr>
              <a:t>La articulación de los movimientos migratorios internacionales con las condiciones fundamentales de la globalización revelan la intersección de sistemas formales y de prácticas concretas. </a:t>
            </a:r>
          </a:p>
          <a:p>
            <a:endParaRPr lang="es-ES" dirty="0">
              <a:latin typeface="Arial"/>
              <a:cs typeface="Arial"/>
            </a:endParaRPr>
          </a:p>
          <a:p>
            <a:r>
              <a:rPr lang="es-ES" dirty="0">
                <a:latin typeface="Arial"/>
                <a:cs typeface="Arial"/>
              </a:rPr>
              <a:t>La migración  es una forma de microestructura de lo global.</a:t>
            </a:r>
          </a:p>
        </p:txBody>
      </p:sp>
    </p:spTree>
    <p:extLst>
      <p:ext uri="{BB962C8B-B14F-4D97-AF65-F5344CB8AC3E}">
        <p14:creationId xmlns:p14="http://schemas.microsoft.com/office/powerpoint/2010/main" val="49568752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2" y="1556791"/>
            <a:ext cx="2299130"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err="1"/>
              <a:t>Saskia</a:t>
            </a:r>
            <a:r>
              <a:rPr lang="es-ES_tradnl" sz="2400" dirty="0"/>
              <a:t> </a:t>
            </a:r>
            <a:r>
              <a:rPr lang="es-ES_tradnl" sz="2400" dirty="0" err="1"/>
              <a:t>Sassen</a:t>
            </a:r>
            <a:endParaRPr sz="2400" dirty="0"/>
          </a:p>
        </p:txBody>
      </p:sp>
      <p:sp>
        <p:nvSpPr>
          <p:cNvPr id="55" name="Shape 55"/>
          <p:cNvSpPr/>
          <p:nvPr/>
        </p:nvSpPr>
        <p:spPr>
          <a:xfrm>
            <a:off x="396092" y="2230587"/>
            <a:ext cx="8136906" cy="2215992"/>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r>
              <a:rPr lang="es-ES" dirty="0">
                <a:latin typeface="Arial"/>
                <a:cs typeface="Arial"/>
              </a:rPr>
              <a:t>Premio Príncipe de Asturias de ciencias sociales.</a:t>
            </a:r>
          </a:p>
          <a:p>
            <a:endParaRPr lang="es-ES" dirty="0">
              <a:latin typeface="Arial"/>
              <a:cs typeface="Arial"/>
            </a:endParaRPr>
          </a:p>
          <a:p>
            <a:r>
              <a:rPr lang="es-ES" dirty="0">
                <a:latin typeface="Arial"/>
                <a:cs typeface="Arial"/>
              </a:rPr>
              <a:t>Una de los pensamientos actuales más importantes sobre la globalización.</a:t>
            </a:r>
          </a:p>
          <a:p>
            <a:endParaRPr lang="es-ES" dirty="0">
              <a:latin typeface="Arial"/>
              <a:cs typeface="Arial"/>
            </a:endParaRPr>
          </a:p>
          <a:p>
            <a:r>
              <a:rPr lang="es-ES" dirty="0">
                <a:latin typeface="Arial"/>
                <a:cs typeface="Arial"/>
              </a:rPr>
              <a:t>Su análisis sociológico se hace entre tres dimensiones: en función de las estructuras, de las instituciones y de la acción social.</a:t>
            </a:r>
          </a:p>
          <a:p>
            <a:endParaRPr lang="es-ES" dirty="0">
              <a:latin typeface="Arial"/>
              <a:cs typeface="Arial"/>
            </a:endParaRPr>
          </a:p>
          <a:p>
            <a:endParaRPr lang="es-ES" dirty="0">
              <a:latin typeface="Arial"/>
              <a:cs typeface="Arial"/>
            </a:endParaRPr>
          </a:p>
        </p:txBody>
      </p:sp>
    </p:spTree>
    <p:extLst>
      <p:ext uri="{BB962C8B-B14F-4D97-AF65-F5344CB8AC3E}">
        <p14:creationId xmlns:p14="http://schemas.microsoft.com/office/powerpoint/2010/main" val="32851050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0" y="1556791"/>
            <a:ext cx="6340685" cy="1015663"/>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LAS CONSECUENCIAS</a:t>
            </a:r>
          </a:p>
          <a:p>
            <a:pPr lvl="0">
              <a:defRPr sz="1800"/>
            </a:pPr>
            <a:endParaRPr lang="es-ES_tradnl" dirty="0"/>
          </a:p>
          <a:p>
            <a:pPr lvl="0">
              <a:defRPr sz="1800"/>
            </a:pPr>
            <a:r>
              <a:rPr lang="es-ES_tradnl" sz="2400" dirty="0"/>
              <a:t>CIRCUITOS TRANSFRONTERIZOS</a:t>
            </a:r>
          </a:p>
        </p:txBody>
      </p:sp>
    </p:spTree>
    <p:extLst>
      <p:ext uri="{BB962C8B-B14F-4D97-AF65-F5344CB8AC3E}">
        <p14:creationId xmlns:p14="http://schemas.microsoft.com/office/powerpoint/2010/main" val="382070664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31" y="0"/>
            <a:ext cx="9144000" cy="6858000"/>
          </a:xfrm>
          <a:prstGeom prst="rect">
            <a:avLst/>
          </a:prstGeom>
        </p:spPr>
      </p:pic>
      <p:sp>
        <p:nvSpPr>
          <p:cNvPr id="2" name="1 Rectángulo"/>
          <p:cNvSpPr/>
          <p:nvPr/>
        </p:nvSpPr>
        <p:spPr>
          <a:xfrm>
            <a:off x="4067944" y="1700808"/>
            <a:ext cx="4608511" cy="2308324"/>
          </a:xfrm>
          <a:prstGeom prst="rect">
            <a:avLst/>
          </a:prstGeom>
        </p:spPr>
        <p:txBody>
          <a:bodyPr wrap="square">
            <a:spAutoFit/>
          </a:bodyPr>
          <a:lstStyle/>
          <a:p>
            <a:pPr algn="ctr"/>
            <a:r>
              <a:rPr lang="es-CO" sz="2800" dirty="0">
                <a:latin typeface="Arial"/>
                <a:cs typeface="Arial"/>
              </a:rPr>
              <a:t>La última década ha mostrado una presencia creciente de las mujeres en una gran variedad de circuitos transfronterizos</a:t>
            </a:r>
            <a:r>
              <a:rPr lang="es-CO" sz="3200" dirty="0"/>
              <a:t>.</a:t>
            </a:r>
          </a:p>
        </p:txBody>
      </p:sp>
      <p:pic>
        <p:nvPicPr>
          <p:cNvPr id="20485" name="Picture 5" descr="http://img2.wikia.nocookie.net/__cb20100210215539/inciclopedia/images/c/c2/Indigena_indigen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 y="1448932"/>
            <a:ext cx="38221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1.png"/>
          <p:cNvPicPr/>
          <p:nvPr/>
        </p:nvPicPr>
        <p:blipFill>
          <a:blip r:embed="rId4"/>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851530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ppt_x"/>
                                          </p:val>
                                        </p:tav>
                                        <p:tav tm="100000">
                                          <p:val>
                                            <p:strVal val="#ppt_x"/>
                                          </p:val>
                                        </p:tav>
                                      </p:tavLst>
                                    </p:anim>
                                    <p:anim calcmode="lin" valueType="num">
                                      <p:cBhvr additive="base">
                                        <p:cTn id="8" dur="500" fill="hold"/>
                                        <p:tgtEl>
                                          <p:spTgt spid="2048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358102"/>
            <a:ext cx="7539175" cy="1815882"/>
          </a:xfrm>
          <a:prstGeom prst="rect">
            <a:avLst/>
          </a:prstGeom>
        </p:spPr>
        <p:txBody>
          <a:bodyPr wrap="square">
            <a:spAutoFit/>
          </a:bodyPr>
          <a:lstStyle/>
          <a:p>
            <a:pPr algn="ctr"/>
            <a:r>
              <a:rPr lang="es-CO" sz="2800" dirty="0">
                <a:latin typeface="Arial"/>
                <a:cs typeface="Arial"/>
              </a:rPr>
              <a:t>Estos circuitos son muy diversos pero son rentables y generan beneficios</a:t>
            </a:r>
          </a:p>
          <a:p>
            <a:pPr algn="ctr"/>
            <a:r>
              <a:rPr lang="es-CO" sz="2800" dirty="0">
                <a:latin typeface="Arial"/>
                <a:cs typeface="Arial"/>
              </a:rPr>
              <a:t>a costa de quienes están en condiciones desventajosas.</a:t>
            </a:r>
          </a:p>
        </p:txBody>
      </p:sp>
      <p:grpSp>
        <p:nvGrpSpPr>
          <p:cNvPr id="4" name="3 Grupo"/>
          <p:cNvGrpSpPr/>
          <p:nvPr/>
        </p:nvGrpSpPr>
        <p:grpSpPr>
          <a:xfrm>
            <a:off x="33354" y="3474879"/>
            <a:ext cx="9127634" cy="3383121"/>
            <a:chOff x="16364" y="3474879"/>
            <a:chExt cx="9127634" cy="3383121"/>
          </a:xfrm>
        </p:grpSpPr>
        <p:pic>
          <p:nvPicPr>
            <p:cNvPr id="21507" name="Picture 3" descr="http://ak-hdl.buzzfed.com/static/enhanced/webdr02/2013/7/12/12/enhanced-buzz-16541-137364794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4" y="3474879"/>
              <a:ext cx="4677987" cy="3383121"/>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http://www.clasesdeperiodismo.com/wp-content/uploads/2011/12/revista-hol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957" y="3697523"/>
              <a:ext cx="4453041" cy="316047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image1.png"/>
          <p:cNvPicPr/>
          <p:nvPr/>
        </p:nvPicPr>
        <p:blipFill>
          <a:blip r:embed="rId4"/>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758490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5080569" y="3429000"/>
            <a:ext cx="3857600" cy="2016224"/>
          </a:xfrm>
        </p:spPr>
        <p:txBody>
          <a:bodyPr>
            <a:normAutofit fontScale="90000"/>
          </a:bodyPr>
          <a:lstStyle/>
          <a:p>
            <a:r>
              <a:rPr lang="es-CO" sz="3100" dirty="0">
                <a:latin typeface="Arial"/>
                <a:cs typeface="Arial"/>
              </a:rPr>
              <a:t>Migración laboral</a:t>
            </a:r>
            <a:br>
              <a:rPr lang="es-CO" sz="3100" dirty="0">
                <a:latin typeface="Arial"/>
                <a:cs typeface="Arial"/>
              </a:rPr>
            </a:br>
            <a:br>
              <a:rPr lang="es-CO" sz="3100" dirty="0">
                <a:latin typeface="Arial"/>
                <a:cs typeface="Arial"/>
              </a:rPr>
            </a:br>
            <a:r>
              <a:rPr lang="es-CO" sz="3100" dirty="0">
                <a:latin typeface="Arial"/>
                <a:cs typeface="Arial"/>
              </a:rPr>
              <a:t>Tráfico de personas</a:t>
            </a:r>
            <a:br>
              <a:rPr lang="es-CO" sz="3100" dirty="0">
                <a:latin typeface="Arial"/>
                <a:cs typeface="Arial"/>
              </a:rPr>
            </a:br>
            <a:r>
              <a:rPr lang="es-CO" sz="3100" dirty="0">
                <a:latin typeface="Arial"/>
                <a:cs typeface="Arial"/>
              </a:rPr>
              <a:t>Prostitución </a:t>
            </a:r>
            <a:br>
              <a:rPr lang="es-CO" dirty="0"/>
            </a:br>
            <a:br>
              <a:rPr lang="es-CO" dirty="0"/>
            </a:br>
            <a:endParaRPr lang="es-CO" dirty="0"/>
          </a:p>
        </p:txBody>
      </p:sp>
      <p:pic>
        <p:nvPicPr>
          <p:cNvPr id="3074" name="Picture 2" descr="http://moderndayslavery20thcentury.weebly.com/uploads/1/7/8/1/17810593/3819178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6912"/>
            <a:ext cx="5080569" cy="2852936"/>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 y="1357196"/>
            <a:ext cx="7394545" cy="954107"/>
          </a:xfrm>
          <a:prstGeom prst="rect">
            <a:avLst/>
          </a:prstGeom>
        </p:spPr>
        <p:txBody>
          <a:bodyPr wrap="square">
            <a:spAutoFit/>
          </a:bodyPr>
          <a:lstStyle/>
          <a:p>
            <a:pPr algn="ctr"/>
            <a:r>
              <a:rPr lang="es-CO" sz="2800" dirty="0">
                <a:solidFill>
                  <a:srgbClr val="000000"/>
                </a:solidFill>
                <a:latin typeface="Arial"/>
                <a:ea typeface="Tahoma" panose="020B0604030504040204" pitchFamily="34" charset="0"/>
                <a:cs typeface="Arial"/>
              </a:rPr>
              <a:t>Formas de</a:t>
            </a:r>
          </a:p>
          <a:p>
            <a:pPr algn="ctr"/>
            <a:r>
              <a:rPr lang="es-CO" sz="2800" dirty="0">
                <a:solidFill>
                  <a:srgbClr val="000000"/>
                </a:solidFill>
                <a:latin typeface="Arial"/>
                <a:ea typeface="Tahoma" panose="020B0604030504040204" pitchFamily="34" charset="0"/>
                <a:cs typeface="Arial"/>
              </a:rPr>
              <a:t> supervivencia femenina</a:t>
            </a:r>
          </a:p>
        </p:txBody>
      </p:sp>
      <p:pic>
        <p:nvPicPr>
          <p:cNvPr id="7" name="image1.png"/>
          <p:cNvPicPr/>
          <p:nvPr/>
        </p:nvPicPr>
        <p:blipFill>
          <a:blip r:embed="rId4"/>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20932827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additive="base">
                                        <p:cTn id="10" dur="500" fill="hold"/>
                                        <p:tgtEl>
                                          <p:spTgt spid="3074"/>
                                        </p:tgtEl>
                                        <p:attrNameLst>
                                          <p:attrName>ppt_x</p:attrName>
                                        </p:attrNameLst>
                                      </p:cBhvr>
                                      <p:tavLst>
                                        <p:tav tm="0">
                                          <p:val>
                                            <p:strVal val="#ppt_x"/>
                                          </p:val>
                                        </p:tav>
                                        <p:tav tm="100000">
                                          <p:val>
                                            <p:strVal val="#ppt_x"/>
                                          </p:val>
                                        </p:tav>
                                      </p:tavLst>
                                    </p:anim>
                                    <p:anim calcmode="lin" valueType="num">
                                      <p:cBhvr additive="base">
                                        <p:cTn id="1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64199"/>
            <a:ext cx="8229600" cy="1508125"/>
          </a:xfrm>
        </p:spPr>
        <p:txBody>
          <a:bodyPr>
            <a:normAutofit/>
          </a:bodyPr>
          <a:lstStyle/>
          <a:p>
            <a:r>
              <a:rPr lang="es-CO" sz="2800" dirty="0">
                <a:solidFill>
                  <a:srgbClr val="000000"/>
                </a:solidFill>
                <a:latin typeface="Arial"/>
                <a:ea typeface="Tahoma" panose="020B0604030504040204" pitchFamily="34" charset="0"/>
                <a:cs typeface="Arial"/>
              </a:rPr>
              <a:t>Circuitos legales / ilegales</a:t>
            </a:r>
          </a:p>
        </p:txBody>
      </p:sp>
      <p:sp>
        <p:nvSpPr>
          <p:cNvPr id="3" name="2 Marcador de contenido"/>
          <p:cNvSpPr>
            <a:spLocks noGrp="1"/>
          </p:cNvSpPr>
          <p:nvPr>
            <p:ph idx="1"/>
          </p:nvPr>
        </p:nvSpPr>
        <p:spPr>
          <a:xfrm>
            <a:off x="5148064" y="1880828"/>
            <a:ext cx="3466728" cy="792088"/>
          </a:xfrm>
        </p:spPr>
        <p:txBody>
          <a:bodyPr>
            <a:normAutofit/>
          </a:bodyPr>
          <a:lstStyle/>
          <a:p>
            <a:pPr marL="0" indent="0" algn="ctr">
              <a:buNone/>
            </a:pPr>
            <a:r>
              <a:rPr lang="es-CO" sz="2800" dirty="0">
                <a:latin typeface="Arial"/>
                <a:cs typeface="Arial"/>
              </a:rPr>
              <a:t>Industria del sexo</a:t>
            </a:r>
          </a:p>
        </p:txBody>
      </p:sp>
      <p:sp>
        <p:nvSpPr>
          <p:cNvPr id="5" name="4 Rectángulo"/>
          <p:cNvSpPr/>
          <p:nvPr/>
        </p:nvSpPr>
        <p:spPr>
          <a:xfrm>
            <a:off x="5076056" y="5048242"/>
            <a:ext cx="3744416" cy="1631216"/>
          </a:xfrm>
          <a:prstGeom prst="rect">
            <a:avLst/>
          </a:prstGeom>
        </p:spPr>
        <p:txBody>
          <a:bodyPr wrap="square">
            <a:spAutoFit/>
          </a:bodyPr>
          <a:lstStyle/>
          <a:p>
            <a:pPr algn="ctr"/>
            <a:r>
              <a:rPr lang="es-CO" sz="2000" dirty="0">
                <a:latin typeface="Arial"/>
                <a:cs typeface="Arial"/>
              </a:rPr>
              <a:t>La economía sumergida o informal, e incluso la ilegal, no son una desviación o anomalía del sistema, sino elementos estructurales del mismo.</a:t>
            </a:r>
          </a:p>
        </p:txBody>
      </p:sp>
      <p:grpSp>
        <p:nvGrpSpPr>
          <p:cNvPr id="8" name="7 Grupo"/>
          <p:cNvGrpSpPr/>
          <p:nvPr/>
        </p:nvGrpSpPr>
        <p:grpSpPr>
          <a:xfrm>
            <a:off x="0" y="2552328"/>
            <a:ext cx="4876800" cy="4305672"/>
            <a:chOff x="-27514" y="1628800"/>
            <a:chExt cx="4876800" cy="4305672"/>
          </a:xfrm>
        </p:grpSpPr>
        <p:sp>
          <p:nvSpPr>
            <p:cNvPr id="7" name="2 Marcador de contenido"/>
            <p:cNvSpPr txBox="1">
              <a:spLocks/>
            </p:cNvSpPr>
            <p:nvPr/>
          </p:nvSpPr>
          <p:spPr>
            <a:xfrm>
              <a:off x="434551" y="1628800"/>
              <a:ext cx="4281465" cy="79208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CO" dirty="0"/>
                <a:t>Remesas de inmigrantes</a:t>
              </a:r>
            </a:p>
          </p:txBody>
        </p:sp>
        <p:pic>
          <p:nvPicPr>
            <p:cNvPr id="10242" name="Picture 2" descr="http://www.alertadigital.com/wp-content/uploads/2012/12/envio-remes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4" y="2276872"/>
              <a:ext cx="4876800" cy="3657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44" name="Picture 4" descr="http://perso.wanadoo.es/micorporation/blog/uploaded_images/justicia-violacion_400-7930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332" y="2539278"/>
            <a:ext cx="4294714" cy="232988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1.png"/>
          <p:cNvPicPr/>
          <p:nvPr/>
        </p:nvPicPr>
        <p:blipFill>
          <a:blip r:embed="rId4"/>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20201219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44"/>
                                        </p:tgtEl>
                                        <p:attrNameLst>
                                          <p:attrName>style.visibility</p:attrName>
                                        </p:attrNameLst>
                                      </p:cBhvr>
                                      <p:to>
                                        <p:strVal val="visible"/>
                                      </p:to>
                                    </p:set>
                                    <p:animEffect transition="in" filter="fade">
                                      <p:cBhvr>
                                        <p:cTn id="16" dur="500"/>
                                        <p:tgtEl>
                                          <p:spTgt spid="102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necesitodetodos.org/wp-content/uploads/2013/09/trafico-de-muje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1" y="1406707"/>
            <a:ext cx="3633768" cy="544792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524545"/>
            <a:ext cx="8229600" cy="1508125"/>
          </a:xfrm>
        </p:spPr>
        <p:txBody>
          <a:bodyPr>
            <a:normAutofit/>
          </a:bodyPr>
          <a:lstStyle/>
          <a:p>
            <a:r>
              <a:rPr lang="es-CO" sz="2800" dirty="0">
                <a:solidFill>
                  <a:srgbClr val="000000"/>
                </a:solidFill>
                <a:latin typeface="Arial"/>
                <a:ea typeface="Tahoma" panose="020B0604030504040204" pitchFamily="34" charset="0"/>
                <a:cs typeface="Arial"/>
              </a:rPr>
              <a:t>Circuitos de supervivencia</a:t>
            </a:r>
          </a:p>
        </p:txBody>
      </p:sp>
      <p:sp>
        <p:nvSpPr>
          <p:cNvPr id="3" name="2 Marcador de contenido"/>
          <p:cNvSpPr>
            <a:spLocks noGrp="1"/>
          </p:cNvSpPr>
          <p:nvPr>
            <p:ph idx="1"/>
          </p:nvPr>
        </p:nvSpPr>
        <p:spPr>
          <a:xfrm>
            <a:off x="3624227" y="1808820"/>
            <a:ext cx="4752528" cy="792088"/>
          </a:xfrm>
        </p:spPr>
        <p:txBody>
          <a:bodyPr>
            <a:noAutofit/>
          </a:bodyPr>
          <a:lstStyle/>
          <a:p>
            <a:pPr marL="0" indent="0" algn="ctr">
              <a:buNone/>
            </a:pPr>
            <a:r>
              <a:rPr lang="es-CO" sz="2800" dirty="0">
                <a:latin typeface="Arial"/>
                <a:cs typeface="Arial"/>
              </a:rPr>
              <a:t>Tráfico de mujeres</a:t>
            </a:r>
          </a:p>
        </p:txBody>
      </p:sp>
      <p:sp>
        <p:nvSpPr>
          <p:cNvPr id="5" name="4 Rectángulo"/>
          <p:cNvSpPr/>
          <p:nvPr/>
        </p:nvSpPr>
        <p:spPr>
          <a:xfrm>
            <a:off x="3779912" y="2647404"/>
            <a:ext cx="5364088" cy="4154983"/>
          </a:xfrm>
          <a:prstGeom prst="rect">
            <a:avLst/>
          </a:prstGeom>
        </p:spPr>
        <p:txBody>
          <a:bodyPr wrap="square">
            <a:spAutoFit/>
          </a:bodyPr>
          <a:lstStyle/>
          <a:p>
            <a:r>
              <a:rPr lang="es-CO" sz="2400" dirty="0">
                <a:latin typeface="Arial"/>
                <a:cs typeface="Arial"/>
              </a:rPr>
              <a:t>Entre los circuitos globales más importantes están: el tráfico de mujeres para la prostitución así como para el trabajo regular; las «exportaciones» organizadas de mujeres como cuidadoras, enfermeras y asistentes del servicio doméstico; las remesas enviadas a sus países de origen</a:t>
            </a:r>
          </a:p>
          <a:p>
            <a:r>
              <a:rPr lang="es-CO" sz="2400" dirty="0">
                <a:latin typeface="Arial"/>
                <a:cs typeface="Arial"/>
              </a:rPr>
              <a:t>por una creciente fuerza de trabajo femenina que decide emigrar.</a:t>
            </a:r>
          </a:p>
        </p:txBody>
      </p:sp>
      <p:pic>
        <p:nvPicPr>
          <p:cNvPr id="6" name="image1.png"/>
          <p:cNvPicPr/>
          <p:nvPr/>
        </p:nvPicPr>
        <p:blipFill>
          <a:blip r:embed="rId3"/>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9961346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19374" y="1685316"/>
            <a:ext cx="5832648" cy="792088"/>
          </a:xfrm>
        </p:spPr>
        <p:txBody>
          <a:bodyPr>
            <a:noAutofit/>
          </a:bodyPr>
          <a:lstStyle/>
          <a:p>
            <a:pPr marL="0" indent="0" algn="ctr">
              <a:buNone/>
            </a:pPr>
            <a:r>
              <a:rPr lang="es-CO" sz="2800" dirty="0">
                <a:latin typeface="Arial"/>
                <a:cs typeface="Arial"/>
              </a:rPr>
              <a:t>Remesas de inmigrantes</a:t>
            </a:r>
          </a:p>
        </p:txBody>
      </p:sp>
      <p:sp>
        <p:nvSpPr>
          <p:cNvPr id="5" name="4 Rectángulo"/>
          <p:cNvSpPr/>
          <p:nvPr/>
        </p:nvSpPr>
        <p:spPr>
          <a:xfrm>
            <a:off x="4499992" y="2272463"/>
            <a:ext cx="4145670" cy="4524315"/>
          </a:xfrm>
          <a:prstGeom prst="rect">
            <a:avLst/>
          </a:prstGeom>
        </p:spPr>
        <p:txBody>
          <a:bodyPr wrap="square">
            <a:spAutoFit/>
          </a:bodyPr>
          <a:lstStyle/>
          <a:p>
            <a:r>
              <a:rPr lang="es-CO" sz="2400" dirty="0">
                <a:latin typeface="Arial"/>
                <a:cs typeface="Arial"/>
              </a:rPr>
              <a:t>Los inmigrantes se incorporan a las estrategias de desarrollo a nivel macro mediante las remesas que envían a sus países de origen. </a:t>
            </a:r>
          </a:p>
          <a:p>
            <a:endParaRPr lang="es-CO" sz="2400" dirty="0">
              <a:latin typeface="Arial"/>
              <a:cs typeface="Arial"/>
            </a:endParaRPr>
          </a:p>
          <a:p>
            <a:r>
              <a:rPr lang="es-CO" sz="2400" dirty="0">
                <a:latin typeface="Arial"/>
                <a:cs typeface="Arial"/>
              </a:rPr>
              <a:t>Estas remesas suponen una fuente importante de reservas en divisa extranjera para los gobiernos de muchos países del mundo. </a:t>
            </a:r>
          </a:p>
        </p:txBody>
      </p:sp>
      <p:pic>
        <p:nvPicPr>
          <p:cNvPr id="15362" name="Picture 2" descr="http://www.puntolatino.ch/images/stories/migration/remesas_graf438x2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03297"/>
            <a:ext cx="3898323" cy="250988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a:spLocks noGrp="1"/>
          </p:cNvSpPr>
          <p:nvPr>
            <p:ph type="title"/>
          </p:nvPr>
        </p:nvSpPr>
        <p:spPr>
          <a:xfrm>
            <a:off x="457200" y="524545"/>
            <a:ext cx="8229600" cy="1508125"/>
          </a:xfrm>
        </p:spPr>
        <p:txBody>
          <a:bodyPr>
            <a:normAutofit/>
          </a:bodyPr>
          <a:lstStyle/>
          <a:p>
            <a:r>
              <a:rPr lang="es-CO" sz="2800" dirty="0">
                <a:solidFill>
                  <a:srgbClr val="000000"/>
                </a:solidFill>
                <a:latin typeface="Arial"/>
                <a:ea typeface="Tahoma" panose="020B0604030504040204" pitchFamily="34" charset="0"/>
                <a:cs typeface="Arial"/>
              </a:rPr>
              <a:t>Circuitos de supervivencia</a:t>
            </a:r>
          </a:p>
        </p:txBody>
      </p:sp>
      <p:pic>
        <p:nvPicPr>
          <p:cNvPr id="8" name="image1.png"/>
          <p:cNvPicPr/>
          <p:nvPr/>
        </p:nvPicPr>
        <p:blipFill>
          <a:blip r:embed="rId3"/>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16499737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fade">
                                      <p:cBhvr>
                                        <p:cTn id="11" dur="500"/>
                                        <p:tgtEl>
                                          <p:spTgt spid="1536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611560" y="1062756"/>
            <a:ext cx="8075240" cy="5649491"/>
          </a:xfrm>
        </p:spPr>
        <p:txBody>
          <a:bodyPr>
            <a:normAutofit/>
          </a:bodyPr>
          <a:lstStyle/>
          <a:p>
            <a:pPr marL="0" indent="0" algn="ctr">
              <a:buNone/>
            </a:pPr>
            <a:r>
              <a:rPr lang="es-CO" sz="2400" dirty="0">
                <a:solidFill>
                  <a:srgbClr val="000000"/>
                </a:solidFill>
                <a:latin typeface="Arial"/>
                <a:cs typeface="Arial"/>
              </a:rPr>
              <a:t>El crecimiento de la economía global produjo una infraestructura institucional que facilita los desplazamientos a través de las fronteras </a:t>
            </a:r>
          </a:p>
          <a:p>
            <a:pPr marL="0" indent="0" algn="ctr">
              <a:buNone/>
            </a:pPr>
            <a:endParaRPr lang="es-CO" sz="2400" dirty="0">
              <a:solidFill>
                <a:srgbClr val="000000"/>
              </a:solidFill>
              <a:latin typeface="Arial"/>
              <a:cs typeface="Arial"/>
            </a:endParaRPr>
          </a:p>
          <a:p>
            <a:pPr marL="0" indent="0" algn="ctr">
              <a:buNone/>
            </a:pPr>
            <a:r>
              <a:rPr lang="es-CO" sz="2400" dirty="0">
                <a:solidFill>
                  <a:srgbClr val="000000"/>
                </a:solidFill>
                <a:latin typeface="Arial"/>
                <a:cs typeface="Arial"/>
              </a:rPr>
              <a:t>Ambiente propicio para los circuitos alternativos.</a:t>
            </a:r>
          </a:p>
          <a:p>
            <a:pPr marL="0" indent="0" algn="ctr">
              <a:buNone/>
            </a:pPr>
            <a:endParaRPr lang="es-CO" sz="2400" dirty="0">
              <a:solidFill>
                <a:srgbClr val="000000"/>
              </a:solidFill>
              <a:latin typeface="Arial"/>
              <a:cs typeface="Arial"/>
            </a:endParaRPr>
          </a:p>
          <a:p>
            <a:pPr marL="0" indent="0" algn="ctr">
              <a:buNone/>
            </a:pPr>
            <a:r>
              <a:rPr lang="es-CO" sz="2400" dirty="0">
                <a:solidFill>
                  <a:srgbClr val="000000"/>
                </a:solidFill>
                <a:latin typeface="Arial"/>
                <a:cs typeface="Arial"/>
              </a:rPr>
              <a:t>Las mujeres son cada vez más el vehículo por el que operan todas estas formas de supervivencia, de lucro y de incremento de los ingresos gubernamentales.</a:t>
            </a:r>
          </a:p>
        </p:txBody>
      </p:sp>
      <p:sp>
        <p:nvSpPr>
          <p:cNvPr id="4" name="3 Flecha abajo"/>
          <p:cNvSpPr/>
          <p:nvPr/>
        </p:nvSpPr>
        <p:spPr>
          <a:xfrm>
            <a:off x="4427984" y="2283760"/>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Flecha abajo"/>
          <p:cNvSpPr/>
          <p:nvPr/>
        </p:nvSpPr>
        <p:spPr>
          <a:xfrm>
            <a:off x="4427984" y="317697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1.png"/>
          <p:cNvPicPr/>
          <p:nvPr/>
        </p:nvPicPr>
        <p:blipFill>
          <a:blip r:embed="rId3"/>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20439485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457200" y="846138"/>
            <a:ext cx="8229600" cy="1508125"/>
          </a:xfrm>
        </p:spPr>
        <p:txBody>
          <a:bodyPr>
            <a:normAutofit/>
          </a:bodyPr>
          <a:lstStyle/>
          <a:p>
            <a:r>
              <a:rPr lang="es-CO" sz="3200" dirty="0">
                <a:solidFill>
                  <a:srgbClr val="000000"/>
                </a:solidFill>
                <a:latin typeface="Arial"/>
                <a:ea typeface="Tahoma" panose="020B0604030504040204" pitchFamily="34" charset="0"/>
                <a:cs typeface="Arial"/>
              </a:rPr>
              <a:t>Paradoja de los circuitos</a:t>
            </a:r>
          </a:p>
        </p:txBody>
      </p:sp>
      <p:sp>
        <p:nvSpPr>
          <p:cNvPr id="3" name="2 Marcador de contenido"/>
          <p:cNvSpPr>
            <a:spLocks noGrp="1"/>
          </p:cNvSpPr>
          <p:nvPr>
            <p:ph idx="1"/>
          </p:nvPr>
        </p:nvSpPr>
        <p:spPr>
          <a:xfrm>
            <a:off x="130251" y="2357555"/>
            <a:ext cx="9013749" cy="4525963"/>
          </a:xfrm>
        </p:spPr>
        <p:txBody>
          <a:bodyPr>
            <a:normAutofit/>
          </a:bodyPr>
          <a:lstStyle/>
          <a:p>
            <a:pPr marL="0" indent="0" algn="ctr">
              <a:buNone/>
            </a:pPr>
            <a:r>
              <a:rPr lang="es-CO" sz="2400" dirty="0">
                <a:latin typeface="Arial"/>
                <a:cs typeface="Arial"/>
              </a:rPr>
              <a:t>La creciente desregulación y precarización de gran parte de los trabajadores asalariados convive y sustenta los empleos regulados, con salarios elevados y mayores derechos.</a:t>
            </a:r>
          </a:p>
          <a:p>
            <a:pPr marL="0" indent="0" algn="ctr">
              <a:buNone/>
            </a:pPr>
            <a:endParaRPr lang="es-CO" sz="2400" dirty="0">
              <a:latin typeface="Arial"/>
              <a:cs typeface="Arial"/>
            </a:endParaRPr>
          </a:p>
          <a:p>
            <a:pPr marL="0" indent="0" algn="ctr">
              <a:buNone/>
            </a:pPr>
            <a:r>
              <a:rPr lang="es-CO" sz="2400" dirty="0">
                <a:latin typeface="Arial"/>
                <a:cs typeface="Arial"/>
              </a:rPr>
              <a:t>La deuda externa y los intereses de la deuda son características que promueven la creación de circuitos alternativos globales</a:t>
            </a:r>
            <a:r>
              <a:rPr lang="es-CO" dirty="0"/>
              <a:t>.</a:t>
            </a:r>
          </a:p>
        </p:txBody>
      </p:sp>
      <p:pic>
        <p:nvPicPr>
          <p:cNvPr id="5" name="image1.png"/>
          <p:cNvPicPr/>
          <p:nvPr/>
        </p:nvPicPr>
        <p:blipFill>
          <a:blip r:embed="rId3"/>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39836656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0" y="1308288"/>
            <a:ext cx="8136908" cy="738664"/>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Nuevas clases globales y nuevos actores locales de la política global</a:t>
            </a:r>
          </a:p>
        </p:txBody>
      </p:sp>
      <p:sp>
        <p:nvSpPr>
          <p:cNvPr id="55" name="Shape 55"/>
          <p:cNvSpPr/>
          <p:nvPr/>
        </p:nvSpPr>
        <p:spPr>
          <a:xfrm>
            <a:off x="396092" y="2230587"/>
            <a:ext cx="8136906" cy="4154984"/>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r>
              <a:rPr lang="es-ES" dirty="0">
                <a:latin typeface="Arial"/>
                <a:cs typeface="Arial"/>
              </a:rPr>
              <a:t>Para </a:t>
            </a:r>
            <a:r>
              <a:rPr lang="es-ES" dirty="0" err="1">
                <a:latin typeface="Arial"/>
                <a:cs typeface="Arial"/>
              </a:rPr>
              <a:t>Saskia</a:t>
            </a:r>
            <a:r>
              <a:rPr lang="es-ES" dirty="0">
                <a:latin typeface="Arial"/>
                <a:cs typeface="Arial"/>
              </a:rPr>
              <a:t> </a:t>
            </a:r>
            <a:r>
              <a:rPr lang="es-ES" dirty="0" err="1">
                <a:latin typeface="Arial"/>
                <a:cs typeface="Arial"/>
              </a:rPr>
              <a:t>Sassen</a:t>
            </a:r>
            <a:r>
              <a:rPr lang="es-ES" dirty="0">
                <a:latin typeface="Arial"/>
                <a:cs typeface="Arial"/>
              </a:rPr>
              <a:t> comienzan a distinguirse nuevas clases globales, que emergen como consecuencia de un reposicionamiento transnacional de prácticas sociales ya existentes. Estas son:</a:t>
            </a:r>
          </a:p>
          <a:p>
            <a:endParaRPr lang="es-ES" dirty="0">
              <a:latin typeface="Arial"/>
              <a:cs typeface="Arial"/>
            </a:endParaRPr>
          </a:p>
          <a:p>
            <a:r>
              <a:rPr lang="es-ES" dirty="0">
                <a:latin typeface="Arial"/>
                <a:cs typeface="Arial"/>
              </a:rPr>
              <a:t>Élites transnacionales: su posición está en el medio de lo nacional y lo global. Ya no son necesariamente los propietarios, sino son los que controlan los medios de producción. </a:t>
            </a:r>
          </a:p>
          <a:p>
            <a:r>
              <a:rPr lang="es-ES" dirty="0">
                <a:latin typeface="Arial"/>
                <a:cs typeface="Arial"/>
              </a:rPr>
              <a:t>	</a:t>
            </a:r>
          </a:p>
          <a:p>
            <a:r>
              <a:rPr lang="es-ES" dirty="0">
                <a:latin typeface="Arial"/>
                <a:cs typeface="Arial"/>
              </a:rPr>
              <a:t>Redes transnacionales de funcionarios públicos: Es una clase burocrática global constituida por redes muy poderosas de funcionarios públicos cuyo trabajo se orienta a un proyecto global. </a:t>
            </a:r>
          </a:p>
          <a:p>
            <a:endParaRPr lang="es-ES" dirty="0">
              <a:latin typeface="Arial"/>
              <a:cs typeface="Arial"/>
            </a:endParaRPr>
          </a:p>
          <a:p>
            <a:r>
              <a:rPr lang="es-ES" dirty="0">
                <a:latin typeface="Arial"/>
                <a:cs typeface="Arial"/>
              </a:rPr>
              <a:t>Clase global de los desfavorecidos: aquellos que no pertenecen a una clase transnacional </a:t>
            </a:r>
            <a:r>
              <a:rPr lang="es-ES" dirty="0" err="1">
                <a:latin typeface="Arial"/>
                <a:cs typeface="Arial"/>
              </a:rPr>
              <a:t>hipermóvil</a:t>
            </a:r>
            <a:r>
              <a:rPr lang="es-ES" dirty="0">
                <a:latin typeface="Arial"/>
                <a:cs typeface="Arial"/>
              </a:rPr>
              <a:t>, ni a la nueva élite internacional de la sociedad civil.	</a:t>
            </a:r>
          </a:p>
        </p:txBody>
      </p:sp>
    </p:spTree>
    <p:extLst>
      <p:ext uri="{BB962C8B-B14F-4D97-AF65-F5344CB8AC3E}">
        <p14:creationId xmlns:p14="http://schemas.microsoft.com/office/powerpoint/2010/main" val="405652542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2" y="1556791"/>
            <a:ext cx="2299130"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err="1"/>
              <a:t>Saskia</a:t>
            </a:r>
            <a:r>
              <a:rPr lang="es-ES_tradnl" sz="2400" dirty="0"/>
              <a:t> </a:t>
            </a:r>
            <a:r>
              <a:rPr lang="es-ES_tradnl" sz="2400" dirty="0" err="1"/>
              <a:t>Sassen</a:t>
            </a:r>
            <a:endParaRPr sz="2400" dirty="0"/>
          </a:p>
        </p:txBody>
      </p:sp>
      <p:sp>
        <p:nvSpPr>
          <p:cNvPr id="55" name="Shape 55"/>
          <p:cNvSpPr/>
          <p:nvPr/>
        </p:nvSpPr>
        <p:spPr>
          <a:xfrm>
            <a:off x="396092" y="2230587"/>
            <a:ext cx="8136906" cy="3323987"/>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r>
              <a:rPr lang="es-ES" dirty="0">
                <a:latin typeface="Arial"/>
                <a:cs typeface="Arial"/>
              </a:rPr>
              <a:t>Su objeto de estudio es la globalización. </a:t>
            </a:r>
          </a:p>
          <a:p>
            <a:endParaRPr lang="es-ES" dirty="0">
              <a:latin typeface="Arial"/>
              <a:cs typeface="Arial"/>
            </a:endParaRPr>
          </a:p>
          <a:p>
            <a:r>
              <a:rPr lang="es-ES" dirty="0">
                <a:latin typeface="Arial"/>
                <a:cs typeface="Arial"/>
              </a:rPr>
              <a:t>Ella elabora una sociología de la globalización</a:t>
            </a:r>
          </a:p>
          <a:p>
            <a:endParaRPr lang="es-ES" dirty="0">
              <a:latin typeface="Arial"/>
              <a:cs typeface="Arial"/>
            </a:endParaRPr>
          </a:p>
          <a:p>
            <a:r>
              <a:rPr lang="es-ES" dirty="0">
                <a:latin typeface="Arial"/>
                <a:cs typeface="Arial"/>
              </a:rPr>
              <a:t>El centro de su análisis se encuentra en:</a:t>
            </a:r>
          </a:p>
          <a:p>
            <a:endParaRPr lang="es-ES" dirty="0">
              <a:latin typeface="Arial"/>
              <a:cs typeface="Arial"/>
            </a:endParaRPr>
          </a:p>
          <a:p>
            <a:pPr marL="358775" indent="-179388">
              <a:buFont typeface="Arial"/>
              <a:buChar char="•"/>
            </a:pPr>
            <a:r>
              <a:rPr lang="es-ES" dirty="0">
                <a:latin typeface="Arial"/>
                <a:cs typeface="Arial"/>
              </a:rPr>
              <a:t>La pérdida de importancia de la categoría Estado-nación.</a:t>
            </a:r>
          </a:p>
          <a:p>
            <a:pPr marL="358775" indent="-179388">
              <a:buFont typeface="Arial"/>
              <a:buChar char="•"/>
            </a:pPr>
            <a:endParaRPr lang="es-ES" dirty="0">
              <a:latin typeface="Arial"/>
              <a:cs typeface="Arial"/>
            </a:endParaRPr>
          </a:p>
          <a:p>
            <a:pPr marL="358775" indent="-179388">
              <a:buFont typeface="Arial"/>
              <a:buChar char="•"/>
            </a:pPr>
            <a:r>
              <a:rPr lang="es-ES" dirty="0">
                <a:latin typeface="Arial"/>
                <a:cs typeface="Arial"/>
              </a:rPr>
              <a:t>La imbricación de escalas locales y globales en la globalización.</a:t>
            </a:r>
          </a:p>
          <a:p>
            <a:pPr marL="358775" indent="-179388">
              <a:buFont typeface="Arial"/>
              <a:buChar char="•"/>
            </a:pPr>
            <a:endParaRPr lang="es-ES" dirty="0">
              <a:latin typeface="Arial"/>
              <a:cs typeface="Arial"/>
            </a:endParaRPr>
          </a:p>
          <a:p>
            <a:pPr marL="358775" indent="-179388">
              <a:buFont typeface="Arial"/>
              <a:buChar char="•"/>
            </a:pPr>
            <a:r>
              <a:rPr lang="es-ES" dirty="0">
                <a:latin typeface="Arial"/>
                <a:cs typeface="Arial"/>
              </a:rPr>
              <a:t>Los procesos de desnacionalización crecientes.	</a:t>
            </a:r>
          </a:p>
          <a:p>
            <a:endParaRPr lang="es-ES" dirty="0">
              <a:latin typeface="Arial"/>
              <a:cs typeface="Arial"/>
            </a:endParaRPr>
          </a:p>
        </p:txBody>
      </p:sp>
    </p:spTree>
    <p:extLst>
      <p:ext uri="{BB962C8B-B14F-4D97-AF65-F5344CB8AC3E}">
        <p14:creationId xmlns:p14="http://schemas.microsoft.com/office/powerpoint/2010/main" val="38046616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0" y="1308288"/>
            <a:ext cx="8136908" cy="738664"/>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Nuevas clases globales y nuevos actores locales de la política global</a:t>
            </a:r>
          </a:p>
        </p:txBody>
      </p:sp>
      <p:sp>
        <p:nvSpPr>
          <p:cNvPr id="55" name="Shape 55"/>
          <p:cNvSpPr/>
          <p:nvPr/>
        </p:nvSpPr>
        <p:spPr>
          <a:xfrm>
            <a:off x="396092" y="2230587"/>
            <a:ext cx="8136906" cy="1938992"/>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r>
              <a:rPr lang="es-ES" dirty="0">
                <a:latin typeface="Arial"/>
                <a:cs typeface="Arial"/>
              </a:rPr>
              <a:t>Estas nuevas clases globales, se encuentran parcialmente dentro de los ámbitos nacionales.</a:t>
            </a:r>
          </a:p>
          <a:p>
            <a:endParaRPr lang="es-ES" dirty="0">
              <a:latin typeface="Arial"/>
              <a:cs typeface="Arial"/>
            </a:endParaRPr>
          </a:p>
          <a:p>
            <a:r>
              <a:rPr lang="es-ES" dirty="0">
                <a:latin typeface="Arial"/>
                <a:cs typeface="Arial"/>
              </a:rPr>
              <a:t>Es importante estudiar su articulación con las estructuras de clase nacionales.</a:t>
            </a:r>
          </a:p>
          <a:p>
            <a:endParaRPr lang="es-ES" dirty="0">
              <a:latin typeface="Arial"/>
              <a:cs typeface="Arial"/>
            </a:endParaRPr>
          </a:p>
          <a:p>
            <a:r>
              <a:rPr lang="es-ES" dirty="0">
                <a:latin typeface="Arial"/>
                <a:cs typeface="Arial"/>
              </a:rPr>
              <a:t>Estas nuevas clases sociales transforman lo global en un elemento endógeno en los ámbitos nacionales.	</a:t>
            </a:r>
          </a:p>
        </p:txBody>
      </p:sp>
    </p:spTree>
    <p:extLst>
      <p:ext uri="{BB962C8B-B14F-4D97-AF65-F5344CB8AC3E}">
        <p14:creationId xmlns:p14="http://schemas.microsoft.com/office/powerpoint/2010/main" val="2740204752"/>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0" y="1308288"/>
            <a:ext cx="8136908" cy="738664"/>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Nuevas clases globales y nuevos actores locales de la política global</a:t>
            </a:r>
          </a:p>
        </p:txBody>
      </p:sp>
      <p:sp>
        <p:nvSpPr>
          <p:cNvPr id="55" name="Shape 55"/>
          <p:cNvSpPr/>
          <p:nvPr/>
        </p:nvSpPr>
        <p:spPr>
          <a:xfrm>
            <a:off x="396092" y="2230587"/>
            <a:ext cx="8136906" cy="2769990"/>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r>
              <a:rPr lang="es-ES" dirty="0">
                <a:latin typeface="Arial"/>
                <a:cs typeface="Arial"/>
              </a:rPr>
              <a:t>Además de estas nuevas clases globales, la globalización y las TIC han posibilitado el ingreso de una variedad de actores políticos locales en ámbitos internacionales. </a:t>
            </a:r>
          </a:p>
          <a:p>
            <a:endParaRPr lang="es-ES" dirty="0">
              <a:latin typeface="Arial"/>
              <a:cs typeface="Arial"/>
            </a:endParaRPr>
          </a:p>
          <a:p>
            <a:r>
              <a:rPr lang="es-ES" dirty="0">
                <a:latin typeface="Arial"/>
                <a:cs typeface="Arial"/>
              </a:rPr>
              <a:t>Tanto las clases globales como los nuevos actores políticos locales constituyen nuevas formas de imbricación entre lo local y lo global y superan la jurisdicción del Estado-nación. </a:t>
            </a:r>
          </a:p>
          <a:p>
            <a:endParaRPr lang="es-ES" dirty="0">
              <a:latin typeface="Arial"/>
              <a:cs typeface="Arial"/>
            </a:endParaRPr>
          </a:p>
          <a:p>
            <a:r>
              <a:rPr lang="es-ES" dirty="0">
                <a:latin typeface="Arial"/>
                <a:cs typeface="Arial"/>
              </a:rPr>
              <a:t>Estos actores deben ser objeto de estudio específico de la sociología de la globalización.</a:t>
            </a:r>
          </a:p>
        </p:txBody>
      </p:sp>
    </p:spTree>
    <p:extLst>
      <p:ext uri="{BB962C8B-B14F-4D97-AF65-F5344CB8AC3E}">
        <p14:creationId xmlns:p14="http://schemas.microsoft.com/office/powerpoint/2010/main" val="411381506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0" y="1308288"/>
            <a:ext cx="8136908"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Nuevas formaciones sociales</a:t>
            </a:r>
          </a:p>
        </p:txBody>
      </p:sp>
      <p:sp>
        <p:nvSpPr>
          <p:cNvPr id="55" name="Shape 55"/>
          <p:cNvSpPr/>
          <p:nvPr/>
        </p:nvSpPr>
        <p:spPr>
          <a:xfrm>
            <a:off x="396092" y="2230587"/>
            <a:ext cx="8136906" cy="1938992"/>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r>
              <a:rPr lang="es-ES" dirty="0">
                <a:latin typeface="Arial"/>
                <a:cs typeface="Arial"/>
              </a:rPr>
              <a:t>La perspectiva tradicional del Estado-nación lleva a un nacionalismo metodológico que ya no es útil para comprender los fenómenos surgidos en el nuevo contexto. </a:t>
            </a:r>
          </a:p>
          <a:p>
            <a:endParaRPr lang="es-ES" dirty="0">
              <a:latin typeface="Arial"/>
              <a:cs typeface="Arial"/>
            </a:endParaRPr>
          </a:p>
          <a:p>
            <a:r>
              <a:rPr lang="es-ES" dirty="0">
                <a:latin typeface="Arial"/>
                <a:cs typeface="Arial"/>
              </a:rPr>
              <a:t>Hay que sobrepasar la idea de las fronteras nacionales tradicionales, y estudiar la globalización desde la concepción de nuevas demarcaciones fronterizas y de nuevas formaciones sociales.</a:t>
            </a:r>
          </a:p>
        </p:txBody>
      </p:sp>
    </p:spTree>
    <p:extLst>
      <p:ext uri="{BB962C8B-B14F-4D97-AF65-F5344CB8AC3E}">
        <p14:creationId xmlns:p14="http://schemas.microsoft.com/office/powerpoint/2010/main" val="3112216347"/>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0" y="1308288"/>
            <a:ext cx="8136908"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Nuevas formaciones sociales</a:t>
            </a:r>
          </a:p>
        </p:txBody>
      </p:sp>
      <p:sp>
        <p:nvSpPr>
          <p:cNvPr id="55" name="Shape 55"/>
          <p:cNvSpPr/>
          <p:nvPr/>
        </p:nvSpPr>
        <p:spPr>
          <a:xfrm>
            <a:off x="396092" y="2230587"/>
            <a:ext cx="8136906" cy="3323987"/>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r>
              <a:rPr lang="es-ES" dirty="0">
                <a:latin typeface="Arial"/>
                <a:cs typeface="Arial"/>
              </a:rPr>
              <a:t>En la actualidad se puede hablar de:</a:t>
            </a:r>
          </a:p>
          <a:p>
            <a:endParaRPr lang="es-ES" dirty="0">
              <a:latin typeface="Arial"/>
              <a:cs typeface="Arial"/>
            </a:endParaRPr>
          </a:p>
          <a:p>
            <a:pPr marL="358775" indent="-179388">
              <a:buFont typeface="Arial"/>
              <a:buChar char="•"/>
            </a:pPr>
            <a:r>
              <a:rPr lang="es-ES" dirty="0">
                <a:latin typeface="Arial"/>
                <a:cs typeface="Arial"/>
              </a:rPr>
              <a:t>Legislaciones globales.</a:t>
            </a:r>
          </a:p>
          <a:p>
            <a:pPr marL="358775" indent="-179388">
              <a:buFont typeface="Arial"/>
              <a:buChar char="•"/>
            </a:pPr>
            <a:r>
              <a:rPr lang="es-ES" dirty="0">
                <a:latin typeface="Arial"/>
                <a:cs typeface="Arial"/>
              </a:rPr>
              <a:t>Dominios digitales de alcance global.</a:t>
            </a:r>
          </a:p>
          <a:p>
            <a:pPr marL="358775" indent="-179388">
              <a:buFont typeface="Arial"/>
              <a:buChar char="•"/>
            </a:pPr>
            <a:r>
              <a:rPr lang="es-ES" dirty="0">
                <a:latin typeface="Arial"/>
                <a:cs typeface="Arial"/>
              </a:rPr>
              <a:t>Operaciones a escala transnacional, supranacional o </a:t>
            </a:r>
            <a:r>
              <a:rPr lang="es-ES" dirty="0" err="1">
                <a:latin typeface="Arial"/>
                <a:cs typeface="Arial"/>
              </a:rPr>
              <a:t>subnacional</a:t>
            </a:r>
            <a:r>
              <a:rPr lang="es-ES" dirty="0">
                <a:latin typeface="Arial"/>
                <a:cs typeface="Arial"/>
              </a:rPr>
              <a:t>.</a:t>
            </a:r>
          </a:p>
          <a:p>
            <a:pPr marL="358775" indent="-179388">
              <a:buFont typeface="Arial"/>
              <a:buChar char="•"/>
            </a:pPr>
            <a:r>
              <a:rPr lang="es-ES" dirty="0">
                <a:latin typeface="Arial"/>
                <a:cs typeface="Arial"/>
              </a:rPr>
              <a:t>Incluso, de una nueva economía y de una geografía transfronteriza estratégica.</a:t>
            </a:r>
          </a:p>
          <a:p>
            <a:endParaRPr lang="es-ES" dirty="0">
              <a:latin typeface="Arial"/>
              <a:cs typeface="Arial"/>
            </a:endParaRPr>
          </a:p>
          <a:p>
            <a:r>
              <a:rPr lang="es-ES" dirty="0">
                <a:latin typeface="Arial"/>
                <a:cs typeface="Arial"/>
              </a:rPr>
              <a:t>Se observa un reposicionamiento en el significado de lo local y lo global cuando ambos elementos se interconectan en red.</a:t>
            </a:r>
          </a:p>
          <a:p>
            <a:endParaRPr lang="es-ES" dirty="0">
              <a:latin typeface="Arial"/>
              <a:cs typeface="Arial"/>
            </a:endParaRPr>
          </a:p>
          <a:p>
            <a:endParaRPr lang="es-ES" dirty="0">
              <a:latin typeface="Arial"/>
              <a:cs typeface="Arial"/>
            </a:endParaRPr>
          </a:p>
        </p:txBody>
      </p:sp>
    </p:spTree>
    <p:extLst>
      <p:ext uri="{BB962C8B-B14F-4D97-AF65-F5344CB8AC3E}">
        <p14:creationId xmlns:p14="http://schemas.microsoft.com/office/powerpoint/2010/main" val="264623832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0" y="1308288"/>
            <a:ext cx="2475323"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Concluyendo</a:t>
            </a:r>
          </a:p>
        </p:txBody>
      </p:sp>
      <p:sp>
        <p:nvSpPr>
          <p:cNvPr id="55" name="Shape 55"/>
          <p:cNvSpPr/>
          <p:nvPr/>
        </p:nvSpPr>
        <p:spPr>
          <a:xfrm>
            <a:off x="396092" y="2230587"/>
            <a:ext cx="8136906" cy="3046988"/>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r>
              <a:rPr lang="es-ES" dirty="0">
                <a:latin typeface="Arial"/>
                <a:cs typeface="Arial"/>
              </a:rPr>
              <a:t>Es necesario estudiar la globalización desde nuevas ópticas, con nuevas herramientas teóricas y metodológicas que analicen:</a:t>
            </a:r>
          </a:p>
          <a:p>
            <a:endParaRPr lang="es-ES" dirty="0">
              <a:latin typeface="Arial"/>
              <a:cs typeface="Arial"/>
            </a:endParaRPr>
          </a:p>
          <a:p>
            <a:pPr marL="538163" indent="-276225">
              <a:buFont typeface="Arial"/>
              <a:buChar char="•"/>
            </a:pPr>
            <a:r>
              <a:rPr lang="es-ES" dirty="0">
                <a:latin typeface="Arial"/>
                <a:cs typeface="Arial"/>
              </a:rPr>
              <a:t>los procesos en curso</a:t>
            </a:r>
          </a:p>
          <a:p>
            <a:pPr marL="538163" indent="-276225">
              <a:buFont typeface="Arial"/>
              <a:buChar char="•"/>
            </a:pPr>
            <a:r>
              <a:rPr lang="es-ES" dirty="0">
                <a:latin typeface="Arial"/>
                <a:cs typeface="Arial"/>
              </a:rPr>
              <a:t>las estructuras</a:t>
            </a:r>
          </a:p>
          <a:p>
            <a:pPr marL="538163" indent="-276225">
              <a:buFont typeface="Arial"/>
              <a:buChar char="•"/>
            </a:pPr>
            <a:r>
              <a:rPr lang="es-ES" dirty="0">
                <a:latin typeface="Arial"/>
                <a:cs typeface="Arial"/>
              </a:rPr>
              <a:t>las instituciones</a:t>
            </a:r>
          </a:p>
          <a:p>
            <a:pPr marL="538163" indent="-276225">
              <a:buFont typeface="Arial"/>
              <a:buChar char="•"/>
            </a:pPr>
            <a:r>
              <a:rPr lang="es-ES" dirty="0">
                <a:latin typeface="Arial"/>
                <a:cs typeface="Arial"/>
              </a:rPr>
              <a:t>la acción social</a:t>
            </a:r>
          </a:p>
          <a:p>
            <a:endParaRPr lang="es-ES" dirty="0">
              <a:latin typeface="Arial"/>
              <a:cs typeface="Arial"/>
            </a:endParaRPr>
          </a:p>
          <a:p>
            <a:r>
              <a:rPr lang="es-ES" dirty="0">
                <a:latin typeface="Arial"/>
                <a:cs typeface="Arial"/>
              </a:rPr>
              <a:t>Todo ello a partir de un nuevo marco conceptual que supere las categorías tradicionales de las ciencias sociales.</a:t>
            </a:r>
          </a:p>
          <a:p>
            <a:endParaRPr lang="es-ES" dirty="0">
              <a:latin typeface="Arial"/>
              <a:cs typeface="Arial"/>
            </a:endParaRPr>
          </a:p>
        </p:txBody>
      </p:sp>
    </p:spTree>
    <p:extLst>
      <p:ext uri="{BB962C8B-B14F-4D97-AF65-F5344CB8AC3E}">
        <p14:creationId xmlns:p14="http://schemas.microsoft.com/office/powerpoint/2010/main" val="3159276294"/>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p:nvPr/>
        </p:nvSpPr>
        <p:spPr>
          <a:xfrm>
            <a:off x="755576" y="4581128"/>
            <a:ext cx="2659643" cy="422025"/>
          </a:xfrm>
          <a:prstGeom prst="rect">
            <a:avLst/>
          </a:prstGeom>
          <a:ln>
            <a:solidFill>
              <a:srgbClr val="00B050"/>
            </a:solidFill>
          </a:ln>
          <a:extLst>
            <a:ext uri="{C572A759-6A51-4108-AA02-DFA0A04FC94B}">
              <ma14:wrappingTextBoxFlag xmlns="" xmlns:ma14="http://schemas.microsoft.com/office/mac/drawingml/2011/main" val="1"/>
            </a:ext>
          </a:extLst>
        </p:spPr>
        <p:txBody>
          <a:bodyPr wrap="none" lIns="0" tIns="0" rIns="0" bIns="0">
            <a:spAutoFit/>
          </a:bodyPr>
          <a:lstStyle>
            <a:lvl1pPr>
              <a:defRPr sz="2200">
                <a:latin typeface="Arial"/>
                <a:ea typeface="Arial"/>
                <a:cs typeface="Arial"/>
                <a:sym typeface="Arial"/>
              </a:defRPr>
            </a:lvl1pPr>
          </a:lstStyle>
          <a:p>
            <a:pPr lvl="0">
              <a:defRPr sz="1800"/>
            </a:pPr>
            <a:r>
              <a:rPr sz="2200"/>
              <a:t>MUCHAS GRACIAS</a:t>
            </a:r>
          </a:p>
        </p:txBody>
      </p:sp>
      <p:pic>
        <p:nvPicPr>
          <p:cNvPr id="166" name="image1.png"/>
          <p:cNvPicPr/>
          <p:nvPr/>
        </p:nvPicPr>
        <p:blipFill>
          <a:blip r:embed="rId2"/>
          <a:stretch>
            <a:fillRect/>
          </a:stretch>
        </p:blipFill>
        <p:spPr>
          <a:xfrm>
            <a:off x="1" y="0"/>
            <a:ext cx="9144001" cy="4077073"/>
          </a:xfrm>
          <a:prstGeom prst="rect">
            <a:avLst/>
          </a:prstGeom>
          <a:ln w="12700">
            <a:miter lim="400000"/>
          </a:ln>
        </p:spPr>
      </p:pic>
      <p:sp>
        <p:nvSpPr>
          <p:cNvPr id="167" name="Shape 167"/>
          <p:cNvSpPr/>
          <p:nvPr/>
        </p:nvSpPr>
        <p:spPr>
          <a:xfrm>
            <a:off x="251520" y="1844824"/>
            <a:ext cx="6408712" cy="123110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r">
              <a:defRPr sz="4000">
                <a:solidFill>
                  <a:srgbClr val="FFFFFF"/>
                </a:solidFill>
                <a:latin typeface="Sansation"/>
                <a:ea typeface="Sansation"/>
                <a:cs typeface="Sansation"/>
                <a:sym typeface="Sansation"/>
              </a:defRPr>
            </a:lvl1pPr>
          </a:lstStyle>
          <a:p>
            <a:pPr lvl="0">
              <a:defRPr sz="1800">
                <a:solidFill>
                  <a:srgbClr val="000000"/>
                </a:solidFill>
              </a:defRPr>
            </a:pPr>
            <a:r>
              <a:rPr sz="4000" dirty="0">
                <a:solidFill>
                  <a:srgbClr val="FFFFFF"/>
                </a:solidFill>
              </a:rPr>
              <a:t>La </a:t>
            </a:r>
            <a:r>
              <a:rPr lang="es-ES_tradnl" sz="4000" dirty="0">
                <a:solidFill>
                  <a:srgbClr val="FFFFFF"/>
                </a:solidFill>
              </a:rPr>
              <a:t>ciudad global de </a:t>
            </a:r>
            <a:r>
              <a:rPr lang="es-ES_tradnl" sz="4000" dirty="0" err="1">
                <a:solidFill>
                  <a:srgbClr val="FFFFFF"/>
                </a:solidFill>
              </a:rPr>
              <a:t>Saskia</a:t>
            </a:r>
            <a:r>
              <a:rPr lang="es-ES_tradnl" sz="4000" dirty="0">
                <a:solidFill>
                  <a:srgbClr val="FFFFFF"/>
                </a:solidFill>
              </a:rPr>
              <a:t> </a:t>
            </a:r>
            <a:r>
              <a:rPr lang="es-ES_tradnl" sz="4000" dirty="0" err="1">
                <a:solidFill>
                  <a:srgbClr val="FFFFFF"/>
                </a:solidFill>
              </a:rPr>
              <a:t>Sassen</a:t>
            </a:r>
            <a:r>
              <a:rPr lang="es-ES_tradnl" sz="4000" dirty="0">
                <a:solidFill>
                  <a:srgbClr val="FFFFFF"/>
                </a:solidFill>
              </a:rPr>
              <a:t> </a:t>
            </a:r>
            <a:endParaRPr sz="4000" dirty="0">
              <a:solidFill>
                <a:srgbClr val="FFFFFF"/>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2" y="1556791"/>
            <a:ext cx="2299130"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err="1"/>
              <a:t>Saskia</a:t>
            </a:r>
            <a:r>
              <a:rPr lang="es-ES_tradnl" sz="2400" dirty="0"/>
              <a:t> </a:t>
            </a:r>
            <a:r>
              <a:rPr lang="es-ES_tradnl" sz="2400" dirty="0" err="1"/>
              <a:t>Sassen</a:t>
            </a:r>
            <a:endParaRPr sz="2400" dirty="0"/>
          </a:p>
        </p:txBody>
      </p:sp>
      <p:sp>
        <p:nvSpPr>
          <p:cNvPr id="55" name="Shape 55"/>
          <p:cNvSpPr/>
          <p:nvPr/>
        </p:nvSpPr>
        <p:spPr>
          <a:xfrm>
            <a:off x="396092" y="2230587"/>
            <a:ext cx="8136906" cy="3877985"/>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r>
              <a:rPr lang="es-ES" dirty="0">
                <a:latin typeface="Arial"/>
                <a:cs typeface="Arial"/>
              </a:rPr>
              <a:t>Tesis centrales de la sociología de la globalización:</a:t>
            </a:r>
          </a:p>
          <a:p>
            <a:endParaRPr lang="es-ES" dirty="0">
              <a:latin typeface="Arial"/>
              <a:cs typeface="Arial"/>
            </a:endParaRPr>
          </a:p>
          <a:p>
            <a:pPr marL="342900" indent="-342900">
              <a:buAutoNum type="arabicParenR"/>
            </a:pPr>
            <a:r>
              <a:rPr lang="es-ES" dirty="0">
                <a:latin typeface="Arial"/>
                <a:cs typeface="Arial"/>
              </a:rPr>
              <a:t>Hay una nueva relación del Estado con la nueva economía y las redes digitales.</a:t>
            </a:r>
          </a:p>
          <a:p>
            <a:pPr marL="342900" indent="-342900">
              <a:buAutoNum type="arabicParenR"/>
            </a:pPr>
            <a:r>
              <a:rPr lang="es-ES" dirty="0">
                <a:latin typeface="Arial"/>
                <a:cs typeface="Arial"/>
              </a:rPr>
              <a:t>Es imprescindible la recuperación de las prácticas sociales en la ciudad global.</a:t>
            </a:r>
          </a:p>
          <a:p>
            <a:pPr marL="342900" indent="-342900">
              <a:buAutoNum type="arabicParenR"/>
            </a:pPr>
            <a:r>
              <a:rPr lang="es-ES" dirty="0">
                <a:latin typeface="Arial"/>
                <a:cs typeface="Arial"/>
              </a:rPr>
              <a:t>Se está asistiendo a la conformación de nuevos fenómenos y movimientos migratorios internacionales.</a:t>
            </a:r>
          </a:p>
          <a:p>
            <a:pPr marL="342900" indent="-342900">
              <a:buAutoNum type="arabicParenR"/>
            </a:pPr>
            <a:r>
              <a:rPr lang="es-ES" dirty="0">
                <a:latin typeface="Arial"/>
                <a:cs typeface="Arial"/>
              </a:rPr>
              <a:t>Se está asistiendo a la formación de nuevas clases globales y a la emergencia de actores locales que son parte de la política global.</a:t>
            </a:r>
          </a:p>
          <a:p>
            <a:pPr marL="342900" indent="-342900">
              <a:buAutoNum type="arabicParenR"/>
            </a:pPr>
            <a:r>
              <a:rPr lang="es-ES" dirty="0">
                <a:latin typeface="Arial"/>
                <a:cs typeface="Arial"/>
              </a:rPr>
              <a:t>Se están consolidando nuevas formaciones sociales globales.	</a:t>
            </a:r>
          </a:p>
          <a:p>
            <a:endParaRPr lang="es-ES" dirty="0">
              <a:latin typeface="Arial"/>
              <a:cs typeface="Arial"/>
            </a:endParaRPr>
          </a:p>
          <a:p>
            <a:endParaRPr lang="es-ES" dirty="0">
              <a:latin typeface="Arial"/>
              <a:cs typeface="Arial"/>
            </a:endParaRPr>
          </a:p>
          <a:p>
            <a:endParaRPr lang="es-ES" dirty="0">
              <a:latin typeface="Arial"/>
              <a:cs typeface="Arial"/>
            </a:endParaRPr>
          </a:p>
        </p:txBody>
      </p:sp>
    </p:spTree>
    <p:extLst>
      <p:ext uri="{BB962C8B-B14F-4D97-AF65-F5344CB8AC3E}">
        <p14:creationId xmlns:p14="http://schemas.microsoft.com/office/powerpoint/2010/main" val="8989227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32756" y="1289282"/>
            <a:ext cx="7488832" cy="5145435"/>
          </a:xfrm>
        </p:spPr>
        <p:txBody>
          <a:bodyPr>
            <a:normAutofit/>
          </a:bodyPr>
          <a:lstStyle/>
          <a:p>
            <a:pPr marL="0" indent="0" algn="ctr">
              <a:buNone/>
            </a:pPr>
            <a:r>
              <a:rPr lang="es-CO" sz="2800" dirty="0">
                <a:solidFill>
                  <a:srgbClr val="000000"/>
                </a:solidFill>
                <a:latin typeface="Arial"/>
                <a:ea typeface="Tahoma" panose="020B0604030504040204" pitchFamily="34" charset="0"/>
                <a:cs typeface="Arial"/>
              </a:rPr>
              <a:t>EL CONTEXTO: LA INTERNACIONALIZACIÓN ECONÓMICA Y FINANCIERA</a:t>
            </a:r>
          </a:p>
        </p:txBody>
      </p:sp>
      <p:pic>
        <p:nvPicPr>
          <p:cNvPr id="23555" name="Picture 3" descr="http://nicholsoncartoons.com.au/wp-content/uploads/2011/02/2009-01-17-Global-Financial-Crisis-where-to-now-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400" y="2939347"/>
            <a:ext cx="5715000" cy="36766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1.png"/>
          <p:cNvPicPr/>
          <p:nvPr/>
        </p:nvPicPr>
        <p:blipFill>
          <a:blip r:embed="rId3"/>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3290909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500"/>
                                        <p:tgtEl>
                                          <p:spTgt spid="2355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1000"/>
                                        <p:tgtEl>
                                          <p:spTgt spid="3">
                                            <p:bg/>
                                          </p:spTgt>
                                        </p:tgtEl>
                                      </p:cBhvr>
                                    </p:animEffect>
                                    <p:anim calcmode="lin" valueType="num">
                                      <p:cBhvr>
                                        <p:cTn id="11" dur="1000" fill="hold"/>
                                        <p:tgtEl>
                                          <p:spTgt spid="3">
                                            <p:bg/>
                                          </p:spTgt>
                                        </p:tgtEl>
                                        <p:attrNameLst>
                                          <p:attrName>ppt_x</p:attrName>
                                        </p:attrNameLst>
                                      </p:cBhvr>
                                      <p:tavLst>
                                        <p:tav tm="0">
                                          <p:val>
                                            <p:strVal val="#ppt_x"/>
                                          </p:val>
                                        </p:tav>
                                        <p:tav tm="100000">
                                          <p:val>
                                            <p:strVal val="#ppt_x"/>
                                          </p:val>
                                        </p:tav>
                                      </p:tavLst>
                                    </p:anim>
                                    <p:anim calcmode="lin" valueType="num">
                                      <p:cBhvr>
                                        <p:cTn id="12"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1" y="1556791"/>
            <a:ext cx="7279416" cy="769441"/>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500" dirty="0"/>
              <a:t>Del contexto se deriva la sociología de la globalización</a:t>
            </a:r>
            <a:endParaRPr sz="2500" dirty="0"/>
          </a:p>
        </p:txBody>
      </p:sp>
      <p:sp>
        <p:nvSpPr>
          <p:cNvPr id="55" name="Shape 55"/>
          <p:cNvSpPr/>
          <p:nvPr/>
        </p:nvSpPr>
        <p:spPr>
          <a:xfrm>
            <a:off x="396092" y="2751551"/>
            <a:ext cx="8136906" cy="3046988"/>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r>
              <a:rPr lang="es-ES" dirty="0">
                <a:latin typeface="Arial"/>
                <a:cs typeface="Arial"/>
              </a:rPr>
              <a:t>La globalización política, económica y cultural constituye un desafío (teórico y metodológico) para las ciencias sociales. </a:t>
            </a:r>
          </a:p>
          <a:p>
            <a:endParaRPr lang="es-ES" dirty="0">
              <a:latin typeface="Arial"/>
              <a:cs typeface="Arial"/>
            </a:endParaRPr>
          </a:p>
          <a:p>
            <a:r>
              <a:rPr lang="es-ES" dirty="0">
                <a:latin typeface="Arial"/>
                <a:cs typeface="Arial"/>
              </a:rPr>
              <a:t>Lo global trasciende al Estado-nación, por lo que cuestiona de forma directa algunos supuestos clave de las ciencias sociales:</a:t>
            </a:r>
          </a:p>
          <a:p>
            <a:endParaRPr lang="es-ES" dirty="0">
              <a:latin typeface="Arial"/>
              <a:cs typeface="Arial"/>
            </a:endParaRPr>
          </a:p>
          <a:p>
            <a:pPr marL="342900" indent="-342900">
              <a:buAutoNum type="alphaLcParenR"/>
            </a:pPr>
            <a:r>
              <a:rPr lang="es-ES" dirty="0">
                <a:latin typeface="Arial"/>
                <a:cs typeface="Arial"/>
              </a:rPr>
              <a:t>la consideración del Estado-nación como contenedor de los procesos sociales.</a:t>
            </a:r>
          </a:p>
          <a:p>
            <a:pPr marL="342900" indent="-342900">
              <a:buAutoNum type="alphaLcParenR"/>
            </a:pPr>
            <a:r>
              <a:rPr lang="es-ES" dirty="0">
                <a:latin typeface="Arial"/>
                <a:cs typeface="Arial"/>
              </a:rPr>
              <a:t>la correspondencia entre el territorio nacional y lo nacional como característica.	</a:t>
            </a:r>
          </a:p>
          <a:p>
            <a:endParaRPr lang="es-ES" dirty="0">
              <a:latin typeface="Arial"/>
              <a:cs typeface="Arial"/>
            </a:endParaRPr>
          </a:p>
        </p:txBody>
      </p:sp>
    </p:spTree>
    <p:extLst>
      <p:ext uri="{BB962C8B-B14F-4D97-AF65-F5344CB8AC3E}">
        <p14:creationId xmlns:p14="http://schemas.microsoft.com/office/powerpoint/2010/main" val="316216686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stretch>
            <a:fillRect/>
          </a:stretch>
        </p:blipFill>
        <p:spPr>
          <a:xfrm>
            <a:off x="1" y="0"/>
            <a:ext cx="9144001" cy="1047750"/>
          </a:xfrm>
          <a:prstGeom prst="rect">
            <a:avLst/>
          </a:prstGeom>
          <a:ln w="12700">
            <a:miter lim="400000"/>
          </a:ln>
        </p:spPr>
      </p:pic>
      <p:sp>
        <p:nvSpPr>
          <p:cNvPr id="54" name="Shape 54"/>
          <p:cNvSpPr/>
          <p:nvPr/>
        </p:nvSpPr>
        <p:spPr>
          <a:xfrm>
            <a:off x="396091" y="1556791"/>
            <a:ext cx="7279416" cy="369332"/>
          </a:xfrm>
          <a:prstGeom prst="rect">
            <a:avLst/>
          </a:prstGeom>
          <a:ln>
            <a:solidFill>
              <a:srgbClr val="00B050"/>
            </a:solidFill>
          </a:ln>
          <a:extLst>
            <a:ext uri="{C572A759-6A51-4108-AA02-DFA0A04FC94B}">
              <ma14:wrappingTextBoxFlag xmlns="" xmlns:ma14="http://schemas.microsoft.com/office/mac/drawingml/2011/main"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a:t>La sociología de la globalización de </a:t>
            </a:r>
            <a:r>
              <a:rPr lang="es-ES_tradnl" sz="2400" dirty="0" err="1"/>
              <a:t>Saskia</a:t>
            </a:r>
            <a:r>
              <a:rPr lang="es-ES_tradnl" sz="2400" dirty="0"/>
              <a:t> </a:t>
            </a:r>
            <a:r>
              <a:rPr lang="es-ES_tradnl" sz="2400" dirty="0" err="1"/>
              <a:t>Sassen</a:t>
            </a:r>
            <a:endParaRPr sz="2400" dirty="0"/>
          </a:p>
        </p:txBody>
      </p:sp>
      <p:sp>
        <p:nvSpPr>
          <p:cNvPr id="55" name="Shape 55"/>
          <p:cNvSpPr/>
          <p:nvPr/>
        </p:nvSpPr>
        <p:spPr>
          <a:xfrm>
            <a:off x="396092" y="2230587"/>
            <a:ext cx="8136906" cy="3046988"/>
          </a:xfrm>
          <a:prstGeom prst="rect">
            <a:avLst/>
          </a:prstGeom>
          <a:ln>
            <a:solidFill>
              <a:srgbClr val="00B050"/>
            </a:solidFill>
          </a:ln>
          <a:extLst>
            <a:ext uri="{C572A759-6A51-4108-AA02-DFA0A04FC94B}">
              <ma14:wrappingTextBoxFlag xmlns="" xmlns:ma14="http://schemas.microsoft.com/office/mac/drawingml/2011/main" val="1"/>
            </a:ext>
          </a:extLst>
        </p:spPr>
        <p:txBody>
          <a:bodyPr lIns="0" tIns="0" rIns="0" bIns="0">
            <a:spAutoFit/>
          </a:bodyPr>
          <a:lstStyle/>
          <a:p>
            <a:r>
              <a:rPr lang="es-ES" dirty="0">
                <a:latin typeface="Arial"/>
                <a:cs typeface="Arial"/>
              </a:rPr>
              <a:t>Eje central de la sociología de la globalización:  lo global reside, en cierta medida, en lo nacional. </a:t>
            </a:r>
          </a:p>
          <a:p>
            <a:endParaRPr lang="es-ES" dirty="0">
              <a:latin typeface="Arial"/>
              <a:cs typeface="Arial"/>
            </a:endParaRPr>
          </a:p>
          <a:p>
            <a:r>
              <a:rPr lang="es-ES" dirty="0">
                <a:latin typeface="Arial"/>
                <a:cs typeface="Arial"/>
              </a:rPr>
              <a:t>Hay una dialéctica entre lo local y lo global.</a:t>
            </a:r>
          </a:p>
          <a:p>
            <a:endParaRPr lang="es-ES" dirty="0">
              <a:latin typeface="Arial"/>
              <a:cs typeface="Arial"/>
            </a:endParaRPr>
          </a:p>
          <a:p>
            <a:r>
              <a:rPr lang="es-ES" dirty="0">
                <a:latin typeface="Arial"/>
                <a:cs typeface="Arial"/>
              </a:rPr>
              <a:t>Es decir, si un proceso o institución se encuentran dentro de un Estado – nación, eso no significa que sean un proceso o una institución de la nación.</a:t>
            </a:r>
          </a:p>
          <a:p>
            <a:endParaRPr lang="es-ES" dirty="0">
              <a:latin typeface="Arial"/>
              <a:cs typeface="Arial"/>
            </a:endParaRPr>
          </a:p>
          <a:p>
            <a:r>
              <a:rPr lang="es-ES" dirty="0">
                <a:latin typeface="Arial"/>
                <a:cs typeface="Arial"/>
              </a:rPr>
              <a:t>Pueden ser una localización de lo global en la nación, o una entidad de la nación que está en proceso de desnacionalización.	</a:t>
            </a:r>
          </a:p>
          <a:p>
            <a:endParaRPr lang="es-ES" dirty="0">
              <a:latin typeface="Arial"/>
              <a:cs typeface="Arial"/>
            </a:endParaRPr>
          </a:p>
        </p:txBody>
      </p:sp>
    </p:spTree>
    <p:extLst>
      <p:ext uri="{BB962C8B-B14F-4D97-AF65-F5344CB8AC3E}">
        <p14:creationId xmlns:p14="http://schemas.microsoft.com/office/powerpoint/2010/main" val="2402863063"/>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504</TotalTime>
  <Words>2544</Words>
  <Application>Microsoft Macintosh PowerPoint</Application>
  <PresentationFormat>Presentación en pantalla (4:3)</PresentationFormat>
  <Paragraphs>271</Paragraphs>
  <Slides>55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55</vt:i4>
      </vt:variant>
    </vt:vector>
  </HeadingPairs>
  <TitlesOfParts>
    <vt:vector size="62" baseType="lpstr">
      <vt:lpstr>Arial</vt:lpstr>
      <vt:lpstr>Avenir Roman</vt:lpstr>
      <vt:lpstr>Calibri</vt:lpstr>
      <vt:lpstr>Helvetica</vt:lpstr>
      <vt:lpstr>Sansation</vt:lpstr>
      <vt:lpstr>Tahoma</vt:lpstr>
      <vt:lpstr>Default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Ciudad Global   </vt:lpstr>
      <vt:lpstr>Ciudad Global   Estrategia de múltiples localizaciones</vt:lpstr>
      <vt:lpstr>Presentación de PowerPoint</vt:lpstr>
      <vt:lpstr>Ciudad global</vt:lpstr>
      <vt:lpstr>Presentación de PowerPoint</vt:lpstr>
      <vt:lpstr>Presentación de PowerPoint</vt:lpstr>
      <vt:lpstr>Presentación de PowerPoint</vt:lpstr>
      <vt:lpstr>Presentación de PowerPoint</vt:lpstr>
      <vt:lpstr>Presentación de PowerPoint</vt:lpstr>
      <vt:lpstr>Presentación de PowerPoint</vt:lpstr>
      <vt:lpstr>Deuda externa    Nueva economía transnacional</vt:lpstr>
      <vt:lpstr>Presentación de PowerPoint</vt:lpstr>
      <vt:lpstr>Presentación de PowerPoint</vt:lpstr>
      <vt:lpstr>Presentación de PowerPoint</vt:lpstr>
      <vt:lpstr>Deuda   Recortes de programas estatales dirigidos a mujeres y niños.  Los hogares deben enfrentar los costos que conlleva el desempleo masculino.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Migración laboral  Tráfico de personas Prostitución   </vt:lpstr>
      <vt:lpstr>Circuitos legales / ilegales</vt:lpstr>
      <vt:lpstr>Circuitos de supervivencia</vt:lpstr>
      <vt:lpstr>Circuitos de supervivencia</vt:lpstr>
      <vt:lpstr>Presentación de PowerPoint</vt:lpstr>
      <vt:lpstr>Paradoja de los circuitos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laptop</dc:creator>
  <cp:lastModifiedBy>Dra. Juana E. Suárez Conejero</cp:lastModifiedBy>
  <cp:revision>98</cp:revision>
  <dcterms:modified xsi:type="dcterms:W3CDTF">2021-04-14T23:40:15Z</dcterms:modified>
</cp:coreProperties>
</file>