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87" r:id="rId4"/>
    <p:sldId id="321" r:id="rId5"/>
    <p:sldId id="288" r:id="rId6"/>
    <p:sldId id="292" r:id="rId7"/>
    <p:sldId id="297" r:id="rId8"/>
    <p:sldId id="314" r:id="rId9"/>
    <p:sldId id="315" r:id="rId10"/>
    <p:sldId id="316" r:id="rId11"/>
    <p:sldId id="298" r:id="rId12"/>
    <p:sldId id="299" r:id="rId13"/>
    <p:sldId id="312" r:id="rId14"/>
    <p:sldId id="293" r:id="rId15"/>
    <p:sldId id="294" r:id="rId16"/>
    <p:sldId id="313" r:id="rId17"/>
    <p:sldId id="317" r:id="rId18"/>
    <p:sldId id="295" r:id="rId19"/>
    <p:sldId id="291" r:id="rId20"/>
    <p:sldId id="300" r:id="rId21"/>
    <p:sldId id="303" r:id="rId22"/>
    <p:sldId id="289" r:id="rId23"/>
    <p:sldId id="301" r:id="rId24"/>
    <p:sldId id="290" r:id="rId25"/>
    <p:sldId id="305" r:id="rId26"/>
    <p:sldId id="306" r:id="rId27"/>
    <p:sldId id="307" r:id="rId28"/>
    <p:sldId id="302" r:id="rId29"/>
    <p:sldId id="304" r:id="rId30"/>
    <p:sldId id="308" r:id="rId31"/>
    <p:sldId id="309" r:id="rId32"/>
    <p:sldId id="310" r:id="rId33"/>
    <p:sldId id="318" r:id="rId34"/>
    <p:sldId id="319" r:id="rId35"/>
    <p:sldId id="320" r:id="rId36"/>
    <p:sldId id="322" r:id="rId37"/>
    <p:sldId id="326" r:id="rId38"/>
    <p:sldId id="327" r:id="rId39"/>
    <p:sldId id="328" r:id="rId40"/>
    <p:sldId id="329" r:id="rId41"/>
    <p:sldId id="330" r:id="rId42"/>
    <p:sldId id="323" r:id="rId43"/>
    <p:sldId id="324" r:id="rId44"/>
    <p:sldId id="334" r:id="rId45"/>
    <p:sldId id="331" r:id="rId46"/>
    <p:sldId id="332" r:id="rId47"/>
    <p:sldId id="333" r:id="rId48"/>
    <p:sldId id="325" r:id="rId49"/>
    <p:sldId id="281"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92"/>
    <p:restoredTop sz="94709"/>
  </p:normalViewPr>
  <p:slideViewPr>
    <p:cSldViewPr snapToGrid="0" snapToObjects="1">
      <p:cViewPr varScale="1">
        <p:scale>
          <a:sx n="87" d="100"/>
          <a:sy n="87" d="100"/>
        </p:scale>
        <p:origin x="1480"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4/28/21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4/28/21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4/28/21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4/28/21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4/28/21</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4/28/21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4/28/21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4/28/21</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4/28/21</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4/28/21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4/28/21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4/28/21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4/28/21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4/28/21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4/28/21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4/28/21</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4/28/21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4/28/21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4/28/21</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4/28/21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4/28/21</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415369" y="4629149"/>
            <a:ext cx="5084618" cy="933450"/>
          </a:xfrm>
        </p:spPr>
        <p:txBody>
          <a:bodyPr>
            <a:normAutofit/>
          </a:bodyPr>
          <a:lstStyle/>
          <a:p>
            <a:pPr algn="r"/>
            <a:r>
              <a:rPr lang="es-ES" dirty="0"/>
              <a:t>Marcos </a:t>
            </a:r>
            <a:r>
              <a:rPr lang="es-ES" dirty="0" err="1"/>
              <a:t>Roitman</a:t>
            </a:r>
            <a:endParaRPr lang="es-ES" dirty="0"/>
          </a:p>
        </p:txBody>
      </p:sp>
      <p:sp>
        <p:nvSpPr>
          <p:cNvPr id="5" name="Subtítulo 4">
            <a:extLst>
              <a:ext uri="{FF2B5EF4-FFF2-40B4-BE49-F238E27FC236}">
                <a16:creationId xmlns:a16="http://schemas.microsoft.com/office/drawing/2014/main" id="{0351FAB6-165F-194C-898A-B2DECE5E812A}"/>
              </a:ext>
            </a:extLst>
          </p:cNvPr>
          <p:cNvSpPr>
            <a:spLocks noGrp="1"/>
          </p:cNvSpPr>
          <p:nvPr>
            <p:ph type="subTitle" idx="1"/>
          </p:nvPr>
        </p:nvSpPr>
        <p:spPr/>
        <p:txBody>
          <a:bodyPr>
            <a:normAutofit/>
          </a:bodyPr>
          <a:lstStyle/>
          <a:p>
            <a:r>
              <a:rPr lang="es-MX" sz="2000" dirty="0"/>
              <a:t>Dra. Juana E. Suárez Conejero</a:t>
            </a:r>
          </a:p>
        </p:txBody>
      </p:sp>
    </p:spTree>
    <p:extLst>
      <p:ext uri="{BB962C8B-B14F-4D97-AF65-F5344CB8AC3E}">
        <p14:creationId xmlns:p14="http://schemas.microsoft.com/office/powerpoint/2010/main" val="2971912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4893647"/>
          </a:xfrm>
          <a:prstGeom prst="rect">
            <a:avLst/>
          </a:prstGeom>
        </p:spPr>
        <p:txBody>
          <a:bodyPr wrap="square">
            <a:spAutoFit/>
          </a:bodyPr>
          <a:lstStyle/>
          <a:p>
            <a:r>
              <a:rPr lang="es-MX" sz="2400" dirty="0"/>
              <a:t>Pero todo cambió.</a:t>
            </a:r>
          </a:p>
          <a:p>
            <a:endParaRPr lang="es-MX" sz="2400" dirty="0"/>
          </a:p>
          <a:p>
            <a:r>
              <a:rPr lang="es-MX" sz="2400" dirty="0"/>
              <a:t>Para Roitman, el poder económico le ganó la batalla al poder político.</a:t>
            </a:r>
          </a:p>
          <a:p>
            <a:endParaRPr lang="es-MX" sz="2400" dirty="0"/>
          </a:p>
          <a:p>
            <a:r>
              <a:rPr lang="es-MX" sz="2400" dirty="0"/>
              <a:t>Se produjo una redefinición del Estado.</a:t>
            </a:r>
          </a:p>
          <a:p>
            <a:endParaRPr lang="es-MX" sz="2400" dirty="0"/>
          </a:p>
          <a:p>
            <a:r>
              <a:rPr lang="es-MX" sz="2400" dirty="0"/>
              <a:t>Lo público se redujo a facilitar los fondos para aumentar la riqueza de las empresas. </a:t>
            </a:r>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921348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556314" cy="4893647"/>
          </a:xfrm>
          <a:prstGeom prst="rect">
            <a:avLst/>
          </a:prstGeom>
        </p:spPr>
        <p:txBody>
          <a:bodyPr wrap="square">
            <a:spAutoFit/>
          </a:bodyPr>
          <a:lstStyle/>
          <a:p>
            <a:r>
              <a:rPr lang="es-MX" sz="2400" dirty="0"/>
              <a:t>Y surgió un nuevo modelo político con algunas características importantes:</a:t>
            </a:r>
          </a:p>
          <a:p>
            <a:endParaRPr lang="es-MX" sz="2400" dirty="0"/>
          </a:p>
          <a:p>
            <a:r>
              <a:rPr lang="es-MX" sz="2400" dirty="0"/>
              <a:t>1. Desinterés social. Se fundamenta en una ciudadanía desligada "del ejercicio pleno de la participación en los procesos de toma de decisiones colectivas". </a:t>
            </a:r>
          </a:p>
          <a:p>
            <a:endParaRPr lang="es-MX" sz="2400" dirty="0"/>
          </a:p>
          <a:p>
            <a:r>
              <a:rPr lang="es-MX" sz="2400" dirty="0"/>
              <a:t>2. Profesionalización de la esfera política. La política pasa a ser una actividad profesional que solo busca garantizar la gobernabilidad y el funcionamiento de las instituciones afines.</a:t>
            </a:r>
          </a:p>
          <a:p>
            <a:endParaRPr lang="es-MX" sz="2400" dirty="0"/>
          </a:p>
        </p:txBody>
      </p:sp>
    </p:spTree>
    <p:extLst>
      <p:ext uri="{BB962C8B-B14F-4D97-AF65-F5344CB8AC3E}">
        <p14:creationId xmlns:p14="http://schemas.microsoft.com/office/powerpoint/2010/main" val="1181177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556312" cy="6370975"/>
          </a:xfrm>
          <a:prstGeom prst="rect">
            <a:avLst/>
          </a:prstGeom>
        </p:spPr>
        <p:txBody>
          <a:bodyPr wrap="square">
            <a:spAutoFit/>
          </a:bodyPr>
          <a:lstStyle/>
          <a:p>
            <a:r>
              <a:rPr lang="es-MX" sz="2400" dirty="0"/>
              <a:t>3. Mercantilización de los partidos políticos. Los partidos políticos pasan a ser un objeto de consumo en el mercado, en muchos casos franquicias.</a:t>
            </a:r>
          </a:p>
          <a:p>
            <a:endParaRPr lang="es-MX" sz="2400" dirty="0"/>
          </a:p>
          <a:p>
            <a:r>
              <a:rPr lang="es-MX" sz="2400" dirty="0"/>
              <a:t>4. Cambio de carácter de la politica. La política pierde su contenido transformador en tanto acción social. Es fundamental el "lenguaje políticamente correcto, cuyo reconocimiento no afecte las relaciones sociales de explotación, exclusión y dominio del capitalismo".</a:t>
            </a:r>
          </a:p>
          <a:p>
            <a:endParaRPr lang="es-MX" sz="2400" dirty="0"/>
          </a:p>
          <a:p>
            <a:r>
              <a:rPr lang="es-MX" sz="2400" dirty="0"/>
              <a:t>5. Criminalización del pensamiento alternativo. Los políticos se transforman en cazadores de movimientos sociales y creadores de organizaciones no gubernamentales afines al pensamiento del sistema.</a:t>
            </a:r>
          </a:p>
          <a:p>
            <a:endParaRPr lang="es-MX" sz="2400" dirty="0"/>
          </a:p>
          <a:p>
            <a:endParaRPr lang="es-ES" sz="2400" dirty="0"/>
          </a:p>
        </p:txBody>
      </p:sp>
    </p:spTree>
    <p:extLst>
      <p:ext uri="{BB962C8B-B14F-4D97-AF65-F5344CB8AC3E}">
        <p14:creationId xmlns:p14="http://schemas.microsoft.com/office/powerpoint/2010/main" val="4267989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41317"/>
            <a:ext cx="7556313" cy="4524315"/>
          </a:xfrm>
          <a:prstGeom prst="rect">
            <a:avLst/>
          </a:prstGeom>
        </p:spPr>
        <p:txBody>
          <a:bodyPr wrap="square">
            <a:spAutoFit/>
          </a:bodyPr>
          <a:lstStyle/>
          <a:p>
            <a:r>
              <a:rPr lang="es-MX" sz="2400" dirty="0"/>
              <a:t>Las instituciones, organizaciones y referentes del orden político han sido sustituidos o eliminados en pro del orden económico y su referente: el Consumidor. </a:t>
            </a:r>
          </a:p>
          <a:p>
            <a:endParaRPr lang="es-MX" sz="2400" dirty="0"/>
          </a:p>
          <a:p>
            <a:r>
              <a:rPr lang="es-MX" sz="2400" dirty="0"/>
              <a:t>El sujeto politico se diluye en el mercado. </a:t>
            </a:r>
          </a:p>
          <a:p>
            <a:endParaRPr lang="es-MX" sz="2400" dirty="0"/>
          </a:p>
          <a:p>
            <a:r>
              <a:rPr lang="es-MX" sz="2400" dirty="0"/>
              <a:t>El proceso de toma de decisiones y los factores que construían el orden político ligado a la participación, mediación, negociación y la representación, se desarticulan, destruyendo la ciudadanía plena ligada a los valores éticos, la responsabilidad, la convivencia y la dignidad.</a:t>
            </a:r>
          </a:p>
        </p:txBody>
      </p:sp>
    </p:spTree>
    <p:extLst>
      <p:ext uri="{BB962C8B-B14F-4D97-AF65-F5344CB8AC3E}">
        <p14:creationId xmlns:p14="http://schemas.microsoft.com/office/powerpoint/2010/main" val="2955379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556312" cy="6001643"/>
          </a:xfrm>
          <a:prstGeom prst="rect">
            <a:avLst/>
          </a:prstGeom>
        </p:spPr>
        <p:txBody>
          <a:bodyPr wrap="square">
            <a:spAutoFit/>
          </a:bodyPr>
          <a:lstStyle/>
          <a:p>
            <a:r>
              <a:rPr lang="es-MX" sz="2400" dirty="0"/>
              <a:t>Y todo lo anterior, que es profundamente estructural, trajo consecuencias importantes.</a:t>
            </a:r>
          </a:p>
          <a:p>
            <a:endParaRPr lang="es-MX" sz="2400" dirty="0"/>
          </a:p>
          <a:p>
            <a:r>
              <a:rPr lang="es-MX" sz="2400" dirty="0"/>
              <a:t>Eso es lo que intenta analizar Marcos Roitman a través del concepto "pensamiento sistémico”, en un intento de articular la ideología del sistema con la cultura.</a:t>
            </a:r>
          </a:p>
          <a:p>
            <a:endParaRPr lang="es-MX" sz="2400" dirty="0"/>
          </a:p>
          <a:p>
            <a:r>
              <a:rPr lang="es-MX" sz="2400" dirty="0"/>
              <a:t>Porque en la actualidad asistimos a "un rechazo hacia cualquier tipo de actitud que conlleve enfrentamiento o contradicción con el poder legalmente constituido". Es decir, la estructura nos ha permeado, nos ha reconstituido como sujetos sociales. </a:t>
            </a:r>
          </a:p>
          <a:p>
            <a:endParaRPr lang="es-MX" sz="2400" dirty="0"/>
          </a:p>
          <a:p>
            <a:r>
              <a:rPr lang="es-MX" sz="2400" dirty="0"/>
              <a:t>Ejemplo: rabia en la UNAM</a:t>
            </a:r>
          </a:p>
          <a:p>
            <a:endParaRPr lang="es-ES" sz="2400" dirty="0"/>
          </a:p>
        </p:txBody>
      </p:sp>
      <p:sp>
        <p:nvSpPr>
          <p:cNvPr id="7" name="Título 3">
            <a:extLst>
              <a:ext uri="{FF2B5EF4-FFF2-40B4-BE49-F238E27FC236}">
                <a16:creationId xmlns:a16="http://schemas.microsoft.com/office/drawing/2014/main" id="{74EF61F8-A741-D341-B3BC-24CDDFF34C3D}"/>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Pensamiento sistémico</a:t>
            </a:r>
          </a:p>
        </p:txBody>
      </p:sp>
    </p:spTree>
    <p:extLst>
      <p:ext uri="{BB962C8B-B14F-4D97-AF65-F5344CB8AC3E}">
        <p14:creationId xmlns:p14="http://schemas.microsoft.com/office/powerpoint/2010/main" val="774691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96179"/>
            <a:ext cx="8040842" cy="6001643"/>
          </a:xfrm>
          <a:prstGeom prst="rect">
            <a:avLst/>
          </a:prstGeom>
        </p:spPr>
        <p:txBody>
          <a:bodyPr wrap="square">
            <a:spAutoFit/>
          </a:bodyPr>
          <a:lstStyle/>
          <a:p>
            <a:r>
              <a:rPr lang="es-MX" sz="2400" dirty="0"/>
              <a:t>Roitman plantea:</a:t>
            </a:r>
          </a:p>
          <a:p>
            <a:endParaRPr lang="es-MX" sz="2400" dirty="0"/>
          </a:p>
          <a:p>
            <a:r>
              <a:rPr lang="es-MX" sz="2400" dirty="0"/>
              <a:t>"Nos entristece la injusticia, nos afectan emocionalmente las noticias que hablan del renacer de la esclavitud infantil, de la venta de órganos humanos, del comercio de niños, de la muerte por hambre. Es más, llegamos a encolerizarnos cuando nos muestran fotos y escenas donde se observan los horrores de las guerras. No soportamos tampoco a dictadores, caudillos y somos alérgicos a la arbitrariedad. Llegamos a defender el medio ambiente y la naturaleza. Nos identificamos con todo tipo de causas justas y valoramos en mucho la amistad, </a:t>
            </a:r>
            <a:r>
              <a:rPr lang="es-MX" sz="2400" u="sng" dirty="0"/>
              <a:t>pero nuestro quehacer cotidiano es contrario a dichos postulados. Nos convencemos de la paradoja del conformismo</a:t>
            </a:r>
            <a:r>
              <a:rPr lang="es-MX" sz="2400" dirty="0"/>
              <a:t>"</a:t>
            </a:r>
          </a:p>
          <a:p>
            <a:endParaRPr lang="es-ES" sz="2400" dirty="0"/>
          </a:p>
        </p:txBody>
      </p:sp>
      <p:sp>
        <p:nvSpPr>
          <p:cNvPr id="7" name="Título 3">
            <a:extLst>
              <a:ext uri="{FF2B5EF4-FFF2-40B4-BE49-F238E27FC236}">
                <a16:creationId xmlns:a16="http://schemas.microsoft.com/office/drawing/2014/main" id="{74EF61F8-A741-D341-B3BC-24CDDFF34C3D}"/>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Pensamiento sistémico</a:t>
            </a:r>
          </a:p>
        </p:txBody>
      </p:sp>
    </p:spTree>
    <p:extLst>
      <p:ext uri="{BB962C8B-B14F-4D97-AF65-F5344CB8AC3E}">
        <p14:creationId xmlns:p14="http://schemas.microsoft.com/office/powerpoint/2010/main" val="3065129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96179"/>
            <a:ext cx="7362416" cy="4893647"/>
          </a:xfrm>
          <a:prstGeom prst="rect">
            <a:avLst/>
          </a:prstGeom>
        </p:spPr>
        <p:txBody>
          <a:bodyPr wrap="square">
            <a:spAutoFit/>
          </a:bodyPr>
          <a:lstStyle/>
          <a:p>
            <a:r>
              <a:rPr lang="es-MX" sz="2400" dirty="0"/>
              <a:t>Y emerge un ser humano, individualista, lleno de deseos, apetencias y egoísta: el consumidor. </a:t>
            </a:r>
          </a:p>
          <a:p>
            <a:endParaRPr lang="es-MX" sz="2400" dirty="0"/>
          </a:p>
          <a:p>
            <a:r>
              <a:rPr lang="es-MX" sz="2400" dirty="0"/>
              <a:t>La política se vuelva intrascendente y la ciudadanía se diluye en el mercado. </a:t>
            </a:r>
          </a:p>
          <a:p>
            <a:endParaRPr lang="es-MX" sz="2400" dirty="0"/>
          </a:p>
          <a:p>
            <a:r>
              <a:rPr lang="es-MX" sz="2400" dirty="0"/>
              <a:t>Ha sido un proceso de despolitización y desideologización. </a:t>
            </a:r>
          </a:p>
          <a:p>
            <a:endParaRPr lang="es-MX" sz="2400" dirty="0"/>
          </a:p>
          <a:p>
            <a:r>
              <a:rPr lang="es-MX" sz="2400" dirty="0"/>
              <a:t>La política se degrada y aparece en el mercado como marketing electoral. </a:t>
            </a:r>
          </a:p>
          <a:p>
            <a:endParaRPr lang="es-MX" sz="2400" dirty="0"/>
          </a:p>
          <a:p>
            <a:r>
              <a:rPr lang="es-MX" sz="2400" dirty="0"/>
              <a:t>Se reduce al voto, el cual pierde su sentido reflexivo.</a:t>
            </a:r>
            <a:endParaRPr lang="es-ES" sz="2400" dirty="0"/>
          </a:p>
        </p:txBody>
      </p:sp>
      <p:sp>
        <p:nvSpPr>
          <p:cNvPr id="7" name="Título 3">
            <a:extLst>
              <a:ext uri="{FF2B5EF4-FFF2-40B4-BE49-F238E27FC236}">
                <a16:creationId xmlns:a16="http://schemas.microsoft.com/office/drawing/2014/main" id="{74EF61F8-A741-D341-B3BC-24CDDFF34C3D}"/>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Pensamiento sistémico</a:t>
            </a:r>
          </a:p>
        </p:txBody>
      </p:sp>
    </p:spTree>
    <p:extLst>
      <p:ext uri="{BB962C8B-B14F-4D97-AF65-F5344CB8AC3E}">
        <p14:creationId xmlns:p14="http://schemas.microsoft.com/office/powerpoint/2010/main" val="1850803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362416" cy="3046988"/>
          </a:xfrm>
          <a:prstGeom prst="rect">
            <a:avLst/>
          </a:prstGeom>
        </p:spPr>
        <p:txBody>
          <a:bodyPr wrap="square">
            <a:spAutoFit/>
          </a:bodyPr>
          <a:lstStyle/>
          <a:p>
            <a:r>
              <a:rPr lang="es-MX" sz="2400" dirty="0"/>
              <a:t>Existimos solo para la economía de mercado. </a:t>
            </a:r>
          </a:p>
          <a:p>
            <a:endParaRPr lang="es-MX" sz="2400" dirty="0"/>
          </a:p>
          <a:p>
            <a:r>
              <a:rPr lang="es-MX" sz="2400" dirty="0"/>
              <a:t>Pasamos del hombre político al hombre económico.</a:t>
            </a:r>
          </a:p>
          <a:p>
            <a:endParaRPr lang="es-MX" sz="2400" dirty="0"/>
          </a:p>
          <a:p>
            <a:r>
              <a:rPr lang="es-MX" sz="2400" dirty="0"/>
              <a:t>El pensamiento sistémico nos reprime e impide desplegar todas nuestras potencialidades en tanto seres humanos.</a:t>
            </a:r>
          </a:p>
          <a:p>
            <a:endParaRPr lang="es-ES" sz="2400" dirty="0"/>
          </a:p>
        </p:txBody>
      </p:sp>
      <p:sp>
        <p:nvSpPr>
          <p:cNvPr id="7" name="Título 3">
            <a:extLst>
              <a:ext uri="{FF2B5EF4-FFF2-40B4-BE49-F238E27FC236}">
                <a16:creationId xmlns:a16="http://schemas.microsoft.com/office/drawing/2014/main" id="{74EF61F8-A741-D341-B3BC-24CDDFF34C3D}"/>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Pensamiento sistémico</a:t>
            </a:r>
          </a:p>
        </p:txBody>
      </p:sp>
    </p:spTree>
    <p:extLst>
      <p:ext uri="{BB962C8B-B14F-4D97-AF65-F5344CB8AC3E}">
        <p14:creationId xmlns:p14="http://schemas.microsoft.com/office/powerpoint/2010/main" val="1600907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96179"/>
            <a:ext cx="8040842" cy="4893647"/>
          </a:xfrm>
          <a:prstGeom prst="rect">
            <a:avLst/>
          </a:prstGeom>
        </p:spPr>
        <p:txBody>
          <a:bodyPr wrap="square">
            <a:spAutoFit/>
          </a:bodyPr>
          <a:lstStyle/>
          <a:p>
            <a:r>
              <a:rPr lang="es-MX" sz="2400" dirty="0"/>
              <a:t>Y para Roitman el pensamiento sistémico es el que da origen al socialconformismo.</a:t>
            </a:r>
          </a:p>
          <a:p>
            <a:endParaRPr lang="es-MX" sz="2400" dirty="0"/>
          </a:p>
          <a:p>
            <a:r>
              <a:rPr lang="es-MX" sz="2400" dirty="0"/>
              <a:t>Porque para Roitman el hecho de que nuestra existencia se simplifique (sobre todo en el caos actual) nos da satisfacción. </a:t>
            </a:r>
          </a:p>
          <a:p>
            <a:endParaRPr lang="es-MX" sz="2400" dirty="0"/>
          </a:p>
          <a:p>
            <a:r>
              <a:rPr lang="es-MX" sz="2400" dirty="0"/>
              <a:t>Esa simplificación nos otorga confianza y tranquilidad.</a:t>
            </a:r>
          </a:p>
          <a:p>
            <a:endParaRPr lang="es-MX" sz="2400" dirty="0"/>
          </a:p>
          <a:p>
            <a:r>
              <a:rPr lang="es-MX" sz="2400" dirty="0"/>
              <a:t>Y nos induce a buscar el placer y huir del pensamiento y la reflexión.</a:t>
            </a:r>
          </a:p>
          <a:p>
            <a:endParaRPr lang="es-MX" sz="2400" dirty="0"/>
          </a:p>
          <a:p>
            <a:endParaRPr lang="es-ES" sz="2400" dirty="0"/>
          </a:p>
        </p:txBody>
      </p:sp>
      <p:sp>
        <p:nvSpPr>
          <p:cNvPr id="7" name="Título 3">
            <a:extLst>
              <a:ext uri="{FF2B5EF4-FFF2-40B4-BE49-F238E27FC236}">
                <a16:creationId xmlns:a16="http://schemas.microsoft.com/office/drawing/2014/main" id="{74EF61F8-A741-D341-B3BC-24CDDFF34C3D}"/>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Pensamiento sistémico</a:t>
            </a:r>
          </a:p>
        </p:txBody>
      </p:sp>
    </p:spTree>
    <p:extLst>
      <p:ext uri="{BB962C8B-B14F-4D97-AF65-F5344CB8AC3E}">
        <p14:creationId xmlns:p14="http://schemas.microsoft.com/office/powerpoint/2010/main" val="13992249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a:t>
            </a:r>
            <a:r>
              <a:rPr lang="es-ES" sz="3400" dirty="0" err="1"/>
              <a:t>Socialconformismo</a:t>
            </a:r>
            <a:endParaRPr lang="es-ES" sz="34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41317"/>
            <a:ext cx="7716378" cy="4893647"/>
          </a:xfrm>
          <a:prstGeom prst="rect">
            <a:avLst/>
          </a:prstGeom>
        </p:spPr>
        <p:txBody>
          <a:bodyPr wrap="square">
            <a:spAutoFit/>
          </a:bodyPr>
          <a:lstStyle/>
          <a:p>
            <a:r>
              <a:rPr lang="es-MX" sz="2400" dirty="0"/>
              <a:t>El socialconformismo es la actidud sumisa ante el poder, ya sea individual o colectiva.</a:t>
            </a:r>
          </a:p>
          <a:p>
            <a:endParaRPr lang="es-MX" sz="2400" dirty="0"/>
          </a:p>
          <a:p>
            <a:r>
              <a:rPr lang="es-MX" sz="2400" dirty="0"/>
              <a:t>La personalidad de los sujetos sociales se va moldeando según los intereses sistémicos.</a:t>
            </a:r>
          </a:p>
          <a:p>
            <a:endParaRPr lang="es-MX" sz="2400" dirty="0"/>
          </a:p>
          <a:p>
            <a:r>
              <a:rPr lang="es-MX" sz="2400" dirty="0"/>
              <a:t>Se construyen estructuras mentales de carácter complaciente.</a:t>
            </a:r>
          </a:p>
          <a:p>
            <a:endParaRPr lang="es-MX" sz="2400" dirty="0"/>
          </a:p>
          <a:p>
            <a:r>
              <a:rPr lang="es-MX" sz="2400" dirty="0"/>
              <a:t>En resumen, para Roitman en la actualidad, el ejercicio del poder construye sujetos complacientes y asociales.</a:t>
            </a:r>
          </a:p>
          <a:p>
            <a:endParaRPr lang="es-MX" sz="2400" dirty="0"/>
          </a:p>
          <a:p>
            <a:endParaRPr lang="es-ES" sz="2400" dirty="0"/>
          </a:p>
        </p:txBody>
      </p:sp>
    </p:spTree>
    <p:extLst>
      <p:ext uri="{BB962C8B-B14F-4D97-AF65-F5344CB8AC3E}">
        <p14:creationId xmlns:p14="http://schemas.microsoft.com/office/powerpoint/2010/main" val="1917888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a:t>Marcos </a:t>
            </a:r>
            <a:r>
              <a:rPr lang="es-ES" dirty="0" err="1"/>
              <a:t>Roitman</a:t>
            </a:r>
            <a:r>
              <a:rPr lang="es-ES" dirty="0"/>
              <a:t> – Ejes teóricos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332152"/>
            <a:ext cx="7303423" cy="2308324"/>
          </a:xfrm>
          <a:prstGeom prst="rect">
            <a:avLst/>
          </a:prstGeom>
        </p:spPr>
        <p:txBody>
          <a:bodyPr wrap="square">
            <a:spAutoFit/>
          </a:bodyPr>
          <a:lstStyle/>
          <a:p>
            <a:r>
              <a:rPr lang="es-MX" sz="2400" dirty="0"/>
              <a:t>Análisis histórico de la región latinoamericana y sus movimientos sociales y también de otros países (España, por ejemplo).</a:t>
            </a:r>
          </a:p>
          <a:p>
            <a:endParaRPr lang="es-MX" sz="2400" dirty="0"/>
          </a:p>
          <a:p>
            <a:r>
              <a:rPr lang="es-MX" sz="2400" dirty="0"/>
              <a:t>Sus principales aportes versan en lo relativo a la crítica del neoliberalismo. </a:t>
            </a:r>
            <a:endParaRPr lang="es-ES" sz="2400" dirty="0"/>
          </a:p>
        </p:txBody>
      </p:sp>
    </p:spTree>
    <p:extLst>
      <p:ext uri="{BB962C8B-B14F-4D97-AF65-F5344CB8AC3E}">
        <p14:creationId xmlns:p14="http://schemas.microsoft.com/office/powerpoint/2010/main" val="56102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a:t>
            </a:r>
            <a:r>
              <a:rPr lang="es-ES" sz="3400" dirty="0" err="1"/>
              <a:t>Socialconformismo</a:t>
            </a:r>
            <a:endParaRPr lang="es-ES" sz="34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41317"/>
            <a:ext cx="7716378" cy="4524315"/>
          </a:xfrm>
          <a:prstGeom prst="rect">
            <a:avLst/>
          </a:prstGeom>
        </p:spPr>
        <p:txBody>
          <a:bodyPr wrap="square">
            <a:spAutoFit/>
          </a:bodyPr>
          <a:lstStyle/>
          <a:p>
            <a:r>
              <a:rPr lang="es-MX" sz="2400" dirty="0"/>
              <a:t>El socialconformismo se expresa, para Roitman, en la búsqueda del placer inhibitorio.</a:t>
            </a:r>
          </a:p>
          <a:p>
            <a:endParaRPr lang="es-MX" sz="2400" dirty="0"/>
          </a:p>
          <a:p>
            <a:r>
              <a:rPr lang="es-MX" sz="2400" dirty="0"/>
              <a:t>Y eso tiene consecuencias importantes:</a:t>
            </a:r>
          </a:p>
          <a:p>
            <a:endParaRPr lang="es-MX" sz="2400" dirty="0"/>
          </a:p>
          <a:p>
            <a:pPr marL="457200" indent="-457200">
              <a:buAutoNum type="arabicPeriod"/>
            </a:pPr>
            <a:r>
              <a:rPr lang="es-MX" sz="2400" dirty="0"/>
              <a:t>La conciencia reorienta los deseos hacia los objetos.</a:t>
            </a:r>
          </a:p>
          <a:p>
            <a:pPr marL="457200" indent="-457200">
              <a:buAutoNum type="arabicPeriod"/>
            </a:pPr>
            <a:r>
              <a:rPr lang="es-MX" sz="2400" dirty="0"/>
              <a:t>La felicidad se reduce al placer y se resume en la posesión, lo cual es contraditorio porque reduce las perspectivas de felicidad.</a:t>
            </a:r>
          </a:p>
          <a:p>
            <a:pPr marL="457200" indent="-457200">
              <a:buAutoNum type="arabicPeriod"/>
            </a:pPr>
            <a:endParaRPr lang="es-MX" sz="2400" dirty="0"/>
          </a:p>
          <a:p>
            <a:endParaRPr lang="es-ES" sz="2400" dirty="0"/>
          </a:p>
        </p:txBody>
      </p:sp>
    </p:spTree>
    <p:extLst>
      <p:ext uri="{BB962C8B-B14F-4D97-AF65-F5344CB8AC3E}">
        <p14:creationId xmlns:p14="http://schemas.microsoft.com/office/powerpoint/2010/main" val="10969806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a:t>
            </a:r>
            <a:r>
              <a:rPr lang="es-ES" sz="3400" dirty="0" err="1"/>
              <a:t>Socialconformismo</a:t>
            </a:r>
            <a:endParaRPr lang="es-ES" sz="34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41317"/>
            <a:ext cx="7716378" cy="3416320"/>
          </a:xfrm>
          <a:prstGeom prst="rect">
            <a:avLst/>
          </a:prstGeom>
        </p:spPr>
        <p:txBody>
          <a:bodyPr wrap="square">
            <a:spAutoFit/>
          </a:bodyPr>
          <a:lstStyle/>
          <a:p>
            <a:r>
              <a:rPr lang="es-MX" sz="2400" dirty="0"/>
              <a:t>Porque en la actualidad, para Roitman, pensar se resuelve en el deseo de comprar. </a:t>
            </a:r>
          </a:p>
          <a:p>
            <a:endParaRPr lang="es-MX" sz="2400" dirty="0"/>
          </a:p>
          <a:p>
            <a:r>
              <a:rPr lang="es-MX" sz="2400" dirty="0"/>
              <a:t>La vida se vuelve un continuo ir y venir desde y hacia el mercado. </a:t>
            </a:r>
          </a:p>
          <a:p>
            <a:endParaRPr lang="es-MX" sz="2400" dirty="0"/>
          </a:p>
          <a:p>
            <a:r>
              <a:rPr lang="es-MX" sz="2400" dirty="0"/>
              <a:t>Para Roitman, el ser humano se transforma, en esta dinámica, en un animal de compañía para el mercado.</a:t>
            </a:r>
          </a:p>
          <a:p>
            <a:endParaRPr lang="es-ES" sz="2400" dirty="0"/>
          </a:p>
        </p:txBody>
      </p:sp>
    </p:spTree>
    <p:extLst>
      <p:ext uri="{BB962C8B-B14F-4D97-AF65-F5344CB8AC3E}">
        <p14:creationId xmlns:p14="http://schemas.microsoft.com/office/powerpoint/2010/main" val="11148886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Operador sistémico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5632311"/>
          </a:xfrm>
          <a:prstGeom prst="rect">
            <a:avLst/>
          </a:prstGeom>
        </p:spPr>
        <p:txBody>
          <a:bodyPr wrap="square">
            <a:spAutoFit/>
          </a:bodyPr>
          <a:lstStyle/>
          <a:p>
            <a:r>
              <a:rPr lang="es-MX" sz="2400" dirty="0"/>
              <a:t>Este sujeto complaciente construido, se reconoce en los otros, ve por doquier a sus pares que actúan de la misma manera, por lo que ve legitimada su conducta.</a:t>
            </a:r>
          </a:p>
          <a:p>
            <a:endParaRPr lang="es-MX" sz="2400" dirty="0"/>
          </a:p>
          <a:p>
            <a:r>
              <a:rPr lang="es-MX" sz="2400" dirty="0"/>
              <a:t>Y ello va formando una cadena interminable de socialconformistas que convierte a los sujetos sociales en lo que Roitman llama los </a:t>
            </a:r>
            <a:r>
              <a:rPr lang="es-MX" sz="2400" u="sng" dirty="0"/>
              <a:t>operadores sistémicos</a:t>
            </a:r>
            <a:r>
              <a:rPr lang="es-MX" sz="2400" dirty="0"/>
              <a:t>.</a:t>
            </a:r>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35710059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Operador sistémico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6001643"/>
          </a:xfrm>
          <a:prstGeom prst="rect">
            <a:avLst/>
          </a:prstGeom>
        </p:spPr>
        <p:txBody>
          <a:bodyPr wrap="square">
            <a:spAutoFit/>
          </a:bodyPr>
          <a:lstStyle/>
          <a:p>
            <a:r>
              <a:rPr lang="es-MX" sz="2400" dirty="0"/>
              <a:t>Para Roitman, el sistema proporciona los elementos para lograr el máximo de solidaridad y de seguridad entre sus operadores. </a:t>
            </a:r>
          </a:p>
          <a:p>
            <a:endParaRPr lang="es-MX" sz="2400" dirty="0"/>
          </a:p>
          <a:p>
            <a:r>
              <a:rPr lang="es-MX" sz="2400" dirty="0"/>
              <a:t>La comunicación se vuelve lineal: “Respete los códigos y se salvará de cualquier peligro", afirma Roitman.</a:t>
            </a:r>
          </a:p>
          <a:p>
            <a:endParaRPr lang="es-MX" sz="2400" dirty="0"/>
          </a:p>
          <a:p>
            <a:r>
              <a:rPr lang="es-MX" sz="2400" dirty="0"/>
              <a:t>Cualquier forma disidente de pensamiento debe ser eliminada.</a:t>
            </a:r>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23889518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Operador sistémico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4893647"/>
          </a:xfrm>
          <a:prstGeom prst="rect">
            <a:avLst/>
          </a:prstGeom>
        </p:spPr>
        <p:txBody>
          <a:bodyPr wrap="square">
            <a:spAutoFit/>
          </a:bodyPr>
          <a:lstStyle/>
          <a:p>
            <a:r>
              <a:rPr lang="es-MX" sz="2400" dirty="0"/>
              <a:t>En resumen, el operador sistémico es el propio sujeto socialconformista, pero ya integrado al sistema, es decir, el sujeto social se vuelve parte del engranaje capitalista y coadyuva a su funcionamiento como si fuera una pieza más.</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22488053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6001643"/>
          </a:xfrm>
          <a:prstGeom prst="rect">
            <a:avLst/>
          </a:prstGeom>
        </p:spPr>
        <p:txBody>
          <a:bodyPr wrap="square">
            <a:spAutoFit/>
          </a:bodyPr>
          <a:lstStyle/>
          <a:p>
            <a:r>
              <a:rPr lang="es-MX" sz="2400" dirty="0"/>
              <a:t>Y por supuesto, el pensamiento disidente debe ser criminalizado.</a:t>
            </a:r>
          </a:p>
          <a:p>
            <a:endParaRPr lang="es-MX" sz="2400" dirty="0"/>
          </a:p>
          <a:p>
            <a:r>
              <a:rPr lang="es-MX" sz="2400" dirty="0"/>
              <a:t>La crítica, la posibilidad de pensar, de disentir, son considerados signos de inadaptación al sistema.</a:t>
            </a:r>
          </a:p>
          <a:p>
            <a:endParaRPr lang="es-MX" sz="2400" dirty="0"/>
          </a:p>
          <a:p>
            <a:r>
              <a:rPr lang="es-MX" sz="2400" dirty="0"/>
              <a:t>Y la inadaptación es enemiga, por lo tanto, es considerada un peligro social.</a:t>
            </a:r>
          </a:p>
          <a:p>
            <a:endParaRPr lang="es-MX" sz="2400" dirty="0"/>
          </a:p>
          <a:p>
            <a:r>
              <a:rPr lang="es-MX" sz="2400" dirty="0"/>
              <a:t>La disidencia debe ser acusada de alterar el sistema y condenada al ostracismo. </a:t>
            </a:r>
          </a:p>
          <a:p>
            <a:endParaRPr lang="es-MX" sz="2400" dirty="0"/>
          </a:p>
          <a:p>
            <a:r>
              <a:rPr lang="es-MX" sz="2400" dirty="0"/>
              <a:t>El síndrome de "perro verde" se aplica a cualquier individuo crítico.</a:t>
            </a:r>
          </a:p>
          <a:p>
            <a:endParaRPr lang="es-MX" sz="2400" dirty="0"/>
          </a:p>
          <a:p>
            <a:endParaRPr lang="es-ES" sz="2400" dirty="0"/>
          </a:p>
        </p:txBody>
      </p:sp>
    </p:spTree>
    <p:extLst>
      <p:ext uri="{BB962C8B-B14F-4D97-AF65-F5344CB8AC3E}">
        <p14:creationId xmlns:p14="http://schemas.microsoft.com/office/powerpoint/2010/main" val="1752461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556312" cy="3785652"/>
          </a:xfrm>
          <a:prstGeom prst="rect">
            <a:avLst/>
          </a:prstGeom>
        </p:spPr>
        <p:txBody>
          <a:bodyPr wrap="square">
            <a:spAutoFit/>
          </a:bodyPr>
          <a:lstStyle/>
          <a:p>
            <a:r>
              <a:rPr lang="es-MX" sz="2400" dirty="0"/>
              <a:t>El control social sobre el disidente es fundamental entonces.</a:t>
            </a:r>
          </a:p>
          <a:p>
            <a:endParaRPr lang="es-MX" sz="2400" dirty="0"/>
          </a:p>
          <a:p>
            <a:r>
              <a:rPr lang="es-MX" sz="2400" dirty="0"/>
              <a:t>Y hay diferentes estrategias que se resumen en:</a:t>
            </a:r>
          </a:p>
          <a:p>
            <a:endParaRPr lang="es-MX" sz="2400" dirty="0"/>
          </a:p>
          <a:p>
            <a:pPr marL="457200" indent="-457200">
              <a:buAutoNum type="arabicPeriod"/>
            </a:pPr>
            <a:r>
              <a:rPr lang="es-MX" sz="2400" dirty="0"/>
              <a:t>La autocensura.</a:t>
            </a:r>
          </a:p>
          <a:p>
            <a:pPr marL="457200" indent="-457200">
              <a:buAutoNum type="arabicPeriod"/>
            </a:pPr>
            <a:r>
              <a:rPr lang="es-MX" sz="2400" dirty="0"/>
              <a:t>El autocontrol.</a:t>
            </a:r>
          </a:p>
          <a:p>
            <a:pPr marL="457200" indent="-457200">
              <a:buAutoNum type="arabicPeriod"/>
            </a:pPr>
            <a:r>
              <a:rPr lang="es-MX" sz="2400" dirty="0"/>
              <a:t>Nuevas formas de control social.</a:t>
            </a:r>
          </a:p>
          <a:p>
            <a:pPr marL="457200" indent="-457200">
              <a:buAutoNum type="arabicPeriod"/>
            </a:pPr>
            <a:endParaRPr lang="es-MX" sz="2400" dirty="0"/>
          </a:p>
          <a:p>
            <a:endParaRPr lang="es-ES" sz="2400" dirty="0"/>
          </a:p>
        </p:txBody>
      </p:sp>
    </p:spTree>
    <p:extLst>
      <p:ext uri="{BB962C8B-B14F-4D97-AF65-F5344CB8AC3E}">
        <p14:creationId xmlns:p14="http://schemas.microsoft.com/office/powerpoint/2010/main" val="906733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556312" cy="2677656"/>
          </a:xfrm>
          <a:prstGeom prst="rect">
            <a:avLst/>
          </a:prstGeom>
        </p:spPr>
        <p:txBody>
          <a:bodyPr wrap="square">
            <a:spAutoFit/>
          </a:bodyPr>
          <a:lstStyle/>
          <a:p>
            <a:r>
              <a:rPr lang="es-MX" sz="2400" dirty="0"/>
              <a:t>“Las formas tradicionales donde la locura social era aducida por el poder para encarcelar y doblegar la voluntad, se recrean, hoy en día, por la vía de los argumentos provenientes de la psicología conductista. Controlar la diferencia pasa a ser una responsabilidad compartida por todos los miembros del sistema".</a:t>
            </a:r>
          </a:p>
          <a:p>
            <a:endParaRPr lang="es-ES" sz="2400" dirty="0"/>
          </a:p>
        </p:txBody>
      </p:sp>
    </p:spTree>
    <p:extLst>
      <p:ext uri="{BB962C8B-B14F-4D97-AF65-F5344CB8AC3E}">
        <p14:creationId xmlns:p14="http://schemas.microsoft.com/office/powerpoint/2010/main" val="496737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7848302"/>
          </a:xfrm>
          <a:prstGeom prst="rect">
            <a:avLst/>
          </a:prstGeom>
        </p:spPr>
        <p:txBody>
          <a:bodyPr wrap="square">
            <a:spAutoFit/>
          </a:bodyPr>
          <a:lstStyle/>
          <a:p>
            <a:r>
              <a:rPr lang="es-MX" sz="2400" dirty="0"/>
              <a:t>El sistema educativo tiene gran responsabilidad en la conformación del pensamiento sistémico y la criminalización de la disidencia.</a:t>
            </a:r>
          </a:p>
          <a:p>
            <a:endParaRPr lang="es-MX" sz="2400" dirty="0"/>
          </a:p>
          <a:p>
            <a:r>
              <a:rPr lang="es-MX" sz="2400" dirty="0"/>
              <a:t>Para Roitman, en la actualidad la educación está fundamentada en dos prinicipios:</a:t>
            </a:r>
          </a:p>
          <a:p>
            <a:endParaRPr lang="es-MX" sz="2400" dirty="0"/>
          </a:p>
          <a:p>
            <a:pPr marL="457200" indent="-457200">
              <a:buFont typeface="+mj-lt"/>
              <a:buAutoNum type="arabicPeriod"/>
            </a:pPr>
            <a:r>
              <a:rPr lang="es-MX" sz="2400" dirty="0"/>
              <a:t>Acatar</a:t>
            </a:r>
          </a:p>
          <a:p>
            <a:pPr marL="457200" indent="-457200">
              <a:buFont typeface="+mj-lt"/>
              <a:buAutoNum type="arabicPeriod"/>
            </a:pPr>
            <a:r>
              <a:rPr lang="es-MX" sz="2400" dirty="0"/>
              <a:t>Disciplina</a:t>
            </a:r>
          </a:p>
          <a:p>
            <a:endParaRPr lang="es-MX" sz="2400" dirty="0"/>
          </a:p>
          <a:p>
            <a:r>
              <a:rPr lang="es-MX" sz="2400" dirty="0"/>
              <a:t>Y ambos están en el origen de la formación del operador sistémico socialconformista y de la criminalización del pensamiento.</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18581393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5632311"/>
          </a:xfrm>
          <a:prstGeom prst="rect">
            <a:avLst/>
          </a:prstGeom>
        </p:spPr>
        <p:txBody>
          <a:bodyPr wrap="square">
            <a:spAutoFit/>
          </a:bodyPr>
          <a:lstStyle/>
          <a:p>
            <a:r>
              <a:rPr lang="es-MX" sz="2400" dirty="0"/>
              <a:t>El papel de los medios de comunicación también es fundamental para generar operadores sistémicos.</a:t>
            </a:r>
          </a:p>
          <a:p>
            <a:endParaRPr lang="es-MX" sz="2400" dirty="0"/>
          </a:p>
          <a:p>
            <a:r>
              <a:rPr lang="es-MX" sz="2400" dirty="0"/>
              <a:t>"Periodistas informados pero no formados, sociólogos sin sociología, historiadores que desconocen la historia; todos eso sí, creadores de opinión pública, editorialistas y divulgadores”.</a:t>
            </a:r>
          </a:p>
          <a:p>
            <a:endParaRPr lang="es-MX" sz="2400" dirty="0"/>
          </a:p>
          <a:p>
            <a:r>
              <a:rPr lang="es-MX" sz="2400" dirty="0"/>
              <a:t>Entre todos, nos convierten en seres amorfos, receptores de mensajes para el consumo.</a:t>
            </a:r>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1309992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a:t>Marcos </a:t>
            </a:r>
            <a:r>
              <a:rPr lang="es-ES" dirty="0" err="1"/>
              <a:t>Roitman</a:t>
            </a:r>
            <a:r>
              <a:rPr lang="es-ES" dirty="0"/>
              <a:t> – Ejes teóricos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1938992"/>
          </a:xfrm>
          <a:prstGeom prst="rect">
            <a:avLst/>
          </a:prstGeom>
        </p:spPr>
        <p:txBody>
          <a:bodyPr wrap="square">
            <a:spAutoFit/>
          </a:bodyPr>
          <a:lstStyle/>
          <a:p>
            <a:r>
              <a:rPr lang="es-MX" sz="2400" dirty="0"/>
              <a:t>Actitud militante</a:t>
            </a:r>
          </a:p>
          <a:p>
            <a:endParaRPr lang="es-MX" sz="2400" dirty="0"/>
          </a:p>
          <a:p>
            <a:r>
              <a:rPr lang="es-MX" sz="2400" dirty="0"/>
              <a:t>Escritos en conjunto con PGC</a:t>
            </a:r>
          </a:p>
          <a:p>
            <a:endParaRPr lang="es-MX" sz="2400" dirty="0"/>
          </a:p>
          <a:p>
            <a:endParaRPr lang="es-ES" sz="2400" dirty="0"/>
          </a:p>
        </p:txBody>
      </p:sp>
    </p:spTree>
    <p:extLst>
      <p:ext uri="{BB962C8B-B14F-4D97-AF65-F5344CB8AC3E}">
        <p14:creationId xmlns:p14="http://schemas.microsoft.com/office/powerpoint/2010/main" val="34189531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3046988"/>
          </a:xfrm>
          <a:prstGeom prst="rect">
            <a:avLst/>
          </a:prstGeom>
        </p:spPr>
        <p:txBody>
          <a:bodyPr wrap="square">
            <a:spAutoFit/>
          </a:bodyPr>
          <a:lstStyle/>
          <a:p>
            <a:r>
              <a:rPr lang="es-MX" sz="2400" dirty="0"/>
              <a:t>Pero también para Roitman las ciencias sociales tienen gran responsabilidad en todo lo anterior.</a:t>
            </a:r>
          </a:p>
          <a:p>
            <a:endParaRPr lang="es-MX" sz="2400" dirty="0"/>
          </a:p>
          <a:p>
            <a:r>
              <a:rPr lang="es-MX" sz="2400" dirty="0"/>
              <a:t>Hemos perdido el pensamiento complejo y las ciencias sociales se han fragmentado. Y diversas corrientes lo expresan.</a:t>
            </a:r>
          </a:p>
          <a:p>
            <a:endParaRPr lang="es-MX" sz="2400" dirty="0"/>
          </a:p>
          <a:p>
            <a:endParaRPr lang="es-ES" sz="2400" dirty="0"/>
          </a:p>
        </p:txBody>
      </p:sp>
    </p:spTree>
    <p:extLst>
      <p:ext uri="{BB962C8B-B14F-4D97-AF65-F5344CB8AC3E}">
        <p14:creationId xmlns:p14="http://schemas.microsoft.com/office/powerpoint/2010/main" val="29754938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4893647"/>
          </a:xfrm>
          <a:prstGeom prst="rect">
            <a:avLst/>
          </a:prstGeom>
        </p:spPr>
        <p:txBody>
          <a:bodyPr wrap="square">
            <a:spAutoFit/>
          </a:bodyPr>
          <a:lstStyle/>
          <a:p>
            <a:r>
              <a:rPr lang="es-MX" sz="2400" dirty="0"/>
              <a:t>Entre ellas:</a:t>
            </a:r>
          </a:p>
          <a:p>
            <a:endParaRPr lang="es-MX" sz="2400" dirty="0"/>
          </a:p>
          <a:p>
            <a:r>
              <a:rPr lang="es-MX" sz="2400" dirty="0"/>
              <a:t>El pragmatismo.</a:t>
            </a:r>
          </a:p>
          <a:p>
            <a:r>
              <a:rPr lang="es-MX" sz="2400" dirty="0"/>
              <a:t>La sociobiología</a:t>
            </a:r>
          </a:p>
          <a:p>
            <a:r>
              <a:rPr lang="es-MX" sz="2400" dirty="0"/>
              <a:t>El individualismo metodológico</a:t>
            </a:r>
          </a:p>
          <a:p>
            <a:r>
              <a:rPr lang="es-MX" sz="2400" dirty="0"/>
              <a:t>La teoría de sistemas</a:t>
            </a:r>
          </a:p>
          <a:p>
            <a:r>
              <a:rPr lang="es-MX" sz="2400" dirty="0"/>
              <a:t>El conductismo</a:t>
            </a:r>
          </a:p>
          <a:p>
            <a:r>
              <a:rPr lang="es-MX" sz="2400" dirty="0"/>
              <a:t>La teoría de la acción comunicativa</a:t>
            </a:r>
          </a:p>
          <a:p>
            <a:r>
              <a:rPr lang="es-MX" sz="2400" dirty="0"/>
              <a:t>La lingüística pragmática</a:t>
            </a:r>
          </a:p>
          <a:p>
            <a:r>
              <a:rPr lang="es-MX" sz="2400" dirty="0"/>
              <a:t>Las teorías políticas de la calidad de la democracia elitista y de la gobernabilidad.</a:t>
            </a:r>
          </a:p>
          <a:p>
            <a:r>
              <a:rPr lang="es-MX" sz="2400" dirty="0"/>
              <a:t>Etc. </a:t>
            </a:r>
          </a:p>
          <a:p>
            <a:endParaRPr lang="es-ES" sz="2400" dirty="0"/>
          </a:p>
        </p:txBody>
      </p:sp>
      <p:sp>
        <p:nvSpPr>
          <p:cNvPr id="7" name="Título 3">
            <a:extLst>
              <a:ext uri="{FF2B5EF4-FFF2-40B4-BE49-F238E27FC236}">
                <a16:creationId xmlns:a16="http://schemas.microsoft.com/office/drawing/2014/main" id="{36F45C3F-1748-124D-9AC7-86880CC3153F}"/>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Tree>
    <p:extLst>
      <p:ext uri="{BB962C8B-B14F-4D97-AF65-F5344CB8AC3E}">
        <p14:creationId xmlns:p14="http://schemas.microsoft.com/office/powerpoint/2010/main" val="29936839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1938992"/>
          </a:xfrm>
          <a:prstGeom prst="rect">
            <a:avLst/>
          </a:prstGeom>
        </p:spPr>
        <p:txBody>
          <a:bodyPr wrap="square">
            <a:spAutoFit/>
          </a:bodyPr>
          <a:lstStyle/>
          <a:p>
            <a:r>
              <a:rPr lang="es-MX" sz="2400" dirty="0"/>
              <a:t>En ese sentido, las ciencias sociales han contribuido al socialconformismo, a la construcción de operadores sistémicos y a la criminalización del pensamiento.</a:t>
            </a:r>
          </a:p>
          <a:p>
            <a:endParaRPr lang="es-MX" sz="2400" dirty="0"/>
          </a:p>
          <a:p>
            <a:r>
              <a:rPr lang="es-ES" sz="2400" dirty="0"/>
              <a:t>Ejemplo: trabajo social ????</a:t>
            </a:r>
          </a:p>
        </p:txBody>
      </p:sp>
      <p:sp>
        <p:nvSpPr>
          <p:cNvPr id="7" name="Título 3">
            <a:extLst>
              <a:ext uri="{FF2B5EF4-FFF2-40B4-BE49-F238E27FC236}">
                <a16:creationId xmlns:a16="http://schemas.microsoft.com/office/drawing/2014/main" id="{B7DF0899-150D-2E42-A8B7-0E38803F3EBF}"/>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Tree>
    <p:extLst>
      <p:ext uri="{BB962C8B-B14F-4D97-AF65-F5344CB8AC3E}">
        <p14:creationId xmlns:p14="http://schemas.microsoft.com/office/powerpoint/2010/main" val="11038081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3416320"/>
          </a:xfrm>
          <a:prstGeom prst="rect">
            <a:avLst/>
          </a:prstGeom>
        </p:spPr>
        <p:txBody>
          <a:bodyPr wrap="square">
            <a:spAutoFit/>
          </a:bodyPr>
          <a:lstStyle/>
          <a:p>
            <a:r>
              <a:rPr lang="es-MX" sz="2400" dirty="0"/>
              <a:t>Por otro lado, la izquierda también ha tenido gran responsabilidad, para Roitman, en la criminalización del pensamiento.</a:t>
            </a:r>
          </a:p>
          <a:p>
            <a:endParaRPr lang="es-MX" sz="2400" dirty="0"/>
          </a:p>
          <a:p>
            <a:r>
              <a:rPr lang="es-MX" sz="2400" dirty="0"/>
              <a:t>Por dos razones:</a:t>
            </a:r>
          </a:p>
          <a:p>
            <a:endParaRPr lang="es-MX" sz="2400" dirty="0"/>
          </a:p>
          <a:p>
            <a:pPr marL="457200" indent="-457200">
              <a:buAutoNum type="arabicPeriod"/>
            </a:pPr>
            <a:r>
              <a:rPr lang="es-MX" sz="2400" dirty="0"/>
              <a:t>Su alianza ideologica con la derecha.</a:t>
            </a:r>
          </a:p>
          <a:p>
            <a:pPr marL="457200" indent="-457200">
              <a:buAutoNum type="arabicPeriod"/>
            </a:pPr>
            <a:r>
              <a:rPr lang="es-MX" sz="2400" dirty="0"/>
              <a:t>Su apropiación del concepto de revolución.</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Tree>
    <p:extLst>
      <p:ext uri="{BB962C8B-B14F-4D97-AF65-F5344CB8AC3E}">
        <p14:creationId xmlns:p14="http://schemas.microsoft.com/office/powerpoint/2010/main" val="31091139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4893647"/>
          </a:xfrm>
          <a:prstGeom prst="rect">
            <a:avLst/>
          </a:prstGeom>
        </p:spPr>
        <p:txBody>
          <a:bodyPr wrap="square">
            <a:spAutoFit/>
          </a:bodyPr>
          <a:lstStyle/>
          <a:p>
            <a:r>
              <a:rPr lang="es-MX" sz="2400" dirty="0"/>
              <a:t>La izquierda se había apropiado del concepto de revolución y con ello la revolución ahora se entiende exclusivamente como una acción contra el capitalismo, lo cual sustancializó el concepto. </a:t>
            </a:r>
          </a:p>
          <a:p>
            <a:endParaRPr lang="es-MX" sz="2400" dirty="0"/>
          </a:p>
          <a:p>
            <a:r>
              <a:rPr lang="es-MX" sz="2400" dirty="0"/>
              <a:t>Sin embargo, para Roitman las transformaciones neoliberales constituyen de hecho una revolución. Se trata de una ruptura global en la construcción de las formas del pensar y del actuar, donde las tecnociencias y el pensamiento sistémico han modificado y producido cambios en las estructuras del capitalismo.</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Tree>
    <p:extLst>
      <p:ext uri="{BB962C8B-B14F-4D97-AF65-F5344CB8AC3E}">
        <p14:creationId xmlns:p14="http://schemas.microsoft.com/office/powerpoint/2010/main" val="26827898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3046988"/>
          </a:xfrm>
          <a:prstGeom prst="rect">
            <a:avLst/>
          </a:prstGeom>
        </p:spPr>
        <p:txBody>
          <a:bodyPr wrap="square">
            <a:spAutoFit/>
          </a:bodyPr>
          <a:lstStyle/>
          <a:p>
            <a:r>
              <a:rPr lang="es-MX" sz="2400" dirty="0"/>
              <a:t>Para Roitman el capitalismo está cambiando aceleradamente.</a:t>
            </a:r>
          </a:p>
          <a:p>
            <a:endParaRPr lang="es-MX" sz="2400" dirty="0"/>
          </a:p>
          <a:p>
            <a:r>
              <a:rPr lang="es-MX" sz="2400" dirty="0"/>
              <a:t>Y en el Siglo XXI ya podemos constatar cambios sustanciales.</a:t>
            </a:r>
          </a:p>
          <a:p>
            <a:endParaRPr lang="es-MX" sz="2400" dirty="0"/>
          </a:p>
          <a:p>
            <a:r>
              <a:rPr lang="es-MX" sz="2400" dirty="0"/>
              <a:t>La estructura del capitalismo cambia aunque la organización se mantiene. </a:t>
            </a:r>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23673751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2308324"/>
          </a:xfrm>
          <a:prstGeom prst="rect">
            <a:avLst/>
          </a:prstGeom>
        </p:spPr>
        <p:txBody>
          <a:bodyPr wrap="square">
            <a:spAutoFit/>
          </a:bodyPr>
          <a:lstStyle/>
          <a:p>
            <a:r>
              <a:rPr lang="es-MX" sz="2400" dirty="0"/>
              <a:t>El capitalismo analógico está siendo superado por el capitalismo digital. </a:t>
            </a:r>
          </a:p>
          <a:p>
            <a:endParaRPr lang="es-MX" sz="2400" dirty="0"/>
          </a:p>
          <a:p>
            <a:r>
              <a:rPr lang="es-MX" sz="2400" dirty="0"/>
              <a:t>El capital como relación social se apropia de todas las formas de explotación y las pone a su servicio, las unifica.</a:t>
            </a:r>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17831758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556312" cy="4893647"/>
          </a:xfrm>
          <a:prstGeom prst="rect">
            <a:avLst/>
          </a:prstGeom>
        </p:spPr>
        <p:txBody>
          <a:bodyPr wrap="square">
            <a:spAutoFit/>
          </a:bodyPr>
          <a:lstStyle/>
          <a:p>
            <a:r>
              <a:rPr lang="es-MX" sz="2400" dirty="0"/>
              <a:t>Antes, el capitalismo buscaba dominar doblegando el cuerpo. Poniéndolo a su servicio. </a:t>
            </a:r>
          </a:p>
          <a:p>
            <a:endParaRPr lang="es-MX" sz="2400" dirty="0"/>
          </a:p>
          <a:p>
            <a:r>
              <a:rPr lang="es-MX" sz="2400" dirty="0"/>
              <a:t>Ello implicaba un panóptico del poder en el cual se imponían las lógicas de control en el trabajo, la producción, el ocio, tanto como la represión. </a:t>
            </a:r>
          </a:p>
          <a:p>
            <a:endParaRPr lang="es-MX" sz="2400" dirty="0"/>
          </a:p>
          <a:p>
            <a:r>
              <a:rPr lang="es-MX" sz="2400" dirty="0"/>
              <a:t>Vigilar y castigar, según Foucault. </a:t>
            </a:r>
          </a:p>
          <a:p>
            <a:endParaRPr lang="es-MX" sz="2400" dirty="0"/>
          </a:p>
          <a:p>
            <a:r>
              <a:rPr lang="es-MX" sz="2400" dirty="0"/>
              <a:t>La cárcel, la tortura, la privación de libertad, suponen limitar el movimiento del cuerpo. </a:t>
            </a:r>
          </a:p>
          <a:p>
            <a:endParaRPr lang="es-MX" sz="2400" dirty="0"/>
          </a:p>
          <a:p>
            <a:r>
              <a:rPr lang="es-MX" sz="2400" dirty="0"/>
              <a:t>Fue la característica de la sociedad disciplinaria.</a:t>
            </a:r>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25203034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556312" cy="4893647"/>
          </a:xfrm>
          <a:prstGeom prst="rect">
            <a:avLst/>
          </a:prstGeom>
        </p:spPr>
        <p:txBody>
          <a:bodyPr wrap="square">
            <a:spAutoFit/>
          </a:bodyPr>
          <a:lstStyle/>
          <a:p>
            <a:r>
              <a:rPr lang="es-MX" sz="2400" dirty="0"/>
              <a:t>Roitman coincide con Byun Chul Han.</a:t>
            </a:r>
          </a:p>
          <a:p>
            <a:endParaRPr lang="es-MX" sz="2400" dirty="0"/>
          </a:p>
          <a:p>
            <a:r>
              <a:rPr lang="es-MX" sz="2400" dirty="0"/>
              <a:t>El capitalismo actual busca el control de la mente, por lo que estamos asistiendo al nacimiento de la psicopolítica. </a:t>
            </a:r>
          </a:p>
          <a:p>
            <a:endParaRPr lang="es-MX" sz="2400" dirty="0"/>
          </a:p>
          <a:p>
            <a:r>
              <a:rPr lang="es-MX" sz="2400" dirty="0"/>
              <a:t>Nos quieren convertir en sujetos sumisos que obedezcamos sin resistencias y, al mismo tiempo, que nos creamos libres y empoderados. </a:t>
            </a:r>
          </a:p>
          <a:p>
            <a:endParaRPr lang="es-MX" sz="2400" dirty="0"/>
          </a:p>
          <a:p>
            <a:r>
              <a:rPr lang="es-MX" sz="2400" dirty="0"/>
              <a:t>Para Roitman, es la explotación perfecta y la dominación total. </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4051277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859340"/>
            <a:ext cx="7556312" cy="3046988"/>
          </a:xfrm>
          <a:prstGeom prst="rect">
            <a:avLst/>
          </a:prstGeom>
        </p:spPr>
        <p:txBody>
          <a:bodyPr wrap="square">
            <a:spAutoFit/>
          </a:bodyPr>
          <a:lstStyle/>
          <a:p>
            <a:r>
              <a:rPr lang="es-MX" sz="2400" dirty="0"/>
              <a:t>Y la pandemia acelera todo.</a:t>
            </a:r>
          </a:p>
          <a:p>
            <a:endParaRPr lang="es-MX" sz="2400" dirty="0"/>
          </a:p>
          <a:p>
            <a:r>
              <a:rPr lang="es-MX" sz="2400" dirty="0"/>
              <a:t>¿Cómo te defiendes de ti mismo? </a:t>
            </a:r>
          </a:p>
          <a:p>
            <a:endParaRPr lang="es-MX" sz="2400" dirty="0"/>
          </a:p>
          <a:p>
            <a:r>
              <a:rPr lang="es-MX" sz="2400" dirty="0"/>
              <a:t>Es el concepto de autoexplotación lo que prima. </a:t>
            </a:r>
          </a:p>
          <a:p>
            <a:endParaRPr lang="es-MX" sz="2400" dirty="0"/>
          </a:p>
          <a:p>
            <a:r>
              <a:rPr lang="es-MX" sz="2400" dirty="0"/>
              <a:t>“Me siento libre, trabajo desde casa, estoy conectado las 24 horas, pero vigilado las 24 horas”. </a:t>
            </a:r>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269192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a:t>Marcos </a:t>
            </a:r>
            <a:r>
              <a:rPr lang="es-ES" dirty="0" err="1"/>
              <a:t>Roitman</a:t>
            </a:r>
            <a:r>
              <a:rPr lang="es-ES" dirty="0"/>
              <a:t> – Ejes teóricos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332152"/>
            <a:ext cx="8147052" cy="5632311"/>
          </a:xfrm>
          <a:prstGeom prst="rect">
            <a:avLst/>
          </a:prstGeom>
        </p:spPr>
        <p:txBody>
          <a:bodyPr wrap="square">
            <a:spAutoFit/>
          </a:bodyPr>
          <a:lstStyle/>
          <a:p>
            <a:r>
              <a:rPr lang="es-MX" sz="2400" dirty="0"/>
              <a:t>Hoy hablaremos de:</a:t>
            </a:r>
          </a:p>
          <a:p>
            <a:endParaRPr lang="es-MX" sz="2400" dirty="0"/>
          </a:p>
          <a:p>
            <a:r>
              <a:rPr lang="es-MX" sz="2400" dirty="0"/>
              <a:t>El hoy y sus orígenes</a:t>
            </a:r>
          </a:p>
          <a:p>
            <a:endParaRPr lang="es-MX" sz="2400" dirty="0"/>
          </a:p>
          <a:p>
            <a:r>
              <a:rPr lang="es-MX" sz="2400" dirty="0"/>
              <a:t>El pensamiento sistémico</a:t>
            </a:r>
          </a:p>
          <a:p>
            <a:endParaRPr lang="es-MX" sz="2400" dirty="0"/>
          </a:p>
          <a:p>
            <a:r>
              <a:rPr lang="es-MX" sz="2400" dirty="0"/>
              <a:t>El socialconformismo</a:t>
            </a:r>
          </a:p>
          <a:p>
            <a:endParaRPr lang="es-MX" sz="2400" dirty="0"/>
          </a:p>
          <a:p>
            <a:r>
              <a:rPr lang="es-MX" sz="2400" dirty="0"/>
              <a:t>La criminalización del pensamiento</a:t>
            </a:r>
          </a:p>
          <a:p>
            <a:endParaRPr lang="es-MX" sz="2400" dirty="0"/>
          </a:p>
          <a:p>
            <a:r>
              <a:rPr lang="es-MX" sz="2400" dirty="0"/>
              <a:t>El papel de las instituciones, las ciencias sociales y la izquierda en la conformación de nuestra actualidad</a:t>
            </a:r>
          </a:p>
          <a:p>
            <a:endParaRPr lang="es-MX" sz="2400" dirty="0"/>
          </a:p>
          <a:p>
            <a:r>
              <a:rPr lang="es-MX" sz="2400" dirty="0"/>
              <a:t>La Big Data</a:t>
            </a:r>
          </a:p>
          <a:p>
            <a:endParaRPr lang="es-MX" sz="2400" dirty="0"/>
          </a:p>
        </p:txBody>
      </p:sp>
    </p:spTree>
    <p:extLst>
      <p:ext uri="{BB962C8B-B14F-4D97-AF65-F5344CB8AC3E}">
        <p14:creationId xmlns:p14="http://schemas.microsoft.com/office/powerpoint/2010/main" val="16841863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425983"/>
            <a:ext cx="7556312" cy="4524315"/>
          </a:xfrm>
          <a:prstGeom prst="rect">
            <a:avLst/>
          </a:prstGeom>
        </p:spPr>
        <p:txBody>
          <a:bodyPr wrap="square">
            <a:spAutoFit/>
          </a:bodyPr>
          <a:lstStyle/>
          <a:p>
            <a:r>
              <a:rPr lang="es-MX" sz="2400" dirty="0"/>
              <a:t>Las enfermedades psíquicas se generalizan entre las clases populares, dado el aumento de los niveles de explotación. </a:t>
            </a:r>
          </a:p>
          <a:p>
            <a:endParaRPr lang="es-MX" sz="2400" dirty="0"/>
          </a:p>
          <a:p>
            <a:r>
              <a:rPr lang="es-MX" sz="2400" dirty="0"/>
              <a:t>Como respuesta se crea el coaching y el pensamiento positivo. </a:t>
            </a:r>
          </a:p>
          <a:p>
            <a:endParaRPr lang="es-MX" sz="2400" dirty="0"/>
          </a:p>
          <a:p>
            <a:r>
              <a:rPr lang="es-MX" sz="2400" dirty="0"/>
              <a:t>Si quieres, puedes. </a:t>
            </a:r>
          </a:p>
          <a:p>
            <a:endParaRPr lang="es-MX" sz="2400" dirty="0"/>
          </a:p>
          <a:p>
            <a:r>
              <a:rPr lang="es-MX" sz="2400" dirty="0"/>
              <a:t>Solo tú eres responsable de tu vida, de tu éxito y de tu fracaso. </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8576544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425983"/>
            <a:ext cx="7556312" cy="4893647"/>
          </a:xfrm>
          <a:prstGeom prst="rect">
            <a:avLst/>
          </a:prstGeom>
        </p:spPr>
        <p:txBody>
          <a:bodyPr wrap="square">
            <a:spAutoFit/>
          </a:bodyPr>
          <a:lstStyle/>
          <a:p>
            <a:r>
              <a:rPr lang="es-MX" sz="2400" dirty="0"/>
              <a:t>No hay una causalidad sistémica aparentemente. </a:t>
            </a:r>
          </a:p>
          <a:p>
            <a:endParaRPr lang="es-MX" sz="2400" dirty="0"/>
          </a:p>
          <a:p>
            <a:r>
              <a:rPr lang="es-MX" sz="2400" dirty="0"/>
              <a:t>El orden social no se responsabiliza de tus malas decisiones. </a:t>
            </a:r>
          </a:p>
          <a:p>
            <a:endParaRPr lang="es-MX" sz="2400" dirty="0"/>
          </a:p>
          <a:p>
            <a:r>
              <a:rPr lang="es-MX" sz="2400" dirty="0"/>
              <a:t>El capitalismo no es culpable de tu camino. Éxito o fracaso dependen de ti. </a:t>
            </a:r>
          </a:p>
          <a:p>
            <a:endParaRPr lang="es-MX" sz="2400" dirty="0"/>
          </a:p>
          <a:p>
            <a:r>
              <a:rPr lang="es-MX" sz="2400" dirty="0"/>
              <a:t>Nada tiene que ver nacer pobre, ser excluido, explotado o marginado. Tú puedes cambiar tu destino. </a:t>
            </a:r>
          </a:p>
          <a:p>
            <a:endParaRPr lang="es-MX" sz="2400" dirty="0"/>
          </a:p>
          <a:p>
            <a:r>
              <a:rPr lang="es-MX" sz="2400" dirty="0"/>
              <a:t>Empodérate. Ese es el discurso.</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5247266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4154984"/>
          </a:xfrm>
          <a:prstGeom prst="rect">
            <a:avLst/>
          </a:prstGeom>
        </p:spPr>
        <p:txBody>
          <a:bodyPr wrap="square">
            <a:spAutoFit/>
          </a:bodyPr>
          <a:lstStyle/>
          <a:p>
            <a:endParaRPr lang="es-MX" sz="2400" dirty="0"/>
          </a:p>
          <a:p>
            <a:r>
              <a:rPr lang="es-MX" sz="2400" dirty="0"/>
              <a:t>El capitalismo ha sido capaz de introducir estas nuevas formas de explotación y de dominación, compatibilizando la flexibilidad laboral y el trabajo en casa. Y estamos felices encerrados, autoexplotados y consumiendo.</a:t>
            </a:r>
          </a:p>
          <a:p>
            <a:endParaRPr lang="es-MX" sz="2400" dirty="0"/>
          </a:p>
          <a:p>
            <a:r>
              <a:rPr lang="es-MX" sz="2400" dirty="0"/>
              <a:t>El capitalismo modifica su estructura para mantener su organización; es decir, la explotación como relación social.</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1001770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2677656"/>
          </a:xfrm>
          <a:prstGeom prst="rect">
            <a:avLst/>
          </a:prstGeom>
        </p:spPr>
        <p:txBody>
          <a:bodyPr wrap="square">
            <a:spAutoFit/>
          </a:bodyPr>
          <a:lstStyle/>
          <a:p>
            <a:r>
              <a:rPr lang="es-MX" sz="2400" dirty="0"/>
              <a:t>El capitalismo digital cambia las formas sobre las cuales articula sus mecanismos de explotación y dominación. </a:t>
            </a:r>
          </a:p>
          <a:p>
            <a:endParaRPr lang="es-MX" sz="2400" dirty="0"/>
          </a:p>
          <a:p>
            <a:r>
              <a:rPr lang="es-MX" sz="2400" dirty="0"/>
              <a:t>El Big Data y los dispositivos de control aumentan la capacidad de control y de explotación.</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14495017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25689"/>
            <a:ext cx="7556312" cy="4154984"/>
          </a:xfrm>
          <a:prstGeom prst="rect">
            <a:avLst/>
          </a:prstGeom>
        </p:spPr>
        <p:txBody>
          <a:bodyPr wrap="square">
            <a:spAutoFit/>
          </a:bodyPr>
          <a:lstStyle/>
          <a:p>
            <a:r>
              <a:rPr lang="es-MX" sz="2400" dirty="0"/>
              <a:t>Se destruye la libertad de expresión. </a:t>
            </a:r>
          </a:p>
          <a:p>
            <a:endParaRPr lang="es-MX" sz="2400" dirty="0"/>
          </a:p>
          <a:p>
            <a:r>
              <a:rPr lang="es-MX" sz="2400" dirty="0"/>
              <a:t>La criminalización del pensamiento se manifiesta en el arte, en la cultura, en todos los ámbitos, en todas las sociedades. </a:t>
            </a:r>
          </a:p>
          <a:p>
            <a:endParaRPr lang="es-MX" sz="2400" dirty="0"/>
          </a:p>
          <a:p>
            <a:r>
              <a:rPr lang="es-MX" sz="2400" dirty="0"/>
              <a:t>Las redes sociales son controladas por los gigantes tecnológicos (Google, Facebook Twitter, Instagram). Son ellos quienes deciden qué se publica, qué se  censura.</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2675530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25689"/>
            <a:ext cx="7556312" cy="5262979"/>
          </a:xfrm>
          <a:prstGeom prst="rect">
            <a:avLst/>
          </a:prstGeom>
        </p:spPr>
        <p:txBody>
          <a:bodyPr wrap="square">
            <a:spAutoFit/>
          </a:bodyPr>
          <a:lstStyle/>
          <a:p>
            <a:r>
              <a:rPr lang="es-MX" sz="2400" dirty="0"/>
              <a:t>Y eso implica para Roitman, que estemos en guerra.</a:t>
            </a:r>
          </a:p>
          <a:p>
            <a:endParaRPr lang="es-MX" sz="2400" dirty="0"/>
          </a:p>
          <a:p>
            <a:r>
              <a:rPr lang="es-MX" sz="2400" dirty="0"/>
              <a:t>Porque los dispositivos tecnológicos permiten llevar a cabo una guerra en un campo de batalla desconodico, no tradicional: el control global de la psiquis. </a:t>
            </a:r>
          </a:p>
          <a:p>
            <a:endParaRPr lang="es-MX" sz="2400" dirty="0"/>
          </a:p>
          <a:p>
            <a:r>
              <a:rPr lang="es-MX" sz="2400" dirty="0"/>
              <a:t>Los gigantes tecnológicos conocen tus deseos, tu educación, tus preferencias sexuales, tus enfermedades, tu nivel de consumo, cómo y dónde vacacionas.</a:t>
            </a:r>
          </a:p>
          <a:p>
            <a:endParaRPr lang="es-MX" sz="2400" dirty="0"/>
          </a:p>
          <a:p>
            <a:r>
              <a:rPr lang="es-MX" sz="2400" dirty="0"/>
              <a:t>Para Roitman la Big Data es un arma matemática de destrucción masiva. Estamos asistiendo a una guerra global en un mundo globalizado.</a:t>
            </a:r>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066680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25689"/>
            <a:ext cx="7556312" cy="4154984"/>
          </a:xfrm>
          <a:prstGeom prst="rect">
            <a:avLst/>
          </a:prstGeom>
        </p:spPr>
        <p:txBody>
          <a:bodyPr wrap="square">
            <a:spAutoFit/>
          </a:bodyPr>
          <a:lstStyle/>
          <a:p>
            <a:r>
              <a:rPr lang="es-MX" sz="2400" dirty="0"/>
              <a:t>Pero no percibimos que estamos en guerra, porque para nosotros la guerra significa muertes, bombas, bombardeos, campos de concentración, etc.</a:t>
            </a:r>
          </a:p>
          <a:p>
            <a:endParaRPr lang="es-MX" sz="2400" dirty="0"/>
          </a:p>
          <a:p>
            <a:r>
              <a:rPr lang="es-MX" sz="2400" dirty="0"/>
              <a:t>Para Roitman hoy la guerra cubre otros espacios: busca controlar las conciencias y para ello requiere de implementar nuevos métodos. </a:t>
            </a:r>
          </a:p>
          <a:p>
            <a:endParaRPr lang="es-MX" sz="2400" dirty="0"/>
          </a:p>
          <a:p>
            <a:r>
              <a:rPr lang="es-MX" sz="2400" dirty="0"/>
              <a:t>Es el capitalismo digital y sus dispositivos de control social.</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8057446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25689"/>
            <a:ext cx="7556312" cy="4893647"/>
          </a:xfrm>
          <a:prstGeom prst="rect">
            <a:avLst/>
          </a:prstGeom>
        </p:spPr>
        <p:txBody>
          <a:bodyPr wrap="square">
            <a:spAutoFit/>
          </a:bodyPr>
          <a:lstStyle/>
          <a:p>
            <a:r>
              <a:rPr lang="es-MX" sz="2400" dirty="0"/>
              <a:t>Creemos que vivimos en paz, pero estamos en guerra.</a:t>
            </a:r>
          </a:p>
          <a:p>
            <a:endParaRPr lang="es-MX" sz="2400" dirty="0"/>
          </a:p>
          <a:p>
            <a:r>
              <a:rPr lang="es-MX" sz="2400" dirty="0"/>
              <a:t>Y lo peor: formamos parte de un bando: el capitalista. </a:t>
            </a:r>
          </a:p>
          <a:p>
            <a:endParaRPr lang="es-MX" sz="2400" dirty="0"/>
          </a:p>
          <a:p>
            <a:r>
              <a:rPr lang="es-MX" sz="2400" dirty="0"/>
              <a:t>Resumiendo:</a:t>
            </a:r>
          </a:p>
          <a:p>
            <a:endParaRPr lang="es-MX" sz="2400" dirty="0"/>
          </a:p>
          <a:p>
            <a:r>
              <a:rPr lang="es-MX" sz="2400" dirty="0"/>
              <a:t>Para Roitman el neoliberalismo es la militarización (de la cual no somos conscientes) de la sociedad socialconformista, convertida ésta en un gigantesco operador sistémico, que criminaliza cualquier pensamiento diferente, cualquier disidencia.</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6550560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4154984"/>
          </a:xfrm>
          <a:prstGeom prst="rect">
            <a:avLst/>
          </a:prstGeom>
        </p:spPr>
        <p:txBody>
          <a:bodyPr wrap="square">
            <a:spAutoFit/>
          </a:bodyPr>
          <a:lstStyle/>
          <a:p>
            <a:r>
              <a:rPr lang="es-MX" sz="2400" dirty="0"/>
              <a:t>Es la guerra por el control neocortical. </a:t>
            </a:r>
          </a:p>
          <a:p>
            <a:endParaRPr lang="es-MX" sz="2400" dirty="0"/>
          </a:p>
          <a:p>
            <a:r>
              <a:rPr lang="es-MX" sz="2400" dirty="0"/>
              <a:t>Buaca la sumisión, la dominación y la obediencia sin resistencias. </a:t>
            </a:r>
          </a:p>
          <a:p>
            <a:endParaRPr lang="es-MX" sz="2400" dirty="0"/>
          </a:p>
          <a:p>
            <a:r>
              <a:rPr lang="es-MX" sz="2400" dirty="0"/>
              <a:t>Es el mismo neoliberalismo militarizado que se lleva por delante el planeta. </a:t>
            </a:r>
          </a:p>
          <a:p>
            <a:endParaRPr lang="es-MX" sz="2400" dirty="0"/>
          </a:p>
          <a:p>
            <a:r>
              <a:rPr lang="es-MX" sz="2400" dirty="0"/>
              <a:t>Es un punto de inflexión donde la humanidad entera está en peligro de extinción.</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41022623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MUCHAS GRACIAS</a:t>
            </a:r>
          </a:p>
        </p:txBody>
      </p:sp>
    </p:spTree>
    <p:extLst>
      <p:ext uri="{BB962C8B-B14F-4D97-AF65-F5344CB8AC3E}">
        <p14:creationId xmlns:p14="http://schemas.microsoft.com/office/powerpoint/2010/main" val="1159195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3785652"/>
          </a:xfrm>
          <a:prstGeom prst="rect">
            <a:avLst/>
          </a:prstGeom>
        </p:spPr>
        <p:txBody>
          <a:bodyPr wrap="square">
            <a:spAutoFit/>
          </a:bodyPr>
          <a:lstStyle/>
          <a:p>
            <a:r>
              <a:rPr lang="es-MX" sz="2400" dirty="0"/>
              <a:t>¿Cómo poder explicar el presupuesto a las elecciones y a los partidos políticos en plena pandemia?</a:t>
            </a:r>
          </a:p>
          <a:p>
            <a:endParaRPr lang="es-MX" sz="2400" dirty="0"/>
          </a:p>
          <a:p>
            <a:r>
              <a:rPr lang="es-MX" sz="2400" dirty="0"/>
              <a:t>¿Cómo poder entender que los mexicanos estemos indiferentes ante tanta muerte?</a:t>
            </a:r>
          </a:p>
          <a:p>
            <a:endParaRPr lang="es-MX" sz="2400" dirty="0"/>
          </a:p>
          <a:p>
            <a:r>
              <a:rPr lang="es-MX" sz="2400" dirty="0"/>
              <a:t>¿Por qué la opinión pública acepta todo?</a:t>
            </a:r>
          </a:p>
          <a:p>
            <a:endParaRPr lang="es-MX" sz="2400" dirty="0"/>
          </a:p>
          <a:p>
            <a:endParaRPr lang="es-ES" sz="2400" dirty="0"/>
          </a:p>
        </p:txBody>
      </p:sp>
    </p:spTree>
    <p:extLst>
      <p:ext uri="{BB962C8B-B14F-4D97-AF65-F5344CB8AC3E}">
        <p14:creationId xmlns:p14="http://schemas.microsoft.com/office/powerpoint/2010/main" val="3022455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5632311"/>
          </a:xfrm>
          <a:prstGeom prst="rect">
            <a:avLst/>
          </a:prstGeom>
        </p:spPr>
        <p:txBody>
          <a:bodyPr wrap="square">
            <a:spAutoFit/>
          </a:bodyPr>
          <a:lstStyle/>
          <a:p>
            <a:r>
              <a:rPr lang="es-MX" sz="2400" dirty="0"/>
              <a:t>Lo anterior nos dibuja la sumisión y conformismo en que nos encontramos en la actualidad. </a:t>
            </a:r>
          </a:p>
          <a:p>
            <a:endParaRPr lang="es-MX" sz="2400" dirty="0"/>
          </a:p>
          <a:p>
            <a:r>
              <a:rPr lang="es-MX" sz="2400" dirty="0"/>
              <a:t>Durante siglos los pueblos LUCHARON por mejorar sus condiciones de vida, buscando una sociedad más justa y menos desigual. Y se lograron muchas conquistas a través de la lucha.</a:t>
            </a:r>
          </a:p>
          <a:p>
            <a:endParaRPr lang="es-MX" sz="2400" dirty="0"/>
          </a:p>
          <a:p>
            <a:r>
              <a:rPr lang="es-MX" sz="2400" dirty="0"/>
              <a:t>Sin embargo hoy, sin necesidad de represión, asumimos tranquilamente la pérdida de los derechos sociales conquistados.</a:t>
            </a:r>
          </a:p>
          <a:p>
            <a:endParaRPr lang="es-MX" sz="2400" dirty="0"/>
          </a:p>
          <a:p>
            <a:r>
              <a:rPr lang="es-MX" sz="2400" dirty="0"/>
              <a:t>¿Por qué?</a:t>
            </a:r>
          </a:p>
          <a:p>
            <a:endParaRPr lang="es-MX" sz="2400" dirty="0"/>
          </a:p>
          <a:p>
            <a:endParaRPr lang="es-ES" sz="2400" dirty="0"/>
          </a:p>
        </p:txBody>
      </p:sp>
      <p:sp>
        <p:nvSpPr>
          <p:cNvPr id="7" name="Título 3">
            <a:extLst>
              <a:ext uri="{FF2B5EF4-FFF2-40B4-BE49-F238E27FC236}">
                <a16:creationId xmlns:a16="http://schemas.microsoft.com/office/drawing/2014/main" id="{271042F3-6D49-4B4C-87A5-1628780C72F7}"/>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Los orígenes</a:t>
            </a:r>
          </a:p>
        </p:txBody>
      </p:sp>
    </p:spTree>
    <p:extLst>
      <p:ext uri="{BB962C8B-B14F-4D97-AF65-F5344CB8AC3E}">
        <p14:creationId xmlns:p14="http://schemas.microsoft.com/office/powerpoint/2010/main" val="3933061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3785652"/>
          </a:xfrm>
          <a:prstGeom prst="rect">
            <a:avLst/>
          </a:prstGeom>
        </p:spPr>
        <p:txBody>
          <a:bodyPr wrap="square">
            <a:spAutoFit/>
          </a:bodyPr>
          <a:lstStyle/>
          <a:p>
            <a:r>
              <a:rPr lang="es-MX" sz="2400" dirty="0"/>
              <a:t>El origen del pensamiento sistémico es situado por Roitman en los años ochenta.</a:t>
            </a:r>
          </a:p>
          <a:p>
            <a:endParaRPr lang="es-MX" sz="2400" dirty="0"/>
          </a:p>
          <a:p>
            <a:r>
              <a:rPr lang="es-MX" sz="2400" dirty="0"/>
              <a:t>Para Roitman en ese momento histórico confluyen diversas corrientes de pensamiento anticapitalistas y poscapitalistas. </a:t>
            </a:r>
          </a:p>
          <a:p>
            <a:endParaRPr lang="es-MX" sz="2400" dirty="0"/>
          </a:p>
          <a:p>
            <a:r>
              <a:rPr lang="es-MX" sz="2400" dirty="0"/>
              <a:t>Y se empieza a constuir un nuevo modelo político.</a:t>
            </a:r>
          </a:p>
          <a:p>
            <a:endParaRPr lang="es-MX" sz="2400" dirty="0"/>
          </a:p>
          <a:p>
            <a:endParaRPr lang="es-ES" sz="2400" dirty="0"/>
          </a:p>
        </p:txBody>
      </p:sp>
    </p:spTree>
    <p:extLst>
      <p:ext uri="{BB962C8B-B14F-4D97-AF65-F5344CB8AC3E}">
        <p14:creationId xmlns:p14="http://schemas.microsoft.com/office/powerpoint/2010/main" val="3271694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3046988"/>
          </a:xfrm>
          <a:prstGeom prst="rect">
            <a:avLst/>
          </a:prstGeom>
        </p:spPr>
        <p:txBody>
          <a:bodyPr wrap="square">
            <a:spAutoFit/>
          </a:bodyPr>
          <a:lstStyle/>
          <a:p>
            <a:r>
              <a:rPr lang="es-MX" sz="2400" dirty="0"/>
              <a:t>El equilibrio que había entre el hecho económico y el hecho político se perdió. </a:t>
            </a:r>
          </a:p>
          <a:p>
            <a:endParaRPr lang="es-MX" sz="2400" dirty="0"/>
          </a:p>
          <a:p>
            <a:r>
              <a:rPr lang="es-MX" sz="2400" dirty="0"/>
              <a:t>El orden económico se convierte en central y comienza a determinar a la acción política. </a:t>
            </a:r>
          </a:p>
          <a:p>
            <a:endParaRPr lang="es-MX" sz="2400" dirty="0"/>
          </a:p>
          <a:p>
            <a:endParaRPr lang="es-MX" sz="2400" dirty="0"/>
          </a:p>
          <a:p>
            <a:endParaRPr lang="es-ES" sz="2400" dirty="0"/>
          </a:p>
        </p:txBody>
      </p:sp>
    </p:spTree>
    <p:extLst>
      <p:ext uri="{BB962C8B-B14F-4D97-AF65-F5344CB8AC3E}">
        <p14:creationId xmlns:p14="http://schemas.microsoft.com/office/powerpoint/2010/main" val="3068512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6370975"/>
          </a:xfrm>
          <a:prstGeom prst="rect">
            <a:avLst/>
          </a:prstGeom>
        </p:spPr>
        <p:txBody>
          <a:bodyPr wrap="square">
            <a:spAutoFit/>
          </a:bodyPr>
          <a:lstStyle/>
          <a:p>
            <a:r>
              <a:rPr lang="es-MX" sz="2400" dirty="0"/>
              <a:t>Para Roitman, en la etapa keynesiana, la relación entre la economía y la política se resolvía en favor de la política.</a:t>
            </a:r>
          </a:p>
          <a:p>
            <a:endParaRPr lang="es-MX" sz="2400" dirty="0"/>
          </a:p>
          <a:p>
            <a:r>
              <a:rPr lang="es-MX" sz="2400" dirty="0"/>
              <a:t>Sin embargo, en la lógica neoliberal se resuelve a favor del capital privado. </a:t>
            </a:r>
          </a:p>
          <a:p>
            <a:endParaRPr lang="es-MX" sz="2400" dirty="0"/>
          </a:p>
          <a:p>
            <a:r>
              <a:rPr lang="es-MX" sz="2400" dirty="0"/>
              <a:t>Antes, las decisiones políticas y el control de inversiones eran el contrapeso ante la voracidad del capital privado. Existían controles y límites.</a:t>
            </a:r>
          </a:p>
          <a:p>
            <a:endParaRPr lang="es-MX" sz="2400" dirty="0"/>
          </a:p>
          <a:p>
            <a:r>
              <a:rPr lang="es-MX" sz="2400" dirty="0"/>
              <a:t>Teníamos al Ciudadano versus el Consumidor. </a:t>
            </a:r>
          </a:p>
          <a:p>
            <a:endParaRPr lang="es-MX" sz="2400" dirty="0"/>
          </a:p>
          <a:p>
            <a:r>
              <a:rPr lang="es-MX" sz="2400" dirty="0"/>
              <a:t>El poder político era determinante frente al poder económico.</a:t>
            </a:r>
          </a:p>
          <a:p>
            <a:endParaRPr lang="es-MX" sz="2400" dirty="0"/>
          </a:p>
          <a:p>
            <a:endParaRPr lang="es-ES" sz="2400" dirty="0"/>
          </a:p>
        </p:txBody>
      </p:sp>
    </p:spTree>
    <p:extLst>
      <p:ext uri="{BB962C8B-B14F-4D97-AF65-F5344CB8AC3E}">
        <p14:creationId xmlns:p14="http://schemas.microsoft.com/office/powerpoint/2010/main" val="879123228"/>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Tema1.thmx</Template>
  <TotalTime>15236</TotalTime>
  <Words>2842</Words>
  <Application>Microsoft Macintosh PowerPoint</Application>
  <PresentationFormat>Presentación en pantalla (4:3)</PresentationFormat>
  <Paragraphs>486</Paragraphs>
  <Slides>49</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49</vt:i4>
      </vt:variant>
    </vt:vector>
  </HeadingPairs>
  <TitlesOfParts>
    <vt:vector size="52" baseType="lpstr">
      <vt:lpstr>Arial</vt:lpstr>
      <vt:lpstr>Wingdings</vt:lpstr>
      <vt:lpstr>Tema1</vt:lpstr>
      <vt:lpstr>Marcos Roitman</vt:lpstr>
      <vt:lpstr>Marcos Roitman – Ejes teóricos</vt:lpstr>
      <vt:lpstr>Marcos Roitman – Ejes teóricos</vt:lpstr>
      <vt:lpstr>Marcos Roitman – Ejes teóricos</vt:lpstr>
      <vt:lpstr>Marcos Roitman – Los orígenes</vt:lpstr>
      <vt:lpstr>Marcos Roitman – Los orígenes</vt:lpstr>
      <vt:lpstr>Marcos Roitman – Los orígenes</vt:lpstr>
      <vt:lpstr>Marcos Roitman – Los orígenes</vt:lpstr>
      <vt:lpstr>Marcos Roitman – Los orígenes</vt:lpstr>
      <vt:lpstr>Marcos Roitman – Los orígenes</vt:lpstr>
      <vt:lpstr>Marcos Roitman – Los orígenes</vt:lpstr>
      <vt:lpstr>Marcos Roitman – Los orígenes</vt:lpstr>
      <vt:lpstr>Marcos Roitman – Los orígenes</vt:lpstr>
      <vt:lpstr>Marcos Roitman – Pensamiento sistémico</vt:lpstr>
      <vt:lpstr>Marcos Roitman – Pensamiento sistémico</vt:lpstr>
      <vt:lpstr>Marcos Roitman – Pensamiento sistémico</vt:lpstr>
      <vt:lpstr>Marcos Roitman – Pensamiento sistémico</vt:lpstr>
      <vt:lpstr>Marcos Roitman – Pensamiento sistémico</vt:lpstr>
      <vt:lpstr>Marcos Roitman – Socialconformismo</vt:lpstr>
      <vt:lpstr>Marcos Roitman – Socialconformismo</vt:lpstr>
      <vt:lpstr>Marcos Roitman – Socialconformismo</vt:lpstr>
      <vt:lpstr>Marcos Roitman – Operador sistémico</vt:lpstr>
      <vt:lpstr>Marcos Roitman – Operador sistémico</vt:lpstr>
      <vt:lpstr>Marcos Roitman – Operador sistémico</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MUCHAS GRACIAS</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Montesquieu, Comte y Spencer</dc:title>
  <dc:creator>Dra. Juana E. Suárez Conejero</dc:creator>
  <cp:lastModifiedBy>Dra. Juana E. Suárez Conejero</cp:lastModifiedBy>
  <cp:revision>266</cp:revision>
  <dcterms:created xsi:type="dcterms:W3CDTF">2017-08-11T15:39:29Z</dcterms:created>
  <dcterms:modified xsi:type="dcterms:W3CDTF">2021-04-28T17:25:24Z</dcterms:modified>
</cp:coreProperties>
</file>