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1"/>
          </a:solidFill>
        </a:fill>
      </a:tcStyle>
    </a:firstRow>
  </a:tblStyle>
  <a:tblStyle styleId="{C7B018BB-80A7-4F77-B60F-C8B233D01FF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EE7D0"/>
          </a:solidFill>
        </a:fill>
      </a:tcStyle>
    </a:wholeTbl>
    <a:band2H>
      <a:tcTxStyle/>
      <a:tcStyle>
        <a:tcBdr/>
        <a:fill>
          <a:solidFill>
            <a:srgbClr val="EFF3E9"/>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3"/>
          </a:solidFill>
        </a:fill>
      </a:tcStyle>
    </a:firstRow>
  </a:tblStyle>
  <a:tblStyle styleId="{EEE7283C-3CF3-47DC-8721-378D4A62B228}"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CDCCE"/>
          </a:solidFill>
        </a:fill>
      </a:tcStyle>
    </a:wholeTbl>
    <a:band2H>
      <a:tcTxStyle/>
      <a:tcStyle>
        <a:tcBdr/>
        <a:fill>
          <a:solidFill>
            <a:srgbClr val="FDEEE8"/>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chemeClr val="accent6"/>
          </a:solidFill>
        </a:fill>
      </a:tcStyle>
    </a:firstRow>
  </a:tblStyle>
  <a:tblStyle styleId="{CF821DB8-F4EB-4A41-A1BA-3FCAFE7338EE}" styleName="">
    <a:tblBg/>
    <a:wholeTbl>
      <a:tcTxStyle b="on" i="on">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n">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n" i="on">
        <a:font>
          <a:latin typeface="Calibri"/>
          <a:ea typeface="Calibri"/>
          <a:cs typeface="Calibri"/>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firstCol>
    <a:la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lastRow>
    <a:firstRow>
      <a:tcTxStyle b="on" i="on">
        <a:font>
          <a:latin typeface="Calibri"/>
          <a:ea typeface="Calibri"/>
          <a:cs typeface="Calibri"/>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0000"/>
          </a:solidFill>
        </a:fill>
      </a:tcStyle>
    </a:firstRow>
  </a:tblStyle>
  <a:tblStyle styleId="{2708684C-4D16-4618-839F-0558EEFCDFE6}" styleName="">
    <a:tblBg/>
    <a:wholeTb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alibri"/>
          <a:ea typeface="Calibri"/>
          <a:cs typeface="Calibri"/>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varScale="1">
        <p:scale>
          <a:sx n="87" d="100"/>
          <a:sy n="87" d="100"/>
        </p:scale>
        <p:origin x="172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 name="Shape 106"/>
          <p:cNvSpPr>
            <a:spLocks noGrp="1" noRot="1" noChangeAspect="1"/>
          </p:cNvSpPr>
          <p:nvPr>
            <p:ph type="sldImg"/>
          </p:nvPr>
        </p:nvSpPr>
        <p:spPr>
          <a:xfrm>
            <a:off x="1143000" y="685800"/>
            <a:ext cx="4572000" cy="3429000"/>
          </a:xfrm>
          <a:prstGeom prst="rect">
            <a:avLst/>
          </a:prstGeom>
        </p:spPr>
        <p:txBody>
          <a:bodyPr/>
          <a:lstStyle/>
          <a:p>
            <a:endParaRPr/>
          </a:p>
        </p:txBody>
      </p:sp>
      <p:sp>
        <p:nvSpPr>
          <p:cNvPr id="107" name="Shape 10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25000"/>
      </a:lnSpc>
      <a:defRPr sz="2400">
        <a:latin typeface="+mj-lt"/>
        <a:ea typeface="+mj-ea"/>
        <a:cs typeface="+mj-cs"/>
        <a:sym typeface="Avenir Roman"/>
      </a:defRPr>
    </a:lvl1pPr>
    <a:lvl2pPr indent="228600" defTabSz="457200" latinLnBrk="0">
      <a:lnSpc>
        <a:spcPct val="125000"/>
      </a:lnSpc>
      <a:defRPr sz="2400">
        <a:latin typeface="+mj-lt"/>
        <a:ea typeface="+mj-ea"/>
        <a:cs typeface="+mj-cs"/>
        <a:sym typeface="Avenir Roman"/>
      </a:defRPr>
    </a:lvl2pPr>
    <a:lvl3pPr indent="457200" defTabSz="457200" latinLnBrk="0">
      <a:lnSpc>
        <a:spcPct val="125000"/>
      </a:lnSpc>
      <a:defRPr sz="2400">
        <a:latin typeface="+mj-lt"/>
        <a:ea typeface="+mj-ea"/>
        <a:cs typeface="+mj-cs"/>
        <a:sym typeface="Avenir Roman"/>
      </a:defRPr>
    </a:lvl3pPr>
    <a:lvl4pPr indent="685800" defTabSz="457200" latinLnBrk="0">
      <a:lnSpc>
        <a:spcPct val="125000"/>
      </a:lnSpc>
      <a:defRPr sz="2400">
        <a:latin typeface="+mj-lt"/>
        <a:ea typeface="+mj-ea"/>
        <a:cs typeface="+mj-cs"/>
        <a:sym typeface="Avenir Roman"/>
      </a:defRPr>
    </a:lvl4pPr>
    <a:lvl5pPr indent="914400" defTabSz="457200" latinLnBrk="0">
      <a:lnSpc>
        <a:spcPct val="125000"/>
      </a:lnSpc>
      <a:defRPr sz="2400">
        <a:latin typeface="+mj-lt"/>
        <a:ea typeface="+mj-ea"/>
        <a:cs typeface="+mj-cs"/>
        <a:sym typeface="Avenir Roman"/>
      </a:defRPr>
    </a:lvl5pPr>
    <a:lvl6pPr indent="1143000" defTabSz="457200" latinLnBrk="0">
      <a:lnSpc>
        <a:spcPct val="125000"/>
      </a:lnSpc>
      <a:defRPr sz="2400">
        <a:latin typeface="+mj-lt"/>
        <a:ea typeface="+mj-ea"/>
        <a:cs typeface="+mj-cs"/>
        <a:sym typeface="Avenir Roman"/>
      </a:defRPr>
    </a:lvl6pPr>
    <a:lvl7pPr indent="1371600" defTabSz="457200" latinLnBrk="0">
      <a:lnSpc>
        <a:spcPct val="125000"/>
      </a:lnSpc>
      <a:defRPr sz="2400">
        <a:latin typeface="+mj-lt"/>
        <a:ea typeface="+mj-ea"/>
        <a:cs typeface="+mj-cs"/>
        <a:sym typeface="Avenir Roman"/>
      </a:defRPr>
    </a:lvl7pPr>
    <a:lvl8pPr indent="1600200" defTabSz="457200" latinLnBrk="0">
      <a:lnSpc>
        <a:spcPct val="125000"/>
      </a:lnSpc>
      <a:defRPr sz="2400">
        <a:latin typeface="+mj-lt"/>
        <a:ea typeface="+mj-ea"/>
        <a:cs typeface="+mj-cs"/>
        <a:sym typeface="Avenir Roman"/>
      </a:defRPr>
    </a:lvl8pPr>
    <a:lvl9pPr indent="1828800" defTabSz="457200" latinLnBrk="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11" name="Texto del título"/>
          <p:cNvSpPr txBox="1">
            <a:spLocks noGrp="1"/>
          </p:cNvSpPr>
          <p:nvPr>
            <p:ph type="title"/>
          </p:nvPr>
        </p:nvSpPr>
        <p:spPr>
          <a:xfrm>
            <a:off x="685800" y="1844675"/>
            <a:ext cx="7772400" cy="2041525"/>
          </a:xfrm>
          <a:prstGeom prst="rect">
            <a:avLst/>
          </a:prstGeom>
        </p:spPr>
        <p:txBody>
          <a:bodyPr/>
          <a:lstStyle/>
          <a:p>
            <a:r>
              <a:t>Texto del título</a:t>
            </a:r>
          </a:p>
        </p:txBody>
      </p:sp>
      <p:sp>
        <p:nvSpPr>
          <p:cNvPr id="12" name="Nivel de texto 1…"/>
          <p:cNvSpPr txBox="1">
            <a:spLocks noGrp="1"/>
          </p:cNvSpPr>
          <p:nvPr>
            <p:ph type="body" sz="half" idx="1"/>
          </p:nvPr>
        </p:nvSpPr>
        <p:spPr>
          <a:xfrm>
            <a:off x="1371600" y="3886200"/>
            <a:ext cx="6400800" cy="29718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1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ítulo y texto vertical">
    <p:spTree>
      <p:nvGrpSpPr>
        <p:cNvPr id="1" name=""/>
        <p:cNvGrpSpPr/>
        <p:nvPr/>
      </p:nvGrpSpPr>
      <p:grpSpPr>
        <a:xfrm>
          <a:off x="0" y="0"/>
          <a:ext cx="0" cy="0"/>
          <a:chOff x="0" y="0"/>
          <a:chExt cx="0" cy="0"/>
        </a:xfrm>
      </p:grpSpPr>
      <p:sp>
        <p:nvSpPr>
          <p:cNvPr id="89" name="Texto del título"/>
          <p:cNvSpPr txBox="1">
            <a:spLocks noGrp="1"/>
          </p:cNvSpPr>
          <p:nvPr>
            <p:ph type="title"/>
          </p:nvPr>
        </p:nvSpPr>
        <p:spPr>
          <a:prstGeom prst="rect">
            <a:avLst/>
          </a:prstGeom>
        </p:spPr>
        <p:txBody>
          <a:bodyPr/>
          <a:lstStyle/>
          <a:p>
            <a:r>
              <a:t>Texto del título</a:t>
            </a:r>
          </a:p>
        </p:txBody>
      </p:sp>
      <p:sp>
        <p:nvSpPr>
          <p:cNvPr id="90"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9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Título vertical y texto">
    <p:spTree>
      <p:nvGrpSpPr>
        <p:cNvPr id="1" name=""/>
        <p:cNvGrpSpPr/>
        <p:nvPr/>
      </p:nvGrpSpPr>
      <p:grpSpPr>
        <a:xfrm>
          <a:off x="0" y="0"/>
          <a:ext cx="0" cy="0"/>
          <a:chOff x="0" y="0"/>
          <a:chExt cx="0" cy="0"/>
        </a:xfrm>
      </p:grpSpPr>
      <p:sp>
        <p:nvSpPr>
          <p:cNvPr id="98" name="Texto del título"/>
          <p:cNvSpPr txBox="1">
            <a:spLocks noGrp="1"/>
          </p:cNvSpPr>
          <p:nvPr>
            <p:ph type="title"/>
          </p:nvPr>
        </p:nvSpPr>
        <p:spPr>
          <a:xfrm>
            <a:off x="6629400" y="0"/>
            <a:ext cx="2057400" cy="6400802"/>
          </a:xfrm>
          <a:prstGeom prst="rect">
            <a:avLst/>
          </a:prstGeom>
        </p:spPr>
        <p:txBody>
          <a:bodyPr/>
          <a:lstStyle/>
          <a:p>
            <a:r>
              <a:t>Texto del título</a:t>
            </a:r>
          </a:p>
        </p:txBody>
      </p:sp>
      <p:sp>
        <p:nvSpPr>
          <p:cNvPr id="99" name="Nivel de texto 1…"/>
          <p:cNvSpPr txBox="1">
            <a:spLocks noGrp="1"/>
          </p:cNvSpPr>
          <p:nvPr>
            <p:ph type="body" idx="1"/>
          </p:nvPr>
        </p:nvSpPr>
        <p:spPr>
          <a:xfrm>
            <a:off x="457200" y="274638"/>
            <a:ext cx="6019800" cy="6583363"/>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10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y objetos">
    <p:spTree>
      <p:nvGrpSpPr>
        <p:cNvPr id="1" name=""/>
        <p:cNvGrpSpPr/>
        <p:nvPr/>
      </p:nvGrpSpPr>
      <p:grpSpPr>
        <a:xfrm>
          <a:off x="0" y="0"/>
          <a:ext cx="0" cy="0"/>
          <a:chOff x="0" y="0"/>
          <a:chExt cx="0" cy="0"/>
        </a:xfrm>
      </p:grpSpPr>
      <p:sp>
        <p:nvSpPr>
          <p:cNvPr id="20" name="Texto del título"/>
          <p:cNvSpPr txBox="1">
            <a:spLocks noGrp="1"/>
          </p:cNvSpPr>
          <p:nvPr>
            <p:ph type="title"/>
          </p:nvPr>
        </p:nvSpPr>
        <p:spPr>
          <a:prstGeom prst="rect">
            <a:avLst/>
          </a:prstGeom>
        </p:spPr>
        <p:txBody>
          <a:bodyPr/>
          <a:lstStyle/>
          <a:p>
            <a:r>
              <a:t>Texto del título</a:t>
            </a:r>
          </a:p>
        </p:txBody>
      </p:sp>
      <p:sp>
        <p:nvSpPr>
          <p:cNvPr id="21" name="Nivel de texto 1…"/>
          <p:cNvSpPr txBox="1">
            <a:spLocks noGrp="1"/>
          </p:cNvSpPr>
          <p:nvPr>
            <p:ph type="body" idx="1"/>
          </p:nvPr>
        </p:nvSpPr>
        <p:spPr>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2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Encabezado de sección">
    <p:spTree>
      <p:nvGrpSpPr>
        <p:cNvPr id="1" name=""/>
        <p:cNvGrpSpPr/>
        <p:nvPr/>
      </p:nvGrpSpPr>
      <p:grpSpPr>
        <a:xfrm>
          <a:off x="0" y="0"/>
          <a:ext cx="0" cy="0"/>
          <a:chOff x="0" y="0"/>
          <a:chExt cx="0" cy="0"/>
        </a:xfrm>
      </p:grpSpPr>
      <p:sp>
        <p:nvSpPr>
          <p:cNvPr id="29" name="Texto del título"/>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Texto del título</a:t>
            </a:r>
          </a:p>
        </p:txBody>
      </p:sp>
      <p:sp>
        <p:nvSpPr>
          <p:cNvPr id="30" name="Nivel de texto 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Nivel de texto 1</a:t>
            </a:r>
          </a:p>
          <a:p>
            <a:pPr lvl="1"/>
            <a:r>
              <a:t>Nivel de texto 2</a:t>
            </a:r>
          </a:p>
          <a:p>
            <a:pPr lvl="2"/>
            <a:r>
              <a:t>Nivel de texto 3</a:t>
            </a:r>
          </a:p>
          <a:p>
            <a:pPr lvl="3"/>
            <a:r>
              <a:t>Nivel de texto 4</a:t>
            </a:r>
          </a:p>
          <a:p>
            <a:pPr lvl="4"/>
            <a:r>
              <a:t>Nivel de texto 5</a:t>
            </a:r>
          </a:p>
        </p:txBody>
      </p:sp>
      <p:sp>
        <p:nvSpPr>
          <p:cNvPr id="31"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os objetos">
    <p:spTree>
      <p:nvGrpSpPr>
        <p:cNvPr id="1" name=""/>
        <p:cNvGrpSpPr/>
        <p:nvPr/>
      </p:nvGrpSpPr>
      <p:grpSpPr>
        <a:xfrm>
          <a:off x="0" y="0"/>
          <a:ext cx="0" cy="0"/>
          <a:chOff x="0" y="0"/>
          <a:chExt cx="0" cy="0"/>
        </a:xfrm>
      </p:grpSpPr>
      <p:sp>
        <p:nvSpPr>
          <p:cNvPr id="38" name="Texto del título"/>
          <p:cNvSpPr txBox="1">
            <a:spLocks noGrp="1"/>
          </p:cNvSpPr>
          <p:nvPr>
            <p:ph type="title"/>
          </p:nvPr>
        </p:nvSpPr>
        <p:spPr>
          <a:prstGeom prst="rect">
            <a:avLst/>
          </a:prstGeom>
        </p:spPr>
        <p:txBody>
          <a:bodyPr/>
          <a:lstStyle/>
          <a:p>
            <a:r>
              <a:t>Texto del título</a:t>
            </a:r>
          </a:p>
        </p:txBody>
      </p:sp>
      <p:sp>
        <p:nvSpPr>
          <p:cNvPr id="39" name="Nivel de texto 1…"/>
          <p:cNvSpPr txBox="1">
            <a:spLocks noGrp="1"/>
          </p:cNvSpPr>
          <p:nvPr>
            <p:ph type="body" sz="half" idx="1"/>
          </p:nvPr>
        </p:nvSpPr>
        <p:spPr>
          <a:xfrm>
            <a:off x="457200" y="1600200"/>
            <a:ext cx="4038600" cy="52578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Nivel de texto 1</a:t>
            </a:r>
          </a:p>
          <a:p>
            <a:pPr lvl="1"/>
            <a:r>
              <a:t>Nivel de texto 2</a:t>
            </a:r>
          </a:p>
          <a:p>
            <a:pPr lvl="2"/>
            <a:r>
              <a:t>Nivel de texto 3</a:t>
            </a:r>
          </a:p>
          <a:p>
            <a:pPr lvl="3"/>
            <a:r>
              <a:t>Nivel de texto 4</a:t>
            </a:r>
          </a:p>
          <a:p>
            <a:pPr lvl="4"/>
            <a:r>
              <a:t>Nivel de texto 5</a:t>
            </a:r>
          </a:p>
        </p:txBody>
      </p:sp>
      <p:sp>
        <p:nvSpPr>
          <p:cNvPr id="40"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ción">
    <p:spTree>
      <p:nvGrpSpPr>
        <p:cNvPr id="1" name=""/>
        <p:cNvGrpSpPr/>
        <p:nvPr/>
      </p:nvGrpSpPr>
      <p:grpSpPr>
        <a:xfrm>
          <a:off x="0" y="0"/>
          <a:ext cx="0" cy="0"/>
          <a:chOff x="0" y="0"/>
          <a:chExt cx="0" cy="0"/>
        </a:xfrm>
      </p:grpSpPr>
      <p:sp>
        <p:nvSpPr>
          <p:cNvPr id="47" name="Texto del título"/>
          <p:cNvSpPr txBox="1">
            <a:spLocks noGrp="1"/>
          </p:cNvSpPr>
          <p:nvPr>
            <p:ph type="title"/>
          </p:nvPr>
        </p:nvSpPr>
        <p:spPr>
          <a:xfrm>
            <a:off x="457200" y="256810"/>
            <a:ext cx="8229600" cy="1178656"/>
          </a:xfrm>
          <a:prstGeom prst="rect">
            <a:avLst/>
          </a:prstGeom>
        </p:spPr>
        <p:txBody>
          <a:bodyPr/>
          <a:lstStyle/>
          <a:p>
            <a:r>
              <a:t>Texto del título</a:t>
            </a:r>
          </a:p>
        </p:txBody>
      </p:sp>
      <p:sp>
        <p:nvSpPr>
          <p:cNvPr id="48" name="Nivel de texto 1…"/>
          <p:cNvSpPr txBox="1">
            <a:spLocks noGrp="1"/>
          </p:cNvSpPr>
          <p:nvPr>
            <p:ph type="body" sz="quarter" idx="1"/>
          </p:nvPr>
        </p:nvSpPr>
        <p:spPr>
          <a:xfrm>
            <a:off x="457200" y="1435465"/>
            <a:ext cx="4040188" cy="739411"/>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Nivel de texto 1</a:t>
            </a:r>
          </a:p>
          <a:p>
            <a:pPr lvl="1"/>
            <a:r>
              <a:t>Nivel de texto 2</a:t>
            </a:r>
          </a:p>
          <a:p>
            <a:pPr lvl="2"/>
            <a:r>
              <a:t>Nivel de texto 3</a:t>
            </a:r>
          </a:p>
          <a:p>
            <a:pPr lvl="3"/>
            <a:r>
              <a:t>Nivel de texto 4</a:t>
            </a:r>
          </a:p>
          <a:p>
            <a:pPr lvl="4"/>
            <a:r>
              <a:t>Nivel de texto 5</a:t>
            </a:r>
          </a:p>
        </p:txBody>
      </p:sp>
      <p:sp>
        <p:nvSpPr>
          <p:cNvPr id="49"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ólo el título">
    <p:spTree>
      <p:nvGrpSpPr>
        <p:cNvPr id="1" name=""/>
        <p:cNvGrpSpPr/>
        <p:nvPr/>
      </p:nvGrpSpPr>
      <p:grpSpPr>
        <a:xfrm>
          <a:off x="0" y="0"/>
          <a:ext cx="0" cy="0"/>
          <a:chOff x="0" y="0"/>
          <a:chExt cx="0" cy="0"/>
        </a:xfrm>
      </p:grpSpPr>
      <p:sp>
        <p:nvSpPr>
          <p:cNvPr id="56" name="Texto del título"/>
          <p:cNvSpPr txBox="1">
            <a:spLocks noGrp="1"/>
          </p:cNvSpPr>
          <p:nvPr>
            <p:ph type="title"/>
          </p:nvPr>
        </p:nvSpPr>
        <p:spPr>
          <a:prstGeom prst="rect">
            <a:avLst/>
          </a:prstGeom>
        </p:spPr>
        <p:txBody>
          <a:bodyPr/>
          <a:lstStyle/>
          <a:p>
            <a:r>
              <a:t>Texto del título</a:t>
            </a:r>
          </a:p>
        </p:txBody>
      </p:sp>
      <p:sp>
        <p:nvSpPr>
          <p:cNvPr id="57"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n blanco">
    <p:spTree>
      <p:nvGrpSpPr>
        <p:cNvPr id="1" name=""/>
        <p:cNvGrpSpPr/>
        <p:nvPr/>
      </p:nvGrpSpPr>
      <p:grpSpPr>
        <a:xfrm>
          <a:off x="0" y="0"/>
          <a:ext cx="0" cy="0"/>
          <a:chOff x="0" y="0"/>
          <a:chExt cx="0" cy="0"/>
        </a:xfrm>
      </p:grpSpPr>
      <p:sp>
        <p:nvSpPr>
          <p:cNvPr id="64"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ido con título">
    <p:spTree>
      <p:nvGrpSpPr>
        <p:cNvPr id="1" name=""/>
        <p:cNvGrpSpPr/>
        <p:nvPr/>
      </p:nvGrpSpPr>
      <p:grpSpPr>
        <a:xfrm>
          <a:off x="0" y="0"/>
          <a:ext cx="0" cy="0"/>
          <a:chOff x="0" y="0"/>
          <a:chExt cx="0" cy="0"/>
        </a:xfrm>
      </p:grpSpPr>
      <p:sp>
        <p:nvSpPr>
          <p:cNvPr id="71" name="Texto del título"/>
          <p:cNvSpPr txBox="1">
            <a:spLocks noGrp="1"/>
          </p:cNvSpPr>
          <p:nvPr>
            <p:ph type="title"/>
          </p:nvPr>
        </p:nvSpPr>
        <p:spPr>
          <a:xfrm>
            <a:off x="457200" y="0"/>
            <a:ext cx="3008314" cy="1435100"/>
          </a:xfrm>
          <a:prstGeom prst="rect">
            <a:avLst/>
          </a:prstGeom>
        </p:spPr>
        <p:txBody>
          <a:bodyPr anchor="b"/>
          <a:lstStyle>
            <a:lvl1pPr algn="l">
              <a:defRPr sz="2000" b="1"/>
            </a:lvl1pPr>
          </a:lstStyle>
          <a:p>
            <a:r>
              <a:t>Texto del título</a:t>
            </a:r>
          </a:p>
        </p:txBody>
      </p:sp>
      <p:sp>
        <p:nvSpPr>
          <p:cNvPr id="72" name="Nivel de texto 1…"/>
          <p:cNvSpPr txBox="1">
            <a:spLocks noGrp="1"/>
          </p:cNvSpPr>
          <p:nvPr>
            <p:ph type="body" idx="1"/>
          </p:nvPr>
        </p:nvSpPr>
        <p:spPr>
          <a:xfrm>
            <a:off x="3575050" y="273050"/>
            <a:ext cx="5111750" cy="6584950"/>
          </a:xfrm>
          <a:prstGeom prst="rect">
            <a:avLst/>
          </a:prstGeom>
        </p:spPr>
        <p:txBody>
          <a:bodyPr/>
          <a:lstStyle/>
          <a:p>
            <a:r>
              <a:t>Nivel de texto 1</a:t>
            </a:r>
          </a:p>
          <a:p>
            <a:pPr lvl="1"/>
            <a:r>
              <a:t>Nivel de texto 2</a:t>
            </a:r>
          </a:p>
          <a:p>
            <a:pPr lvl="2"/>
            <a:r>
              <a:t>Nivel de texto 3</a:t>
            </a:r>
          </a:p>
          <a:p>
            <a:pPr lvl="3"/>
            <a:r>
              <a:t>Nivel de texto 4</a:t>
            </a:r>
          </a:p>
          <a:p>
            <a:pPr lvl="4"/>
            <a:r>
              <a:t>Nivel de texto 5</a:t>
            </a:r>
          </a:p>
        </p:txBody>
      </p:sp>
      <p:sp>
        <p:nvSpPr>
          <p:cNvPr id="73"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n con título">
    <p:spTree>
      <p:nvGrpSpPr>
        <p:cNvPr id="1" name=""/>
        <p:cNvGrpSpPr/>
        <p:nvPr/>
      </p:nvGrpSpPr>
      <p:grpSpPr>
        <a:xfrm>
          <a:off x="0" y="0"/>
          <a:ext cx="0" cy="0"/>
          <a:chOff x="0" y="0"/>
          <a:chExt cx="0" cy="0"/>
        </a:xfrm>
      </p:grpSpPr>
      <p:sp>
        <p:nvSpPr>
          <p:cNvPr id="80" name="Texto del título"/>
          <p:cNvSpPr txBox="1">
            <a:spLocks noGrp="1"/>
          </p:cNvSpPr>
          <p:nvPr>
            <p:ph type="title"/>
          </p:nvPr>
        </p:nvSpPr>
        <p:spPr>
          <a:xfrm>
            <a:off x="1792288" y="4800600"/>
            <a:ext cx="5486401" cy="566738"/>
          </a:xfrm>
          <a:prstGeom prst="rect">
            <a:avLst/>
          </a:prstGeom>
        </p:spPr>
        <p:txBody>
          <a:bodyPr anchor="b"/>
          <a:lstStyle>
            <a:lvl1pPr algn="l">
              <a:defRPr sz="2000" b="1"/>
            </a:lvl1pPr>
          </a:lstStyle>
          <a:p>
            <a:r>
              <a:t>Texto del título</a:t>
            </a:r>
          </a:p>
        </p:txBody>
      </p:sp>
      <p:sp>
        <p:nvSpPr>
          <p:cNvPr id="81" name="Nivel de texto 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Nivel de texto 1</a:t>
            </a:r>
          </a:p>
          <a:p>
            <a:pPr lvl="1"/>
            <a:r>
              <a:t>Nivel de texto 2</a:t>
            </a:r>
          </a:p>
          <a:p>
            <a:pPr lvl="2"/>
            <a:r>
              <a:t>Nivel de texto 3</a:t>
            </a:r>
          </a:p>
          <a:p>
            <a:pPr lvl="3"/>
            <a:r>
              <a:t>Nivel de texto 4</a:t>
            </a:r>
          </a:p>
          <a:p>
            <a:pPr lvl="4"/>
            <a:r>
              <a:t>Nivel de texto 5</a:t>
            </a:r>
          </a:p>
        </p:txBody>
      </p:sp>
      <p:sp>
        <p:nvSpPr>
          <p:cNvPr id="82" name="Número de diapositiva"/>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o del título"/>
          <p:cNvSpPr txBox="1">
            <a:spLocks noGrp="1"/>
          </p:cNvSpPr>
          <p:nvPr>
            <p:ph type="title"/>
          </p:nvPr>
        </p:nvSpPr>
        <p:spPr>
          <a:xfrm>
            <a:off x="457200" y="92076"/>
            <a:ext cx="8229600" cy="15081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t>Texto del título</a:t>
            </a:r>
          </a:p>
        </p:txBody>
      </p:sp>
      <p:sp>
        <p:nvSpPr>
          <p:cNvPr id="3" name="Nivel de texto 1…"/>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Nivel de texto 1</a:t>
            </a:r>
          </a:p>
          <a:p>
            <a:pPr lvl="1"/>
            <a:r>
              <a:t>Nivel de texto 2</a:t>
            </a:r>
          </a:p>
          <a:p>
            <a:pPr lvl="2"/>
            <a:r>
              <a:t>Nivel de texto 3</a:t>
            </a:r>
          </a:p>
          <a:p>
            <a:pPr lvl="3"/>
            <a:r>
              <a:t>Nivel de texto 4</a:t>
            </a:r>
          </a:p>
          <a:p>
            <a:pPr lvl="4"/>
            <a:r>
              <a:t>Nivel de texto 5</a:t>
            </a:r>
          </a:p>
        </p:txBody>
      </p:sp>
      <p:sp>
        <p:nvSpPr>
          <p:cNvPr id="4" name="Número de diapositiva"/>
          <p:cNvSpPr txBox="1">
            <a:spLocks noGrp="1"/>
          </p:cNvSpPr>
          <p:nvPr>
            <p:ph type="sldNum" sz="quarter" idx="2"/>
          </p:nvPr>
        </p:nvSpPr>
        <p:spPr>
          <a:xfrm>
            <a:off x="6553200" y="6404292"/>
            <a:ext cx="2133600" cy="269241"/>
          </a:xfrm>
          <a:prstGeom prst="rect">
            <a:avLst/>
          </a:prstGeom>
          <a:ln w="12700">
            <a:miter lim="400000"/>
          </a:ln>
        </p:spPr>
        <p:txBody>
          <a:bodyPr lIns="45719" rIns="45719" anchor="ctr">
            <a:spAutoFit/>
          </a:bodyPr>
          <a:lstStyle>
            <a:lvl1pPr algn="r">
              <a:defRPr sz="1200">
                <a:solidFill>
                  <a:srgbClr val="888888"/>
                </a:solidFill>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Lectura comentada…"/>
          <p:cNvSpPr txBox="1"/>
          <p:nvPr/>
        </p:nvSpPr>
        <p:spPr>
          <a:xfrm>
            <a:off x="755576" y="4581128"/>
            <a:ext cx="3996343" cy="108242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2200">
                <a:latin typeface="Arial"/>
                <a:ea typeface="Arial"/>
                <a:cs typeface="Arial"/>
                <a:sym typeface="Arial"/>
              </a:defRPr>
            </a:pPr>
            <a:r>
              <a:t>Lectura comentada</a:t>
            </a:r>
          </a:p>
          <a:p>
            <a:pPr>
              <a:defRPr sz="2200">
                <a:latin typeface="Arial"/>
                <a:ea typeface="Arial"/>
                <a:cs typeface="Arial"/>
                <a:sym typeface="Arial"/>
              </a:defRPr>
            </a:pPr>
            <a:endParaRPr/>
          </a:p>
          <a:p>
            <a:r>
              <a:rPr sz="2200">
                <a:latin typeface="Arial"/>
                <a:ea typeface="Arial"/>
                <a:cs typeface="Arial"/>
                <a:sym typeface="Arial"/>
              </a:rPr>
              <a:t>Dra. Juana E. Suárez Conejero</a:t>
            </a:r>
          </a:p>
        </p:txBody>
      </p:sp>
      <p:pic>
        <p:nvPicPr>
          <p:cNvPr id="110" name="image1.png" descr="image1.png"/>
          <p:cNvPicPr>
            <a:picLocks noChangeAspect="1"/>
          </p:cNvPicPr>
          <p:nvPr/>
        </p:nvPicPr>
        <p:blipFill>
          <a:blip r:embed="rId2"/>
          <a:stretch>
            <a:fillRect/>
          </a:stretch>
        </p:blipFill>
        <p:spPr>
          <a:xfrm>
            <a:off x="-1" y="0"/>
            <a:ext cx="9144001" cy="4077073"/>
          </a:xfrm>
          <a:prstGeom prst="rect">
            <a:avLst/>
          </a:prstGeom>
          <a:ln w="12700">
            <a:miter lim="400000"/>
          </a:ln>
        </p:spPr>
      </p:pic>
      <p:sp>
        <p:nvSpPr>
          <p:cNvPr id="111" name="El nuevo espíritu del capitalismo. Boltanski y Chiapello."/>
          <p:cNvSpPr txBox="1"/>
          <p:nvPr/>
        </p:nvSpPr>
        <p:spPr>
          <a:xfrm>
            <a:off x="1367644" y="1870224"/>
            <a:ext cx="6408712" cy="1920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4000">
                <a:solidFill>
                  <a:srgbClr val="FFFFFF"/>
                </a:solidFill>
                <a:latin typeface="Sansation"/>
                <a:ea typeface="Sansation"/>
                <a:cs typeface="Sansation"/>
                <a:sym typeface="Sansation"/>
              </a:defRPr>
            </a:lvl1pPr>
          </a:lstStyle>
          <a:p>
            <a:pPr>
              <a:defRPr sz="1800">
                <a:solidFill>
                  <a:srgbClr val="000000"/>
                </a:solidFill>
                <a:latin typeface="Calibri"/>
                <a:ea typeface="Calibri"/>
                <a:cs typeface="Calibri"/>
                <a:sym typeface="Calibri"/>
              </a:defRPr>
            </a:pPr>
            <a:r>
              <a:rPr sz="4000">
                <a:solidFill>
                  <a:srgbClr val="FFFFFF"/>
                </a:solidFill>
                <a:latin typeface="Sansation"/>
                <a:ea typeface="Sansation"/>
                <a:cs typeface="Sansation"/>
                <a:sym typeface="Sansation"/>
              </a:rPr>
              <a:t>El nuevo espíritu del capitalismo. Boltanski y Chiapello.</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46" name="La sociología económica en Boltanski"/>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sociología económica en Boltanski</a:t>
            </a:r>
          </a:p>
        </p:txBody>
      </p:sp>
      <p:sp>
        <p:nvSpPr>
          <p:cNvPr id="147" name="Boltanski hace un análisis histórico de las sociedades, a partir del papel de la crítica, demostrando cuáles son los principios (creencias, representaciones) que legitiman a las sociedades.…"/>
          <p:cNvSpPr txBox="1"/>
          <p:nvPr/>
        </p:nvSpPr>
        <p:spPr>
          <a:xfrm>
            <a:off x="395535" y="2492896"/>
            <a:ext cx="8136906" cy="16936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Boltanski hace un análisis histórico de las sociedades, a partir del papel de la crítica, demostrando cuáles son los </a:t>
            </a:r>
            <a:r>
              <a:rPr u="sng"/>
              <a:t>principios (creencias, representaciones) que legitiman a las sociedades</a:t>
            </a:r>
            <a:r>
              <a:t>.</a:t>
            </a:r>
          </a:p>
          <a:p>
            <a:pPr>
              <a:defRPr>
                <a:latin typeface="Arial"/>
                <a:ea typeface="Arial"/>
                <a:cs typeface="Arial"/>
                <a:sym typeface="Arial"/>
              </a:defRPr>
            </a:pPr>
            <a:endParaRPr/>
          </a:p>
          <a:p>
            <a:pPr>
              <a:defRPr>
                <a:latin typeface="Arial"/>
                <a:ea typeface="Arial"/>
                <a:cs typeface="Arial"/>
                <a:sym typeface="Arial"/>
              </a:defRPr>
            </a:pPr>
            <a:r>
              <a:t>De ahí se deriva su principal concepto: </a:t>
            </a:r>
            <a:r>
              <a:rPr u="sng"/>
              <a:t>la cité o ciudad</a:t>
            </a:r>
            <a:r>
              <a:t>. Este es un concepto abstracto que describe los </a:t>
            </a:r>
            <a:r>
              <a:rPr u="sng"/>
              <a:t>órdenes de legitimidad.</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50" name="La cité en Boltanski"/>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rPr sz="2400">
                <a:latin typeface="Arial"/>
                <a:ea typeface="Arial"/>
                <a:cs typeface="Arial"/>
                <a:sym typeface="Arial"/>
              </a:rPr>
              <a:t>La </a:t>
            </a:r>
            <a:r>
              <a:rPr sz="2400" i="1">
                <a:latin typeface="Arial"/>
                <a:ea typeface="Arial"/>
                <a:cs typeface="Arial"/>
                <a:sym typeface="Arial"/>
              </a:rPr>
              <a:t>cité</a:t>
            </a:r>
            <a:r>
              <a:rPr sz="2400">
                <a:latin typeface="Arial"/>
                <a:ea typeface="Arial"/>
                <a:cs typeface="Arial"/>
                <a:sym typeface="Arial"/>
              </a:rPr>
              <a:t> en Boltanski</a:t>
            </a:r>
          </a:p>
        </p:txBody>
      </p:sp>
      <p:sp>
        <p:nvSpPr>
          <p:cNvPr id="151" name="El concepto de ciudades expresa el dinamismo propio de los regímenes a través del tiempo, por lo que las “ciudades” son “seres históricos” que se rigen en función de dos factores culturales:…"/>
          <p:cNvSpPr txBox="1"/>
          <p:nvPr/>
        </p:nvSpPr>
        <p:spPr>
          <a:xfrm>
            <a:off x="395535" y="2492896"/>
            <a:ext cx="8136906" cy="24937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El concepto de ciudades expresa el dinamismo propio de los regímenes a través del tiempo, por lo que las “ciudades” son “seres históricos” que se rigen en función de dos factores culturales: </a:t>
            </a:r>
          </a:p>
          <a:p>
            <a:pPr>
              <a:defRPr>
                <a:latin typeface="Arial"/>
                <a:ea typeface="Arial"/>
                <a:cs typeface="Arial"/>
                <a:sym typeface="Arial"/>
              </a:defRPr>
            </a:pPr>
            <a:endParaRPr/>
          </a:p>
          <a:p>
            <a:pPr marL="300789" indent="-300789">
              <a:buSzPct val="100000"/>
              <a:buAutoNum type="alphaLcParenR"/>
              <a:defRPr>
                <a:latin typeface="Arial"/>
                <a:ea typeface="Arial"/>
                <a:cs typeface="Arial"/>
                <a:sym typeface="Arial"/>
              </a:defRPr>
            </a:pPr>
            <a:r>
              <a:t>formas de </a:t>
            </a:r>
            <a:r>
              <a:rPr u="sng"/>
              <a:t>acumulación</a:t>
            </a:r>
            <a:r>
              <a:t>.</a:t>
            </a:r>
          </a:p>
          <a:p>
            <a:pPr>
              <a:defRPr>
                <a:latin typeface="Arial"/>
                <a:ea typeface="Arial"/>
                <a:cs typeface="Arial"/>
                <a:sym typeface="Arial"/>
              </a:defRPr>
            </a:pPr>
            <a:endParaRPr/>
          </a:p>
          <a:p>
            <a:pPr marL="300789" indent="-300789">
              <a:buSzPct val="100000"/>
              <a:buAutoNum type="alphaLcParenR" startAt="2"/>
              <a:defRPr>
                <a:latin typeface="Arial"/>
                <a:ea typeface="Arial"/>
                <a:cs typeface="Arial"/>
                <a:sym typeface="Arial"/>
              </a:defRPr>
            </a:pPr>
            <a:r>
              <a:t>tipos de </a:t>
            </a:r>
            <a:r>
              <a:rPr u="sng"/>
              <a:t>críticas</a:t>
            </a:r>
            <a:r>
              <a:t> (acerca de las creencias, de las representaciones) que obligan a justificar los valores “legítimos” de la ciudad, para garantizar su reproducción.</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54" name="La cité en Boltanski"/>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rPr sz="2400">
                <a:latin typeface="Arial"/>
                <a:ea typeface="Arial"/>
                <a:cs typeface="Arial"/>
                <a:sym typeface="Arial"/>
              </a:rPr>
              <a:t>La </a:t>
            </a:r>
            <a:r>
              <a:rPr sz="2400" i="1">
                <a:latin typeface="Arial"/>
                <a:ea typeface="Arial"/>
                <a:cs typeface="Arial"/>
                <a:sym typeface="Arial"/>
              </a:rPr>
              <a:t>cité</a:t>
            </a:r>
            <a:r>
              <a:rPr sz="2400">
                <a:latin typeface="Arial"/>
                <a:ea typeface="Arial"/>
                <a:cs typeface="Arial"/>
                <a:sym typeface="Arial"/>
              </a:rPr>
              <a:t> en Boltanski</a:t>
            </a:r>
          </a:p>
        </p:txBody>
      </p:sp>
      <p:sp>
        <p:nvSpPr>
          <p:cNvPr id="155" name="Boltanski y Laurent Thevenot elaboran un esquema teórico de seis regímenes que dan cuenta de los principios ideales de justicia en una determinada formación socio-histórica.…"/>
          <p:cNvSpPr txBox="1"/>
          <p:nvPr/>
        </p:nvSpPr>
        <p:spPr>
          <a:xfrm>
            <a:off x="395535" y="2492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Boltanski y Laurent Thevenot elaboran un esquema teórico de seis regímenes que dan cuenta de los principios ideales de justicia en una determinada formación socio-histórica.</a:t>
            </a:r>
          </a:p>
          <a:p>
            <a:pP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la ciudad inspirada</a:t>
            </a:r>
          </a:p>
          <a:p>
            <a:pPr marL="180473" indent="-180473">
              <a:buSzPct val="100000"/>
              <a:buChar char="•"/>
              <a:defRPr>
                <a:latin typeface="Arial"/>
                <a:ea typeface="Arial"/>
                <a:cs typeface="Arial"/>
                <a:sym typeface="Arial"/>
              </a:defRPr>
            </a:pPr>
            <a:r>
              <a:t>la ciudad doméstica</a:t>
            </a:r>
          </a:p>
          <a:p>
            <a:pPr marL="180473" indent="-180473">
              <a:buSzPct val="100000"/>
              <a:buChar char="•"/>
              <a:defRPr>
                <a:latin typeface="Arial"/>
                <a:ea typeface="Arial"/>
                <a:cs typeface="Arial"/>
                <a:sym typeface="Arial"/>
              </a:defRPr>
            </a:pPr>
            <a:r>
              <a:t>la ciudad del renombre</a:t>
            </a:r>
          </a:p>
          <a:p>
            <a:pPr marL="180473" indent="-180473">
              <a:buSzPct val="100000"/>
              <a:buChar char="•"/>
              <a:defRPr>
                <a:latin typeface="Arial"/>
                <a:ea typeface="Arial"/>
                <a:cs typeface="Arial"/>
                <a:sym typeface="Arial"/>
              </a:defRPr>
            </a:pPr>
            <a:r>
              <a:t>la ciudad cívica</a:t>
            </a:r>
          </a:p>
          <a:p>
            <a:pPr marL="180473" indent="-180473">
              <a:buSzPct val="100000"/>
              <a:buChar char="•"/>
              <a:defRPr>
                <a:latin typeface="Arial"/>
                <a:ea typeface="Arial"/>
                <a:cs typeface="Arial"/>
                <a:sym typeface="Arial"/>
              </a:defRPr>
            </a:pPr>
            <a:r>
              <a:t>la ciudad mercantil</a:t>
            </a:r>
          </a:p>
          <a:p>
            <a:pPr marL="180473" indent="-180473">
              <a:buSzPct val="100000"/>
              <a:buChar char="•"/>
              <a:defRPr>
                <a:latin typeface="Arial"/>
                <a:ea typeface="Arial"/>
                <a:cs typeface="Arial"/>
                <a:sym typeface="Arial"/>
              </a:defRPr>
            </a:pPr>
            <a:r>
              <a:t>la ciudad industrial</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58" name="La cité en Boltanski"/>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rPr sz="2400">
                <a:latin typeface="Arial"/>
                <a:ea typeface="Arial"/>
                <a:cs typeface="Arial"/>
                <a:sym typeface="Arial"/>
              </a:rPr>
              <a:t>La </a:t>
            </a:r>
            <a:r>
              <a:rPr sz="2400" i="1">
                <a:latin typeface="Arial"/>
                <a:ea typeface="Arial"/>
                <a:cs typeface="Arial"/>
                <a:sym typeface="Arial"/>
              </a:rPr>
              <a:t>cité</a:t>
            </a:r>
            <a:r>
              <a:rPr sz="2400">
                <a:latin typeface="Arial"/>
                <a:ea typeface="Arial"/>
                <a:cs typeface="Arial"/>
                <a:sym typeface="Arial"/>
              </a:rPr>
              <a:t> en Boltanski</a:t>
            </a:r>
          </a:p>
        </p:txBody>
      </p:sp>
      <p:sp>
        <p:nvSpPr>
          <p:cNvPr id="159" name="La ciudad inspirada: imperio exclusivo de la creatividad como valor moral legítimo.…"/>
          <p:cNvSpPr txBox="1"/>
          <p:nvPr/>
        </p:nvSpPr>
        <p:spPr>
          <a:xfrm>
            <a:off x="395535" y="2492896"/>
            <a:ext cx="8136906" cy="38272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La ciudad inspirada: imperio exclusivo de la </a:t>
            </a:r>
            <a:r>
              <a:rPr u="sng"/>
              <a:t>creatividad</a:t>
            </a:r>
            <a:r>
              <a:t> como valor moral legítimo.</a:t>
            </a:r>
          </a:p>
          <a:p>
            <a:pPr>
              <a:defRPr>
                <a:latin typeface="Arial"/>
                <a:ea typeface="Arial"/>
                <a:cs typeface="Arial"/>
                <a:sym typeface="Arial"/>
              </a:defRPr>
            </a:pPr>
            <a:endParaRPr/>
          </a:p>
          <a:p>
            <a:pPr>
              <a:defRPr>
                <a:latin typeface="Arial"/>
                <a:ea typeface="Arial"/>
                <a:cs typeface="Arial"/>
                <a:sym typeface="Arial"/>
              </a:defRPr>
            </a:pPr>
            <a:r>
              <a:t>La ciudad doméstica: donde reina el valor de la </a:t>
            </a:r>
            <a:r>
              <a:rPr u="sng"/>
              <a:t>jerarquía</a:t>
            </a:r>
            <a:r>
              <a:t>.</a:t>
            </a:r>
          </a:p>
          <a:p>
            <a:pPr>
              <a:defRPr>
                <a:latin typeface="Arial"/>
                <a:ea typeface="Arial"/>
                <a:cs typeface="Arial"/>
                <a:sym typeface="Arial"/>
              </a:defRPr>
            </a:pPr>
            <a:endParaRPr/>
          </a:p>
          <a:p>
            <a:pPr>
              <a:defRPr>
                <a:latin typeface="Arial"/>
                <a:ea typeface="Arial"/>
                <a:cs typeface="Arial"/>
                <a:sym typeface="Arial"/>
              </a:defRPr>
            </a:pPr>
            <a:r>
              <a:t>La ciudad del renombre: el bien común característico son la </a:t>
            </a:r>
            <a:r>
              <a:rPr u="sng"/>
              <a:t>reputación y el honor.</a:t>
            </a:r>
          </a:p>
          <a:p>
            <a:pPr>
              <a:defRPr>
                <a:latin typeface="Arial"/>
                <a:ea typeface="Arial"/>
                <a:cs typeface="Arial"/>
                <a:sym typeface="Arial"/>
              </a:defRPr>
            </a:pPr>
            <a:endParaRPr u="sng"/>
          </a:p>
          <a:p>
            <a:pPr>
              <a:defRPr>
                <a:latin typeface="Arial"/>
                <a:ea typeface="Arial"/>
                <a:cs typeface="Arial"/>
                <a:sym typeface="Arial"/>
              </a:defRPr>
            </a:pPr>
            <a:r>
              <a:t>La ciudad cívica: basada en el principio universal de la </a:t>
            </a:r>
            <a:r>
              <a:rPr u="sng"/>
              <a:t>igualdad</a:t>
            </a:r>
            <a:r>
              <a:t> de las personas ante la ley.</a:t>
            </a:r>
          </a:p>
          <a:p>
            <a:pPr>
              <a:defRPr>
                <a:latin typeface="Arial"/>
                <a:ea typeface="Arial"/>
                <a:cs typeface="Arial"/>
                <a:sym typeface="Arial"/>
              </a:defRPr>
            </a:pPr>
            <a:endParaRPr/>
          </a:p>
          <a:p>
            <a:pPr>
              <a:defRPr>
                <a:latin typeface="Arial"/>
                <a:ea typeface="Arial"/>
                <a:cs typeface="Arial"/>
                <a:sym typeface="Arial"/>
              </a:defRPr>
            </a:pPr>
            <a:r>
              <a:t>La ciudad mercantil: la </a:t>
            </a:r>
            <a:r>
              <a:rPr u="sng"/>
              <a:t>riqueza</a:t>
            </a:r>
            <a:r>
              <a:t> es el valor legítimo universalmente compartido.</a:t>
            </a:r>
          </a:p>
          <a:p>
            <a:pPr>
              <a:defRPr>
                <a:latin typeface="Arial"/>
                <a:ea typeface="Arial"/>
                <a:cs typeface="Arial"/>
                <a:sym typeface="Arial"/>
              </a:defRPr>
            </a:pPr>
            <a:endParaRPr/>
          </a:p>
          <a:p>
            <a:pPr>
              <a:defRPr>
                <a:latin typeface="Arial"/>
                <a:ea typeface="Arial"/>
                <a:cs typeface="Arial"/>
                <a:sym typeface="Arial"/>
              </a:defRPr>
            </a:pPr>
            <a:r>
              <a:t>La ciudad industrial: se basa en la aspiración universal a la </a:t>
            </a:r>
            <a:r>
              <a:rPr u="sng"/>
              <a:t>eficiencia</a:t>
            </a:r>
            <a:r>
              <a:t>.</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62"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163" name="Para Boltanski actualmente se encuentra en formación una nueva ciudad, denominada “ciudad por proyectos”.…"/>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Para Boltanski actualmente se encuentra en formación una </a:t>
            </a:r>
            <a:r>
              <a:rPr u="sng"/>
              <a:t>nueva ciudad</a:t>
            </a:r>
            <a:r>
              <a:t>, denominada “ciudad </a:t>
            </a:r>
            <a:r>
              <a:rPr u="sng"/>
              <a:t>por proyectos</a:t>
            </a:r>
            <a:r>
              <a:t>”.</a:t>
            </a:r>
          </a:p>
          <a:p>
            <a:pPr>
              <a:defRPr>
                <a:latin typeface="Arial"/>
                <a:ea typeface="Arial"/>
                <a:cs typeface="Arial"/>
                <a:sym typeface="Arial"/>
              </a:defRPr>
            </a:pPr>
            <a:endParaRPr/>
          </a:p>
          <a:p>
            <a:pPr>
              <a:defRPr>
                <a:latin typeface="Arial"/>
                <a:ea typeface="Arial"/>
                <a:cs typeface="Arial"/>
                <a:sym typeface="Arial"/>
              </a:defRPr>
            </a:pPr>
            <a:r>
              <a:t>Se refiere a la llamada “nueva economía” que comienza a gestarse en la década de los 70. </a:t>
            </a:r>
          </a:p>
          <a:p>
            <a:pPr>
              <a:defRPr>
                <a:latin typeface="Arial"/>
                <a:ea typeface="Arial"/>
                <a:cs typeface="Arial"/>
                <a:sym typeface="Arial"/>
              </a:defRPr>
            </a:pPr>
            <a:endParaRPr/>
          </a:p>
          <a:p>
            <a:pPr>
              <a:defRPr>
                <a:latin typeface="Arial"/>
                <a:ea typeface="Arial"/>
                <a:cs typeface="Arial"/>
                <a:sym typeface="Arial"/>
              </a:defRPr>
            </a:pPr>
            <a:r>
              <a:t>Usando como metáfora a una red, Bolstanki constata que se está </a:t>
            </a:r>
            <a:r>
              <a:rPr u="sng"/>
              <a:t>rompiendo el modelo de la ciudad industrial</a:t>
            </a:r>
            <a:r>
              <a:t>, la cual propone una </a:t>
            </a:r>
            <a:r>
              <a:rPr u="sng"/>
              <a:t>formación social planificada</a:t>
            </a:r>
            <a:r>
              <a:t> (y, por lo tanto </a:t>
            </a:r>
            <a:r>
              <a:rPr u="sng"/>
              <a:t>rígida</a:t>
            </a:r>
            <a:r>
              <a:t>) y </a:t>
            </a:r>
            <a:r>
              <a:rPr u="sng"/>
              <a:t>jerárquica</a:t>
            </a:r>
            <a:r>
              <a:t> en forma </a:t>
            </a:r>
            <a:r>
              <a:rPr u="sng"/>
              <a:t>piramidal</a:t>
            </a:r>
            <a:r>
              <a:t>.</a:t>
            </a:r>
          </a:p>
          <a:p>
            <a:pPr>
              <a:defRPr>
                <a:latin typeface="Arial"/>
                <a:ea typeface="Arial"/>
                <a:cs typeface="Arial"/>
                <a:sym typeface="Arial"/>
              </a:defRPr>
            </a:pPr>
            <a:endParaRPr/>
          </a:p>
          <a:p>
            <a:pPr>
              <a:defRPr>
                <a:latin typeface="Arial"/>
                <a:ea typeface="Arial"/>
                <a:cs typeface="Arial"/>
                <a:sym typeface="Arial"/>
              </a:defRPr>
            </a:pPr>
            <a:r>
              <a:t>Y se está dando paso a un nuevo modelo, la ciudad por proyectos, la cual permite la </a:t>
            </a:r>
            <a:r>
              <a:rPr u="sng"/>
              <a:t>interacción simultánea de actores heterogéneos</a:t>
            </a:r>
            <a:r>
              <a:t> (que se suceden y reemplazan en los diferentes planos).</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66" name="La economía política y la sociología económica"/>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400">
                <a:latin typeface="Arial"/>
                <a:ea typeface="Arial"/>
                <a:cs typeface="Arial"/>
                <a:sym typeface="Arial"/>
              </a:defRPr>
            </a:pPr>
            <a:r>
              <a:t>La economía política y la sociología económica </a:t>
            </a:r>
          </a:p>
        </p:txBody>
      </p:sp>
      <p:sp>
        <p:nvSpPr>
          <p:cNvPr id="167" name="Sin embargo, para comprender bien la ciudad por proyectos debemos ir hacia atrás, y ver la postura de Boltanski sobre la economía política.…"/>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Sin embargo, para comprender bien la ciudad por proyectos debemos ir hacia atrás, y ver la postura de Boltanski sobre la </a:t>
            </a:r>
            <a:r>
              <a:rPr u="sng"/>
              <a:t>economía política</a:t>
            </a:r>
            <a:r>
              <a:t>.</a:t>
            </a:r>
          </a:p>
          <a:p>
            <a:pPr>
              <a:defRPr>
                <a:latin typeface="Arial"/>
                <a:ea typeface="Arial"/>
                <a:cs typeface="Arial"/>
                <a:sym typeface="Arial"/>
              </a:defRPr>
            </a:pPr>
            <a:endParaRPr/>
          </a:p>
          <a:p>
            <a:pPr>
              <a:defRPr>
                <a:latin typeface="Arial"/>
                <a:ea typeface="Arial"/>
                <a:cs typeface="Arial"/>
                <a:sym typeface="Arial"/>
              </a:defRPr>
            </a:pPr>
            <a:r>
              <a:t>Boltanski elabora su </a:t>
            </a:r>
            <a:r>
              <a:rPr u="sng"/>
              <a:t>sociología económica</a:t>
            </a:r>
            <a:r>
              <a:t> basándose en la </a:t>
            </a:r>
            <a:r>
              <a:rPr u="sng"/>
              <a:t>economía política</a:t>
            </a:r>
            <a:r>
              <a:t>.</a:t>
            </a:r>
          </a:p>
          <a:p>
            <a:pPr>
              <a:defRPr>
                <a:latin typeface="Arial"/>
                <a:ea typeface="Arial"/>
                <a:cs typeface="Arial"/>
                <a:sym typeface="Arial"/>
              </a:defRPr>
            </a:pPr>
            <a:endParaRPr/>
          </a:p>
          <a:p>
            <a:pPr>
              <a:defRPr>
                <a:latin typeface="Arial"/>
                <a:ea typeface="Arial"/>
                <a:cs typeface="Arial"/>
                <a:sym typeface="Arial"/>
              </a:defRPr>
            </a:pPr>
            <a:r>
              <a:t>Y para ello retoma a </a:t>
            </a:r>
            <a:r>
              <a:rPr u="sng"/>
              <a:t>Weber</a:t>
            </a:r>
            <a:r>
              <a:t> a través de la noción “</a:t>
            </a:r>
            <a:r>
              <a:rPr u="sng"/>
              <a:t>espíritu del capitalismo</a:t>
            </a:r>
            <a:r>
              <a:t>”.</a:t>
            </a:r>
          </a:p>
          <a:p>
            <a:pPr>
              <a:defRPr>
                <a:latin typeface="Arial"/>
                <a:ea typeface="Arial"/>
                <a:cs typeface="Arial"/>
                <a:sym typeface="Arial"/>
              </a:defRPr>
            </a:pPr>
            <a:endParaRPr/>
          </a:p>
          <a:p>
            <a:pPr>
              <a:defRPr>
                <a:latin typeface="Arial"/>
                <a:ea typeface="Arial"/>
                <a:cs typeface="Arial"/>
                <a:sym typeface="Arial"/>
              </a:defRPr>
            </a:pPr>
            <a:r>
              <a:t>¿Y por qué?</a:t>
            </a:r>
          </a:p>
          <a:p>
            <a:pPr>
              <a:defRPr>
                <a:latin typeface="Arial"/>
                <a:ea typeface="Arial"/>
                <a:cs typeface="Arial"/>
                <a:sym typeface="Arial"/>
              </a:defRPr>
            </a:pPr>
            <a:endParaRPr/>
          </a:p>
          <a:p>
            <a:pPr>
              <a:defRPr>
                <a:latin typeface="Arial"/>
                <a:ea typeface="Arial"/>
                <a:cs typeface="Arial"/>
                <a:sym typeface="Arial"/>
              </a:defRPr>
            </a:pPr>
            <a:r>
              <a:t>Porque para Boltanski la noción de espíritu del capitalismo permite articular los dos conceptos centrales sobre los que reposan su análisis: </a:t>
            </a:r>
            <a:r>
              <a:rPr u="sng"/>
              <a:t>capitalismo y crítica</a:t>
            </a:r>
            <a:r>
              <a:t>. Estos conceptos se encuentran en una </a:t>
            </a:r>
            <a:r>
              <a:rPr u="sng"/>
              <a:t>relación dinámica</a:t>
            </a:r>
            <a:r>
              <a:t>.</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70"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71" name="Para Max Weber el espíritu del capitalismo es el conjunto de elementos éticos que, si bien ajenos en su finalidad a la lógica capitalista, inspiran las acciones a favor de la acumulación de capital.…"/>
          <p:cNvSpPr txBox="1"/>
          <p:nvPr/>
        </p:nvSpPr>
        <p:spPr>
          <a:xfrm>
            <a:off x="395535" y="2492896"/>
            <a:ext cx="8136906" cy="40939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Para Max Weber el espíritu del capitalismo es el conjunto de </a:t>
            </a:r>
            <a:r>
              <a:rPr u="sng"/>
              <a:t>elementos éticos </a:t>
            </a:r>
            <a:r>
              <a:t>que, si bien ajenos en su finalidad a la lógica capitalista, </a:t>
            </a:r>
            <a:r>
              <a:rPr u="sng"/>
              <a:t>inspiran las acciones a favor de la acumulación de capital</a:t>
            </a:r>
            <a:r>
              <a:t>. </a:t>
            </a:r>
          </a:p>
          <a:p>
            <a:pPr>
              <a:defRPr>
                <a:latin typeface="Arial"/>
                <a:ea typeface="Arial"/>
                <a:cs typeface="Arial"/>
                <a:sym typeface="Arial"/>
              </a:defRPr>
            </a:pPr>
            <a:endParaRPr/>
          </a:p>
          <a:p>
            <a:pPr>
              <a:defRPr>
                <a:latin typeface="Arial"/>
                <a:ea typeface="Arial"/>
                <a:cs typeface="Arial"/>
                <a:sym typeface="Arial"/>
              </a:defRPr>
            </a:pPr>
            <a:r>
              <a:t>La concepción del trabajo como </a:t>
            </a:r>
            <a:r>
              <a:rPr u="sng"/>
              <a:t>Beruf</a:t>
            </a:r>
            <a:r>
              <a:t> (vocación religiosa que exige ser cumplida) ofrecía un </a:t>
            </a:r>
            <a:r>
              <a:rPr u="sng"/>
              <a:t>punto de apoyo normativo</a:t>
            </a:r>
            <a:r>
              <a:t> a los comerciantes y  a los </a:t>
            </a:r>
            <a:r>
              <a:rPr u="sng"/>
              <a:t>empresarios</a:t>
            </a:r>
            <a:r>
              <a:t> del capitalismo y les facilitaba </a:t>
            </a:r>
            <a:r>
              <a:rPr u="sng"/>
              <a:t>buenas razones</a:t>
            </a:r>
            <a:r>
              <a:t> (motivaciones psicológicas) para consagrarse, sin descanso y conscientemente, a su tarea; emprender la </a:t>
            </a:r>
            <a:r>
              <a:rPr u="sng"/>
              <a:t>racionalización implacable de sus negocios</a:t>
            </a:r>
            <a:r>
              <a:t>, ligada de forma indisoluble a la </a:t>
            </a:r>
            <a:r>
              <a:rPr u="sng"/>
              <a:t>búsqueda del máximo beneficio</a:t>
            </a:r>
            <a:r>
              <a:t>. Este era el signo del éxito en el cumplimiento de la vocación. </a:t>
            </a:r>
          </a:p>
          <a:p>
            <a:pPr>
              <a:defRPr>
                <a:latin typeface="Arial"/>
                <a:ea typeface="Arial"/>
                <a:cs typeface="Arial"/>
                <a:sym typeface="Arial"/>
              </a:defRPr>
            </a:pPr>
            <a:endParaRPr/>
          </a:p>
          <a:p>
            <a:pPr>
              <a:defRPr>
                <a:latin typeface="Arial"/>
                <a:ea typeface="Arial"/>
                <a:cs typeface="Arial"/>
                <a:sym typeface="Arial"/>
              </a:defRPr>
            </a:pPr>
            <a:r>
              <a:t>La idea de trabajo como Beruf servía también para que los </a:t>
            </a:r>
            <a:r>
              <a:rPr u="sng"/>
              <a:t>obreros</a:t>
            </a:r>
            <a:r>
              <a:t> se mostraran dóciles y firmes en su tarea, convencidos de que </a:t>
            </a:r>
            <a:r>
              <a:rPr u="sng"/>
              <a:t>el hombre debe cumplir su deber allí donde la providencia le ha situado</a:t>
            </a:r>
            <a:r>
              <a:t>.</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74"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75" name="Antes de continuar, es importante recalcar lo que las palabras quieren decir para Boltanski, por lo que trabajaremos algunas definiciones.…"/>
          <p:cNvSpPr txBox="1"/>
          <p:nvPr/>
        </p:nvSpPr>
        <p:spPr>
          <a:xfrm>
            <a:off x="395535" y="2492896"/>
            <a:ext cx="8136906" cy="39796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Antes de continuar, es importante recalcar lo que las palabras quieren decir para Boltanski, por lo que trabajaremos algunas definiciones.</a:t>
            </a:r>
          </a:p>
          <a:p>
            <a:pPr>
              <a:defRPr>
                <a:latin typeface="Arial"/>
                <a:ea typeface="Arial"/>
                <a:cs typeface="Arial"/>
                <a:sym typeface="Arial"/>
              </a:defRPr>
            </a:pPr>
            <a:endParaRPr/>
          </a:p>
          <a:p>
            <a:pPr>
              <a:defRPr>
                <a:latin typeface="Arial"/>
                <a:ea typeface="Arial"/>
                <a:cs typeface="Arial"/>
                <a:sym typeface="Arial"/>
              </a:defRPr>
            </a:pPr>
            <a:r>
              <a:rPr u="sng"/>
              <a:t>Capitalismo</a:t>
            </a:r>
            <a:r>
              <a:t>: modo de producción que busca la </a:t>
            </a:r>
            <a:r>
              <a:rPr u="sng"/>
              <a:t>acumulación ilimitada de capital </a:t>
            </a:r>
            <a:r>
              <a:t>mediante medios formalmente pacíficos.</a:t>
            </a:r>
          </a:p>
          <a:p>
            <a:pPr>
              <a:defRPr>
                <a:latin typeface="Arial"/>
                <a:ea typeface="Arial"/>
                <a:cs typeface="Arial"/>
                <a:sym typeface="Arial"/>
              </a:defRPr>
            </a:pPr>
            <a:endParaRPr/>
          </a:p>
          <a:p>
            <a:pPr defTabSz="457200">
              <a:spcBef>
                <a:spcPts val="1200"/>
              </a:spcBef>
              <a:defRPr>
                <a:latin typeface="Arial"/>
                <a:ea typeface="Arial"/>
                <a:cs typeface="Arial"/>
                <a:sym typeface="Arial"/>
              </a:defRPr>
            </a:pPr>
            <a:r>
              <a:t>“La </a:t>
            </a:r>
            <a:r>
              <a:rPr u="sng"/>
              <a:t>perpetua puesta en circulación del capital </a:t>
            </a:r>
            <a:r>
              <a:t>dentro del circuito económico, con el objetivo de </a:t>
            </a:r>
            <a:r>
              <a:rPr u="sng"/>
              <a:t>extraer beneficios</a:t>
            </a:r>
            <a:r>
              <a:t>, es decir, de incrementar el capital que será a su vez reinvertido de nuevo, sería lo que caracterizaría primordialmente al capitalismo y lo que le conferiría esa dinámica y esa fuerza de transformación que han fascinado a sus observadores, incluso a los más hostiles”.</a:t>
            </a:r>
          </a:p>
          <a:p>
            <a:pPr>
              <a:defRPr>
                <a:latin typeface="Arial"/>
                <a:ea typeface="Arial"/>
                <a:cs typeface="Arial"/>
                <a:sym typeface="Arial"/>
              </a:defRPr>
            </a:pPr>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78"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79" name="Acumulación de capital: no consiste en un acaparamiento de riquezas, es decir, de objetos deseados por su valor de uso, su función ostentatoria o como signos de poder.…"/>
          <p:cNvSpPr txBox="1"/>
          <p:nvPr/>
        </p:nvSpPr>
        <p:spPr>
          <a:xfrm>
            <a:off x="395535" y="2492896"/>
            <a:ext cx="8136906" cy="32938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rPr u="sng"/>
              <a:t>Acumulación de capital</a:t>
            </a:r>
            <a:r>
              <a:t>: </a:t>
            </a:r>
            <a:r>
              <a:rPr u="sng"/>
              <a:t>no consiste en un acaparamiento de riquezas</a:t>
            </a:r>
            <a:r>
              <a:t>, es decir, de objetos deseados por su valor de uso, su función ostentatoria o como signos de poder. </a:t>
            </a:r>
          </a:p>
          <a:p>
            <a:pPr>
              <a:defRPr>
                <a:latin typeface="Arial"/>
                <a:ea typeface="Arial"/>
                <a:cs typeface="Arial"/>
                <a:sym typeface="Arial"/>
              </a:defRPr>
            </a:pPr>
            <a:endParaRPr/>
          </a:p>
          <a:p>
            <a:pPr>
              <a:defRPr>
                <a:latin typeface="Arial"/>
                <a:ea typeface="Arial"/>
                <a:cs typeface="Arial"/>
                <a:sym typeface="Arial"/>
              </a:defRPr>
            </a:pPr>
            <a:r>
              <a:t>El único objetivo realmente importante es la </a:t>
            </a:r>
            <a:r>
              <a:rPr u="sng"/>
              <a:t>transformación permanente del capital</a:t>
            </a:r>
            <a:r>
              <a:t>, de los bienes y adquisiciones en producción, de la producción en dinero y del dinero en nuevas inversiones.</a:t>
            </a:r>
          </a:p>
          <a:p>
            <a:pPr>
              <a:defRPr>
                <a:latin typeface="Arial"/>
                <a:ea typeface="Arial"/>
                <a:cs typeface="Arial"/>
                <a:sym typeface="Arial"/>
              </a:defRPr>
            </a:pPr>
            <a:endParaRPr/>
          </a:p>
          <a:p>
            <a:pPr>
              <a:defRPr>
                <a:latin typeface="Arial"/>
                <a:ea typeface="Arial"/>
                <a:cs typeface="Arial"/>
                <a:sym typeface="Arial"/>
              </a:defRPr>
            </a:pPr>
            <a:r>
              <a:t>Este </a:t>
            </a:r>
            <a:r>
              <a:rPr u="sng"/>
              <a:t>desapego que muestra el capital por las formas materiales de la riqueza </a:t>
            </a:r>
            <a:r>
              <a:t>le confiere un </a:t>
            </a:r>
            <a:r>
              <a:rPr u="sng"/>
              <a:t>carácter verdaderamente abstracto</a:t>
            </a:r>
            <a:r>
              <a:t>, que contribuye a </a:t>
            </a:r>
            <a:r>
              <a:rPr u="sng"/>
              <a:t>perpetuar la acumulación: no existe límite alguno, no hay saciedad posible</a:t>
            </a:r>
            <a:r>
              <a:t>.</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82"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83" name="Circulación de capital: El capital, al ser constantemente reinvertido y al no poder seguir creciendo sino siendo puesto en circulación, hace que la capacidad del capitalista para recuperar su dinero invertido incrementado con algún beneficio se encuentre"/>
          <p:cNvSpPr txBox="1"/>
          <p:nvPr/>
        </p:nvSpPr>
        <p:spPr>
          <a:xfrm>
            <a:off x="395535" y="2492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rPr u="sng"/>
              <a:t>Circulación de capital</a:t>
            </a:r>
            <a:r>
              <a:t>: El capital, al ser </a:t>
            </a:r>
            <a:r>
              <a:rPr u="sng"/>
              <a:t>constantemente reinvertido</a:t>
            </a:r>
            <a:r>
              <a:t> y al no poder seguir </a:t>
            </a:r>
            <a:r>
              <a:rPr u="sng"/>
              <a:t>creciendo</a:t>
            </a:r>
            <a:r>
              <a:t> sino siendo </a:t>
            </a:r>
            <a:r>
              <a:rPr u="sng"/>
              <a:t>puesto en circulación</a:t>
            </a:r>
            <a:r>
              <a:t>, hace que la capacidad del </a:t>
            </a:r>
            <a:r>
              <a:rPr u="sng"/>
              <a:t>capitalista</a:t>
            </a:r>
            <a:r>
              <a:t> para recuperar su dinero invertido incrementado con algún beneficio se encuentre </a:t>
            </a:r>
            <a:r>
              <a:rPr u="sng"/>
              <a:t>perpetuamente amenazada</a:t>
            </a:r>
            <a:r>
              <a:t>, en particular debido a las acciones de </a:t>
            </a:r>
            <a:r>
              <a:rPr u="sng"/>
              <a:t>otros capitalistas</a:t>
            </a:r>
            <a:r>
              <a:t> con quienes se disputa el poder de compra de los consumidores. </a:t>
            </a:r>
          </a:p>
          <a:p>
            <a:pPr>
              <a:defRPr>
                <a:latin typeface="Arial"/>
                <a:ea typeface="Arial"/>
                <a:cs typeface="Arial"/>
                <a:sym typeface="Arial"/>
              </a:defRPr>
            </a:pPr>
            <a:endParaRPr/>
          </a:p>
          <a:p>
            <a:pPr>
              <a:defRPr>
                <a:latin typeface="Arial"/>
                <a:ea typeface="Arial"/>
                <a:cs typeface="Arial"/>
                <a:sym typeface="Arial"/>
              </a:defRPr>
            </a:pPr>
            <a:r>
              <a:t>Esta dinámica genera una </a:t>
            </a:r>
            <a:r>
              <a:rPr u="sng"/>
              <a:t>inquietud permanente</a:t>
            </a:r>
            <a:r>
              <a:t> y ofrece al capitalista un </a:t>
            </a:r>
            <a:r>
              <a:rPr u="sng"/>
              <a:t>motivo</a:t>
            </a:r>
            <a:r>
              <a:t> de autopreservación muy poderoso para continuar sin descanso el </a:t>
            </a:r>
            <a:r>
              <a:rPr u="sng"/>
              <a:t>proceso de acumulación</a:t>
            </a:r>
            <a:r>
              <a:t>.</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14" name="Sociólogo y escritor francés.…"/>
          <p:cNvSpPr txBox="1"/>
          <p:nvPr/>
        </p:nvSpPr>
        <p:spPr>
          <a:xfrm>
            <a:off x="4984502" y="2445067"/>
            <a:ext cx="3560639" cy="1967866"/>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t>S</a:t>
            </a:r>
            <a:r>
              <a:rPr>
                <a:latin typeface="Arial"/>
                <a:ea typeface="Arial"/>
                <a:cs typeface="Arial"/>
                <a:sym typeface="Arial"/>
              </a:rPr>
              <a:t>ociólogo y escritor francés. </a:t>
            </a:r>
          </a:p>
          <a:p>
            <a:endParaRPr>
              <a:latin typeface="Arial"/>
              <a:ea typeface="Arial"/>
              <a:cs typeface="Arial"/>
              <a:sym typeface="Arial"/>
            </a:endParaRPr>
          </a:p>
          <a:p>
            <a:r>
              <a:rPr>
                <a:latin typeface="Arial"/>
                <a:ea typeface="Arial"/>
                <a:cs typeface="Arial"/>
                <a:sym typeface="Arial"/>
              </a:rPr>
              <a:t>Director de estudios en la École des hautes études en sciences sociales y miembro fundador del Groupe de sociologie politique et morale.</a:t>
            </a:r>
          </a:p>
        </p:txBody>
      </p:sp>
      <p:pic>
        <p:nvPicPr>
          <p:cNvPr id="115" name="Imagen" descr="Imagen"/>
          <p:cNvPicPr>
            <a:picLocks noChangeAspect="1"/>
          </p:cNvPicPr>
          <p:nvPr/>
        </p:nvPicPr>
        <p:blipFill>
          <a:blip r:embed="rId3"/>
          <a:stretch>
            <a:fillRect/>
          </a:stretch>
        </p:blipFill>
        <p:spPr>
          <a:xfrm>
            <a:off x="813656" y="1354539"/>
            <a:ext cx="3487167" cy="5202300"/>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86"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87" name="Capitalistas: Principales actores responsables de la acumulación y crecimiento del capital que presionan directamente a las empresas para que obtengan el máximo de beneficios."/>
          <p:cNvSpPr txBox="1"/>
          <p:nvPr/>
        </p:nvSpPr>
        <p:spPr>
          <a:xfrm>
            <a:off x="395535" y="2492896"/>
            <a:ext cx="8136906" cy="16936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endParaRPr/>
          </a:p>
          <a:p>
            <a:pPr>
              <a:defRPr>
                <a:latin typeface="Arial"/>
                <a:ea typeface="Arial"/>
                <a:cs typeface="Arial"/>
                <a:sym typeface="Arial"/>
              </a:defRPr>
            </a:pPr>
            <a:r>
              <a:rPr u="sng"/>
              <a:t>Capitalistas</a:t>
            </a:r>
            <a:r>
              <a:t>: Principales actores </a:t>
            </a:r>
            <a:r>
              <a:rPr u="sng"/>
              <a:t>responsables de la acumulación y crecimiento del capital </a:t>
            </a:r>
            <a:r>
              <a:t>que presionan directamente a las empresas para que obtengan el máximo de beneficios. </a:t>
            </a:r>
          </a:p>
          <a:p>
            <a:pPr>
              <a:defRPr>
                <a:latin typeface="Arial"/>
                <a:ea typeface="Arial"/>
                <a:cs typeface="Arial"/>
                <a:sym typeface="Arial"/>
              </a:defRPr>
            </a:pPr>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90"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91" name="Régimen salarial: Es considerado independiente de las formas jurídicas contractuales: lo importante es que existe una parte de la población que no detenta nada o tiene muy poco capital, que obtiene ingresos por la venta de su fuerza de trabajo (y no por "/>
          <p:cNvSpPr txBox="1"/>
          <p:nvPr/>
        </p:nvSpPr>
        <p:spPr>
          <a:xfrm>
            <a:off x="395535" y="2492896"/>
            <a:ext cx="8136906" cy="24937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endParaRPr/>
          </a:p>
          <a:p>
            <a:pPr>
              <a:defRPr>
                <a:latin typeface="Arial"/>
                <a:ea typeface="Arial"/>
                <a:cs typeface="Arial"/>
                <a:sym typeface="Arial"/>
              </a:defRPr>
            </a:pPr>
            <a:r>
              <a:rPr u="sng"/>
              <a:t>Régimen salarial</a:t>
            </a:r>
            <a:r>
              <a:t>: Es considerado independiente de las formas jurídicas contractuales: lo importante es que existe </a:t>
            </a:r>
            <a:r>
              <a:rPr u="sng"/>
              <a:t>una parte de la población que no detenta nada o tiene muy poco capital</a:t>
            </a:r>
            <a:r>
              <a:t>, que obtiene ingresos por la </a:t>
            </a:r>
            <a:r>
              <a:rPr u="sng"/>
              <a:t>venta de su fuerza de trabajo</a:t>
            </a:r>
            <a:r>
              <a:t> (y no por la venta de los productos resultantes de su trabajo), y que no dispone de medios de producción, por lo que depende para trabajar de las decisiones de quienes los detentan. </a:t>
            </a:r>
          </a:p>
          <a:p>
            <a:pPr>
              <a:defRPr>
                <a:latin typeface="Arial"/>
                <a:ea typeface="Arial"/>
                <a:cs typeface="Arial"/>
                <a:sym typeface="Arial"/>
              </a:defRPr>
            </a:pPr>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94"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95" name="El asalariado abandona, en el marco de la relación salarial y a cambio de su remuneración, todo derecho de propiedad sobre el resultado de su esfuerzo, que va a parar íntegramente a manos de los detentores del capital.…"/>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rPr u="sng"/>
              <a:t>El asalariado abandona</a:t>
            </a:r>
            <a:r>
              <a:t>, en el marco de la relación salarial y a cambio de su remuneración, </a:t>
            </a:r>
            <a:r>
              <a:rPr u="sng"/>
              <a:t>todo derecho de propiedad sobre el resultado de su esfuerzo</a:t>
            </a:r>
            <a:r>
              <a:t>, que va a parar íntegramente a manos de los detentores del capital.</a:t>
            </a:r>
          </a:p>
          <a:p>
            <a:pPr>
              <a:defRPr>
                <a:latin typeface="Arial"/>
                <a:ea typeface="Arial"/>
                <a:cs typeface="Arial"/>
                <a:sym typeface="Arial"/>
              </a:defRPr>
            </a:pPr>
            <a:endParaRPr/>
          </a:p>
          <a:p>
            <a:pPr>
              <a:defRPr>
                <a:latin typeface="Arial"/>
                <a:ea typeface="Arial"/>
                <a:cs typeface="Arial"/>
                <a:sym typeface="Arial"/>
              </a:defRPr>
            </a:pPr>
            <a:r>
              <a:t>Un rasgo importante del régimen salarial es que el trabajador asalariado es </a:t>
            </a:r>
            <a:r>
              <a:rPr u="sng"/>
              <a:t>teóricamente libre de mostrar su rechazo a trabajar en las condiciones propuestas por el capitalista</a:t>
            </a:r>
            <a:r>
              <a:t>, al igual que éste es también libre de no proporcionar empleos en las condiciones demandadas por el trabajador. </a:t>
            </a:r>
          </a:p>
          <a:p>
            <a:pPr>
              <a:defRPr>
                <a:latin typeface="Arial"/>
                <a:ea typeface="Arial"/>
                <a:cs typeface="Arial"/>
                <a:sym typeface="Arial"/>
              </a:defRPr>
            </a:pPr>
            <a:endParaRPr/>
          </a:p>
          <a:p>
            <a:pPr>
              <a:defRPr>
                <a:latin typeface="Arial"/>
                <a:ea typeface="Arial"/>
                <a:cs typeface="Arial"/>
                <a:sym typeface="Arial"/>
              </a:defRPr>
            </a:pPr>
            <a:r>
              <a:t>Sin embargo, </a:t>
            </a:r>
            <a:r>
              <a:rPr u="sng"/>
              <a:t>la relación es desigual en la medida que el trabajador no puede sobrevivir mucho tiempo sin trabajar. </a:t>
            </a:r>
          </a:p>
          <a:p>
            <a:pPr>
              <a:defRPr>
                <a:latin typeface="Arial"/>
                <a:ea typeface="Arial"/>
                <a:cs typeface="Arial"/>
                <a:sym typeface="Arial"/>
              </a:defRPr>
            </a:pPr>
            <a:endParaRPr u="sng"/>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98"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199" name="Y se va develando el verdadero sentido del espíritu del capitalismo.…"/>
          <p:cNvSpPr txBox="1"/>
          <p:nvPr/>
        </p:nvSpPr>
        <p:spPr>
          <a:xfrm>
            <a:off x="395535" y="2492896"/>
            <a:ext cx="8136906" cy="32938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Y se va develando el verdadero sentido del espíritu del capitalismo.</a:t>
            </a:r>
          </a:p>
          <a:p>
            <a:pPr>
              <a:defRPr>
                <a:latin typeface="Arial"/>
                <a:ea typeface="Arial"/>
                <a:cs typeface="Arial"/>
                <a:sym typeface="Arial"/>
              </a:defRPr>
            </a:pPr>
            <a:endParaRPr/>
          </a:p>
          <a:p>
            <a:pPr>
              <a:defRPr>
                <a:latin typeface="Arial"/>
                <a:ea typeface="Arial"/>
                <a:cs typeface="Arial"/>
                <a:sym typeface="Arial"/>
              </a:defRPr>
            </a:pPr>
            <a:r>
              <a:t>El capitalismo es, en muchos aspectos, un sistema </a:t>
            </a:r>
            <a:r>
              <a:rPr u="sng"/>
              <a:t>absurdo</a:t>
            </a:r>
            <a:r>
              <a:t>: </a:t>
            </a:r>
          </a:p>
          <a:p>
            <a:pPr>
              <a:defRPr>
                <a:latin typeface="Arial"/>
                <a:ea typeface="Arial"/>
                <a:cs typeface="Arial"/>
                <a:sym typeface="Arial"/>
              </a:defRPr>
            </a:pPr>
            <a:endParaRPr/>
          </a:p>
          <a:p>
            <a:pPr>
              <a:defRPr>
                <a:latin typeface="Arial"/>
                <a:ea typeface="Arial"/>
                <a:cs typeface="Arial"/>
                <a:sym typeface="Arial"/>
              </a:defRPr>
            </a:pPr>
            <a:r>
              <a:t>Los </a:t>
            </a:r>
            <a:r>
              <a:rPr u="sng"/>
              <a:t>asalariados pierden la propiedad sobre el resultado de su trabajo</a:t>
            </a:r>
            <a:r>
              <a:t> y la posibilidad de llevar a cabo una vida activa más allá de la </a:t>
            </a:r>
            <a:r>
              <a:rPr u="sng"/>
              <a:t>subordinación</a:t>
            </a:r>
            <a:r>
              <a:t>. </a:t>
            </a:r>
          </a:p>
          <a:p>
            <a:pPr>
              <a:defRPr>
                <a:latin typeface="Arial"/>
                <a:ea typeface="Arial"/>
                <a:cs typeface="Arial"/>
                <a:sym typeface="Arial"/>
              </a:defRPr>
            </a:pPr>
            <a:endParaRPr/>
          </a:p>
          <a:p>
            <a:pPr>
              <a:defRPr>
                <a:latin typeface="Arial"/>
                <a:ea typeface="Arial"/>
                <a:cs typeface="Arial"/>
                <a:sym typeface="Arial"/>
              </a:defRPr>
            </a:pPr>
            <a:r>
              <a:t>Los </a:t>
            </a:r>
            <a:r>
              <a:rPr u="sng"/>
              <a:t>capitalistas se encuentran encadenados a un proceso sin fin e insaciable, totalmente abstracto y disociado de la satisfacción de necesidades</a:t>
            </a:r>
            <a:r>
              <a:t> de consumo, aunque sean de lujo. </a:t>
            </a:r>
          </a:p>
          <a:p>
            <a:pPr>
              <a:defRPr>
                <a:latin typeface="Arial"/>
                <a:ea typeface="Arial"/>
                <a:cs typeface="Arial"/>
                <a:sym typeface="Arial"/>
              </a:defRPr>
            </a:pPr>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02"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203" name="Y entonces, si es tan absurdo, habría que preguntarse ¿por qué se mantiene el capitalismo?…"/>
          <p:cNvSpPr txBox="1"/>
          <p:nvPr/>
        </p:nvSpPr>
        <p:spPr>
          <a:xfrm>
            <a:off x="395535" y="2492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Y entonces, si es tan absurdo, habría que preguntarse ¿por qué se mantiene el capitalismo?</a:t>
            </a:r>
          </a:p>
          <a:p>
            <a:pPr>
              <a:defRPr>
                <a:latin typeface="Arial"/>
                <a:ea typeface="Arial"/>
                <a:cs typeface="Arial"/>
                <a:sym typeface="Arial"/>
              </a:defRPr>
            </a:pPr>
            <a:endParaRPr/>
          </a:p>
          <a:p>
            <a:pPr>
              <a:defRPr>
                <a:latin typeface="Arial"/>
                <a:ea typeface="Arial"/>
                <a:cs typeface="Arial"/>
                <a:sym typeface="Arial"/>
              </a:defRPr>
            </a:pPr>
            <a:r>
              <a:t>Se mantiene por la </a:t>
            </a:r>
            <a:r>
              <a:rPr u="sng"/>
              <a:t>ideología</a:t>
            </a:r>
            <a:r>
              <a:t> que justifica el compromiso con el capitalismo.</a:t>
            </a:r>
          </a:p>
          <a:p>
            <a:pPr>
              <a:defRPr>
                <a:latin typeface="Arial"/>
                <a:ea typeface="Arial"/>
                <a:cs typeface="Arial"/>
                <a:sym typeface="Arial"/>
              </a:defRPr>
            </a:pPr>
            <a:endParaRPr/>
          </a:p>
          <a:p>
            <a:pPr>
              <a:defRPr u="sng">
                <a:latin typeface="Arial"/>
                <a:ea typeface="Arial"/>
                <a:cs typeface="Arial"/>
                <a:sym typeface="Arial"/>
              </a:defRPr>
            </a:pPr>
            <a:r>
              <a:t>El espíritu del capitalismo son los argumentos que pueden ser invocados para justificar, no solo los beneficios que la participación en los procesos capitalistas puede aportarnos a título individual, sino también las ventajas colectivas, definidas en términos de bien común.</a:t>
            </a:r>
          </a:p>
          <a:p>
            <a:pPr>
              <a:defRPr>
                <a:latin typeface="Arial"/>
                <a:ea typeface="Arial"/>
                <a:cs typeface="Arial"/>
                <a:sym typeface="Arial"/>
              </a:defRPr>
            </a:pPr>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06"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207" name="En resumen: las personas necesitan razones morales para adherirse al capitalismo.…"/>
          <p:cNvSpPr txBox="1"/>
          <p:nvPr/>
        </p:nvSpPr>
        <p:spPr>
          <a:xfrm>
            <a:off x="395535" y="2492896"/>
            <a:ext cx="8136906" cy="40939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En resumen: las personas necesitan </a:t>
            </a:r>
            <a:r>
              <a:rPr u="sng"/>
              <a:t>razones morales</a:t>
            </a:r>
            <a:r>
              <a:t> para adherirse al capitalismo.</a:t>
            </a:r>
          </a:p>
          <a:p>
            <a:pPr>
              <a:defRPr>
                <a:latin typeface="Arial"/>
                <a:ea typeface="Arial"/>
                <a:cs typeface="Arial"/>
                <a:sym typeface="Arial"/>
              </a:defRPr>
            </a:pPr>
            <a:endParaRPr/>
          </a:p>
          <a:p>
            <a:pPr>
              <a:defRPr>
                <a:latin typeface="Arial"/>
                <a:ea typeface="Arial"/>
                <a:cs typeface="Arial"/>
                <a:sym typeface="Arial"/>
              </a:defRPr>
            </a:pPr>
            <a:r>
              <a:t>La sobrevivencia del capitalismo se debe a que ha podido apoyarse en un cierto número de </a:t>
            </a:r>
            <a:r>
              <a:rPr u="sng"/>
              <a:t>representaciones y de justificaciones compartidas</a:t>
            </a:r>
            <a:r>
              <a:t>, que han hecho de él un </a:t>
            </a:r>
            <a:r>
              <a:rPr u="sng"/>
              <a:t>orden aceptable e incluso deseable. </a:t>
            </a:r>
          </a:p>
          <a:p>
            <a:pPr>
              <a:defRPr>
                <a:latin typeface="Arial"/>
                <a:ea typeface="Arial"/>
                <a:cs typeface="Arial"/>
                <a:sym typeface="Arial"/>
              </a:defRPr>
            </a:pPr>
            <a:endParaRPr u="sng"/>
          </a:p>
          <a:p>
            <a:pPr>
              <a:defRPr u="sng">
                <a:latin typeface="Arial"/>
                <a:ea typeface="Arial"/>
                <a:cs typeface="Arial"/>
                <a:sym typeface="Arial"/>
              </a:defRPr>
            </a:pPr>
            <a:r>
              <a:t>Las mayorías creemos que el capitalismo es el único orden posible o, al menos creemos, que el capitalismo es el mejor de los órdenes posibles.</a:t>
            </a:r>
          </a:p>
          <a:p>
            <a:pPr>
              <a:defRPr>
                <a:latin typeface="Arial"/>
                <a:ea typeface="Arial"/>
                <a:cs typeface="Arial"/>
                <a:sym typeface="Arial"/>
              </a:defRPr>
            </a:pPr>
            <a:endParaRPr/>
          </a:p>
          <a:p>
            <a:pPr>
              <a:defRPr>
                <a:latin typeface="Arial"/>
                <a:ea typeface="Arial"/>
                <a:cs typeface="Arial"/>
                <a:sym typeface="Arial"/>
              </a:defRPr>
            </a:pPr>
            <a:r>
              <a:t>Y el capitalismo se mantendrá mientras estas justificaciones sean lo suficientemente robustas como para ser aceptadas por un número lo suficientemente grande de gente, de manera que pueda contenerse o superarse la desesperanza que el orden capitalista también inspira.</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10" name="El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espíritu del capitalismo</a:t>
            </a:r>
          </a:p>
        </p:txBody>
      </p:sp>
      <p:sp>
        <p:nvSpPr>
          <p:cNvPr id="211" name="Pero como constatan Boltanski y otro número de autores, a partir de los años 70 todo comienza a cambiar. Desde el punto de vista económico, y desde el punto de vista cultural.…"/>
          <p:cNvSpPr txBox="1"/>
          <p:nvPr/>
        </p:nvSpPr>
        <p:spPr>
          <a:xfrm>
            <a:off x="395535" y="2365896"/>
            <a:ext cx="8136906" cy="16936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Pero como constatan Boltanski y otro número de autores, a partir de los </a:t>
            </a:r>
            <a:r>
              <a:rPr u="sng"/>
              <a:t>años 70 todo comienza a cambiar</a:t>
            </a:r>
            <a:r>
              <a:t>. Desde el punto de vista económico, y desde el punto de vista cultural.</a:t>
            </a:r>
          </a:p>
          <a:p>
            <a:pPr>
              <a:defRPr>
                <a:latin typeface="Arial"/>
                <a:ea typeface="Arial"/>
                <a:cs typeface="Arial"/>
                <a:sym typeface="Arial"/>
              </a:defRPr>
            </a:pPr>
            <a:endParaRPr/>
          </a:p>
          <a:p>
            <a:pPr>
              <a:defRPr>
                <a:latin typeface="Arial"/>
                <a:ea typeface="Arial"/>
                <a:cs typeface="Arial"/>
                <a:sym typeface="Arial"/>
              </a:defRPr>
            </a:pPr>
            <a:r>
              <a:t>¿Y entonces, con este cambio, cuáles son los nuevos argumentos que pasan a </a:t>
            </a:r>
            <a:r>
              <a:rPr u="sng"/>
              <a:t>legitimar</a:t>
            </a:r>
            <a:r>
              <a:t> al capitalismo?</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14"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15" name="Y podemos hablar de un nuevo espíritu del capitalismo.…"/>
          <p:cNvSpPr txBox="1"/>
          <p:nvPr/>
        </p:nvSpPr>
        <p:spPr>
          <a:xfrm>
            <a:off x="395535" y="2365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Y podemos hablar de un </a:t>
            </a:r>
            <a:r>
              <a:rPr u="sng"/>
              <a:t>nuevo espíritu del capitalismo</a:t>
            </a:r>
            <a:r>
              <a:t>.</a:t>
            </a:r>
          </a:p>
          <a:p>
            <a:pPr>
              <a:defRPr>
                <a:latin typeface="Arial"/>
                <a:ea typeface="Arial"/>
                <a:cs typeface="Arial"/>
                <a:sym typeface="Arial"/>
              </a:defRPr>
            </a:pPr>
            <a:endParaRPr/>
          </a:p>
          <a:p>
            <a:pPr>
              <a:defRPr>
                <a:latin typeface="Arial"/>
                <a:ea typeface="Arial"/>
                <a:cs typeface="Arial"/>
                <a:sym typeface="Arial"/>
              </a:defRPr>
            </a:pPr>
            <a:r>
              <a:t>Hemos asistido al surgimiento de </a:t>
            </a:r>
            <a:r>
              <a:rPr u="sng"/>
              <a:t>una representación del mundo radicalmente nueva con respecto al pensamiento tradicional</a:t>
            </a:r>
            <a:r>
              <a:t>: la separación radical de los aspectos económicos del tejido social.</a:t>
            </a:r>
          </a:p>
          <a:p>
            <a:pPr>
              <a:defRPr>
                <a:latin typeface="Arial"/>
                <a:ea typeface="Arial"/>
                <a:cs typeface="Arial"/>
                <a:sym typeface="Arial"/>
              </a:defRPr>
            </a:pPr>
            <a:endParaRPr/>
          </a:p>
          <a:p>
            <a:pPr>
              <a:defRPr>
                <a:latin typeface="Arial"/>
                <a:ea typeface="Arial"/>
                <a:cs typeface="Arial"/>
                <a:sym typeface="Arial"/>
              </a:defRPr>
            </a:pPr>
            <a:r>
              <a:t>Esta concepción permitió dar cuerpo a la </a:t>
            </a:r>
            <a:r>
              <a:rPr u="sng"/>
              <a:t>creencia</a:t>
            </a:r>
            <a:r>
              <a:t> de que l</a:t>
            </a:r>
            <a:r>
              <a:rPr u="sng"/>
              <a:t>a economía constituye una esfera autónoma</a:t>
            </a:r>
            <a:r>
              <a:t>, independiente de la ideología y de la moral, que obedece a leyes positivas, dejando de lado el hecho de que semejante convicción es el resultado de un trabajo ideológico.</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18"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19" name="La incorporación del utilitarismo a la economía ha permitido que se asuma como “natural” que todo lo que es beneficioso para el individuo lo es también para la sociedad.…"/>
          <p:cNvSpPr txBox="1"/>
          <p:nvPr/>
        </p:nvSpPr>
        <p:spPr>
          <a:xfrm>
            <a:off x="395535" y="2365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endParaRPr/>
          </a:p>
          <a:p>
            <a:pPr>
              <a:defRPr>
                <a:latin typeface="Arial"/>
                <a:ea typeface="Arial"/>
                <a:cs typeface="Arial"/>
                <a:sym typeface="Arial"/>
              </a:defRPr>
            </a:pPr>
            <a:r>
              <a:t>La incorporación del utilitarismo a la economía ha permitido que se </a:t>
            </a:r>
            <a:r>
              <a:rPr u="sng"/>
              <a:t>asuma como “natural” que todo lo que es beneficioso para el individuo lo es también para la sociedad</a:t>
            </a:r>
            <a:r>
              <a:t>. </a:t>
            </a:r>
          </a:p>
          <a:p>
            <a:pPr>
              <a:defRPr>
                <a:latin typeface="Arial"/>
                <a:ea typeface="Arial"/>
                <a:cs typeface="Arial"/>
                <a:sym typeface="Arial"/>
              </a:defRPr>
            </a:pPr>
            <a:endParaRPr/>
          </a:p>
          <a:p>
            <a:pPr>
              <a:defRPr>
                <a:latin typeface="Arial"/>
                <a:ea typeface="Arial"/>
                <a:cs typeface="Arial"/>
                <a:sym typeface="Arial"/>
              </a:defRPr>
            </a:pPr>
            <a:r>
              <a:t>Y por analogía, </a:t>
            </a:r>
            <a:r>
              <a:rPr u="sng"/>
              <a:t>todo lo que engendre beneficios</a:t>
            </a:r>
            <a:r>
              <a:t> (y sirva, por lo tanto, al capitalismo) </a:t>
            </a:r>
            <a:r>
              <a:rPr u="sng"/>
              <a:t>sirve también a la sociedad</a:t>
            </a:r>
            <a:r>
              <a:t>.</a:t>
            </a:r>
          </a:p>
          <a:p>
            <a:pPr>
              <a:defRPr>
                <a:latin typeface="Arial"/>
                <a:ea typeface="Arial"/>
                <a:cs typeface="Arial"/>
                <a:sym typeface="Arial"/>
              </a:defRPr>
            </a:pPr>
            <a:endParaRPr/>
          </a:p>
          <a:p>
            <a:pPr>
              <a:defRPr>
                <a:latin typeface="Arial"/>
                <a:ea typeface="Arial"/>
                <a:cs typeface="Arial"/>
                <a:sym typeface="Arial"/>
              </a:defRPr>
            </a:pPr>
            <a:r>
              <a:t>El </a:t>
            </a:r>
            <a:r>
              <a:rPr u="sng"/>
              <a:t>crecimiento de la riqueza</a:t>
            </a:r>
            <a:r>
              <a:t>, sea quien sea su beneficiario, es, desde esta perspectiva, considerado como </a:t>
            </a:r>
            <a:r>
              <a:rPr u="sng"/>
              <a:t>un criterio del bien común</a:t>
            </a:r>
            <a:r>
              <a:t>.</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22"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23" name="La creencia de que el crecimiento global de la riqueza, sea quien sea el beneficiario, es un criterio de determinación del bien común, la vemos todos los días, cuando nos presentan “la salud de las empresas” – medida a través de sus tasas de beneficio, s"/>
          <p:cNvSpPr txBox="1"/>
          <p:nvPr/>
        </p:nvSpPr>
        <p:spPr>
          <a:xfrm>
            <a:off x="395535" y="2365896"/>
            <a:ext cx="8136906" cy="22270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La creencia de que </a:t>
            </a:r>
            <a:r>
              <a:rPr u="sng"/>
              <a:t>el crecimiento global de la riqueza</a:t>
            </a:r>
            <a:r>
              <a:t>, sea quien sea el beneficiario, es un criterio de determinación del bien común, la vemos todos los días, cuando nos presentan “</a:t>
            </a:r>
            <a:r>
              <a:rPr u="sng"/>
              <a:t>la salud de las empresas</a:t>
            </a:r>
            <a:r>
              <a:t>” – medida a través de sus tasas de beneficio, su nivel de actividad y de crecimiento – como un </a:t>
            </a:r>
            <a:r>
              <a:rPr u="sng"/>
              <a:t>criterio de medida del bienestar social</a:t>
            </a:r>
            <a:r>
              <a:t>.</a:t>
            </a:r>
          </a:p>
          <a:p>
            <a:pPr>
              <a:defRPr>
                <a:latin typeface="Arial"/>
                <a:ea typeface="Arial"/>
                <a:cs typeface="Arial"/>
                <a:sym typeface="Arial"/>
              </a:defRPr>
            </a:pPr>
            <a:endParaRPr/>
          </a:p>
          <a:p>
            <a:pPr>
              <a:defRPr>
                <a:latin typeface="Arial"/>
                <a:ea typeface="Arial"/>
                <a:cs typeface="Arial"/>
                <a:sym typeface="Arial"/>
              </a:defRPr>
            </a:pPr>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18" name="Las numerosas facetas de Boltanski"/>
          <p:cNvSpPr txBox="1"/>
          <p:nvPr/>
        </p:nvSpPr>
        <p:spPr>
          <a:xfrm>
            <a:off x="396092" y="1556791"/>
            <a:ext cx="5949592"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Las numerosas facetas de Boltanski</a:t>
            </a:r>
          </a:p>
        </p:txBody>
      </p:sp>
      <p:sp>
        <p:nvSpPr>
          <p:cNvPr id="119" name="Discípulo de Pierre Bourdieu inicialmente. Luego pasó a ser uno de sus más agudos críticos, aunque finalmente se reconciliaron.…"/>
          <p:cNvSpPr txBox="1"/>
          <p:nvPr/>
        </p:nvSpPr>
        <p:spPr>
          <a:xfrm>
            <a:off x="395535" y="2492896"/>
            <a:ext cx="8136906" cy="40939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r>
              <a:rPr>
                <a:latin typeface="Arial"/>
                <a:ea typeface="Arial"/>
                <a:cs typeface="Arial"/>
                <a:sym typeface="Arial"/>
              </a:rPr>
              <a:t>Discípulo de Pierre Bourdieu inicialmente. Luego pasó a ser uno de sus más agudos críticos, aunque finalmente se reconciliaron.</a:t>
            </a:r>
          </a:p>
          <a:p>
            <a:endParaRPr>
              <a:latin typeface="Arial"/>
              <a:ea typeface="Arial"/>
              <a:cs typeface="Arial"/>
              <a:sym typeface="Arial"/>
            </a:endParaRPr>
          </a:p>
          <a:p>
            <a:r>
              <a:rPr>
                <a:latin typeface="Arial"/>
                <a:ea typeface="Arial"/>
                <a:cs typeface="Arial"/>
                <a:sym typeface="Arial"/>
              </a:rPr>
              <a:t>Su teoría social es muy vasta y diversa:</a:t>
            </a:r>
          </a:p>
          <a:p>
            <a:endParaRPr>
              <a:latin typeface="Arial"/>
              <a:ea typeface="Arial"/>
              <a:cs typeface="Arial"/>
              <a:sym typeface="Arial"/>
            </a:endParaRPr>
          </a:p>
          <a:p>
            <a:r>
              <a:rPr>
                <a:latin typeface="Arial"/>
                <a:ea typeface="Arial"/>
                <a:cs typeface="Arial"/>
                <a:sym typeface="Arial"/>
              </a:rPr>
              <a:t>Teoría sociológica y de la acción de corte </a:t>
            </a:r>
            <a:r>
              <a:rPr u="sng">
                <a:latin typeface="Arial"/>
                <a:ea typeface="Arial"/>
                <a:cs typeface="Arial"/>
                <a:sym typeface="Arial"/>
              </a:rPr>
              <a:t>pragmático </a:t>
            </a:r>
          </a:p>
          <a:p>
            <a:endParaRPr u="sng">
              <a:latin typeface="Arial"/>
              <a:ea typeface="Arial"/>
              <a:cs typeface="Arial"/>
              <a:sym typeface="Arial"/>
            </a:endParaRPr>
          </a:p>
          <a:p>
            <a:r>
              <a:rPr u="sng">
                <a:latin typeface="Arial"/>
                <a:ea typeface="Arial"/>
                <a:cs typeface="Arial"/>
                <a:sym typeface="Arial"/>
              </a:rPr>
              <a:t>Teoría crítica</a:t>
            </a:r>
            <a:r>
              <a:rPr>
                <a:latin typeface="Arial"/>
                <a:ea typeface="Arial"/>
                <a:cs typeface="Arial"/>
                <a:sym typeface="Arial"/>
              </a:rPr>
              <a:t> y emancipación social </a:t>
            </a:r>
          </a:p>
          <a:p>
            <a:endParaRPr>
              <a:latin typeface="Arial"/>
              <a:ea typeface="Arial"/>
              <a:cs typeface="Arial"/>
              <a:sym typeface="Arial"/>
            </a:endParaRPr>
          </a:p>
          <a:p>
            <a:r>
              <a:rPr>
                <a:latin typeface="Arial"/>
                <a:ea typeface="Arial"/>
                <a:cs typeface="Arial"/>
                <a:sym typeface="Arial"/>
              </a:rPr>
              <a:t>Economía política y </a:t>
            </a:r>
            <a:r>
              <a:rPr u="sng">
                <a:latin typeface="Arial"/>
                <a:ea typeface="Arial"/>
                <a:cs typeface="Arial"/>
                <a:sym typeface="Arial"/>
              </a:rPr>
              <a:t>sociología económica</a:t>
            </a:r>
            <a:r>
              <a:rPr>
                <a:latin typeface="Arial"/>
                <a:ea typeface="Arial"/>
                <a:cs typeface="Arial"/>
                <a:sym typeface="Arial"/>
              </a:rPr>
              <a:t> </a:t>
            </a:r>
          </a:p>
          <a:p>
            <a:endParaRPr>
              <a:latin typeface="Arial"/>
              <a:ea typeface="Arial"/>
              <a:cs typeface="Arial"/>
              <a:sym typeface="Arial"/>
            </a:endParaRPr>
          </a:p>
          <a:p>
            <a:r>
              <a:rPr>
                <a:latin typeface="Arial"/>
                <a:ea typeface="Arial"/>
                <a:cs typeface="Arial"/>
                <a:sym typeface="Arial"/>
              </a:rPr>
              <a:t>Sociología del cuerpo y de los medios de comunicación</a:t>
            </a:r>
          </a:p>
          <a:p>
            <a:endParaRPr>
              <a:latin typeface="Arial"/>
              <a:ea typeface="Arial"/>
              <a:cs typeface="Arial"/>
              <a:sym typeface="Arial"/>
            </a:endParaRPr>
          </a:p>
          <a:p>
            <a:r>
              <a:rPr>
                <a:latin typeface="Arial"/>
                <a:ea typeface="Arial"/>
                <a:cs typeface="Arial"/>
                <a:sym typeface="Arial"/>
              </a:rPr>
              <a:t>Estudios de estratificación social</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26"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27" name="Otra creencia o representación social que sustenta al capitalismo en la actualidad es la creencia en la competitividad.…"/>
          <p:cNvSpPr txBox="1"/>
          <p:nvPr/>
        </p:nvSpPr>
        <p:spPr>
          <a:xfrm>
            <a:off x="395535" y="2365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endParaRPr/>
          </a:p>
          <a:p>
            <a:pPr>
              <a:defRPr>
                <a:latin typeface="Arial"/>
                <a:ea typeface="Arial"/>
                <a:cs typeface="Arial"/>
                <a:sym typeface="Arial"/>
              </a:defRPr>
            </a:pPr>
            <a:r>
              <a:t>Otra creencia o representación social que sustenta al capitalismo en la actualidad es la creencia en la </a:t>
            </a:r>
            <a:r>
              <a:rPr u="sng"/>
              <a:t>competitividad</a:t>
            </a:r>
            <a:r>
              <a:t>.</a:t>
            </a:r>
          </a:p>
          <a:p>
            <a:pPr>
              <a:defRPr>
                <a:latin typeface="Arial"/>
                <a:ea typeface="Arial"/>
                <a:cs typeface="Arial"/>
                <a:sym typeface="Arial"/>
              </a:defRPr>
            </a:pPr>
            <a:endParaRPr/>
          </a:p>
          <a:p>
            <a:pPr>
              <a:defRPr>
                <a:latin typeface="Arial"/>
                <a:ea typeface="Arial"/>
                <a:cs typeface="Arial"/>
                <a:sym typeface="Arial"/>
              </a:defRPr>
            </a:pPr>
            <a:r>
              <a:t>La empresa privada competitiva es juzgada siempre como </a:t>
            </a:r>
            <a:r>
              <a:rPr u="sng"/>
              <a:t>más eficaz y eficiente que cualquier otra organización.</a:t>
            </a:r>
          </a:p>
          <a:p>
            <a:pPr>
              <a:defRPr>
                <a:latin typeface="Arial"/>
                <a:ea typeface="Arial"/>
                <a:cs typeface="Arial"/>
                <a:sym typeface="Arial"/>
              </a:defRPr>
            </a:pPr>
            <a:endParaRPr u="sng"/>
          </a:p>
          <a:p>
            <a:pPr>
              <a:defRPr>
                <a:latin typeface="Arial"/>
                <a:ea typeface="Arial"/>
                <a:cs typeface="Arial"/>
                <a:sym typeface="Arial"/>
              </a:defRPr>
            </a:pPr>
            <a:r>
              <a:t>Lo que no se dice es que esa competitividad se logra pagando el precio, siempre olvidado, de una mutación de todos nosotros en consumidores.</a:t>
            </a:r>
          </a:p>
          <a:p>
            <a:pPr>
              <a:defRPr>
                <a:latin typeface="Arial"/>
                <a:ea typeface="Arial"/>
                <a:cs typeface="Arial"/>
                <a:sym typeface="Arial"/>
              </a:defRPr>
            </a:pPr>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30"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31" name="Una tercera representación social que está en la base del nuevo espíritu del capitalismo, es la referente a los poderes liberadores del capitalismo y a la libertad política como efecto colateral de la libertad económica.…"/>
          <p:cNvSpPr txBox="1"/>
          <p:nvPr/>
        </p:nvSpPr>
        <p:spPr>
          <a:xfrm>
            <a:off x="395535" y="2365896"/>
            <a:ext cx="8136906" cy="40939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Una tercera representación social que está en la base del nuevo espíritu del capitalismo, es la referente a los </a:t>
            </a:r>
            <a:r>
              <a:rPr u="sng"/>
              <a:t>poderes liberadores del capitalismo </a:t>
            </a:r>
            <a:r>
              <a:t>y a la </a:t>
            </a:r>
            <a:r>
              <a:rPr u="sng"/>
              <a:t>libertad política como efecto colateral de la libertad económica</a:t>
            </a:r>
            <a:r>
              <a:t>. </a:t>
            </a:r>
          </a:p>
          <a:p>
            <a:pPr>
              <a:defRPr>
                <a:latin typeface="Arial"/>
                <a:ea typeface="Arial"/>
                <a:cs typeface="Arial"/>
                <a:sym typeface="Arial"/>
              </a:defRPr>
            </a:pPr>
            <a:endParaRPr/>
          </a:p>
          <a:p>
            <a:pPr>
              <a:defRPr>
                <a:latin typeface="Arial"/>
                <a:ea typeface="Arial"/>
                <a:cs typeface="Arial"/>
                <a:sym typeface="Arial"/>
              </a:defRPr>
            </a:pPr>
            <a:r>
              <a:t>Los tipos de argumentos que se presentan a este respecto son:</a:t>
            </a:r>
          </a:p>
          <a:p>
            <a:pP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La liberación que supone el régimen salarial con respecto al régimen de servidumbre,</a:t>
            </a:r>
          </a:p>
          <a:p>
            <a:pP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El espacio de libertad que permite la propiedad privada,</a:t>
            </a:r>
          </a:p>
          <a:p>
            <a:pPr marL="180473" indent="-180473">
              <a:buSzPct val="100000"/>
              <a:buChar cha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El hecho de que las libertades políticas en la época moderna no han existido nunca en ningún país que no haya sido capitalista.</a:t>
            </a:r>
          </a:p>
          <a:p>
            <a:pPr>
              <a:defRPr>
                <a:latin typeface="Arial"/>
                <a:ea typeface="Arial"/>
                <a:cs typeface="Arial"/>
                <a:sym typeface="Arial"/>
              </a:defRPr>
            </a:pPr>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34"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35" name="En resumen, los tres pilares justificativos centrales del capitalismo son:…"/>
          <p:cNvSpPr txBox="1"/>
          <p:nvPr/>
        </p:nvSpPr>
        <p:spPr>
          <a:xfrm>
            <a:off x="395535" y="2365896"/>
            <a:ext cx="8136906" cy="40939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En resumen, los tres pilares justificativos centrales del capitalismo son:</a:t>
            </a:r>
          </a:p>
          <a:p>
            <a:pP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El crecimiento de la riqueza, aunque sea individual, es un indicador del bien común.</a:t>
            </a:r>
          </a:p>
          <a:p>
            <a:pP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La empresa competitiva es la más eficaz y eficiente.</a:t>
            </a:r>
          </a:p>
          <a:p>
            <a:pPr>
              <a:defRPr>
                <a:latin typeface="Arial"/>
                <a:ea typeface="Arial"/>
                <a:cs typeface="Arial"/>
                <a:sym typeface="Arial"/>
              </a:defRPr>
            </a:pPr>
            <a:endParaRPr/>
          </a:p>
          <a:p>
            <a:pPr marL="180473" indent="-180473">
              <a:buSzPct val="100000"/>
              <a:buChar char="-"/>
              <a:defRPr>
                <a:latin typeface="Arial"/>
                <a:ea typeface="Arial"/>
                <a:cs typeface="Arial"/>
                <a:sym typeface="Arial"/>
              </a:defRPr>
            </a:pPr>
            <a:r>
              <a:t>No hay libertad política sin libertad económica, no hay libertad política sin liberalismo.</a:t>
            </a:r>
          </a:p>
          <a:p>
            <a:pPr>
              <a:defRPr>
                <a:latin typeface="Arial"/>
                <a:ea typeface="Arial"/>
                <a:cs typeface="Arial"/>
                <a:sym typeface="Arial"/>
              </a:defRPr>
            </a:pPr>
            <a:endParaRPr/>
          </a:p>
          <a:p>
            <a:pPr>
              <a:defRPr>
                <a:latin typeface="Arial"/>
                <a:ea typeface="Arial"/>
                <a:cs typeface="Arial"/>
                <a:sym typeface="Arial"/>
              </a:defRPr>
            </a:pPr>
            <a:r>
              <a:t>Pero para Boltanski eso no basta. Es poco probable que un trabajador asalariado se regocije de que su trabajo sirva para incrementar el PIB , o que permita mejorar el bienestar de los consumidores, o de su inserción en un sistema que garantiza la libertad de empresa, de venta y de compra.</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38" name="El nuevo espíritu del capitalismo"/>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nuevo espíritu del capitalismo</a:t>
            </a:r>
          </a:p>
        </p:txBody>
      </p:sp>
      <p:sp>
        <p:nvSpPr>
          <p:cNvPr id="239" name="¿Y CÓMO SE LEGITIMA TODO ESTO EN LA CIUDAD POR PROYECTOS?"/>
          <p:cNvSpPr txBox="1"/>
          <p:nvPr/>
        </p:nvSpPr>
        <p:spPr>
          <a:xfrm>
            <a:off x="395535" y="2365896"/>
            <a:ext cx="8136906" cy="16936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endParaRPr/>
          </a:p>
          <a:p>
            <a:pPr>
              <a:defRPr>
                <a:latin typeface="Arial"/>
                <a:ea typeface="Arial"/>
                <a:cs typeface="Arial"/>
                <a:sym typeface="Arial"/>
              </a:defRPr>
            </a:pPr>
            <a:endParaRPr/>
          </a:p>
          <a:p>
            <a:pPr>
              <a:defRPr>
                <a:latin typeface="Arial"/>
                <a:ea typeface="Arial"/>
                <a:cs typeface="Arial"/>
                <a:sym typeface="Arial"/>
              </a:defRPr>
            </a:pPr>
            <a:endParaRPr/>
          </a:p>
          <a:p>
            <a:pPr>
              <a:defRPr>
                <a:latin typeface="Arial"/>
                <a:ea typeface="Arial"/>
                <a:cs typeface="Arial"/>
                <a:sym typeface="Arial"/>
              </a:defRPr>
            </a:pPr>
            <a:r>
              <a:t>¿Y CÓMO SE LEGITIMA TODO ESTO EN LA CIUDAD POR PROYECTOS?</a:t>
            </a:r>
          </a:p>
          <a:p>
            <a:pPr>
              <a:defRPr>
                <a:latin typeface="Arial"/>
                <a:ea typeface="Arial"/>
                <a:cs typeface="Arial"/>
                <a:sym typeface="Arial"/>
              </a:defRPr>
            </a:pPr>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42"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243" name="En la ciudad por proyectos cada nodo representa un proyecto y cada proyecto un encuentro. Es la individualización, es la fragmentación.…"/>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En la ciudad por proyectos </a:t>
            </a:r>
            <a:r>
              <a:rPr u="sng"/>
              <a:t>cada nodo representa un proyecto y cada proyecto un encuentro</a:t>
            </a:r>
            <a:r>
              <a:t>. Es la individualización, es la fragmentación.</a:t>
            </a:r>
          </a:p>
          <a:p>
            <a:pPr>
              <a:defRPr>
                <a:latin typeface="Arial"/>
                <a:ea typeface="Arial"/>
                <a:cs typeface="Arial"/>
                <a:sym typeface="Arial"/>
              </a:defRPr>
            </a:pPr>
            <a:endParaRPr/>
          </a:p>
          <a:p>
            <a:pPr>
              <a:defRPr>
                <a:latin typeface="Arial"/>
                <a:ea typeface="Arial"/>
                <a:cs typeface="Arial"/>
                <a:sym typeface="Arial"/>
              </a:defRPr>
            </a:pPr>
            <a:r>
              <a:t>La sucesión de proyectos multiplica las conexiones y hace proliferar los vínculos, por lo que tiene por efecto la extensión de las redes.</a:t>
            </a:r>
          </a:p>
          <a:p>
            <a:pPr>
              <a:defRPr>
                <a:latin typeface="Arial"/>
                <a:ea typeface="Arial"/>
                <a:cs typeface="Arial"/>
                <a:sym typeface="Arial"/>
              </a:defRPr>
            </a:pPr>
            <a:endParaRPr/>
          </a:p>
          <a:p>
            <a:pPr>
              <a:defRPr>
                <a:latin typeface="Arial"/>
                <a:ea typeface="Arial"/>
                <a:cs typeface="Arial"/>
                <a:sym typeface="Arial"/>
              </a:defRPr>
            </a:pPr>
            <a:r>
              <a:rPr u="sng"/>
              <a:t>El proyecto permite la producción y acumulación</a:t>
            </a:r>
            <a:r>
              <a:t>, pues facilita el encuentro y el nacimiento de objetos y sujetos dentro de la ciudad, que tornan flexibles y reversibles a los vínculos. </a:t>
            </a:r>
          </a:p>
          <a:p>
            <a:pPr>
              <a:defRPr>
                <a:latin typeface="Arial"/>
                <a:ea typeface="Arial"/>
                <a:cs typeface="Arial"/>
                <a:sym typeface="Arial"/>
              </a:defRPr>
            </a:pPr>
            <a:endParaRPr/>
          </a:p>
          <a:p>
            <a:pPr>
              <a:defRPr>
                <a:latin typeface="Arial"/>
                <a:ea typeface="Arial"/>
                <a:cs typeface="Arial"/>
                <a:sym typeface="Arial"/>
              </a:defRPr>
            </a:pPr>
            <a:r>
              <a:t>En este tipo de </a:t>
            </a:r>
            <a:r>
              <a:rPr u="sng"/>
              <a:t>mundo en red</a:t>
            </a:r>
            <a:r>
              <a:t>, el </a:t>
            </a:r>
            <a:r>
              <a:rPr u="sng"/>
              <a:t>capital social e informacional</a:t>
            </a:r>
            <a:r>
              <a:t> adquieren una gran relevancia.</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46"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247" name="Este mundo reticular (en red) está compuesto por seres conexionistas: mediadores, consultores, proveedores, innovadores, etc.…"/>
          <p:cNvSpPr txBox="1"/>
          <p:nvPr/>
        </p:nvSpPr>
        <p:spPr>
          <a:xfrm>
            <a:off x="395535" y="2492896"/>
            <a:ext cx="8136906" cy="27604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Este mundo reticular (en red) está compuesto por </a:t>
            </a:r>
            <a:r>
              <a:rPr u="sng"/>
              <a:t>seres</a:t>
            </a:r>
            <a:r>
              <a:t> </a:t>
            </a:r>
            <a:r>
              <a:rPr u="sng"/>
              <a:t>conexionistas</a:t>
            </a:r>
            <a:r>
              <a:t>: mediadores, consultores, proveedores, innovadores, etc. </a:t>
            </a:r>
          </a:p>
          <a:p>
            <a:pPr>
              <a:defRPr>
                <a:latin typeface="Arial"/>
                <a:ea typeface="Arial"/>
                <a:cs typeface="Arial"/>
                <a:sym typeface="Arial"/>
              </a:defRPr>
            </a:pPr>
            <a:endParaRPr/>
          </a:p>
          <a:p>
            <a:pPr>
              <a:defRPr>
                <a:latin typeface="Arial"/>
                <a:ea typeface="Arial"/>
                <a:cs typeface="Arial"/>
                <a:sym typeface="Arial"/>
              </a:defRPr>
            </a:pPr>
            <a:r>
              <a:t>Esto le permite explicar a Boltanski cuáles son los individuos que encarnan los valores de la ciudad por proyectos. </a:t>
            </a:r>
          </a:p>
          <a:p>
            <a:pPr>
              <a:defRPr>
                <a:latin typeface="Arial"/>
                <a:ea typeface="Arial"/>
                <a:cs typeface="Arial"/>
                <a:sym typeface="Arial"/>
              </a:defRPr>
            </a:pPr>
            <a:endParaRPr/>
          </a:p>
          <a:p>
            <a:pPr>
              <a:defRPr>
                <a:latin typeface="Arial"/>
                <a:ea typeface="Arial"/>
                <a:cs typeface="Arial"/>
                <a:sym typeface="Arial"/>
              </a:defRPr>
            </a:pPr>
            <a:r>
              <a:t>Estos son, para el autor, aquellos que tienen la cualidad de funcionar como </a:t>
            </a:r>
            <a:r>
              <a:rPr u="sng"/>
              <a:t>“hacedores de redes”.</a:t>
            </a:r>
          </a:p>
          <a:p>
            <a:pPr>
              <a:defRPr>
                <a:latin typeface="Arial"/>
                <a:ea typeface="Arial"/>
                <a:cs typeface="Arial"/>
                <a:sym typeface="Arial"/>
              </a:defRPr>
            </a:pPr>
            <a:endParaRPr u="sng"/>
          </a:p>
          <a:p>
            <a:pPr>
              <a:defRPr u="sng">
                <a:latin typeface="Arial"/>
                <a:ea typeface="Arial"/>
                <a:cs typeface="Arial"/>
                <a:sym typeface="Arial"/>
              </a:defRPr>
            </a:pPr>
            <a:r>
              <a:t>La grandeza de esta ciudad está medida por los niveles de actividad. </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50"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251" name="Y aparecen los “grandes” y los “pequeños”.…"/>
          <p:cNvSpPr txBox="1"/>
          <p:nvPr/>
        </p:nvSpPr>
        <p:spPr>
          <a:xfrm>
            <a:off x="385168" y="2327018"/>
            <a:ext cx="8136905" cy="4360688"/>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Y aparecen los “grandes” y los “pequeños”.</a:t>
            </a:r>
          </a:p>
          <a:p>
            <a:pPr>
              <a:defRPr>
                <a:latin typeface="Arial"/>
                <a:ea typeface="Arial"/>
                <a:cs typeface="Arial"/>
                <a:sym typeface="Arial"/>
              </a:defRPr>
            </a:pPr>
            <a:endParaRPr/>
          </a:p>
          <a:p>
            <a:pPr>
              <a:defRPr>
                <a:latin typeface="Arial"/>
                <a:ea typeface="Arial"/>
                <a:cs typeface="Arial"/>
                <a:sym typeface="Arial"/>
              </a:defRPr>
            </a:pPr>
            <a:r>
              <a:rPr u="sng"/>
              <a:t>El grande debe estar siempre con un proyecto en preparación</a:t>
            </a:r>
            <a:r>
              <a:t>, ser activo y, por lo tanto, renunciar a la estabilidad.</a:t>
            </a:r>
          </a:p>
          <a:p>
            <a:pPr>
              <a:defRPr>
                <a:latin typeface="Arial"/>
                <a:ea typeface="Arial"/>
                <a:cs typeface="Arial"/>
                <a:sym typeface="Arial"/>
              </a:defRPr>
            </a:pPr>
            <a:endParaRPr/>
          </a:p>
          <a:p>
            <a:pPr>
              <a:defRPr>
                <a:latin typeface="Arial"/>
                <a:ea typeface="Arial"/>
                <a:cs typeface="Arial"/>
                <a:sym typeface="Arial"/>
              </a:defRPr>
            </a:pPr>
            <a:r>
              <a:t>Debe ser </a:t>
            </a:r>
            <a:r>
              <a:rPr u="sng"/>
              <a:t>tolerante</a:t>
            </a:r>
            <a:r>
              <a:t> con otros valores posibles, sin aferrarse a ninguno específico. </a:t>
            </a:r>
          </a:p>
          <a:p>
            <a:pPr>
              <a:defRPr>
                <a:latin typeface="Arial"/>
                <a:ea typeface="Arial"/>
                <a:cs typeface="Arial"/>
                <a:sym typeface="Arial"/>
              </a:defRPr>
            </a:pPr>
            <a:endParaRPr/>
          </a:p>
          <a:p>
            <a:pPr>
              <a:defRPr>
                <a:latin typeface="Arial"/>
                <a:ea typeface="Arial"/>
                <a:cs typeface="Arial"/>
                <a:sym typeface="Arial"/>
              </a:defRPr>
            </a:pPr>
            <a:r>
              <a:t>Necesitan tener iniciativas y saber arriesgarse: el grande en esta ciudad es </a:t>
            </a:r>
            <a:r>
              <a:rPr u="sng"/>
              <a:t>innovador</a:t>
            </a:r>
            <a:r>
              <a:t> y sabe sacar partido de lo que le ofrece cada situación, pues su papel requiere de ser un </a:t>
            </a:r>
            <a:r>
              <a:rPr u="sng"/>
              <a:t>captador de ideas</a:t>
            </a:r>
            <a:r>
              <a:t>. </a:t>
            </a:r>
          </a:p>
          <a:p>
            <a:pPr>
              <a:defRPr>
                <a:latin typeface="Arial"/>
                <a:ea typeface="Arial"/>
                <a:cs typeface="Arial"/>
                <a:sym typeface="Arial"/>
              </a:defRPr>
            </a:pPr>
            <a:endParaRPr/>
          </a:p>
          <a:p>
            <a:pPr>
              <a:defRPr>
                <a:latin typeface="Arial"/>
                <a:ea typeface="Arial"/>
                <a:cs typeface="Arial"/>
                <a:sym typeface="Arial"/>
              </a:defRPr>
            </a:pPr>
            <a:r>
              <a:t>Comprometido son los proyectos, sabe hacer que otros se comprometan, pues por sobre todo es un gran </a:t>
            </a:r>
            <a:r>
              <a:rPr u="sng"/>
              <a:t>comunicador</a:t>
            </a:r>
            <a:r>
              <a:t>.</a:t>
            </a:r>
          </a:p>
          <a:p>
            <a:pPr>
              <a:defRPr>
                <a:latin typeface="Arial"/>
                <a:ea typeface="Arial"/>
                <a:cs typeface="Arial"/>
                <a:sym typeface="Arial"/>
              </a:defRPr>
            </a:pPr>
            <a:endParaRPr/>
          </a:p>
          <a:p>
            <a:pPr>
              <a:defRPr>
                <a:latin typeface="Arial"/>
                <a:ea typeface="Arial"/>
                <a:cs typeface="Arial"/>
                <a:sym typeface="Arial"/>
              </a:defRPr>
            </a:pPr>
            <a:r>
              <a:t>GERENTES, EXPERTOS</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54"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255" name="El pequeño (quien se comporta de manera inadecuada según los valores de la ciudad) se caracteriza por su rigidez o falta de movilidad y por la ausencia de nuevos proyectos, lo que lo lleva a estar en permanente amenaza de exclusión social.…"/>
          <p:cNvSpPr txBox="1"/>
          <p:nvPr/>
        </p:nvSpPr>
        <p:spPr>
          <a:xfrm>
            <a:off x="395535" y="2492896"/>
            <a:ext cx="8136906" cy="38272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El pequeño (quien se comporta de manera inadecuada según los valores de la ciudad) se caracteriza por su </a:t>
            </a:r>
            <a:r>
              <a:rPr u="sng"/>
              <a:t>rigidez o falta de movilidad y por la ausencia de nuevos proyectos</a:t>
            </a:r>
            <a:r>
              <a:t>, lo que lo lleva a estar en permanente amenaza de </a:t>
            </a:r>
            <a:r>
              <a:rPr u="sng"/>
              <a:t>exclusión social</a:t>
            </a:r>
            <a:r>
              <a:t>. </a:t>
            </a:r>
          </a:p>
          <a:p>
            <a:pPr>
              <a:defRPr>
                <a:latin typeface="Arial"/>
                <a:ea typeface="Arial"/>
                <a:cs typeface="Arial"/>
                <a:sym typeface="Arial"/>
              </a:defRPr>
            </a:pPr>
            <a:endParaRPr/>
          </a:p>
          <a:p>
            <a:pPr>
              <a:defRPr>
                <a:latin typeface="Arial"/>
                <a:ea typeface="Arial"/>
                <a:cs typeface="Arial"/>
                <a:sym typeface="Arial"/>
              </a:defRPr>
            </a:pPr>
            <a:r>
              <a:t>Esta rigidez puede derivarse del </a:t>
            </a:r>
            <a:r>
              <a:rPr u="sng"/>
              <a:t>apego a un único proyecto</a:t>
            </a:r>
            <a:r>
              <a:t> que le resulta imposible abandonar e incluso el </a:t>
            </a:r>
            <a:r>
              <a:rPr u="sng"/>
              <a:t>apego a un lugar,</a:t>
            </a:r>
            <a:r>
              <a:t> que lo vuelve inmóvil y lo arraiga al ámbito local, pues </a:t>
            </a:r>
            <a:r>
              <a:rPr u="sng"/>
              <a:t>se maneja siempre en la misma red</a:t>
            </a:r>
            <a:r>
              <a:t>, lo cual </a:t>
            </a:r>
            <a:r>
              <a:rPr u="sng"/>
              <a:t>cercena la posibilidad de establecer nuevas conexiones</a:t>
            </a:r>
            <a:r>
              <a:t>.</a:t>
            </a:r>
          </a:p>
          <a:p>
            <a:pPr>
              <a:defRPr>
                <a:latin typeface="Arial"/>
                <a:ea typeface="Arial"/>
                <a:cs typeface="Arial"/>
                <a:sym typeface="Arial"/>
              </a:defRPr>
            </a:pPr>
            <a:endParaRPr/>
          </a:p>
          <a:p>
            <a:pPr>
              <a:defRPr>
                <a:latin typeface="Arial"/>
                <a:ea typeface="Arial"/>
                <a:cs typeface="Arial"/>
                <a:sym typeface="Arial"/>
              </a:defRPr>
            </a:pPr>
            <a:r>
              <a:t>El </a:t>
            </a:r>
            <a:r>
              <a:rPr u="sng"/>
              <a:t>pequeño</a:t>
            </a:r>
            <a:r>
              <a:t> es aquel que </a:t>
            </a:r>
            <a:r>
              <a:rPr u="sng"/>
              <a:t>no sabe comunicar</a:t>
            </a:r>
            <a:r>
              <a:t>  porque se encuentra encerrado en sí mismo o porque </a:t>
            </a:r>
            <a:r>
              <a:rPr u="sng"/>
              <a:t>tiene ideas atrasadas.</a:t>
            </a:r>
          </a:p>
          <a:p>
            <a:pPr>
              <a:defRPr>
                <a:latin typeface="Arial"/>
                <a:ea typeface="Arial"/>
                <a:cs typeface="Arial"/>
                <a:sym typeface="Arial"/>
              </a:defRPr>
            </a:pPr>
            <a:endParaRPr u="sng"/>
          </a:p>
          <a:p>
            <a:pPr>
              <a:defRPr>
                <a:latin typeface="Arial"/>
                <a:ea typeface="Arial"/>
                <a:cs typeface="Arial"/>
                <a:sym typeface="Arial"/>
              </a:defRPr>
            </a:pPr>
            <a:r>
              <a:t>En oposición al </a:t>
            </a:r>
            <a:r>
              <a:rPr u="sng"/>
              <a:t>grande</a:t>
            </a:r>
            <a:r>
              <a:t> que se encuentra </a:t>
            </a:r>
            <a:r>
              <a:rPr u="sng"/>
              <a:t>abierto a las diferencias.</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58"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259" name="La Ciudad por Proyectos está poblada por nuevos tipos de seres (jefes de proyecto, managers, consultores, proveedores, innovadores) que se relacionan con las nuevas tecnologías, que establecen entre ellos relaciones de confianza, acuerdos de franquicia, "/>
          <p:cNvSpPr txBox="1"/>
          <p:nvPr/>
        </p:nvSpPr>
        <p:spPr>
          <a:xfrm>
            <a:off x="395535" y="2492896"/>
            <a:ext cx="8136906" cy="30271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La Ciudad por Proyectos está poblada por </a:t>
            </a:r>
            <a:r>
              <a:rPr u="sng"/>
              <a:t>nuevos tipos de seres</a:t>
            </a:r>
            <a:r>
              <a:t> (jefes de proyecto, managers, consultores, proveedores, innovadores) que </a:t>
            </a:r>
            <a:r>
              <a:rPr u="sng"/>
              <a:t>se relacionan</a:t>
            </a:r>
            <a:r>
              <a:t> con las </a:t>
            </a:r>
            <a:r>
              <a:rPr u="sng"/>
              <a:t>nuevas tecnologías</a:t>
            </a:r>
            <a:r>
              <a:t>, que establecen entre ellos relaciones de confianza, acuerdos de franquicia, alianzas de producto, en fin, que </a:t>
            </a:r>
            <a:r>
              <a:rPr u="sng"/>
              <a:t>tejen las redes a través de los proyectos</a:t>
            </a:r>
            <a:r>
              <a:t>.</a:t>
            </a:r>
          </a:p>
          <a:p>
            <a:pPr>
              <a:defRPr>
                <a:latin typeface="Arial"/>
                <a:ea typeface="Arial"/>
                <a:cs typeface="Arial"/>
                <a:sym typeface="Arial"/>
              </a:defRPr>
            </a:pPr>
            <a:endParaRPr/>
          </a:p>
          <a:p>
            <a:pPr>
              <a:defRPr u="sng">
                <a:latin typeface="Arial"/>
                <a:ea typeface="Arial"/>
                <a:cs typeface="Arial"/>
                <a:sym typeface="Arial"/>
              </a:defRPr>
            </a:pPr>
            <a:r>
              <a:t>Las capacidades de establecer conexión, de comunicarse, de coordinarse, de ajustarse hacen que los sujetos tengan que sacrificarse e invertir en</a:t>
            </a:r>
          </a:p>
          <a:p>
            <a:pPr>
              <a:defRPr u="sng">
                <a:latin typeface="Arial"/>
                <a:ea typeface="Arial"/>
                <a:cs typeface="Arial"/>
                <a:sym typeface="Arial"/>
              </a:defRPr>
            </a:pPr>
            <a:r>
              <a:t>su formación continua para lograr se cada vez más tolerantes, adaptables y flexibles, y poder alcanzar así los estados de grandeza propios de este régimen de justicia, que son la polivalencia, la autonomía y la evolución.</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262" name="La ciudad por proyectos"/>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ciudad por proyectos</a:t>
            </a:r>
          </a:p>
        </p:txBody>
      </p:sp>
      <p:sp>
        <p:nvSpPr>
          <p:cNvPr id="263" name="En resumen: la ciudad por proyectos es el retrato antropológico del robot “ciudadano modelo” actual.…"/>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En resumen: l</a:t>
            </a:r>
            <a:r>
              <a:rPr u="sng"/>
              <a:t>a ciudad por proyectos es el retrato antropológico del robot “ciudadano modelo”</a:t>
            </a:r>
            <a:r>
              <a:t> actual.</a:t>
            </a:r>
          </a:p>
          <a:p>
            <a:pPr>
              <a:defRPr>
                <a:latin typeface="Arial"/>
                <a:ea typeface="Arial"/>
                <a:cs typeface="Arial"/>
                <a:sym typeface="Arial"/>
              </a:defRPr>
            </a:pPr>
            <a:endParaRPr/>
          </a:p>
          <a:p>
            <a:pPr>
              <a:defRPr>
                <a:latin typeface="Arial"/>
                <a:ea typeface="Arial"/>
                <a:cs typeface="Arial"/>
                <a:sym typeface="Arial"/>
              </a:defRPr>
            </a:pPr>
            <a:r>
              <a:t>La grandeza se asocia a "poner en contacto", "establecer vínculos" y "tejer redes”.</a:t>
            </a:r>
          </a:p>
          <a:p>
            <a:pPr>
              <a:defRPr>
                <a:latin typeface="Arial"/>
                <a:ea typeface="Arial"/>
                <a:cs typeface="Arial"/>
                <a:sym typeface="Arial"/>
              </a:defRPr>
            </a:pPr>
            <a:endParaRPr/>
          </a:p>
          <a:p>
            <a:pPr>
              <a:defRPr>
                <a:latin typeface="Arial"/>
                <a:ea typeface="Arial"/>
                <a:cs typeface="Arial"/>
                <a:sym typeface="Arial"/>
              </a:defRPr>
            </a:pPr>
            <a:r>
              <a:t>La grandeza moral se define a través de la tolerancia, la ligereza y la ambivalencia (entendida como el rechazo a la moral convencional).</a:t>
            </a:r>
          </a:p>
          <a:p>
            <a:pPr>
              <a:defRPr>
                <a:latin typeface="Arial"/>
                <a:ea typeface="Arial"/>
                <a:cs typeface="Arial"/>
                <a:sym typeface="Arial"/>
              </a:defRPr>
            </a:pPr>
            <a:endParaRPr/>
          </a:p>
          <a:p>
            <a:pPr>
              <a:defRPr>
                <a:latin typeface="Arial"/>
                <a:ea typeface="Arial"/>
                <a:cs typeface="Arial"/>
                <a:sym typeface="Arial"/>
              </a:defRPr>
            </a:pPr>
            <a:r>
              <a:t>“En la ciudad por proyectos, la creatividad está en función del número y la calidad de los contactos. Proviene de la recombinación y no de la invención”. </a:t>
            </a:r>
          </a:p>
          <a:p>
            <a:pPr>
              <a:defRPr>
                <a:latin typeface="Arial"/>
                <a:ea typeface="Arial"/>
                <a:cs typeface="Arial"/>
                <a:sym typeface="Arial"/>
              </a:defRPr>
            </a:pPr>
            <a:endParaRPr/>
          </a:p>
          <a:p>
            <a:pPr>
              <a:defRPr>
                <a:latin typeface="Arial"/>
                <a:ea typeface="Arial"/>
                <a:cs typeface="Arial"/>
                <a:sym typeface="Arial"/>
              </a:defRPr>
            </a:pPr>
            <a:r>
              <a:t>TALENTO, NO GRACIAS.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22" name="El pragmatismo en Boltanski"/>
          <p:cNvSpPr txBox="1"/>
          <p:nvPr/>
        </p:nvSpPr>
        <p:spPr>
          <a:xfrm>
            <a:off x="396092" y="1556791"/>
            <a:ext cx="5949592"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pragmatismo en Boltanski</a:t>
            </a:r>
          </a:p>
        </p:txBody>
      </p:sp>
      <p:sp>
        <p:nvSpPr>
          <p:cNvPr id="123" name="Es clásico en ciencias sociales oponer las construcciones que ponen el acento en los individuos a las construcciones que ponen el acento en las instituciones.…"/>
          <p:cNvSpPr txBox="1"/>
          <p:nvPr/>
        </p:nvSpPr>
        <p:spPr>
          <a:xfrm>
            <a:off x="395535" y="2492896"/>
            <a:ext cx="8136906" cy="24937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Es clásico en ciencias sociales oponer las construcciones que ponen el acento en los </a:t>
            </a:r>
            <a:r>
              <a:rPr u="sng"/>
              <a:t>individuos</a:t>
            </a:r>
            <a:r>
              <a:t> a las construcciones que ponen el acento en las </a:t>
            </a:r>
            <a:r>
              <a:rPr u="sng"/>
              <a:t>instituciones</a:t>
            </a:r>
            <a:r>
              <a:t>. </a:t>
            </a:r>
          </a:p>
          <a:p>
            <a:pPr>
              <a:defRPr>
                <a:latin typeface="Arial"/>
                <a:ea typeface="Arial"/>
                <a:cs typeface="Arial"/>
                <a:sym typeface="Arial"/>
              </a:defRPr>
            </a:pPr>
            <a:endParaRPr/>
          </a:p>
          <a:p>
            <a:pPr>
              <a:defRPr>
                <a:latin typeface="Arial"/>
                <a:ea typeface="Arial"/>
                <a:cs typeface="Arial"/>
                <a:sym typeface="Arial"/>
              </a:defRPr>
            </a:pPr>
            <a:r>
              <a:t>Ello se cruza con una segunda postura clásica: la oposición entre sociologías que ponen el acento en la </a:t>
            </a:r>
            <a:r>
              <a:rPr u="sng"/>
              <a:t>capacidad de los actores </a:t>
            </a:r>
            <a:r>
              <a:t>de tomar decisiones, con respecto a sociologías críticas que insisten en las </a:t>
            </a:r>
            <a:r>
              <a:rPr u="sng"/>
              <a:t>exigencias que se les imponen</a:t>
            </a:r>
            <a:r>
              <a:t>. </a:t>
            </a:r>
          </a:p>
          <a:p>
            <a:pPr>
              <a:defRPr>
                <a:latin typeface="Arial"/>
                <a:ea typeface="Arial"/>
                <a:cs typeface="Arial"/>
                <a:sym typeface="Arial"/>
              </a:defRPr>
            </a:pPr>
            <a:endParaRP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MUCHAS GRACIAS"/>
          <p:cNvSpPr txBox="1"/>
          <p:nvPr/>
        </p:nvSpPr>
        <p:spPr>
          <a:xfrm>
            <a:off x="755576" y="4581128"/>
            <a:ext cx="2659643" cy="42202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a:defRPr sz="2200">
                <a:latin typeface="Arial"/>
                <a:ea typeface="Arial"/>
                <a:cs typeface="Arial"/>
                <a:sym typeface="Arial"/>
              </a:defRPr>
            </a:lvl1pPr>
          </a:lstStyle>
          <a:p>
            <a:pPr>
              <a:defRPr sz="1800">
                <a:latin typeface="Calibri"/>
                <a:ea typeface="Calibri"/>
                <a:cs typeface="Calibri"/>
                <a:sym typeface="Calibri"/>
              </a:defRPr>
            </a:pPr>
            <a:r>
              <a:rPr sz="2200">
                <a:latin typeface="Arial"/>
                <a:ea typeface="Arial"/>
                <a:cs typeface="Arial"/>
                <a:sym typeface="Arial"/>
              </a:rPr>
              <a:t>MUCHAS GRACIAS</a:t>
            </a:r>
          </a:p>
        </p:txBody>
      </p:sp>
      <p:pic>
        <p:nvPicPr>
          <p:cNvPr id="266" name="image1.png" descr="image1.png"/>
          <p:cNvPicPr>
            <a:picLocks noChangeAspect="1"/>
          </p:cNvPicPr>
          <p:nvPr/>
        </p:nvPicPr>
        <p:blipFill>
          <a:blip r:embed="rId2"/>
          <a:stretch>
            <a:fillRect/>
          </a:stretch>
        </p:blipFill>
        <p:spPr>
          <a:xfrm>
            <a:off x="1" y="0"/>
            <a:ext cx="9144001" cy="4077073"/>
          </a:xfrm>
          <a:prstGeom prst="rect">
            <a:avLst/>
          </a:prstGeom>
          <a:ln w="12700">
            <a:miter lim="400000"/>
          </a:ln>
        </p:spPr>
      </p:pic>
      <p:sp>
        <p:nvSpPr>
          <p:cNvPr id="267" name="El nuevo espíritu del capitalismo. Boltanski y Chiapello."/>
          <p:cNvSpPr txBox="1"/>
          <p:nvPr/>
        </p:nvSpPr>
        <p:spPr>
          <a:xfrm>
            <a:off x="1367644" y="1870224"/>
            <a:ext cx="6408712" cy="1920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a:defRPr sz="4000">
                <a:solidFill>
                  <a:srgbClr val="FFFFFF"/>
                </a:solidFill>
                <a:latin typeface="Sansation"/>
                <a:ea typeface="Sansation"/>
                <a:cs typeface="Sansation"/>
                <a:sym typeface="Sansation"/>
              </a:defRPr>
            </a:lvl1pPr>
          </a:lstStyle>
          <a:p>
            <a:pPr>
              <a:defRPr sz="1800">
                <a:solidFill>
                  <a:srgbClr val="000000"/>
                </a:solidFill>
                <a:latin typeface="Calibri"/>
                <a:ea typeface="Calibri"/>
                <a:cs typeface="Calibri"/>
                <a:sym typeface="Calibri"/>
              </a:defRPr>
            </a:pPr>
            <a:r>
              <a:rPr sz="4000">
                <a:solidFill>
                  <a:srgbClr val="FFFFFF"/>
                </a:solidFill>
                <a:latin typeface="Sansation"/>
                <a:ea typeface="Sansation"/>
                <a:cs typeface="Sansation"/>
                <a:sym typeface="Sansation"/>
              </a:rPr>
              <a:t>El nuevo espíritu del capitalismo. Boltanski y Chiapello.</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26" name="El pragmatismo en Boltanski"/>
          <p:cNvSpPr txBox="1"/>
          <p:nvPr/>
        </p:nvSpPr>
        <p:spPr>
          <a:xfrm>
            <a:off x="396092" y="1556791"/>
            <a:ext cx="5949592"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El pragmatismo en Boltanski</a:t>
            </a:r>
          </a:p>
        </p:txBody>
      </p:sp>
      <p:sp>
        <p:nvSpPr>
          <p:cNvPr id="127" name="Para Boltanski hay que tomar en serio la cuestión de la dominación sin echar por la borda las instituciones.…"/>
          <p:cNvSpPr txBox="1"/>
          <p:nvPr/>
        </p:nvSpPr>
        <p:spPr>
          <a:xfrm>
            <a:off x="395535" y="2492896"/>
            <a:ext cx="8136906" cy="24937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Para Boltanski hay que tomar en serio </a:t>
            </a:r>
            <a:r>
              <a:rPr u="sng"/>
              <a:t>la cuestión de la dominación sin echar por la borda las instituciones.</a:t>
            </a:r>
          </a:p>
          <a:p>
            <a:pPr>
              <a:defRPr>
                <a:latin typeface="Arial"/>
                <a:ea typeface="Arial"/>
                <a:cs typeface="Arial"/>
                <a:sym typeface="Arial"/>
              </a:defRPr>
            </a:pPr>
            <a:endParaRPr u="sng"/>
          </a:p>
          <a:p>
            <a:pPr>
              <a:defRPr>
                <a:latin typeface="Arial"/>
                <a:ea typeface="Arial"/>
                <a:cs typeface="Arial"/>
                <a:sym typeface="Arial"/>
              </a:defRPr>
            </a:pPr>
            <a:r>
              <a:rPr u="sng"/>
              <a:t>SOCIOLOGÍA PRAGMÁTICA</a:t>
            </a:r>
          </a:p>
          <a:p>
            <a:pPr>
              <a:defRPr>
                <a:latin typeface="Arial"/>
                <a:ea typeface="Arial"/>
                <a:cs typeface="Arial"/>
                <a:sym typeface="Arial"/>
              </a:defRPr>
            </a:pPr>
            <a:endParaRPr u="sng"/>
          </a:p>
          <a:p>
            <a:pPr>
              <a:defRPr>
                <a:latin typeface="Arial"/>
                <a:ea typeface="Arial"/>
                <a:cs typeface="Arial"/>
                <a:sym typeface="Arial"/>
              </a:defRPr>
            </a:pPr>
            <a:r>
              <a:t>Es un retorno pragmático hacia la crítica, que implica la sistematización en una nueva teoría crítica. </a:t>
            </a:r>
          </a:p>
          <a:p>
            <a:pPr>
              <a:defRPr>
                <a:latin typeface="Arial"/>
                <a:ea typeface="Arial"/>
                <a:cs typeface="Arial"/>
                <a:sym typeface="Arial"/>
              </a:defRPr>
            </a:pPr>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30" name="La crítica en Boltanski"/>
          <p:cNvSpPr txBox="1"/>
          <p:nvPr/>
        </p:nvSpPr>
        <p:spPr>
          <a:xfrm>
            <a:off x="396092" y="1556791"/>
            <a:ext cx="5949592"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crítica en Boltanski</a:t>
            </a:r>
          </a:p>
        </p:txBody>
      </p:sp>
      <p:sp>
        <p:nvSpPr>
          <p:cNvPr id="131" name="La teoría crítica de Boltanski constituye una invitación a la búsqueda y al compromiso constante.…"/>
          <p:cNvSpPr txBox="1"/>
          <p:nvPr/>
        </p:nvSpPr>
        <p:spPr>
          <a:xfrm>
            <a:off x="395535" y="2492896"/>
            <a:ext cx="8136906" cy="27604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La </a:t>
            </a:r>
            <a:r>
              <a:rPr u="sng"/>
              <a:t>teoría crítica</a:t>
            </a:r>
            <a:r>
              <a:t> de Boltanski constituye una invitación a la búsqueda y al compromiso constante. </a:t>
            </a:r>
          </a:p>
          <a:p>
            <a:pPr>
              <a:defRPr>
                <a:latin typeface="Arial"/>
                <a:ea typeface="Arial"/>
                <a:cs typeface="Arial"/>
                <a:sym typeface="Arial"/>
              </a:defRPr>
            </a:pPr>
            <a:endParaRPr/>
          </a:p>
          <a:p>
            <a:pPr>
              <a:defRPr>
                <a:latin typeface="Arial"/>
                <a:ea typeface="Arial"/>
                <a:cs typeface="Arial"/>
                <a:sym typeface="Arial"/>
              </a:defRPr>
            </a:pPr>
            <a:r>
              <a:t>Búsqueda de </a:t>
            </a:r>
            <a:r>
              <a:rPr u="sng"/>
              <a:t>nuevos horizontes teóricos</a:t>
            </a:r>
            <a:r>
              <a:t> dentro de la propia sociología y búsqueda de </a:t>
            </a:r>
            <a:r>
              <a:rPr u="sng"/>
              <a:t>métodos de investigación</a:t>
            </a:r>
            <a:r>
              <a:t> para mover dichas fronteras.</a:t>
            </a:r>
          </a:p>
          <a:p>
            <a:pPr>
              <a:defRPr>
                <a:latin typeface="Arial"/>
                <a:ea typeface="Arial"/>
                <a:cs typeface="Arial"/>
                <a:sym typeface="Arial"/>
              </a:defRPr>
            </a:pPr>
            <a:endParaRPr/>
          </a:p>
          <a:p>
            <a:pPr>
              <a:defRPr>
                <a:latin typeface="Arial"/>
                <a:ea typeface="Arial"/>
                <a:cs typeface="Arial"/>
                <a:sym typeface="Arial"/>
              </a:defRPr>
            </a:pPr>
            <a:r>
              <a:t>Su enfoque es de compromiso con una </a:t>
            </a:r>
            <a:r>
              <a:rPr u="sng"/>
              <a:t>sociología crítica de la dominación y la explotación</a:t>
            </a:r>
            <a:r>
              <a:t> del hombre por el hombre.</a:t>
            </a:r>
          </a:p>
          <a:p>
            <a:endParaRPr>
              <a:latin typeface="Arial"/>
              <a:ea typeface="Arial"/>
              <a:cs typeface="Arial"/>
              <a:sym typeface="Arial"/>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34" name="La crítica en Boltanski"/>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crítica en Boltanski</a:t>
            </a:r>
          </a:p>
        </p:txBody>
      </p:sp>
      <p:sp>
        <p:nvSpPr>
          <p:cNvPr id="135" name="Para Boltanski todos los modelos de reproducción social, entre los que se incluye el capitalismo, imponen un marco normativo que implica restricciones al actuar de los individuos.…"/>
          <p:cNvSpPr txBox="1"/>
          <p:nvPr/>
        </p:nvSpPr>
        <p:spPr>
          <a:xfrm>
            <a:off x="395535" y="2492896"/>
            <a:ext cx="8136906" cy="38272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Para Boltanski todos los </a:t>
            </a:r>
            <a:r>
              <a:rPr u="sng"/>
              <a:t>modelos</a:t>
            </a:r>
            <a:r>
              <a:t> de reproducción social, entre los que se incluye el capitalismo, imponen un </a:t>
            </a:r>
            <a:r>
              <a:rPr u="sng"/>
              <a:t>marco normativo</a:t>
            </a:r>
            <a:r>
              <a:t> que implica </a:t>
            </a:r>
            <a:r>
              <a:rPr u="sng"/>
              <a:t>restricciones al actuar </a:t>
            </a:r>
            <a:r>
              <a:t>de los individuos.</a:t>
            </a:r>
          </a:p>
          <a:p>
            <a:pPr>
              <a:defRPr>
                <a:latin typeface="Arial"/>
                <a:ea typeface="Arial"/>
                <a:cs typeface="Arial"/>
                <a:sym typeface="Arial"/>
              </a:defRPr>
            </a:pPr>
            <a:endParaRPr/>
          </a:p>
          <a:p>
            <a:pPr>
              <a:defRPr>
                <a:latin typeface="Arial"/>
                <a:ea typeface="Arial"/>
                <a:cs typeface="Arial"/>
                <a:sym typeface="Arial"/>
              </a:defRPr>
            </a:pPr>
            <a:r>
              <a:t>Los </a:t>
            </a:r>
            <a:r>
              <a:rPr u="sng"/>
              <a:t>agentes</a:t>
            </a:r>
            <a:r>
              <a:t> implicados consideran al </a:t>
            </a:r>
            <a:r>
              <a:rPr u="sng"/>
              <a:t>conjunto normativo como justo</a:t>
            </a:r>
            <a:r>
              <a:t> y aceptable para todos. </a:t>
            </a:r>
          </a:p>
          <a:p>
            <a:pPr>
              <a:defRPr>
                <a:latin typeface="Arial"/>
                <a:ea typeface="Arial"/>
                <a:cs typeface="Arial"/>
                <a:sym typeface="Arial"/>
              </a:defRPr>
            </a:pPr>
            <a:endParaRPr/>
          </a:p>
          <a:p>
            <a:pPr>
              <a:defRPr>
                <a:latin typeface="Arial"/>
                <a:ea typeface="Arial"/>
                <a:cs typeface="Arial"/>
                <a:sym typeface="Arial"/>
              </a:defRPr>
            </a:pPr>
            <a:r>
              <a:t>Por otra parte, este marco normativo es </a:t>
            </a:r>
            <a:r>
              <a:rPr u="sng"/>
              <a:t>blanco de numerosas críticas</a:t>
            </a:r>
            <a:r>
              <a:t> que tienen por finalidad la </a:t>
            </a:r>
            <a:r>
              <a:rPr u="sng"/>
              <a:t>transformación o la destrucción</a:t>
            </a:r>
            <a:r>
              <a:t> y reemplazo de ese conjunto de normas (materializadas a través de diversos dispositivos).</a:t>
            </a:r>
          </a:p>
          <a:p>
            <a:pPr>
              <a:defRPr>
                <a:latin typeface="Arial"/>
                <a:ea typeface="Arial"/>
                <a:cs typeface="Arial"/>
                <a:sym typeface="Arial"/>
              </a:defRPr>
            </a:pPr>
            <a:endParaRPr/>
          </a:p>
          <a:p>
            <a:pPr>
              <a:defRPr>
                <a:latin typeface="Arial"/>
                <a:ea typeface="Arial"/>
                <a:cs typeface="Arial"/>
                <a:sym typeface="Arial"/>
              </a:defRPr>
            </a:pPr>
            <a:endParaRPr/>
          </a:p>
          <a:p>
            <a:endParaRPr>
              <a:latin typeface="Arial"/>
              <a:ea typeface="Arial"/>
              <a:cs typeface="Arial"/>
              <a:sym typeface="Aria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7"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38" name="La crítica en Boltanski"/>
          <p:cNvSpPr txBox="1"/>
          <p:nvPr/>
        </p:nvSpPr>
        <p:spPr>
          <a:xfrm>
            <a:off x="396092" y="1556791"/>
            <a:ext cx="7381567"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crítica en Boltanski</a:t>
            </a:r>
          </a:p>
        </p:txBody>
      </p:sp>
      <p:sp>
        <p:nvSpPr>
          <p:cNvPr id="139" name="La crítica es uno de los motores centrales de los modos de reproducción social.…"/>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La crítica es uno de los </a:t>
            </a:r>
            <a:r>
              <a:rPr u="sng"/>
              <a:t>motores centrales</a:t>
            </a:r>
            <a:r>
              <a:t> de los modos de reproducción social.</a:t>
            </a:r>
          </a:p>
          <a:p>
            <a:pPr>
              <a:defRPr>
                <a:latin typeface="Arial"/>
                <a:ea typeface="Arial"/>
                <a:cs typeface="Arial"/>
                <a:sym typeface="Arial"/>
              </a:defRPr>
            </a:pPr>
            <a:endParaRPr/>
          </a:p>
          <a:p>
            <a:pPr>
              <a:defRPr>
                <a:latin typeface="Arial"/>
                <a:ea typeface="Arial"/>
                <a:cs typeface="Arial"/>
                <a:sym typeface="Arial"/>
              </a:defRPr>
            </a:pPr>
            <a:r>
              <a:t>La crítica </a:t>
            </a:r>
            <a:r>
              <a:rPr u="sng"/>
              <a:t>cuestiona el orden</a:t>
            </a:r>
            <a:r>
              <a:t> de lo instituido y coloca bajo sospecha a los agentes existentes, y los o</a:t>
            </a:r>
            <a:r>
              <a:rPr u="sng"/>
              <a:t>bliga a elaborar y diseñar nuevos dispositivos</a:t>
            </a:r>
            <a:r>
              <a:t> que re-legitimen su posición. </a:t>
            </a:r>
          </a:p>
          <a:p>
            <a:pPr>
              <a:defRPr>
                <a:latin typeface="Arial"/>
                <a:ea typeface="Arial"/>
                <a:cs typeface="Arial"/>
                <a:sym typeface="Arial"/>
              </a:defRPr>
            </a:pPr>
            <a:endParaRPr/>
          </a:p>
          <a:p>
            <a:pPr>
              <a:defRPr>
                <a:latin typeface="Arial"/>
                <a:ea typeface="Arial"/>
                <a:cs typeface="Arial"/>
                <a:sym typeface="Arial"/>
              </a:defRPr>
            </a:pPr>
            <a:r>
              <a:t>La crítica va más allá de la búsqueda de beneficios individuales y se encamina a la obtención de justicia social.</a:t>
            </a:r>
          </a:p>
          <a:p>
            <a:pPr>
              <a:defRPr>
                <a:latin typeface="Arial"/>
                <a:ea typeface="Arial"/>
                <a:cs typeface="Arial"/>
                <a:sym typeface="Arial"/>
              </a:defRPr>
            </a:pPr>
            <a:endParaRPr/>
          </a:p>
          <a:p>
            <a:pPr>
              <a:defRPr>
                <a:latin typeface="Arial"/>
                <a:ea typeface="Arial"/>
                <a:cs typeface="Arial"/>
                <a:sym typeface="Arial"/>
              </a:defRPr>
            </a:pPr>
            <a:endParaRPr/>
          </a:p>
          <a:p>
            <a:endParaRPr>
              <a:latin typeface="Arial"/>
              <a:ea typeface="Arial"/>
              <a:cs typeface="Arial"/>
              <a:sym typeface="Arial"/>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 name="image1.png" descr="image1.png"/>
          <p:cNvPicPr>
            <a:picLocks noChangeAspect="1"/>
          </p:cNvPicPr>
          <p:nvPr/>
        </p:nvPicPr>
        <p:blipFill>
          <a:blip r:embed="rId2"/>
          <a:stretch>
            <a:fillRect/>
          </a:stretch>
        </p:blipFill>
        <p:spPr>
          <a:xfrm>
            <a:off x="1" y="0"/>
            <a:ext cx="9144001" cy="1047750"/>
          </a:xfrm>
          <a:prstGeom prst="rect">
            <a:avLst/>
          </a:prstGeom>
          <a:ln w="12700">
            <a:miter lim="400000"/>
          </a:ln>
        </p:spPr>
      </p:pic>
      <p:sp>
        <p:nvSpPr>
          <p:cNvPr id="142" name="La crítica en Boltanski"/>
          <p:cNvSpPr txBox="1"/>
          <p:nvPr/>
        </p:nvSpPr>
        <p:spPr>
          <a:xfrm>
            <a:off x="396092" y="1556791"/>
            <a:ext cx="5949592" cy="446595"/>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2400">
                <a:latin typeface="Arial"/>
                <a:ea typeface="Arial"/>
                <a:cs typeface="Arial"/>
                <a:sym typeface="Arial"/>
              </a:defRPr>
            </a:lvl1pPr>
          </a:lstStyle>
          <a:p>
            <a:pPr>
              <a:defRPr sz="1800">
                <a:latin typeface="Calibri"/>
                <a:ea typeface="Calibri"/>
                <a:cs typeface="Calibri"/>
                <a:sym typeface="Calibri"/>
              </a:defRPr>
            </a:pPr>
            <a:r>
              <a:rPr sz="2400">
                <a:latin typeface="Arial"/>
                <a:ea typeface="Arial"/>
                <a:cs typeface="Arial"/>
                <a:sym typeface="Arial"/>
              </a:rPr>
              <a:t>La crítica en Boltanski</a:t>
            </a:r>
          </a:p>
        </p:txBody>
      </p:sp>
      <p:sp>
        <p:nvSpPr>
          <p:cNvPr id="143" name="Para Boltanski la crítica social no es una función exclusiva de los científicos sociales, sino que puede –y debe– encontrarse en la capacidad de reflexión de los propios agentes sociales frente a situaciones cotidianas.…"/>
          <p:cNvSpPr txBox="1"/>
          <p:nvPr/>
        </p:nvSpPr>
        <p:spPr>
          <a:xfrm>
            <a:off x="395535" y="2492896"/>
            <a:ext cx="8136906" cy="3560587"/>
          </a:xfrm>
          <a:prstGeom prst="rect">
            <a:avLst/>
          </a:prstGeom>
          <a:ln>
            <a:solidFill>
              <a:srgbClr val="00B050"/>
            </a:solidFill>
            <a:beve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a:latin typeface="Arial"/>
                <a:ea typeface="Arial"/>
                <a:cs typeface="Arial"/>
                <a:sym typeface="Arial"/>
              </a:defRPr>
            </a:pPr>
            <a:r>
              <a:t>Para Boltanski l</a:t>
            </a:r>
            <a:r>
              <a:rPr u="sng"/>
              <a:t>a crítica social no es una función exclusiva de los científicos sociales</a:t>
            </a:r>
            <a:r>
              <a:t>, sino que puede –y debe– encontrarse en la capacidad de reflexión de los propios agentes sociales frente a situaciones cotidianas.</a:t>
            </a:r>
          </a:p>
          <a:p>
            <a:pPr>
              <a:defRPr>
                <a:latin typeface="Arial"/>
                <a:ea typeface="Arial"/>
                <a:cs typeface="Arial"/>
                <a:sym typeface="Arial"/>
              </a:defRPr>
            </a:pPr>
            <a:endParaRPr/>
          </a:p>
          <a:p>
            <a:pPr>
              <a:defRPr u="sng">
                <a:latin typeface="Arial"/>
                <a:ea typeface="Arial"/>
                <a:cs typeface="Arial"/>
                <a:sym typeface="Arial"/>
              </a:defRPr>
            </a:pPr>
            <a:r>
              <a:t>Hay que alejarse de la “sociología crítica” para elaborar una “sociología de la crítica”.</a:t>
            </a:r>
          </a:p>
          <a:p>
            <a:pPr>
              <a:defRPr>
                <a:latin typeface="Arial"/>
                <a:ea typeface="Arial"/>
                <a:cs typeface="Arial"/>
                <a:sym typeface="Arial"/>
              </a:defRPr>
            </a:pPr>
            <a:endParaRPr/>
          </a:p>
          <a:p>
            <a:pPr>
              <a:defRPr>
                <a:latin typeface="Arial"/>
                <a:ea typeface="Arial"/>
                <a:cs typeface="Arial"/>
                <a:sym typeface="Arial"/>
              </a:defRPr>
            </a:pPr>
            <a:r>
              <a:t>Fiel a una sociología de inspiración durkheimiana, centrada en comprender el orden, las instituciones y su carácter coercitivo, Boltanski devuelve </a:t>
            </a:r>
            <a:r>
              <a:rPr u="sng"/>
              <a:t>al centro del análisis sociológico el espacio micropolítico</a:t>
            </a:r>
            <a:r>
              <a:t>, donde se juega a diario la comprensión del mundo, la manera de estructurar las prácticas, y de paso, de </a:t>
            </a:r>
          </a:p>
          <a:p>
            <a:pPr>
              <a:defRPr>
                <a:latin typeface="Arial"/>
                <a:ea typeface="Arial"/>
                <a:cs typeface="Arial"/>
                <a:sym typeface="Arial"/>
              </a:defRPr>
            </a:pPr>
            <a:r>
              <a:t>construir la crítica social. </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bevel/>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bevel/>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bevel/>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bevel/>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3348</Words>
  <Application>Microsoft Macintosh PowerPoint</Application>
  <PresentationFormat>Presentación en pantalla (4:3)</PresentationFormat>
  <Paragraphs>267</Paragraphs>
  <Slides>40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40</vt:i4>
      </vt:variant>
    </vt:vector>
  </HeadingPairs>
  <TitlesOfParts>
    <vt:vector size="45" baseType="lpstr">
      <vt:lpstr>Arial</vt:lpstr>
      <vt:lpstr>Avenir Roman</vt:lpstr>
      <vt:lpstr>Calibri</vt:lpstr>
      <vt:lpstr>Sansation</vt:lpstr>
      <vt:lpstr>Default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cp:lastModifiedBy>Dra. Juana E. Suárez Conejero</cp:lastModifiedBy>
  <cp:revision>1</cp:revision>
  <dcterms:modified xsi:type="dcterms:W3CDTF">2021-03-11T18:35:57Z</dcterms:modified>
</cp:coreProperties>
</file>