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93" r:id="rId4"/>
    <p:sldId id="294" r:id="rId5"/>
    <p:sldId id="295" r:id="rId6"/>
    <p:sldId id="296" r:id="rId7"/>
    <p:sldId id="297" r:id="rId8"/>
    <p:sldId id="288" r:id="rId9"/>
    <p:sldId id="289" r:id="rId10"/>
    <p:sldId id="308" r:id="rId11"/>
    <p:sldId id="309" r:id="rId12"/>
    <p:sldId id="310" r:id="rId13"/>
    <p:sldId id="306" r:id="rId14"/>
    <p:sldId id="337" r:id="rId15"/>
    <p:sldId id="320" r:id="rId16"/>
    <p:sldId id="321" r:id="rId17"/>
    <p:sldId id="322" r:id="rId18"/>
    <p:sldId id="312" r:id="rId19"/>
    <p:sldId id="319" r:id="rId20"/>
    <p:sldId id="313" r:id="rId21"/>
    <p:sldId id="314" r:id="rId22"/>
    <p:sldId id="315" r:id="rId23"/>
    <p:sldId id="305" r:id="rId24"/>
    <p:sldId id="316" r:id="rId25"/>
    <p:sldId id="317" r:id="rId26"/>
    <p:sldId id="318" r:id="rId27"/>
    <p:sldId id="311" r:id="rId28"/>
    <p:sldId id="290" r:id="rId29"/>
    <p:sldId id="291" r:id="rId30"/>
    <p:sldId id="332" r:id="rId31"/>
    <p:sldId id="333" r:id="rId32"/>
    <p:sldId id="334" r:id="rId33"/>
    <p:sldId id="335" r:id="rId34"/>
    <p:sldId id="336" r:id="rId35"/>
    <p:sldId id="298" r:id="rId36"/>
    <p:sldId id="292" r:id="rId37"/>
    <p:sldId id="307" r:id="rId38"/>
    <p:sldId id="304" r:id="rId39"/>
    <p:sldId id="325" r:id="rId40"/>
    <p:sldId id="324" r:id="rId41"/>
    <p:sldId id="302" r:id="rId42"/>
    <p:sldId id="303" r:id="rId43"/>
    <p:sldId id="326" r:id="rId44"/>
    <p:sldId id="327" r:id="rId45"/>
    <p:sldId id="328" r:id="rId46"/>
    <p:sldId id="323" r:id="rId47"/>
    <p:sldId id="329" r:id="rId48"/>
    <p:sldId id="331" r:id="rId49"/>
    <p:sldId id="299" r:id="rId50"/>
    <p:sldId id="300" r:id="rId51"/>
    <p:sldId id="281"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92"/>
    <p:restoredTop sz="94709"/>
  </p:normalViewPr>
  <p:slideViewPr>
    <p:cSldViewPr snapToGrid="0" snapToObjects="1">
      <p:cViewPr varScale="1">
        <p:scale>
          <a:sx n="87" d="100"/>
          <a:sy n="87" d="100"/>
        </p:scale>
        <p:origin x="1480"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3/14/21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3/14/21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3/14/21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3/14/21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3/14/21</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3/14/21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3/14/21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3/14/21</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3/14/21</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3/14/21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3/14/21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3/14/21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3/14/21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3/14/21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3/14/21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3/14/21</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3/14/21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3/14/21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3/14/21</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3/14/21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3/14/21</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415369" y="4629149"/>
            <a:ext cx="5084618" cy="933450"/>
          </a:xfrm>
        </p:spPr>
        <p:txBody>
          <a:bodyPr>
            <a:normAutofit/>
          </a:bodyPr>
          <a:lstStyle/>
          <a:p>
            <a:pPr algn="r"/>
            <a:r>
              <a:rPr lang="es-ES" dirty="0" err="1"/>
              <a:t>Byung</a:t>
            </a:r>
            <a:r>
              <a:rPr lang="es-ES" dirty="0"/>
              <a:t> </a:t>
            </a:r>
            <a:r>
              <a:rPr lang="es-ES" dirty="0" err="1"/>
              <a:t>Chul</a:t>
            </a:r>
            <a:r>
              <a:rPr lang="es-ES" dirty="0"/>
              <a:t> Han</a:t>
            </a:r>
          </a:p>
        </p:txBody>
      </p:sp>
      <p:sp>
        <p:nvSpPr>
          <p:cNvPr id="5" name="Subtítulo 4">
            <a:extLst>
              <a:ext uri="{FF2B5EF4-FFF2-40B4-BE49-F238E27FC236}">
                <a16:creationId xmlns:a16="http://schemas.microsoft.com/office/drawing/2014/main" id="{0351FAB6-165F-194C-898A-B2DECE5E812A}"/>
              </a:ext>
            </a:extLst>
          </p:cNvPr>
          <p:cNvSpPr>
            <a:spLocks noGrp="1"/>
          </p:cNvSpPr>
          <p:nvPr>
            <p:ph type="subTitle" idx="1"/>
          </p:nvPr>
        </p:nvSpPr>
        <p:spPr/>
        <p:txBody>
          <a:bodyPr>
            <a:normAutofit/>
          </a:bodyPr>
          <a:lstStyle/>
          <a:p>
            <a:r>
              <a:rPr lang="es-MX" sz="2000" dirty="0"/>
              <a:t>Dra. Juana E. Suárez Conejero</a:t>
            </a:r>
          </a:p>
        </p:txBody>
      </p:sp>
    </p:spTree>
    <p:extLst>
      <p:ext uri="{BB962C8B-B14F-4D97-AF65-F5344CB8AC3E}">
        <p14:creationId xmlns:p14="http://schemas.microsoft.com/office/powerpoint/2010/main" val="2971912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893647"/>
          </a:xfrm>
          <a:prstGeom prst="rect">
            <a:avLst/>
          </a:prstGeom>
        </p:spPr>
        <p:txBody>
          <a:bodyPr wrap="square">
            <a:spAutoFit/>
          </a:bodyPr>
          <a:lstStyle/>
          <a:p>
            <a:r>
              <a:rPr lang="es-MX" sz="2400" dirty="0"/>
              <a:t>Para Marx el trabajo conduce a la alienación. </a:t>
            </a:r>
          </a:p>
          <a:p>
            <a:endParaRPr lang="es-MX" sz="2400" dirty="0"/>
          </a:p>
          <a:p>
            <a:r>
              <a:rPr lang="es-MX" sz="2400" dirty="0"/>
              <a:t>Ese es el tema de BCH: la nueva alienación. </a:t>
            </a:r>
          </a:p>
          <a:p>
            <a:endParaRPr lang="es-MX" sz="2400" dirty="0"/>
          </a:p>
          <a:p>
            <a:r>
              <a:rPr lang="es-MX" sz="2400" dirty="0"/>
              <a:t>El hombre se ha convertido en el explotador de sí mismo por un propio afán desmesurado de competencia, de éxito, vivido como "realización personal". </a:t>
            </a:r>
          </a:p>
          <a:p>
            <a:endParaRPr lang="es-MX" sz="2400" dirty="0"/>
          </a:p>
          <a:p>
            <a:r>
              <a:rPr lang="es-MX" sz="2400" dirty="0"/>
              <a:t>Uno se explota a sí mismo hasta el colapso. El sistema neoliberal ha sido internalizado hasta el punto de que ya no necesita coerción externa para existir. Y, por eso, el síntoma de nuestra época es el cansancio.</a:t>
            </a:r>
            <a:endParaRPr lang="es-ES" sz="2400" dirty="0"/>
          </a:p>
        </p:txBody>
      </p:sp>
    </p:spTree>
    <p:extLst>
      <p:ext uri="{BB962C8B-B14F-4D97-AF65-F5344CB8AC3E}">
        <p14:creationId xmlns:p14="http://schemas.microsoft.com/office/powerpoint/2010/main" val="2095088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40563" y="1014441"/>
            <a:ext cx="7672133" cy="4154984"/>
          </a:xfrm>
          <a:prstGeom prst="rect">
            <a:avLst/>
          </a:prstGeom>
        </p:spPr>
        <p:txBody>
          <a:bodyPr wrap="square">
            <a:spAutoFit/>
          </a:bodyPr>
          <a:lstStyle/>
          <a:p>
            <a:r>
              <a:rPr lang="es-MX" sz="2400" dirty="0"/>
              <a:t>Ya no hay multitudes cooperando como el proletariado de Marx, sino soledades. </a:t>
            </a:r>
          </a:p>
          <a:p>
            <a:endParaRPr lang="es-MX" sz="2400" dirty="0"/>
          </a:p>
          <a:p>
            <a:r>
              <a:rPr lang="es-MX" sz="2400" dirty="0"/>
              <a:t>Empresarios y emprendedores aislados, enfrentados con ellos mismos, son quienes constituyen el modo de producción presente.</a:t>
            </a:r>
          </a:p>
          <a:p>
            <a:endParaRPr lang="es-MX" sz="2400" dirty="0"/>
          </a:p>
          <a:p>
            <a:r>
              <a:rPr lang="es-MX" sz="2400" dirty="0"/>
              <a:t>En nuestra época, el trabajo se presenta en forma de libertad y autorealización. Me (auto)exploto, pero creo que me realizo. No aparece la sensación de alienación.</a:t>
            </a:r>
            <a:endParaRPr lang="es-ES" sz="2400" dirty="0"/>
          </a:p>
        </p:txBody>
      </p:sp>
    </p:spTree>
    <p:extLst>
      <p:ext uri="{BB962C8B-B14F-4D97-AF65-F5344CB8AC3E}">
        <p14:creationId xmlns:p14="http://schemas.microsoft.com/office/powerpoint/2010/main" val="1290519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471640"/>
            <a:ext cx="7556313" cy="4154984"/>
          </a:xfrm>
          <a:prstGeom prst="rect">
            <a:avLst/>
          </a:prstGeom>
        </p:spPr>
        <p:txBody>
          <a:bodyPr wrap="square">
            <a:spAutoFit/>
          </a:bodyPr>
          <a:lstStyle/>
          <a:p>
            <a:r>
              <a:rPr lang="es-MX" sz="2400" dirty="0"/>
              <a:t>Así, el primer estadio de la autoexplotación es la euforia. </a:t>
            </a:r>
          </a:p>
          <a:p>
            <a:endParaRPr lang="es-MX" sz="2400" dirty="0"/>
          </a:p>
          <a:p>
            <a:r>
              <a:rPr lang="es-MX" sz="2400" dirty="0"/>
              <a:t>Entusiasmado, trabajo hasta caer rendido. </a:t>
            </a:r>
          </a:p>
          <a:p>
            <a:endParaRPr lang="es-MX" sz="2400" dirty="0"/>
          </a:p>
          <a:p>
            <a:r>
              <a:rPr lang="es-MX" sz="2400" dirty="0"/>
              <a:t>Me realizo hasta morir. </a:t>
            </a:r>
          </a:p>
          <a:p>
            <a:endParaRPr lang="es-MX" sz="2400" dirty="0"/>
          </a:p>
          <a:p>
            <a:r>
              <a:rPr lang="es-MX" sz="2400" dirty="0"/>
              <a:t>Me optimizo hasta morir. </a:t>
            </a:r>
          </a:p>
          <a:p>
            <a:endParaRPr lang="es-MX" sz="2400" dirty="0"/>
          </a:p>
          <a:p>
            <a:r>
              <a:rPr lang="es-MX" sz="2400" dirty="0"/>
              <a:t>Me exploto a mí mismo hasta morir. </a:t>
            </a:r>
          </a:p>
          <a:p>
            <a:endParaRPr lang="es-MX" sz="2400" dirty="0"/>
          </a:p>
        </p:txBody>
      </p:sp>
    </p:spTree>
    <p:extLst>
      <p:ext uri="{BB962C8B-B14F-4D97-AF65-F5344CB8AC3E}">
        <p14:creationId xmlns:p14="http://schemas.microsoft.com/office/powerpoint/2010/main" val="1395316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Lo neuronal</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166842"/>
            <a:ext cx="7556313" cy="3046988"/>
          </a:xfrm>
          <a:prstGeom prst="rect">
            <a:avLst/>
          </a:prstGeom>
        </p:spPr>
        <p:txBody>
          <a:bodyPr wrap="square">
            <a:spAutoFit/>
          </a:bodyPr>
          <a:lstStyle/>
          <a:p>
            <a:r>
              <a:rPr lang="es-MX" sz="2400" dirty="0"/>
              <a:t>En otro orden, BCH constata el paso del paradigna inmunológico al neuronal.</a:t>
            </a:r>
          </a:p>
          <a:p>
            <a:endParaRPr lang="es-MX" sz="2400" dirty="0"/>
          </a:p>
          <a:p>
            <a:r>
              <a:rPr lang="es-MX" sz="2400" dirty="0"/>
              <a:t>En el paradigma inmunológico la otredad es la categoría fundamental. Nos definimos con respecto al otro, el cual puede ser un aliado o no. Cada reacción inmunológica es una reacción frente a la otredad. </a:t>
            </a:r>
          </a:p>
          <a:p>
            <a:endParaRPr lang="es-MX" sz="2400" dirty="0"/>
          </a:p>
        </p:txBody>
      </p:sp>
    </p:spTree>
    <p:extLst>
      <p:ext uri="{BB962C8B-B14F-4D97-AF65-F5344CB8AC3E}">
        <p14:creationId xmlns:p14="http://schemas.microsoft.com/office/powerpoint/2010/main" val="931018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Lo neuronal</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166842"/>
            <a:ext cx="7556313" cy="4524315"/>
          </a:xfrm>
          <a:prstGeom prst="rect">
            <a:avLst/>
          </a:prstGeom>
        </p:spPr>
        <p:txBody>
          <a:bodyPr wrap="square">
            <a:spAutoFit/>
          </a:bodyPr>
          <a:lstStyle/>
          <a:p>
            <a:r>
              <a:rPr lang="es-MX" sz="2400" dirty="0"/>
              <a:t>La metáfora inmunológica indica: la sociedad es un cuerpo que ha desarrollado un sistema defensivo contra eventuales ataques bacterianos o virales: el cuerpo es el “yo”, el virus es el “otro”.</a:t>
            </a:r>
          </a:p>
          <a:p>
            <a:endParaRPr lang="es-MX" sz="2400" dirty="0"/>
          </a:p>
          <a:p>
            <a:r>
              <a:rPr lang="es-MX" sz="2400" dirty="0"/>
              <a:t>Guerras, bloques, etc. dan cuenta de ello.</a:t>
            </a:r>
          </a:p>
          <a:p>
            <a:endParaRPr lang="es-MX" sz="2400" dirty="0"/>
          </a:p>
          <a:p>
            <a:r>
              <a:rPr lang="es-MX" sz="2400" dirty="0"/>
              <a:t>Teníamos a los locos, a los criminales en el paradigma inmunológico.</a:t>
            </a:r>
          </a:p>
          <a:p>
            <a:endParaRPr lang="es-MX" sz="2400" dirty="0"/>
          </a:p>
          <a:p>
            <a:r>
              <a:rPr lang="es-MX" sz="2400" dirty="0"/>
              <a:t>“Los otros” eran nuestra alteridad.</a:t>
            </a:r>
          </a:p>
          <a:p>
            <a:endParaRPr lang="es-MX" sz="2400" dirty="0"/>
          </a:p>
        </p:txBody>
      </p:sp>
    </p:spTree>
    <p:extLst>
      <p:ext uri="{BB962C8B-B14F-4D97-AF65-F5344CB8AC3E}">
        <p14:creationId xmlns:p14="http://schemas.microsoft.com/office/powerpoint/2010/main" val="3066131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Lo neuronal</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192042"/>
            <a:ext cx="7556313" cy="3785652"/>
          </a:xfrm>
          <a:prstGeom prst="rect">
            <a:avLst/>
          </a:prstGeom>
        </p:spPr>
        <p:txBody>
          <a:bodyPr wrap="square">
            <a:spAutoFit/>
          </a:bodyPr>
          <a:lstStyle/>
          <a:p>
            <a:r>
              <a:rPr lang="es-MX" sz="2400" dirty="0"/>
              <a:t>Pero en la actualidad lo extraño se sustituye por lo exótico. El consumidor ya no es más un sujeto inmunológico. </a:t>
            </a:r>
          </a:p>
          <a:p>
            <a:endParaRPr lang="es-MX" sz="2400" dirty="0"/>
          </a:p>
          <a:p>
            <a:r>
              <a:rPr lang="es-MX" sz="2400" dirty="0"/>
              <a:t>Los locos y los criminales se cambian por los depresivos y los fracasados.</a:t>
            </a:r>
          </a:p>
          <a:p>
            <a:endParaRPr lang="es-MX" sz="2400" dirty="0"/>
          </a:p>
          <a:p>
            <a:r>
              <a:rPr lang="es-MX" sz="2400" dirty="0"/>
              <a:t>“Los otros” ya no son nuestra alteridad, sino que se han convertido en competidores. </a:t>
            </a:r>
          </a:p>
          <a:p>
            <a:endParaRPr lang="es-MX" sz="2400" dirty="0"/>
          </a:p>
        </p:txBody>
      </p:sp>
    </p:spTree>
    <p:extLst>
      <p:ext uri="{BB962C8B-B14F-4D97-AF65-F5344CB8AC3E}">
        <p14:creationId xmlns:p14="http://schemas.microsoft.com/office/powerpoint/2010/main" val="1377160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Lo neuronal</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166842"/>
            <a:ext cx="7556313" cy="2677656"/>
          </a:xfrm>
          <a:prstGeom prst="rect">
            <a:avLst/>
          </a:prstGeom>
        </p:spPr>
        <p:txBody>
          <a:bodyPr wrap="square">
            <a:spAutoFit/>
          </a:bodyPr>
          <a:lstStyle/>
          <a:p>
            <a:r>
              <a:rPr lang="es-MX" sz="2400" dirty="0"/>
              <a:t>En el paradigma inmunológico (sociedad disciplinaria) teníamos al “sujeto de obediencia”.</a:t>
            </a:r>
          </a:p>
          <a:p>
            <a:endParaRPr lang="es-MX" sz="2400" dirty="0"/>
          </a:p>
          <a:p>
            <a:r>
              <a:rPr lang="es-MX" sz="2400" dirty="0"/>
              <a:t>En el paradigma neuronal (sociedad del rendimiento) tenemos a un individuo enfermo de Ego, al que BCH denomina “el emprendedor de sí mismo”. </a:t>
            </a:r>
          </a:p>
          <a:p>
            <a:endParaRPr lang="es-MX" sz="2400" dirty="0"/>
          </a:p>
        </p:txBody>
      </p:sp>
    </p:spTree>
    <p:extLst>
      <p:ext uri="{BB962C8B-B14F-4D97-AF65-F5344CB8AC3E}">
        <p14:creationId xmlns:p14="http://schemas.microsoft.com/office/powerpoint/2010/main" val="3031570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Lo neuronal</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192042"/>
            <a:ext cx="7556313" cy="5262979"/>
          </a:xfrm>
          <a:prstGeom prst="rect">
            <a:avLst/>
          </a:prstGeom>
        </p:spPr>
        <p:txBody>
          <a:bodyPr wrap="square">
            <a:spAutoFit/>
          </a:bodyPr>
          <a:lstStyle/>
          <a:p>
            <a:r>
              <a:rPr lang="es-MX" sz="2400" dirty="0"/>
              <a:t>El “emprendedor de sí mismo” está exhausto; sus enfermedades características no son víricas sino neuronales. </a:t>
            </a:r>
          </a:p>
          <a:p>
            <a:endParaRPr lang="es-MX" sz="2400" dirty="0"/>
          </a:p>
          <a:p>
            <a:r>
              <a:rPr lang="es-MX" sz="2400" dirty="0"/>
              <a:t>Padece depresión y un amplio espectro de trastornos por hiperactividad y fatiga neuro-funcional: TDAH (déficit de atención e hiperactividad), TLP (trastorno límite de la personalidad) y SDO (síndrome de desgaste ocupacional). </a:t>
            </a:r>
          </a:p>
          <a:p>
            <a:endParaRPr lang="es-MX" sz="2400" dirty="0"/>
          </a:p>
          <a:p>
            <a:r>
              <a:rPr lang="es-MX" sz="2400" dirty="0"/>
              <a:t>La etiología de estos males solo puede comprenderse a la luz del paradigma neuronal. </a:t>
            </a:r>
          </a:p>
          <a:p>
            <a:endParaRPr lang="es-MX" sz="2400" dirty="0"/>
          </a:p>
          <a:p>
            <a:endParaRPr lang="es-MX" sz="2400" dirty="0"/>
          </a:p>
        </p:txBody>
      </p:sp>
    </p:spTree>
    <p:extLst>
      <p:ext uri="{BB962C8B-B14F-4D97-AF65-F5344CB8AC3E}">
        <p14:creationId xmlns:p14="http://schemas.microsoft.com/office/powerpoint/2010/main" val="406597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471640"/>
            <a:ext cx="7556313" cy="2677656"/>
          </a:xfrm>
          <a:prstGeom prst="rect">
            <a:avLst/>
          </a:prstGeom>
        </p:spPr>
        <p:txBody>
          <a:bodyPr wrap="square">
            <a:spAutoFit/>
          </a:bodyPr>
          <a:lstStyle/>
          <a:p>
            <a:r>
              <a:rPr lang="es-MX" sz="2400" dirty="0"/>
              <a:t>Porque no todos pueden ser emprendedores exitosos. </a:t>
            </a:r>
          </a:p>
          <a:p>
            <a:endParaRPr lang="es-MX" sz="2400" dirty="0"/>
          </a:p>
          <a:p>
            <a:r>
              <a:rPr lang="es-MX" sz="2400" dirty="0"/>
              <a:t>Lo anterior esconde miles de trabajadores hiperexplotados de la manera más tradicional y una buena cantidad de especialistas flexibles que se auto-explotan y viven al borde del Síndrome de Burnout, (Síndrome de desgaste ocupacional).</a:t>
            </a:r>
          </a:p>
        </p:txBody>
      </p:sp>
    </p:spTree>
    <p:extLst>
      <p:ext uri="{BB962C8B-B14F-4D97-AF65-F5344CB8AC3E}">
        <p14:creationId xmlns:p14="http://schemas.microsoft.com/office/powerpoint/2010/main" val="23191593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cansancio profundo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619746"/>
            <a:ext cx="7556313" cy="2308324"/>
          </a:xfrm>
          <a:prstGeom prst="rect">
            <a:avLst/>
          </a:prstGeom>
        </p:spPr>
        <p:txBody>
          <a:bodyPr wrap="square">
            <a:spAutoFit/>
          </a:bodyPr>
          <a:lstStyle/>
          <a:p>
            <a:endParaRPr lang="es-MX" sz="2400" dirty="0"/>
          </a:p>
          <a:p>
            <a:r>
              <a:rPr lang="es-MX" sz="2400" dirty="0"/>
              <a:t>Y aparece el cansancio profundo.</a:t>
            </a:r>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533449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La Mutación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332152"/>
            <a:ext cx="7370908" cy="4524315"/>
          </a:xfrm>
          <a:prstGeom prst="rect">
            <a:avLst/>
          </a:prstGeom>
        </p:spPr>
        <p:txBody>
          <a:bodyPr wrap="square">
            <a:spAutoFit/>
          </a:bodyPr>
          <a:lstStyle/>
          <a:p>
            <a:r>
              <a:rPr lang="es-MX" sz="2400" dirty="0"/>
              <a:t>Para BCH el hombre contemporáneo se ha convertido en una fábrica de sí, hiperactiva, hiperneurótica, que agota cada día su propio ser diluyéndolo en un afán competitivo, en un sin fin de actividades vacías de sentido. </a:t>
            </a:r>
          </a:p>
          <a:p>
            <a:endParaRPr lang="es-MX" sz="2400" dirty="0"/>
          </a:p>
          <a:p>
            <a:r>
              <a:rPr lang="es-MX" sz="2400" dirty="0"/>
              <a:t>De allí es que podemos constartar que el síntoma de nuestra época es el cansancio. </a:t>
            </a:r>
          </a:p>
          <a:p>
            <a:endParaRPr lang="es-MX" sz="2400" dirty="0"/>
          </a:p>
          <a:p>
            <a:r>
              <a:rPr lang="es-MX" sz="2400" dirty="0"/>
              <a:t>El sistema neoliberal ha sido internalizado hasta el punto de que ya no necesita coerción externa para existir.</a:t>
            </a:r>
            <a:endParaRPr lang="es-ES" sz="2400" dirty="0"/>
          </a:p>
        </p:txBody>
      </p:sp>
    </p:spTree>
    <p:extLst>
      <p:ext uri="{BB962C8B-B14F-4D97-AF65-F5344CB8AC3E}">
        <p14:creationId xmlns:p14="http://schemas.microsoft.com/office/powerpoint/2010/main" val="56102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cansancio profundo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4997"/>
            <a:ext cx="7556313" cy="4893647"/>
          </a:xfrm>
          <a:prstGeom prst="rect">
            <a:avLst/>
          </a:prstGeom>
        </p:spPr>
        <p:txBody>
          <a:bodyPr wrap="square">
            <a:spAutoFit/>
          </a:bodyPr>
          <a:lstStyle/>
          <a:p>
            <a:r>
              <a:rPr lang="es-MX" sz="2400" dirty="0"/>
              <a:t>El sujeto de obediencia obedecía a una instancia externa: en tanto ciudadano de un mundo con fronteras, distinguía un exterior de un interior, un amo que está fuera, que es “otro”, de un esclavo que está dentro, que soy “yo”. </a:t>
            </a:r>
          </a:p>
          <a:p>
            <a:endParaRPr lang="es-MX" sz="2400" dirty="0"/>
          </a:p>
          <a:p>
            <a:r>
              <a:rPr lang="es-MX" sz="2400" dirty="0"/>
              <a:t>El emprendedor de sí mismo solo se obedece a sí mismo: habita un mundo de lo idéntico, sin amo externo, sin otro… pero en su interior aloja a un bicéfalo amo-esclavo o esclavo-amo que le succiona la energía.</a:t>
            </a:r>
          </a:p>
          <a:p>
            <a:endParaRPr lang="es-MX" sz="2400" dirty="0"/>
          </a:p>
          <a:p>
            <a:endParaRPr lang="es-MX" sz="2400" dirty="0"/>
          </a:p>
        </p:txBody>
      </p:sp>
    </p:spTree>
    <p:extLst>
      <p:ext uri="{BB962C8B-B14F-4D97-AF65-F5344CB8AC3E}">
        <p14:creationId xmlns:p14="http://schemas.microsoft.com/office/powerpoint/2010/main" val="943363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cansancio profundo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604997"/>
            <a:ext cx="7556313" cy="4524315"/>
          </a:xfrm>
          <a:prstGeom prst="rect">
            <a:avLst/>
          </a:prstGeom>
        </p:spPr>
        <p:txBody>
          <a:bodyPr wrap="square">
            <a:spAutoFit/>
          </a:bodyPr>
          <a:lstStyle/>
          <a:p>
            <a:r>
              <a:rPr lang="es-MX" sz="2400" dirty="0"/>
              <a:t>La optimización personal es la forma de autoexplotación total. </a:t>
            </a:r>
          </a:p>
          <a:p>
            <a:endParaRPr lang="es-MX" sz="2400" dirty="0"/>
          </a:p>
          <a:p>
            <a:r>
              <a:rPr lang="es-MX" sz="2400" dirty="0"/>
              <a:t>El coaching, la motivación, la competitividad, la optimización… son técnicas que la sociedad busca para conseguir la productividad ilimitada. </a:t>
            </a:r>
          </a:p>
          <a:p>
            <a:endParaRPr lang="es-MX" sz="2400" dirty="0"/>
          </a:p>
          <a:p>
            <a:r>
              <a:rPr lang="es-MX" sz="2400" dirty="0"/>
              <a:t>Las personas entran en una dinámica de autoexplotación, de autoexigencia, de constante optimización que acaba generando un profundo cansancio y enfermedades como la depresión. </a:t>
            </a:r>
          </a:p>
          <a:p>
            <a:endParaRPr lang="es-MX" sz="2400" dirty="0"/>
          </a:p>
        </p:txBody>
      </p:sp>
    </p:spTree>
    <p:extLst>
      <p:ext uri="{BB962C8B-B14F-4D97-AF65-F5344CB8AC3E}">
        <p14:creationId xmlns:p14="http://schemas.microsoft.com/office/powerpoint/2010/main" val="2689382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cansancio profundo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34494"/>
            <a:ext cx="7556313" cy="3785652"/>
          </a:xfrm>
          <a:prstGeom prst="rect">
            <a:avLst/>
          </a:prstGeom>
        </p:spPr>
        <p:txBody>
          <a:bodyPr wrap="square">
            <a:spAutoFit/>
          </a:bodyPr>
          <a:lstStyle/>
          <a:p>
            <a:r>
              <a:rPr lang="es-MX" sz="2400" dirty="0"/>
              <a:t>No se tiende a pensar que es la dinámica, que es el sistema el que genera cansancio, ansiedad, depresión, sino que nos lo planteamos siempre como fracasos personales. </a:t>
            </a:r>
          </a:p>
          <a:p>
            <a:endParaRPr lang="es-MX" sz="2400" dirty="0"/>
          </a:p>
          <a:p>
            <a:r>
              <a:rPr lang="es-MX" sz="2400" dirty="0"/>
              <a:t>Este tipo de poder inteligente, propio del régimen neoliberal, actúa de forma silenciosa, domina intentando agradar y generando dependencias, “se ajusta a la psiquis en lugar de disciplinarla”.</a:t>
            </a:r>
          </a:p>
          <a:p>
            <a:endParaRPr lang="es-MX" sz="2400" dirty="0"/>
          </a:p>
        </p:txBody>
      </p:sp>
    </p:spTree>
    <p:extLst>
      <p:ext uri="{BB962C8B-B14F-4D97-AF65-F5344CB8AC3E}">
        <p14:creationId xmlns:p14="http://schemas.microsoft.com/office/powerpoint/2010/main" val="3752711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cansancio profundo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863094"/>
            <a:ext cx="7556313" cy="4154984"/>
          </a:xfrm>
          <a:prstGeom prst="rect">
            <a:avLst/>
          </a:prstGeom>
        </p:spPr>
        <p:txBody>
          <a:bodyPr wrap="square">
            <a:spAutoFit/>
          </a:bodyPr>
          <a:lstStyle/>
          <a:p>
            <a:r>
              <a:rPr lang="es-MX" sz="2400" dirty="0"/>
              <a:t>Cuanto más perdemos la capacidad de ser autónomos, nos vamos tornando excéntricos y nos volcamos hacia la acumulación no productiva. </a:t>
            </a:r>
          </a:p>
          <a:p>
            <a:endParaRPr lang="es-MX" sz="2400" dirty="0"/>
          </a:p>
          <a:p>
            <a:r>
              <a:rPr lang="es-MX" sz="2400" dirty="0"/>
              <a:t>Esto nos lleva a que todos vivamos en el “cansancio profundo” recubierto de un aura de cordialidad que nos permite vivir íntimamente conectados.</a:t>
            </a:r>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8493614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ilusión de libertad</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795315"/>
            <a:ext cx="7556313" cy="3785652"/>
          </a:xfrm>
          <a:prstGeom prst="rect">
            <a:avLst/>
          </a:prstGeom>
        </p:spPr>
        <p:txBody>
          <a:bodyPr wrap="square">
            <a:spAutoFit/>
          </a:bodyPr>
          <a:lstStyle/>
          <a:p>
            <a:r>
              <a:rPr lang="es-MX" sz="2400" dirty="0"/>
              <a:t>El sujeto de rendimiento, como empresario de sí mismo, aparece como un sujeto libre, porque no está sometido a ningún otro que le mande y lo explote.</a:t>
            </a:r>
          </a:p>
          <a:p>
            <a:endParaRPr lang="es-MX" sz="2400" dirty="0"/>
          </a:p>
          <a:p>
            <a:r>
              <a:rPr lang="es-MX" sz="2400" dirty="0"/>
              <a:t>Sin embargo, no es realmente libre, pues se explota a sí mismo, por más que lo haga con entera libertad. </a:t>
            </a:r>
          </a:p>
          <a:p>
            <a:endParaRPr lang="es-MX" sz="2400" dirty="0"/>
          </a:p>
          <a:p>
            <a:r>
              <a:rPr lang="es-MX" sz="2400" dirty="0"/>
              <a:t>El explotado es el propio explotador.</a:t>
            </a:r>
          </a:p>
          <a:p>
            <a:endParaRPr lang="es-MX" sz="2400" dirty="0"/>
          </a:p>
          <a:p>
            <a:endParaRPr lang="es-MX" sz="2400" dirty="0"/>
          </a:p>
        </p:txBody>
      </p:sp>
    </p:spTree>
    <p:extLst>
      <p:ext uri="{BB962C8B-B14F-4D97-AF65-F5344CB8AC3E}">
        <p14:creationId xmlns:p14="http://schemas.microsoft.com/office/powerpoint/2010/main" val="474185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ilusión de libertad</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795315"/>
            <a:ext cx="7556313" cy="3046988"/>
          </a:xfrm>
          <a:prstGeom prst="rect">
            <a:avLst/>
          </a:prstGeom>
        </p:spPr>
        <p:txBody>
          <a:bodyPr wrap="square">
            <a:spAutoFit/>
          </a:bodyPr>
          <a:lstStyle/>
          <a:p>
            <a:r>
              <a:rPr lang="es-MX" sz="2400" dirty="0"/>
              <a:t>Este nuevo tipo de explotación es mucho más eficiente que la anterior porque va unida al sentimiento de libertad. </a:t>
            </a:r>
          </a:p>
          <a:p>
            <a:endParaRPr lang="es-MX" sz="2400" dirty="0"/>
          </a:p>
          <a:p>
            <a:r>
              <a:rPr lang="es-MX" sz="2400" dirty="0"/>
              <a:t>La explotación es posible sin dominio. </a:t>
            </a:r>
          </a:p>
          <a:p>
            <a:endParaRPr lang="es-MX" sz="2400" dirty="0"/>
          </a:p>
          <a:p>
            <a:r>
              <a:rPr lang="es-MX" sz="2400" dirty="0"/>
              <a:t>El neoliberalismo entiende al sujeto como proyecto y no como explotado. </a:t>
            </a:r>
          </a:p>
        </p:txBody>
      </p:sp>
    </p:spTree>
    <p:extLst>
      <p:ext uri="{BB962C8B-B14F-4D97-AF65-F5344CB8AC3E}">
        <p14:creationId xmlns:p14="http://schemas.microsoft.com/office/powerpoint/2010/main" val="3723052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ilusión de libertad</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795315"/>
            <a:ext cx="7556313" cy="2308324"/>
          </a:xfrm>
          <a:prstGeom prst="rect">
            <a:avLst/>
          </a:prstGeom>
        </p:spPr>
        <p:txBody>
          <a:bodyPr wrap="square">
            <a:spAutoFit/>
          </a:bodyPr>
          <a:lstStyle/>
          <a:p>
            <a:r>
              <a:rPr lang="es-MX" sz="2400" dirty="0"/>
              <a:t>De esta forma el fracaso lo asume el sujeto: “no hay nadie a quien pueda hacer responsable de su fracaso”. </a:t>
            </a:r>
          </a:p>
          <a:p>
            <a:endParaRPr lang="es-MX" sz="2400" dirty="0"/>
          </a:p>
          <a:p>
            <a:r>
              <a:rPr lang="es-MX" sz="2400" dirty="0"/>
              <a:t>El resultado de la ilusión de libertad es la depresión y el síndrome del agotamiento.</a:t>
            </a:r>
          </a:p>
        </p:txBody>
      </p:sp>
    </p:spTree>
    <p:extLst>
      <p:ext uri="{BB962C8B-B14F-4D97-AF65-F5344CB8AC3E}">
        <p14:creationId xmlns:p14="http://schemas.microsoft.com/office/powerpoint/2010/main" val="42580267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ilusión de libertad</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600200"/>
            <a:ext cx="7556313" cy="4524315"/>
          </a:xfrm>
          <a:prstGeom prst="rect">
            <a:avLst/>
          </a:prstGeom>
        </p:spPr>
        <p:txBody>
          <a:bodyPr wrap="square">
            <a:spAutoFit/>
          </a:bodyPr>
          <a:lstStyle/>
          <a:p>
            <a:r>
              <a:rPr lang="es-MX" sz="2400" dirty="0"/>
              <a:t>La autoexplotación es más eficaz que la explotación ajena a la que se refería el marxismo, porque va acompañada del sentimiento de libertad. </a:t>
            </a:r>
          </a:p>
          <a:p>
            <a:endParaRPr lang="es-MX" sz="2400" dirty="0"/>
          </a:p>
          <a:p>
            <a:r>
              <a:rPr lang="es-MX" sz="2400" dirty="0"/>
              <a:t>Esta libertad imaginada impide la resistencia y la aciión colectiva. El neoliberalismo nos aísla y nos hace empresarios de nosotros mismos. </a:t>
            </a:r>
          </a:p>
          <a:p>
            <a:endParaRPr lang="es-MX" sz="2400" dirty="0"/>
          </a:p>
          <a:p>
            <a:r>
              <a:rPr lang="es-MX" sz="2400" dirty="0"/>
              <a:t>El capitalismo se desmaterializa y convierte al trabajador en empresario que se explota a sí mismo en su empresa.</a:t>
            </a:r>
            <a:endParaRPr lang="es-ES" sz="2400" dirty="0"/>
          </a:p>
          <a:p>
            <a:endParaRPr lang="es-MX" sz="2400" dirty="0"/>
          </a:p>
        </p:txBody>
      </p:sp>
    </p:spTree>
    <p:extLst>
      <p:ext uri="{BB962C8B-B14F-4D97-AF65-F5344CB8AC3E}">
        <p14:creationId xmlns:p14="http://schemas.microsoft.com/office/powerpoint/2010/main" val="3204053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multitasking</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2308324"/>
          </a:xfrm>
          <a:prstGeom prst="rect">
            <a:avLst/>
          </a:prstGeom>
        </p:spPr>
        <p:txBody>
          <a:bodyPr wrap="square">
            <a:spAutoFit/>
          </a:bodyPr>
          <a:lstStyle/>
          <a:p>
            <a:r>
              <a:rPr lang="es-ES" sz="2400" dirty="0"/>
              <a:t>El sujeto </a:t>
            </a:r>
            <a:r>
              <a:rPr lang="es-ES" sz="2400" dirty="0" err="1"/>
              <a:t>autoexplotado</a:t>
            </a:r>
            <a:r>
              <a:rPr lang="es-ES" sz="2400" dirty="0"/>
              <a:t> hace del multitasking una práctica que modifica radicalmente la estructura y economía de la atención. </a:t>
            </a:r>
          </a:p>
          <a:p>
            <a:endParaRPr lang="es-ES" sz="2400" dirty="0"/>
          </a:p>
          <a:p>
            <a:r>
              <a:rPr lang="es-ES" sz="2400" dirty="0"/>
              <a:t>Debido a esto la percepción queda fragmentada y dispersa.</a:t>
            </a:r>
          </a:p>
        </p:txBody>
      </p:sp>
    </p:spTree>
    <p:extLst>
      <p:ext uri="{BB962C8B-B14F-4D97-AF65-F5344CB8AC3E}">
        <p14:creationId xmlns:p14="http://schemas.microsoft.com/office/powerpoint/2010/main" val="52531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multitasking</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524315"/>
          </a:xfrm>
          <a:prstGeom prst="rect">
            <a:avLst/>
          </a:prstGeom>
        </p:spPr>
        <p:txBody>
          <a:bodyPr wrap="square">
            <a:spAutoFit/>
          </a:bodyPr>
          <a:lstStyle/>
          <a:p>
            <a:r>
              <a:rPr lang="es-ES" sz="2400" dirty="0"/>
              <a:t>El multitasking y otras prácticas nos llevan a un estado de atención superficial, lo cual genera una regresión similar al estado de vigilancia de los animales salvajes.</a:t>
            </a:r>
          </a:p>
          <a:p>
            <a:endParaRPr lang="es-ES" sz="2400" dirty="0"/>
          </a:p>
          <a:p>
            <a:r>
              <a:rPr lang="es-ES" sz="2400" dirty="0"/>
              <a:t>“Los logros culturales de la humanidad, a los que pertenece la filosofía, se deben a una atención profunda y contemplativa”. </a:t>
            </a:r>
          </a:p>
          <a:p>
            <a:endParaRPr lang="es-ES" sz="2400" dirty="0"/>
          </a:p>
          <a:p>
            <a:r>
              <a:rPr lang="es-ES" sz="2400" dirty="0"/>
              <a:t>Este estado de contemplación es imposible de alcanzar en el mundo del multitasking y la </a:t>
            </a:r>
            <a:r>
              <a:rPr lang="es-ES" sz="2400" dirty="0" err="1"/>
              <a:t>hiperatención</a:t>
            </a:r>
            <a:r>
              <a:rPr lang="es-ES" sz="2400" dirty="0"/>
              <a:t>.</a:t>
            </a:r>
          </a:p>
        </p:txBody>
      </p:sp>
    </p:spTree>
    <p:extLst>
      <p:ext uri="{BB962C8B-B14F-4D97-AF65-F5344CB8AC3E}">
        <p14:creationId xmlns:p14="http://schemas.microsoft.com/office/powerpoint/2010/main" val="2824320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La Mutación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370908" cy="5262979"/>
          </a:xfrm>
          <a:prstGeom prst="rect">
            <a:avLst/>
          </a:prstGeom>
        </p:spPr>
        <p:txBody>
          <a:bodyPr wrap="square">
            <a:spAutoFit/>
          </a:bodyPr>
          <a:lstStyle/>
          <a:p>
            <a:r>
              <a:rPr lang="es-ES" sz="2400" dirty="0"/>
              <a:t>Constata el paso de la sociedad disciplinaria a la sociedad del rendimiento.</a:t>
            </a:r>
          </a:p>
          <a:p>
            <a:endParaRPr lang="es-ES" sz="2400" dirty="0"/>
          </a:p>
          <a:p>
            <a:r>
              <a:rPr lang="es-ES" sz="2400" dirty="0"/>
              <a:t>“La sociedad disciplinaria de Foucault, que constaba de hospitales, psiquiátricos, cárceles, cuarteles y fábricas, ya no se corresponde con la sociedad de hoy en día. En su lugar se ha establecido desde hace tiempo otra completamente diferente, a saber: una sociedad de gimnasios, torres de oficinas, bancos, aviones, grandes centros comerciales y laboratorios genéticos. La sociedad del siglo XXI ya no es disciplinaria, sino una sociedad del rendimiento”.</a:t>
            </a:r>
          </a:p>
          <a:p>
            <a:endParaRPr lang="es-ES" sz="2400" dirty="0"/>
          </a:p>
        </p:txBody>
      </p:sp>
    </p:spTree>
    <p:extLst>
      <p:ext uri="{BB962C8B-B14F-4D97-AF65-F5344CB8AC3E}">
        <p14:creationId xmlns:p14="http://schemas.microsoft.com/office/powerpoint/2010/main" val="23307857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Eros en agonía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154984"/>
          </a:xfrm>
          <a:prstGeom prst="rect">
            <a:avLst/>
          </a:prstGeom>
        </p:spPr>
        <p:txBody>
          <a:bodyPr wrap="square">
            <a:spAutoFit/>
          </a:bodyPr>
          <a:lstStyle/>
          <a:p>
            <a:r>
              <a:rPr lang="es-MX" sz="2400" dirty="0"/>
              <a:t>Y eso tiene otras consecuencias, entre ellas con el Eros.</a:t>
            </a:r>
          </a:p>
          <a:p>
            <a:endParaRPr lang="es-MX" sz="2400" dirty="0"/>
          </a:p>
          <a:p>
            <a:r>
              <a:rPr lang="es-MX" sz="2400" dirty="0"/>
              <a:t>El Eros es aquella fuerza que arranca al sujeto de sí mismo, de su interioridad, y lo conduce afuera, al otro, al mundo. </a:t>
            </a:r>
          </a:p>
          <a:p>
            <a:endParaRPr lang="es-MX" sz="2400" dirty="0"/>
          </a:p>
          <a:p>
            <a:r>
              <a:rPr lang="es-MX" sz="2400" dirty="0"/>
              <a:t>Pero, ¿qué sucede cuando no hay mundo, otro, afuera? ¿Qué pasa cuando la alteridad ha sido borrada por un yo insaciable? </a:t>
            </a:r>
          </a:p>
          <a:p>
            <a:endParaRPr lang="es-MX" sz="2400" dirty="0"/>
          </a:p>
        </p:txBody>
      </p:sp>
    </p:spTree>
    <p:extLst>
      <p:ext uri="{BB962C8B-B14F-4D97-AF65-F5344CB8AC3E}">
        <p14:creationId xmlns:p14="http://schemas.microsoft.com/office/powerpoint/2010/main" val="21994011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Eros en agonía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893647"/>
          </a:xfrm>
          <a:prstGeom prst="rect">
            <a:avLst/>
          </a:prstGeom>
        </p:spPr>
        <p:txBody>
          <a:bodyPr wrap="square">
            <a:spAutoFit/>
          </a:bodyPr>
          <a:lstStyle/>
          <a:p>
            <a:r>
              <a:rPr lang="es-MX" sz="2400" dirty="0"/>
              <a:t>En ausencia del otro, el sujeto narcisista-depresivo “se derrumba en sí mismo”. No tiene a quien amar salvo a sí mismo; los demás actúan como espejo de su propio yo.</a:t>
            </a:r>
            <a:endParaRPr lang="es-ES" sz="2400" dirty="0"/>
          </a:p>
          <a:p>
            <a:endParaRPr lang="es-MX" sz="2400" dirty="0"/>
          </a:p>
          <a:p>
            <a:r>
              <a:rPr lang="es-MX" sz="2400" dirty="0"/>
              <a:t>El amor cae, en la sociedad del rendimiento, al servicio del capitalismo tardío. </a:t>
            </a:r>
          </a:p>
          <a:p>
            <a:endParaRPr lang="es-MX" sz="2400" dirty="0"/>
          </a:p>
          <a:p>
            <a:r>
              <a:rPr lang="es-MX" sz="2400" dirty="0"/>
              <a:t>El deber ha dado paso al poder, la opacidad a la transparencia y el amor a la pura pornografía: el amor se reduce a una fórmula de disfrute, de modo que ya no se puede amar al otro, solo consumirlo. </a:t>
            </a:r>
          </a:p>
          <a:p>
            <a:endParaRPr lang="es-MX" sz="2400" dirty="0"/>
          </a:p>
        </p:txBody>
      </p:sp>
    </p:spTree>
    <p:extLst>
      <p:ext uri="{BB962C8B-B14F-4D97-AF65-F5344CB8AC3E}">
        <p14:creationId xmlns:p14="http://schemas.microsoft.com/office/powerpoint/2010/main" val="16825281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Eros en agonía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5262979"/>
          </a:xfrm>
          <a:prstGeom prst="rect">
            <a:avLst/>
          </a:prstGeom>
        </p:spPr>
        <p:txBody>
          <a:bodyPr wrap="square">
            <a:spAutoFit/>
          </a:bodyPr>
          <a:lstStyle/>
          <a:p>
            <a:r>
              <a:rPr lang="es-MX" sz="2400" dirty="0"/>
              <a:t>El amor se presenta hoy como sexualidad, que está sometida, a su vez, al dictado del rendimiento. </a:t>
            </a:r>
          </a:p>
          <a:p>
            <a:endParaRPr lang="es-MX" sz="2400" dirty="0"/>
          </a:p>
          <a:p>
            <a:r>
              <a:rPr lang="es-MX" sz="2400" dirty="0"/>
              <a:t>El sexo es rendimiento. Y la sensualidad es un capital que hay que aumentar. </a:t>
            </a:r>
          </a:p>
          <a:p>
            <a:endParaRPr lang="es-MX" sz="2400" dirty="0"/>
          </a:p>
          <a:p>
            <a:r>
              <a:rPr lang="es-MX" sz="2400" dirty="0"/>
              <a:t>El cuerpo, con su valor de exposición, equivale a una mercancía. </a:t>
            </a:r>
          </a:p>
          <a:p>
            <a:endParaRPr lang="es-MX" sz="2400" dirty="0"/>
          </a:p>
          <a:p>
            <a:r>
              <a:rPr lang="es-MX" sz="2400" dirty="0"/>
              <a:t>El otro es sexualizado como objeto excitante. </a:t>
            </a:r>
          </a:p>
          <a:p>
            <a:endParaRPr lang="es-MX" sz="2400" dirty="0"/>
          </a:p>
          <a:p>
            <a:r>
              <a:rPr lang="es-MX" sz="2400" dirty="0"/>
              <a:t>No se puede amar al otro despojado de su alteridad, solo se puede consumir.</a:t>
            </a:r>
            <a:endParaRPr lang="es-ES" sz="2400" dirty="0"/>
          </a:p>
          <a:p>
            <a:endParaRPr lang="es-MX" sz="2400" dirty="0"/>
          </a:p>
        </p:txBody>
      </p:sp>
    </p:spTree>
    <p:extLst>
      <p:ext uri="{BB962C8B-B14F-4D97-AF65-F5344CB8AC3E}">
        <p14:creationId xmlns:p14="http://schemas.microsoft.com/office/powerpoint/2010/main" val="10508236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Eros en agonía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524315"/>
          </a:xfrm>
          <a:prstGeom prst="rect">
            <a:avLst/>
          </a:prstGeom>
        </p:spPr>
        <p:txBody>
          <a:bodyPr wrap="square">
            <a:spAutoFit/>
          </a:bodyPr>
          <a:lstStyle/>
          <a:p>
            <a:r>
              <a:rPr lang="es-MX" sz="2400" dirty="0"/>
              <a:t>Hoy todo se convierte en objeto de rendimiento. </a:t>
            </a:r>
          </a:p>
          <a:p>
            <a:endParaRPr lang="es-MX" sz="2400" dirty="0"/>
          </a:p>
          <a:p>
            <a:r>
              <a:rPr lang="es-MX" sz="2400" dirty="0"/>
              <a:t>Ni siquiera el ocio o la sexualidad pueden rehuir el imperativo del rendimiento. </a:t>
            </a:r>
          </a:p>
          <a:p>
            <a:endParaRPr lang="es-MX" sz="2400" dirty="0"/>
          </a:p>
          <a:p>
            <a:r>
              <a:rPr lang="es-MX" sz="2400" dirty="0"/>
              <a:t>Pero el Eros supone una relación con lo otro, más allá del rendimiento y de las habilidades que se tengan. </a:t>
            </a:r>
          </a:p>
          <a:p>
            <a:endParaRPr lang="es-MX" sz="2400" dirty="0"/>
          </a:p>
          <a:p>
            <a:r>
              <a:rPr lang="es-MX" sz="2400" dirty="0"/>
              <a:t>Ser capaz de no ser capaz es el verbo modal del amor. El estar en manos de alguien y la posibilidad de resultar herido forman parte del amor. Hoy se trata de evitar cualquier herida cueste lo que cueste.</a:t>
            </a:r>
          </a:p>
        </p:txBody>
      </p:sp>
    </p:spTree>
    <p:extLst>
      <p:ext uri="{BB962C8B-B14F-4D97-AF65-F5344CB8AC3E}">
        <p14:creationId xmlns:p14="http://schemas.microsoft.com/office/powerpoint/2010/main" val="386753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Eros en agonía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154984"/>
          </a:xfrm>
          <a:prstGeom prst="rect">
            <a:avLst/>
          </a:prstGeom>
        </p:spPr>
        <p:txBody>
          <a:bodyPr wrap="square">
            <a:spAutoFit/>
          </a:bodyPr>
          <a:lstStyle/>
          <a:p>
            <a:r>
              <a:rPr lang="es-MX" sz="2400" dirty="0"/>
              <a:t>En la actualidad sucumbimos a los estados depresivos porque estamos absolutamente agotados, fatigados de nosotros mismos. </a:t>
            </a:r>
          </a:p>
          <a:p>
            <a:endParaRPr lang="es-MX" sz="2400" dirty="0"/>
          </a:p>
          <a:p>
            <a:r>
              <a:rPr lang="es-MX" sz="2400" dirty="0"/>
              <a:t>Toda la libido se dirige contra la propia subjetividad. Por eso no somos capaces de amar. </a:t>
            </a:r>
          </a:p>
          <a:p>
            <a:endParaRPr lang="es-MX" sz="2400" dirty="0"/>
          </a:p>
          <a:p>
            <a:r>
              <a:rPr lang="es-MX" sz="2400" dirty="0"/>
              <a:t>Con el narcisismo exacerbado comienza la agonía del ”Eros". </a:t>
            </a:r>
          </a:p>
          <a:p>
            <a:endParaRPr lang="es-MX" sz="2400" dirty="0"/>
          </a:p>
          <a:p>
            <a:r>
              <a:rPr lang="es-MX" sz="2400" dirty="0"/>
              <a:t>Y sin Eros, no hay pensar para BCH.</a:t>
            </a:r>
          </a:p>
        </p:txBody>
      </p:sp>
    </p:spTree>
    <p:extLst>
      <p:ext uri="{BB962C8B-B14F-4D97-AF65-F5344CB8AC3E}">
        <p14:creationId xmlns:p14="http://schemas.microsoft.com/office/powerpoint/2010/main" val="22811284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524315"/>
          </a:xfrm>
          <a:prstGeom prst="rect">
            <a:avLst/>
          </a:prstGeom>
        </p:spPr>
        <p:txBody>
          <a:bodyPr wrap="square">
            <a:spAutoFit/>
          </a:bodyPr>
          <a:lstStyle/>
          <a:p>
            <a:r>
              <a:rPr lang="es-MX" sz="2400" dirty="0"/>
              <a:t>BCH evidencia cómo las sociedades disciplinarias referidas por Michel Foucault, aquellas del panóptico, dan paso a un nuevo tipo de vigilancia.</a:t>
            </a:r>
          </a:p>
          <a:p>
            <a:endParaRPr lang="es-MX" sz="2400" dirty="0"/>
          </a:p>
          <a:p>
            <a:r>
              <a:rPr lang="es-MX" sz="2400" dirty="0"/>
              <a:t>Con el advenimiento del panóptico digital, la vigilancia opera a través de “la transparencia” a la que nos exponen las redes sociales y el mundo digital en general.</a:t>
            </a:r>
          </a:p>
          <a:p>
            <a:endParaRPr lang="es-MX" sz="2400" dirty="0"/>
          </a:p>
          <a:p>
            <a:r>
              <a:rPr lang="es-MX" sz="2400" dirty="0"/>
              <a:t>Se sabe todo sobre nosotros, por mucho que tratemos de ocultarlo.</a:t>
            </a:r>
          </a:p>
          <a:p>
            <a:endParaRPr lang="es-MX" sz="2400" dirty="0"/>
          </a:p>
        </p:txBody>
      </p:sp>
    </p:spTree>
    <p:extLst>
      <p:ext uri="{BB962C8B-B14F-4D97-AF65-F5344CB8AC3E}">
        <p14:creationId xmlns:p14="http://schemas.microsoft.com/office/powerpoint/2010/main" val="29089197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154984"/>
          </a:xfrm>
          <a:prstGeom prst="rect">
            <a:avLst/>
          </a:prstGeom>
        </p:spPr>
        <p:txBody>
          <a:bodyPr wrap="square">
            <a:spAutoFit/>
          </a:bodyPr>
          <a:lstStyle/>
          <a:p>
            <a:r>
              <a:rPr lang="es-MX" sz="2400" dirty="0"/>
              <a:t>BCH critica duramente aquello que denomina “el valor de exposición” en la sociedad actual. </a:t>
            </a:r>
          </a:p>
          <a:p>
            <a:endParaRPr lang="es-MX" sz="2400" dirty="0"/>
          </a:p>
          <a:p>
            <a:r>
              <a:rPr lang="es-MX" sz="2400" dirty="0"/>
              <a:t>“El imperativo de la transparencia hace sospechoso todo lo que no se somete a la visibilidad actual. En eso consiste su violencia”.</a:t>
            </a:r>
          </a:p>
          <a:p>
            <a:endParaRPr lang="es-MX" sz="2400" dirty="0"/>
          </a:p>
          <a:p>
            <a:r>
              <a:rPr lang="es-MX" sz="2400" dirty="0"/>
              <a:t>Empresas como Facebook y Google trabajan como servicios secretos que vigilan nuestros intereses para extraer beneficio de nuestros comportamientos en internet y las redes sociales.</a:t>
            </a:r>
            <a:endParaRPr lang="es-ES" sz="2400" dirty="0"/>
          </a:p>
        </p:txBody>
      </p:sp>
    </p:spTree>
    <p:extLst>
      <p:ext uri="{BB962C8B-B14F-4D97-AF65-F5344CB8AC3E}">
        <p14:creationId xmlns:p14="http://schemas.microsoft.com/office/powerpoint/2010/main" val="20286138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893647"/>
          </a:xfrm>
          <a:prstGeom prst="rect">
            <a:avLst/>
          </a:prstGeom>
        </p:spPr>
        <p:txBody>
          <a:bodyPr wrap="square">
            <a:spAutoFit/>
          </a:bodyPr>
          <a:lstStyle/>
          <a:p>
            <a:r>
              <a:rPr lang="es-MX" sz="2400" dirty="0"/>
              <a:t>Y se da el paso de la opresión a la seducción.</a:t>
            </a:r>
          </a:p>
          <a:p>
            <a:endParaRPr lang="es-MX" sz="2400" dirty="0"/>
          </a:p>
          <a:p>
            <a:r>
              <a:rPr lang="es-MX" sz="2400" dirty="0"/>
              <a:t>Antes nos oprimían abiertamente: los sistemas coercitivos explotaban al ciudadano siguiendo el modelo del panóptico (es decir, controlando exteriormente su actividad, observando sin ser observado).</a:t>
            </a:r>
          </a:p>
          <a:p>
            <a:endParaRPr lang="es-MX" sz="2400" dirty="0"/>
          </a:p>
          <a:p>
            <a:r>
              <a:rPr lang="es-MX" sz="2400" dirty="0"/>
              <a:t>Ahora han sido sustituidos por un sistema de dominación que emplea un poder seductor, por el que los hombres se someten por sí mismos: gracias a Internet las personas se entregan voluntariamente a la observación. </a:t>
            </a:r>
            <a:endParaRPr lang="es-ES" sz="2400" dirty="0"/>
          </a:p>
        </p:txBody>
      </p:sp>
    </p:spTree>
    <p:extLst>
      <p:ext uri="{BB962C8B-B14F-4D97-AF65-F5344CB8AC3E}">
        <p14:creationId xmlns:p14="http://schemas.microsoft.com/office/powerpoint/2010/main" val="26566083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1938992"/>
          </a:xfrm>
          <a:prstGeom prst="rect">
            <a:avLst/>
          </a:prstGeom>
        </p:spPr>
        <p:txBody>
          <a:bodyPr wrap="square">
            <a:spAutoFit/>
          </a:bodyPr>
          <a:lstStyle/>
          <a:p>
            <a:r>
              <a:rPr lang="es-MX" sz="2400" dirty="0"/>
              <a:t>“La sociedad expuesta es una sociedad pornográfica.” </a:t>
            </a:r>
          </a:p>
          <a:p>
            <a:endParaRPr lang="es-MX" sz="2400" dirty="0"/>
          </a:p>
          <a:p>
            <a:r>
              <a:rPr lang="es-MX" sz="2400" dirty="0"/>
              <a:t>La transparencia establece una “tiranía de la visibilidad” en la que todo debe estar al descubierto y lo no visible se vuelve sospechoso.</a:t>
            </a:r>
            <a:endParaRPr lang="es-ES" sz="2400" dirty="0"/>
          </a:p>
        </p:txBody>
      </p:sp>
    </p:spTree>
    <p:extLst>
      <p:ext uri="{BB962C8B-B14F-4D97-AF65-F5344CB8AC3E}">
        <p14:creationId xmlns:p14="http://schemas.microsoft.com/office/powerpoint/2010/main" val="25412532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154984"/>
          </a:xfrm>
          <a:prstGeom prst="rect">
            <a:avLst/>
          </a:prstGeom>
        </p:spPr>
        <p:txBody>
          <a:bodyPr wrap="square">
            <a:spAutoFit/>
          </a:bodyPr>
          <a:lstStyle/>
          <a:p>
            <a:r>
              <a:rPr lang="es-MX" sz="2400" dirty="0"/>
              <a:t>Cada sujeto es su propio objeto de publicidad. </a:t>
            </a:r>
          </a:p>
          <a:p>
            <a:endParaRPr lang="es-MX" sz="2400" dirty="0"/>
          </a:p>
          <a:p>
            <a:r>
              <a:rPr lang="es-MX" sz="2400" dirty="0"/>
              <a:t>Todo se mide en su valor de exposición. </a:t>
            </a:r>
          </a:p>
          <a:p>
            <a:endParaRPr lang="es-MX" sz="2400" dirty="0"/>
          </a:p>
          <a:p>
            <a:r>
              <a:rPr lang="es-MX" sz="2400" dirty="0"/>
              <a:t>Vivimos en un mundo que tiende a la hipervisibilidad, un espacio sin secretos ni misterios ocultos. </a:t>
            </a:r>
          </a:p>
          <a:p>
            <a:endParaRPr lang="es-MX" sz="2400" dirty="0"/>
          </a:p>
          <a:p>
            <a:r>
              <a:rPr lang="es-MX" sz="2400" dirty="0"/>
              <a:t>A la sociedad de la transparencia toda distancia le parece una negatividad que hay que eliminar: constituye un obstáculo para la aceleración de los ciclos de la comunicación y del capital.</a:t>
            </a:r>
            <a:endParaRPr lang="es-ES" sz="2400" dirty="0"/>
          </a:p>
        </p:txBody>
      </p:sp>
    </p:spTree>
    <p:extLst>
      <p:ext uri="{BB962C8B-B14F-4D97-AF65-F5344CB8AC3E}">
        <p14:creationId xmlns:p14="http://schemas.microsoft.com/office/powerpoint/2010/main" val="94498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La Mutación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370908" cy="5632311"/>
          </a:xfrm>
          <a:prstGeom prst="rect">
            <a:avLst/>
          </a:prstGeom>
        </p:spPr>
        <p:txBody>
          <a:bodyPr wrap="square">
            <a:spAutoFit/>
          </a:bodyPr>
          <a:lstStyle/>
          <a:p>
            <a:r>
              <a:rPr lang="es-ES" sz="2400" dirty="0"/>
              <a:t>Esta mutación se visibiliza a través de algunas características fundamentales.</a:t>
            </a:r>
          </a:p>
          <a:p>
            <a:endParaRPr lang="es-ES" sz="2400" dirty="0"/>
          </a:p>
          <a:p>
            <a:pPr marL="457200" indent="-457200">
              <a:buFont typeface="+mj-lt"/>
              <a:buAutoNum type="arabicPeriod"/>
            </a:pPr>
            <a:r>
              <a:rPr lang="es-ES" sz="2400" dirty="0"/>
              <a:t>Una nueva concepción del trabajo</a:t>
            </a:r>
          </a:p>
          <a:p>
            <a:pPr marL="457200" indent="-457200">
              <a:buFont typeface="+mj-lt"/>
              <a:buAutoNum type="arabicPeriod"/>
            </a:pPr>
            <a:r>
              <a:rPr lang="es-ES" sz="2400" dirty="0"/>
              <a:t>La </a:t>
            </a:r>
            <a:r>
              <a:rPr lang="es-ES" sz="2400" dirty="0" err="1"/>
              <a:t>autoexplotación</a:t>
            </a:r>
            <a:r>
              <a:rPr lang="es-ES" sz="2400" dirty="0"/>
              <a:t> como nueva forma de alienación</a:t>
            </a:r>
          </a:p>
          <a:p>
            <a:pPr marL="457200" indent="-457200">
              <a:buFont typeface="+mj-lt"/>
              <a:buAutoNum type="arabicPeriod"/>
            </a:pPr>
            <a:r>
              <a:rPr lang="es-ES" sz="2400" dirty="0"/>
              <a:t>Lo neuronal como paradigma</a:t>
            </a:r>
          </a:p>
          <a:p>
            <a:pPr marL="457200" indent="-457200">
              <a:buFont typeface="+mj-lt"/>
              <a:buAutoNum type="arabicPeriod"/>
            </a:pPr>
            <a:r>
              <a:rPr lang="es-ES" sz="2400" dirty="0"/>
              <a:t>El cansancio profundo</a:t>
            </a:r>
          </a:p>
          <a:p>
            <a:pPr marL="457200" indent="-457200">
              <a:buFont typeface="+mj-lt"/>
              <a:buAutoNum type="arabicPeriod"/>
            </a:pPr>
            <a:r>
              <a:rPr lang="es-ES" sz="2400" dirty="0"/>
              <a:t>La ilusión de libertad</a:t>
            </a:r>
          </a:p>
          <a:p>
            <a:pPr marL="457200" indent="-457200">
              <a:buFont typeface="+mj-lt"/>
              <a:buAutoNum type="arabicPeriod"/>
            </a:pPr>
            <a:r>
              <a:rPr lang="es-ES" sz="2400" dirty="0"/>
              <a:t>El multitasking y la superficialidad</a:t>
            </a:r>
          </a:p>
          <a:p>
            <a:pPr marL="457200" indent="-457200">
              <a:buFont typeface="+mj-lt"/>
              <a:buAutoNum type="arabicPeriod"/>
            </a:pPr>
            <a:r>
              <a:rPr lang="es-ES" sz="2400" dirty="0"/>
              <a:t>Un Eros en agonía</a:t>
            </a:r>
          </a:p>
          <a:p>
            <a:pPr marL="457200" indent="-457200">
              <a:buFont typeface="+mj-lt"/>
              <a:buAutoNum type="arabicPeriod"/>
            </a:pPr>
            <a:r>
              <a:rPr lang="es-ES" sz="2400" dirty="0"/>
              <a:t>La transparencia como modo de vigilancia</a:t>
            </a:r>
          </a:p>
          <a:p>
            <a:pPr marL="457200" indent="-457200">
              <a:buFont typeface="+mj-lt"/>
              <a:buAutoNum type="arabicPeriod"/>
            </a:pPr>
            <a:r>
              <a:rPr lang="es-ES" sz="2400" dirty="0"/>
              <a:t>La Big Data</a:t>
            </a:r>
          </a:p>
          <a:p>
            <a:pPr marL="457200" indent="-457200">
              <a:buFont typeface="+mj-lt"/>
              <a:buAutoNum type="arabicPeriod"/>
            </a:pPr>
            <a:r>
              <a:rPr lang="es-ES" sz="2400" dirty="0"/>
              <a:t>El enjambre digital como expresión de las masas</a:t>
            </a:r>
          </a:p>
          <a:p>
            <a:endParaRPr lang="es-ES" sz="2400" dirty="0"/>
          </a:p>
        </p:txBody>
      </p:sp>
    </p:spTree>
    <p:extLst>
      <p:ext uri="{BB962C8B-B14F-4D97-AF65-F5344CB8AC3E}">
        <p14:creationId xmlns:p14="http://schemas.microsoft.com/office/powerpoint/2010/main" val="16876841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1200329"/>
          </a:xfrm>
          <a:prstGeom prst="rect">
            <a:avLst/>
          </a:prstGeom>
        </p:spPr>
        <p:txBody>
          <a:bodyPr wrap="square">
            <a:spAutoFit/>
          </a:bodyPr>
          <a:lstStyle/>
          <a:p>
            <a:r>
              <a:rPr lang="es-MX" sz="2400" dirty="0"/>
              <a:t>Del capitalismo, donde lo esencial era el tener, pasamos a una sociedad neoliberal exhibicionista, donde lo fundamental es "aparecer".</a:t>
            </a:r>
          </a:p>
        </p:txBody>
      </p:sp>
    </p:spTree>
    <p:extLst>
      <p:ext uri="{BB962C8B-B14F-4D97-AF65-F5344CB8AC3E}">
        <p14:creationId xmlns:p14="http://schemas.microsoft.com/office/powerpoint/2010/main" val="25800889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893647"/>
          </a:xfrm>
          <a:prstGeom prst="rect">
            <a:avLst/>
          </a:prstGeom>
        </p:spPr>
        <p:txBody>
          <a:bodyPr wrap="square">
            <a:spAutoFit/>
          </a:bodyPr>
          <a:lstStyle/>
          <a:p>
            <a:r>
              <a:rPr lang="es-MX" sz="2400" dirty="0"/>
              <a:t>El imperativo de la transparencia es un síntoma de un gran proceso de aceleración social, un “exceso de iluminación”, propio de la mercancía: un recurso administrable en los términos del capital. </a:t>
            </a:r>
          </a:p>
          <a:p>
            <a:endParaRPr lang="es-MX" sz="2400" dirty="0"/>
          </a:p>
          <a:p>
            <a:r>
              <a:rPr lang="es-MX" sz="2400" dirty="0"/>
              <a:t>Una consecuencia de este proceso sería el desmontaje de la “negatividad” y el paso a la “happycracia”.</a:t>
            </a:r>
          </a:p>
          <a:p>
            <a:endParaRPr lang="es-MX" sz="2400" dirty="0"/>
          </a:p>
          <a:p>
            <a:r>
              <a:rPr lang="es-MX" sz="2400" dirty="0"/>
              <a:t>Hemos pasado del éxtasis de la información al exceso de positividad, cosa que ha terminado por ahogar las fuerzas creativas de las sociedades occidentales bajo la falsa promesa de la eterna productividad.</a:t>
            </a:r>
          </a:p>
        </p:txBody>
      </p:sp>
    </p:spTree>
    <p:extLst>
      <p:ext uri="{BB962C8B-B14F-4D97-AF65-F5344CB8AC3E}">
        <p14:creationId xmlns:p14="http://schemas.microsoft.com/office/powerpoint/2010/main" val="12866049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3046988"/>
          </a:xfrm>
          <a:prstGeom prst="rect">
            <a:avLst/>
          </a:prstGeom>
        </p:spPr>
        <p:txBody>
          <a:bodyPr wrap="square">
            <a:spAutoFit/>
          </a:bodyPr>
          <a:lstStyle/>
          <a:p>
            <a:r>
              <a:rPr lang="es-MX" sz="2400" dirty="0"/>
              <a:t>El dominio de la transparencia empobrece, afirma Han, porque a través de la comunicación y la información impone un lenguaje carente de misterio. </a:t>
            </a:r>
          </a:p>
          <a:p>
            <a:endParaRPr lang="es-MX" sz="2400" dirty="0"/>
          </a:p>
          <a:p>
            <a:r>
              <a:rPr lang="es-MX" sz="2400" dirty="0"/>
              <a:t>En la sociedad de la transparencia, la distancia y el pudor (ocultamiento) pierden su antigua relevancia cultural como elementos de la vida, la contemplación estética, la seducción.</a:t>
            </a:r>
            <a:endParaRPr lang="es-ES" sz="2400" dirty="0"/>
          </a:p>
        </p:txBody>
      </p:sp>
    </p:spTree>
    <p:extLst>
      <p:ext uri="{BB962C8B-B14F-4D97-AF65-F5344CB8AC3E}">
        <p14:creationId xmlns:p14="http://schemas.microsoft.com/office/powerpoint/2010/main" val="13149734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524315"/>
          </a:xfrm>
          <a:prstGeom prst="rect">
            <a:avLst/>
          </a:prstGeom>
        </p:spPr>
        <p:txBody>
          <a:bodyPr wrap="square">
            <a:spAutoFit/>
          </a:bodyPr>
          <a:lstStyle/>
          <a:p>
            <a:r>
              <a:rPr lang="es-MX" sz="2400" dirty="0"/>
              <a:t>La sociedad de la transparencia acelera el flujo de datos empíricos y eleva masivamente la entropía del mundo, y también el nivel de ruido. </a:t>
            </a:r>
          </a:p>
          <a:p>
            <a:endParaRPr lang="es-MX" sz="2400" dirty="0"/>
          </a:p>
          <a:p>
            <a:r>
              <a:rPr lang="es-MX" sz="2400" dirty="0"/>
              <a:t>“El pensamiento tiene necesidad de silencio. Es una expedición al silencio”.</a:t>
            </a:r>
          </a:p>
          <a:p>
            <a:endParaRPr lang="es-MX" sz="2400" dirty="0"/>
          </a:p>
          <a:p>
            <a:r>
              <a:rPr lang="es-MX" sz="2400" dirty="0"/>
              <a:t>“El mundo no es hoy ningún teatro en el que se representen y lean acciones y sentimientos, sino un mercado en el que se exponen, venden y consumen intimidades. El teatro es un lugar de representación, mientras que el mercado es un lugar de exposición.</a:t>
            </a:r>
            <a:endParaRPr lang="es-ES" sz="2400" dirty="0"/>
          </a:p>
        </p:txBody>
      </p:sp>
    </p:spTree>
    <p:extLst>
      <p:ext uri="{BB962C8B-B14F-4D97-AF65-F5344CB8AC3E}">
        <p14:creationId xmlns:p14="http://schemas.microsoft.com/office/powerpoint/2010/main" val="20757820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3416320"/>
          </a:xfrm>
          <a:prstGeom prst="rect">
            <a:avLst/>
          </a:prstGeom>
        </p:spPr>
        <p:txBody>
          <a:bodyPr wrap="square">
            <a:spAutoFit/>
          </a:bodyPr>
          <a:lstStyle/>
          <a:p>
            <a:r>
              <a:rPr lang="es-MX" sz="2400" dirty="0"/>
              <a:t>Y en la red se asistiría a una suerte de dictadura de la transparencia que derivaría en un panóptico digital.</a:t>
            </a:r>
          </a:p>
          <a:p>
            <a:endParaRPr lang="es-MX" sz="2400" dirty="0"/>
          </a:p>
          <a:p>
            <a:r>
              <a:rPr lang="es-MX" sz="2400" dirty="0"/>
              <a:t>Este panóptico digital sería más bien un autopanóptico, donde cada uno ajerce al mismo tiempo de policía de sí mismo y de los otros. </a:t>
            </a:r>
          </a:p>
          <a:p>
            <a:endParaRPr lang="es-MX" sz="2400" dirty="0"/>
          </a:p>
          <a:p>
            <a:r>
              <a:rPr lang="es-MX" sz="2400" dirty="0"/>
              <a:t>O por decirlo en palabras de BCH: “el me gusta es el amén digital”.</a:t>
            </a:r>
            <a:endParaRPr lang="es-ES" sz="2400" dirty="0"/>
          </a:p>
        </p:txBody>
      </p:sp>
    </p:spTree>
    <p:extLst>
      <p:ext uri="{BB962C8B-B14F-4D97-AF65-F5344CB8AC3E}">
        <p14:creationId xmlns:p14="http://schemas.microsoft.com/office/powerpoint/2010/main" val="22351028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3046988"/>
          </a:xfrm>
          <a:prstGeom prst="rect">
            <a:avLst/>
          </a:prstGeom>
        </p:spPr>
        <p:txBody>
          <a:bodyPr wrap="square">
            <a:spAutoFit/>
          </a:bodyPr>
          <a:lstStyle/>
          <a:p>
            <a:r>
              <a:rPr lang="es-MX" sz="2400" dirty="0"/>
              <a:t>Cuando hacemos clic en el botón de “me gusta” nos sometemos a un entramado de dominación. </a:t>
            </a:r>
          </a:p>
          <a:p>
            <a:endParaRPr lang="es-MX" sz="2400" dirty="0"/>
          </a:p>
          <a:p>
            <a:r>
              <a:rPr lang="es-MX" sz="2400" dirty="0"/>
              <a:t>El celular no es solo un eficiente aparato de vigilancia, sino también un confesionario móvil. </a:t>
            </a:r>
          </a:p>
          <a:p>
            <a:endParaRPr lang="es-MX" sz="2400" dirty="0"/>
          </a:p>
          <a:p>
            <a:r>
              <a:rPr lang="es-MX" sz="2400" dirty="0"/>
              <a:t>Facebook, Imstagram son las nuevas iglesias, las sinagogas globales (literalmente) de lo digital.</a:t>
            </a:r>
            <a:endParaRPr lang="es-ES" sz="2400" dirty="0"/>
          </a:p>
        </p:txBody>
      </p:sp>
    </p:spTree>
    <p:extLst>
      <p:ext uri="{BB962C8B-B14F-4D97-AF65-F5344CB8AC3E}">
        <p14:creationId xmlns:p14="http://schemas.microsoft.com/office/powerpoint/2010/main" val="10447566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Big Data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029189"/>
            <a:ext cx="7556313" cy="5632311"/>
          </a:xfrm>
          <a:prstGeom prst="rect">
            <a:avLst/>
          </a:prstGeom>
        </p:spPr>
        <p:txBody>
          <a:bodyPr wrap="square">
            <a:spAutoFit/>
          </a:bodyPr>
          <a:lstStyle/>
          <a:p>
            <a:r>
              <a:rPr lang="es-MX" sz="2400" dirty="0"/>
              <a:t>El registro total de nuestras vidas se produce a través de cada clic que pulsamos, cada palabra introducida en el buscador es observada y registrada. </a:t>
            </a:r>
          </a:p>
          <a:p>
            <a:endParaRPr lang="es-MX" sz="2400" dirty="0"/>
          </a:p>
          <a:p>
            <a:r>
              <a:rPr lang="es-MX" sz="2400" dirty="0"/>
              <a:t>Nuestra vida se reproduce totalmente en la red digital.</a:t>
            </a:r>
          </a:p>
          <a:p>
            <a:endParaRPr lang="es-MX" sz="2400" dirty="0"/>
          </a:p>
          <a:p>
            <a:r>
              <a:rPr lang="es-MX" sz="2400" dirty="0"/>
              <a:t>Las empresas comercian con los datos personales de millones de personas. </a:t>
            </a:r>
          </a:p>
          <a:p>
            <a:endParaRPr lang="es-MX" sz="2400" dirty="0"/>
          </a:p>
          <a:p>
            <a:r>
              <a:rPr lang="es-MX" sz="2400" dirty="0"/>
              <a:t>Los individuos son agrupados en categorías y se ofertan en catálogo como mercancías. </a:t>
            </a:r>
          </a:p>
          <a:p>
            <a:endParaRPr lang="es-MX" sz="2400" dirty="0"/>
          </a:p>
          <a:p>
            <a:r>
              <a:rPr lang="es-MX" sz="2400" dirty="0"/>
              <a:t>Como curiosidad BCH comenta que a aquellas personas con un valor económico escaso se les denomina “waste”, es decir, basura. </a:t>
            </a:r>
          </a:p>
        </p:txBody>
      </p:sp>
    </p:spTree>
    <p:extLst>
      <p:ext uri="{BB962C8B-B14F-4D97-AF65-F5344CB8AC3E}">
        <p14:creationId xmlns:p14="http://schemas.microsoft.com/office/powerpoint/2010/main" val="41060343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Big Data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029189"/>
            <a:ext cx="7556313" cy="4893647"/>
          </a:xfrm>
          <a:prstGeom prst="rect">
            <a:avLst/>
          </a:prstGeom>
        </p:spPr>
        <p:txBody>
          <a:bodyPr wrap="square">
            <a:spAutoFit/>
          </a:bodyPr>
          <a:lstStyle/>
          <a:p>
            <a:r>
              <a:rPr lang="es-MX" sz="2400" dirty="0"/>
              <a:t>Los usuarios seducidos por la exhibición publicitaria de un sí mismo virtual desnudan sus ideas, y con ello revelan sus obsesiones, patrones de consumo y psicopatologías. </a:t>
            </a:r>
          </a:p>
          <a:p>
            <a:endParaRPr lang="es-MX" sz="2400" dirty="0"/>
          </a:p>
          <a:p>
            <a:r>
              <a:rPr lang="es-MX" sz="2400" dirty="0"/>
              <a:t>De este exhibicionismo festivo se benefician las empresas de marketing y las grandes tecnológicas.</a:t>
            </a:r>
          </a:p>
          <a:p>
            <a:endParaRPr lang="es-MX" sz="2400" dirty="0"/>
          </a:p>
          <a:p>
            <a:r>
              <a:rPr lang="es-MX" sz="2400" dirty="0"/>
              <a:t>Lo narrativo pierde importancia considerablemente.</a:t>
            </a:r>
          </a:p>
          <a:p>
            <a:endParaRPr lang="es-MX" sz="2400" dirty="0"/>
          </a:p>
          <a:p>
            <a:r>
              <a:rPr lang="es-MX" sz="2400" dirty="0"/>
              <a:t>Hoy todo se hace numerable, para poder transformarlo en el lenguaje del rendimiento y de la eficiencia.</a:t>
            </a:r>
          </a:p>
        </p:txBody>
      </p:sp>
    </p:spTree>
    <p:extLst>
      <p:ext uri="{BB962C8B-B14F-4D97-AF65-F5344CB8AC3E}">
        <p14:creationId xmlns:p14="http://schemas.microsoft.com/office/powerpoint/2010/main" val="16011260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enjambre</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5262979"/>
          </a:xfrm>
          <a:prstGeom prst="rect">
            <a:avLst/>
          </a:prstGeom>
        </p:spPr>
        <p:txBody>
          <a:bodyPr wrap="square">
            <a:spAutoFit/>
          </a:bodyPr>
          <a:lstStyle/>
          <a:p>
            <a:r>
              <a:rPr lang="es-MX" sz="2400" dirty="0"/>
              <a:t>Y aparecen más consecuencias, porque en lo digital no se produce ningún discurso. </a:t>
            </a:r>
          </a:p>
          <a:p>
            <a:endParaRPr lang="es-MX" sz="2400" dirty="0"/>
          </a:p>
          <a:p>
            <a:r>
              <a:rPr lang="es-MX" sz="2400" dirty="0"/>
              <a:t>Los medios digitales hacen que la sociedad se vuelva cada vez más pobre en su discurso. Impiden la construcción de una comunidad en un sentido empático. </a:t>
            </a:r>
          </a:p>
          <a:p>
            <a:endParaRPr lang="es-MX" sz="2400" dirty="0"/>
          </a:p>
          <a:p>
            <a:r>
              <a:rPr lang="es-MX" sz="2400" dirty="0"/>
              <a:t>Sólo producen al azar muchedumbres o multitudes de individuos aislados, de ego, sin cohesión alguna sin lugar de discurso. </a:t>
            </a:r>
          </a:p>
          <a:p>
            <a:endParaRPr lang="es-MX" sz="2400" dirty="0"/>
          </a:p>
          <a:p>
            <a:r>
              <a:rPr lang="es-MX" sz="2400" dirty="0"/>
              <a:t>El individuo ya no es una entidad política capaz de producir un nosotros.</a:t>
            </a:r>
          </a:p>
        </p:txBody>
      </p:sp>
    </p:spTree>
    <p:extLst>
      <p:ext uri="{BB962C8B-B14F-4D97-AF65-F5344CB8AC3E}">
        <p14:creationId xmlns:p14="http://schemas.microsoft.com/office/powerpoint/2010/main" val="31502996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enjambre</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3785652"/>
          </a:xfrm>
          <a:prstGeom prst="rect">
            <a:avLst/>
          </a:prstGeom>
        </p:spPr>
        <p:txBody>
          <a:bodyPr wrap="square">
            <a:spAutoFit/>
          </a:bodyPr>
          <a:lstStyle/>
          <a:p>
            <a:r>
              <a:rPr lang="es-MX" sz="2400" dirty="0"/>
              <a:t>Y esto agudiza la mutación. Para BCH hemos pasado de ser una “masa clásica” a un “enjambre digital”. </a:t>
            </a:r>
          </a:p>
          <a:p>
            <a:endParaRPr lang="es-MX" sz="2400" dirty="0"/>
          </a:p>
          <a:p>
            <a:r>
              <a:rPr lang="es-MX" sz="2400" dirty="0"/>
              <a:t>La revolución digital, Internet y las redes sociales han transformado la esencia misma de la sociedad. </a:t>
            </a:r>
          </a:p>
          <a:p>
            <a:endParaRPr lang="es-MX" sz="2400" dirty="0"/>
          </a:p>
          <a:p>
            <a:r>
              <a:rPr lang="es-MX" sz="2400" dirty="0"/>
              <a:t>El enjambre digital consta de individuos aislados, carece de un “nosotros” capaz de una articular acción colectiva, o de manifestarse en una sola voz. </a:t>
            </a:r>
          </a:p>
          <a:p>
            <a:endParaRPr lang="es-MX" sz="2400" dirty="0"/>
          </a:p>
        </p:txBody>
      </p:sp>
    </p:spTree>
    <p:extLst>
      <p:ext uri="{BB962C8B-B14F-4D97-AF65-F5344CB8AC3E}">
        <p14:creationId xmlns:p14="http://schemas.microsoft.com/office/powerpoint/2010/main" val="1263557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El trabajo</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878610" cy="6001643"/>
          </a:xfrm>
          <a:prstGeom prst="rect">
            <a:avLst/>
          </a:prstGeom>
        </p:spPr>
        <p:txBody>
          <a:bodyPr wrap="square">
            <a:spAutoFit/>
          </a:bodyPr>
          <a:lstStyle/>
          <a:p>
            <a:r>
              <a:rPr lang="es-ES" sz="2400" dirty="0"/>
              <a:t>En el nuevo capitalismo hay una nueva concepción del trabajo.</a:t>
            </a:r>
          </a:p>
          <a:p>
            <a:endParaRPr lang="es-ES" sz="2400" dirty="0"/>
          </a:p>
          <a:p>
            <a:r>
              <a:rPr lang="es-MX" sz="2400" dirty="0"/>
              <a:t>Antes teníamos una rutina estable, una carrera predecible, nos adheríamos a una empresa a la que éramos leales y que a cambio nos ofrecía un puesto de trabajo estable.</a:t>
            </a:r>
          </a:p>
          <a:p>
            <a:endParaRPr lang="es-MX" sz="2400" dirty="0"/>
          </a:p>
          <a:p>
            <a:r>
              <a:rPr lang="es-MX" sz="2400" dirty="0"/>
              <a:t>En la actualidad nos enfrentamos a un mercado laboral flexible, a empresas estructuralmente dinámicas con regulares e imprevisibles reajustes de plantilla, lo que nos obliga a la movilidad. </a:t>
            </a:r>
          </a:p>
          <a:p>
            <a:endParaRPr lang="es-MX" sz="2400" dirty="0"/>
          </a:p>
          <a:p>
            <a:r>
              <a:rPr lang="es-MX" sz="2400" dirty="0"/>
              <a:t>En la actualidad vivimos en un ámbito laboral nuevo, de transitoriedad, innovación y proyectos a corto plazo. </a:t>
            </a:r>
            <a:endParaRPr lang="es-ES" sz="2400" dirty="0"/>
          </a:p>
          <a:p>
            <a:endParaRPr lang="es-ES" sz="2400" dirty="0"/>
          </a:p>
        </p:txBody>
      </p:sp>
    </p:spTree>
    <p:extLst>
      <p:ext uri="{BB962C8B-B14F-4D97-AF65-F5344CB8AC3E}">
        <p14:creationId xmlns:p14="http://schemas.microsoft.com/office/powerpoint/2010/main" val="27220416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enjambre</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524315"/>
          </a:xfrm>
          <a:prstGeom prst="rect">
            <a:avLst/>
          </a:prstGeom>
        </p:spPr>
        <p:txBody>
          <a:bodyPr wrap="square">
            <a:spAutoFit/>
          </a:bodyPr>
          <a:lstStyle/>
          <a:p>
            <a:r>
              <a:rPr lang="es-MX" sz="2400" dirty="0"/>
              <a:t>Todo ello impide la formación de un contrapoder que cuestione el orden establecido, el cual adquiere así rasgos totalitarios. </a:t>
            </a:r>
          </a:p>
          <a:p>
            <a:endParaRPr lang="es-MX" sz="2400" dirty="0"/>
          </a:p>
          <a:p>
            <a:r>
              <a:rPr lang="es-MX" sz="2400" dirty="0"/>
              <a:t>Para Byung-Chul Han, se ha dejado atrás la época biopolítica. Hoy nos dirigimos a la época de la psicopolítica digital, donde el poder interviene en los procesos psicológicos inconscientes. </a:t>
            </a:r>
          </a:p>
          <a:p>
            <a:endParaRPr lang="es-MX" sz="2400" dirty="0"/>
          </a:p>
          <a:p>
            <a:r>
              <a:rPr lang="es-MX" sz="2400" dirty="0"/>
              <a:t>El psicopoder es más eficiente que el biopoder, por cuanto vigila, controla y mueve a los hombres no desde fuera, sino desde dentro.</a:t>
            </a:r>
          </a:p>
        </p:txBody>
      </p:sp>
    </p:spTree>
    <p:extLst>
      <p:ext uri="{BB962C8B-B14F-4D97-AF65-F5344CB8AC3E}">
        <p14:creationId xmlns:p14="http://schemas.microsoft.com/office/powerpoint/2010/main" val="19719749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MUCHAS GRACIAS</a:t>
            </a:r>
          </a:p>
        </p:txBody>
      </p:sp>
    </p:spTree>
    <p:extLst>
      <p:ext uri="{BB962C8B-B14F-4D97-AF65-F5344CB8AC3E}">
        <p14:creationId xmlns:p14="http://schemas.microsoft.com/office/powerpoint/2010/main" val="1159195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El trabajo</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878610" cy="4893647"/>
          </a:xfrm>
          <a:prstGeom prst="rect">
            <a:avLst/>
          </a:prstGeom>
        </p:spPr>
        <p:txBody>
          <a:bodyPr wrap="square">
            <a:spAutoFit/>
          </a:bodyPr>
          <a:lstStyle/>
          <a:p>
            <a:r>
              <a:rPr lang="es-MX" sz="2400" dirty="0"/>
              <a:t>Coexisten dos modalidades de trabajo radicalmente distintas: </a:t>
            </a:r>
          </a:p>
          <a:p>
            <a:endParaRPr lang="es-MX" sz="2400" dirty="0"/>
          </a:p>
          <a:p>
            <a:r>
              <a:rPr lang="es-MX" sz="2400" dirty="0"/>
              <a:t>La antigua, en vías de desaparición, donde el trabajo dependía de organizaciones jerárquicas rígidas, y se esperaba de los trabajadores una identidad firme y una personalidad formada.</a:t>
            </a:r>
          </a:p>
          <a:p>
            <a:endParaRPr lang="es-MX" sz="2400" dirty="0"/>
          </a:p>
          <a:p>
            <a:r>
              <a:rPr lang="es-MX" sz="2400" dirty="0"/>
              <a:t>La nueva  modalidad, que consiste en un mundo de empresas en permanente crecimiento y cambio, riesgo, con extrema flexibilidad y objetivos a corto plazo, donde se necesitan individuos capaces de reinventarse a sí mismos sobre la marcha. </a:t>
            </a:r>
          </a:p>
        </p:txBody>
      </p:sp>
    </p:spTree>
    <p:extLst>
      <p:ext uri="{BB962C8B-B14F-4D97-AF65-F5344CB8AC3E}">
        <p14:creationId xmlns:p14="http://schemas.microsoft.com/office/powerpoint/2010/main" val="3098656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El trabajo</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556313" cy="1938992"/>
          </a:xfrm>
          <a:prstGeom prst="rect">
            <a:avLst/>
          </a:prstGeom>
        </p:spPr>
        <p:txBody>
          <a:bodyPr wrap="square">
            <a:spAutoFit/>
          </a:bodyPr>
          <a:lstStyle/>
          <a:p>
            <a:endParaRPr lang="es-MX" sz="2400" dirty="0"/>
          </a:p>
          <a:p>
            <a:r>
              <a:rPr lang="es-MX" sz="2400" dirty="0"/>
              <a:t>Y la gran pregunta es si esta flexibilidad del capitalismo moderno nos ofrece un contexto mejor para el crecimiento personal, o es simplemente una nueva forma de opresión. </a:t>
            </a:r>
            <a:endParaRPr lang="es-ES" sz="2400" dirty="0"/>
          </a:p>
        </p:txBody>
      </p:sp>
    </p:spTree>
    <p:extLst>
      <p:ext uri="{BB962C8B-B14F-4D97-AF65-F5344CB8AC3E}">
        <p14:creationId xmlns:p14="http://schemas.microsoft.com/office/powerpoint/2010/main" val="1372150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332152"/>
            <a:ext cx="7370908" cy="4154984"/>
          </a:xfrm>
          <a:prstGeom prst="rect">
            <a:avLst/>
          </a:prstGeom>
        </p:spPr>
        <p:txBody>
          <a:bodyPr wrap="square">
            <a:spAutoFit/>
          </a:bodyPr>
          <a:lstStyle/>
          <a:p>
            <a:r>
              <a:rPr lang="es-ES" sz="2400" dirty="0"/>
              <a:t>Para BCH en la sociedad del rendimiento no sufrimos una explotación externa: somos dueños de nosotros mismos y nos </a:t>
            </a:r>
            <a:r>
              <a:rPr lang="es-ES" sz="2400" dirty="0" err="1"/>
              <a:t>autoexplotamos</a:t>
            </a:r>
            <a:r>
              <a:rPr lang="es-ES" sz="2400" dirty="0"/>
              <a:t>.</a:t>
            </a:r>
          </a:p>
          <a:p>
            <a:endParaRPr lang="es-ES" sz="2400" dirty="0"/>
          </a:p>
          <a:p>
            <a:r>
              <a:rPr lang="es-ES" sz="2400" dirty="0"/>
              <a:t>“En la orwelliana sociedad de 1984 se era consciente de que estábamos siendo dominados; hoy no tenemos esa consciencia de dominación”.</a:t>
            </a:r>
          </a:p>
          <a:p>
            <a:endParaRPr lang="es-ES" sz="2400" dirty="0"/>
          </a:p>
          <a:p>
            <a:r>
              <a:rPr lang="es-ES" sz="2400" dirty="0"/>
              <a:t>Los individuos hoy se </a:t>
            </a:r>
            <a:r>
              <a:rPr lang="es-ES" sz="2400" dirty="0" err="1"/>
              <a:t>autoexplotan</a:t>
            </a:r>
            <a:r>
              <a:rPr lang="es-ES" sz="2400" dirty="0"/>
              <a:t> y sienten pavor hacia el otro, el diferente. Viviendo, así, en “el desierto, o el infierno, de lo igual”.</a:t>
            </a:r>
          </a:p>
        </p:txBody>
      </p:sp>
    </p:spTree>
    <p:extLst>
      <p:ext uri="{BB962C8B-B14F-4D97-AF65-F5344CB8AC3E}">
        <p14:creationId xmlns:p14="http://schemas.microsoft.com/office/powerpoint/2010/main" val="20521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893647"/>
          </a:xfrm>
          <a:prstGeom prst="rect">
            <a:avLst/>
          </a:prstGeom>
        </p:spPr>
        <p:txBody>
          <a:bodyPr wrap="square">
            <a:spAutoFit/>
          </a:bodyPr>
          <a:lstStyle/>
          <a:p>
            <a:r>
              <a:rPr lang="es-ES" sz="2400" dirty="0"/>
              <a:t>Se ha pasado “del deber hacer” al “poder hacer”. </a:t>
            </a:r>
          </a:p>
          <a:p>
            <a:endParaRPr lang="es-ES" sz="2400" dirty="0"/>
          </a:p>
          <a:p>
            <a:r>
              <a:rPr lang="es-ES" sz="2400" dirty="0"/>
              <a:t>Vivimos con la angustia de no hacer siempre todo lo que podamos y si no se triunfa, es nuestra culpa.</a:t>
            </a:r>
          </a:p>
          <a:p>
            <a:endParaRPr lang="es-ES" sz="2400" dirty="0"/>
          </a:p>
          <a:p>
            <a:r>
              <a:rPr lang="es-ES" sz="2400" dirty="0"/>
              <a:t>“Ahora uno se explota a sí mismo figurándose que se está realizando; es la pérfida lógica del neoliberalismo que culmina en el síndrome del trabajador quemado”. Y la consecuencia, peor: “Ya no hay contra quien dirigir la revolución, no hay otros de donde provenga la represión”. Es “la alienación de uno mismo”, que en lo físico se traduce en anorexias o en </a:t>
            </a:r>
            <a:r>
              <a:rPr lang="es-ES" sz="2400" dirty="0" err="1"/>
              <a:t>sobreingestas</a:t>
            </a:r>
            <a:r>
              <a:rPr lang="es-ES" sz="2400" dirty="0"/>
              <a:t> de comida o de productos de consumo u ocio.</a:t>
            </a:r>
          </a:p>
        </p:txBody>
      </p:sp>
    </p:spTree>
    <p:extLst>
      <p:ext uri="{BB962C8B-B14F-4D97-AF65-F5344CB8AC3E}">
        <p14:creationId xmlns:p14="http://schemas.microsoft.com/office/powerpoint/2010/main" val="363812167"/>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Tema1.thmx</Template>
  <TotalTime>10917</TotalTime>
  <Words>3549</Words>
  <Application>Microsoft Macintosh PowerPoint</Application>
  <PresentationFormat>Presentación en pantalla (4:3)</PresentationFormat>
  <Paragraphs>451</Paragraphs>
  <Slides>51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51</vt:i4>
      </vt:variant>
    </vt:vector>
  </HeadingPairs>
  <TitlesOfParts>
    <vt:vector size="54" baseType="lpstr">
      <vt:lpstr>Arial</vt:lpstr>
      <vt:lpstr>Wingdings</vt:lpstr>
      <vt:lpstr>Tema1</vt:lpstr>
      <vt:lpstr>Byung Chul Han</vt:lpstr>
      <vt:lpstr>Byung Chul Han – La Mutación</vt:lpstr>
      <vt:lpstr>Byung Chul Han – La Mutación</vt:lpstr>
      <vt:lpstr>Byung Chul Han – La Mutación</vt:lpstr>
      <vt:lpstr>Byung Chul Han – El trabajo</vt:lpstr>
      <vt:lpstr>Byung Chul Han – El trabajo</vt:lpstr>
      <vt:lpstr>Byung Chul Han – El trabajo</vt:lpstr>
      <vt:lpstr>Byung Chul Han – La autoexplotación</vt:lpstr>
      <vt:lpstr>Byung Chul Han – La autoexplotación</vt:lpstr>
      <vt:lpstr>Byung Chul Han – La autoexplotación</vt:lpstr>
      <vt:lpstr>Byung Chul Han – La autoexplotación</vt:lpstr>
      <vt:lpstr>Byung Chul Han – La autoexplotación</vt:lpstr>
      <vt:lpstr>Byung Chul Han – Lo neuronal</vt:lpstr>
      <vt:lpstr>Byung Chul Han – Lo neuronal</vt:lpstr>
      <vt:lpstr>Byung Chul Han – Lo neuronal</vt:lpstr>
      <vt:lpstr>Byung Chul Han – Lo neuronal</vt:lpstr>
      <vt:lpstr>Byung Chul Han – Lo neuronal</vt:lpstr>
      <vt:lpstr>Byung Chul Han – La autoexplotación</vt:lpstr>
      <vt:lpstr>Byung Chul Han – El cansancio profundo</vt:lpstr>
      <vt:lpstr>Byung Chul Han – El cansancio profundo</vt:lpstr>
      <vt:lpstr>Byung Chul Han – El cansancio profundo</vt:lpstr>
      <vt:lpstr>Byung Chul Han – El cansancio profundo</vt:lpstr>
      <vt:lpstr>Byung Chul Han – El cansancio profundo</vt:lpstr>
      <vt:lpstr>Byung Chul Han – La ilusión de libertad</vt:lpstr>
      <vt:lpstr>Byung Chul Han – La ilusión de libertad</vt:lpstr>
      <vt:lpstr>Byung Chul Han – La ilusión de libertad</vt:lpstr>
      <vt:lpstr>Byung Chul Han – La ilusión de libertad</vt:lpstr>
      <vt:lpstr>Byung Chul Han – El multitasking</vt:lpstr>
      <vt:lpstr>Byung Chul Han – El multitasking</vt:lpstr>
      <vt:lpstr>Byung Chul Han – El Eros en agonía</vt:lpstr>
      <vt:lpstr>Byung Chul Han – El Eros en agonía</vt:lpstr>
      <vt:lpstr>Byung Chul Han – El Eros en agonía</vt:lpstr>
      <vt:lpstr>Byung Chul Han – El Eros en agonía</vt:lpstr>
      <vt:lpstr>Byung Chul Han – El Eros en agonía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Big Data</vt:lpstr>
      <vt:lpstr>Byung Chul Han – La Big Data</vt:lpstr>
      <vt:lpstr>Byung Chul Han – El enjambre</vt:lpstr>
      <vt:lpstr>Byung Chul Han – El enjambre</vt:lpstr>
      <vt:lpstr>Byung Chul Han – El enjambre</vt:lpstr>
      <vt:lpstr>MUCHAS GRACIAS</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Montesquieu, Comte y Spencer</dc:title>
  <dc:creator>Dra. Juana E. Suárez Conejero</dc:creator>
  <cp:lastModifiedBy>Dra. Juana E. Suárez Conejero</cp:lastModifiedBy>
  <cp:revision>225</cp:revision>
  <dcterms:created xsi:type="dcterms:W3CDTF">2017-08-11T15:39:29Z</dcterms:created>
  <dcterms:modified xsi:type="dcterms:W3CDTF">2021-03-16T01:07:27Z</dcterms:modified>
</cp:coreProperties>
</file>