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59" r:id="rId3"/>
    <p:sldId id="366" r:id="rId4"/>
    <p:sldId id="361" r:id="rId5"/>
    <p:sldId id="367" r:id="rId6"/>
    <p:sldId id="368" r:id="rId7"/>
    <p:sldId id="323" r:id="rId8"/>
    <p:sldId id="324" r:id="rId9"/>
    <p:sldId id="325" r:id="rId10"/>
    <p:sldId id="326" r:id="rId11"/>
    <p:sldId id="327" r:id="rId12"/>
    <p:sldId id="328" r:id="rId13"/>
    <p:sldId id="329" r:id="rId14"/>
    <p:sldId id="330" r:id="rId15"/>
    <p:sldId id="331" r:id="rId16"/>
    <p:sldId id="332" r:id="rId17"/>
    <p:sldId id="333" r:id="rId18"/>
    <p:sldId id="336" r:id="rId19"/>
    <p:sldId id="334" r:id="rId20"/>
    <p:sldId id="335" r:id="rId21"/>
    <p:sldId id="337" r:id="rId22"/>
    <p:sldId id="338" r:id="rId23"/>
    <p:sldId id="339" r:id="rId24"/>
    <p:sldId id="340" r:id="rId25"/>
    <p:sldId id="350" r:id="rId26"/>
    <p:sldId id="351" r:id="rId27"/>
    <p:sldId id="342" r:id="rId28"/>
    <p:sldId id="343" r:id="rId29"/>
    <p:sldId id="344" r:id="rId30"/>
    <p:sldId id="345" r:id="rId31"/>
    <p:sldId id="352" r:id="rId32"/>
    <p:sldId id="354" r:id="rId33"/>
    <p:sldId id="355" r:id="rId34"/>
    <p:sldId id="353" r:id="rId35"/>
    <p:sldId id="356" r:id="rId36"/>
    <p:sldId id="357" r:id="rId37"/>
    <p:sldId id="358" r:id="rId38"/>
    <p:sldId id="346" r:id="rId39"/>
    <p:sldId id="347" r:id="rId40"/>
    <p:sldId id="348" r:id="rId41"/>
    <p:sldId id="349" r:id="rId42"/>
    <p:sldId id="369" r:id="rId43"/>
    <p:sldId id="370" r:id="rId44"/>
    <p:sldId id="317"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709"/>
  </p:normalViewPr>
  <p:slideViewPr>
    <p:cSldViewPr snapToGrid="0" snapToObjects="1">
      <p:cViewPr varScale="1">
        <p:scale>
          <a:sx n="92" d="100"/>
          <a:sy n="92" d="100"/>
        </p:scale>
        <p:origin x="1664" y="-3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s-ES_tradnl"/>
              <a:t>Clic para editar título</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2/3/21</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1" name="Rectangle 10"/>
          <p:cNvSpPr/>
          <p:nvPr/>
        </p:nvSpPr>
        <p:spPr>
          <a:xfrm>
            <a:off x="4624388" y="228600"/>
            <a:ext cx="2057400" cy="2039112"/>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6802438" y="2377440"/>
            <a:ext cx="2057400" cy="203911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4 objetos">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5" name="Date Placeholder 4"/>
          <p:cNvSpPr>
            <a:spLocks noGrp="1"/>
          </p:cNvSpPr>
          <p:nvPr>
            <p:ph type="dt" sz="half" idx="10"/>
          </p:nvPr>
        </p:nvSpPr>
        <p:spPr/>
        <p:txBody>
          <a:bodyPr/>
          <a:lstStyle/>
          <a:p>
            <a:fld id="{D728701E-CAF4-4159-9B3E-41C86DFFA30D}" type="datetimeFigureOut">
              <a:rPr lang="en-US" smtClean="0"/>
              <a:t>2/3/21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2" name="Content Placeholder 2"/>
          <p:cNvSpPr>
            <a:spLocks noGrp="1"/>
          </p:cNvSpPr>
          <p:nvPr>
            <p:ph sz="half" idx="17"/>
          </p:nvPr>
        </p:nvSpPr>
        <p:spPr>
          <a:xfrm>
            <a:off x="502920" y="1985963"/>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4" name="Content Placeholder 2"/>
          <p:cNvSpPr>
            <a:spLocks noGrp="1"/>
          </p:cNvSpPr>
          <p:nvPr>
            <p:ph sz="half" idx="18"/>
          </p:nvPr>
        </p:nvSpPr>
        <p:spPr>
          <a:xfrm>
            <a:off x="502920" y="4164965"/>
            <a:ext cx="3657413"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5"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6"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Sólo el título">
    <p:spTree>
      <p:nvGrpSpPr>
        <p:cNvPr id="1" name=""/>
        <p:cNvGrpSpPr/>
        <p:nvPr/>
      </p:nvGrpSpPr>
      <p:grpSpPr>
        <a:xfrm>
          <a:off x="0" y="0"/>
          <a:ext cx="0" cy="0"/>
          <a:chOff x="0" y="0"/>
          <a:chExt cx="0" cy="0"/>
        </a:xfrm>
      </p:grpSpPr>
      <p:sp>
        <p:nvSpPr>
          <p:cNvPr id="6" name="Rectangle 5"/>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TextBox 7"/>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Date Placeholder 2"/>
          <p:cNvSpPr>
            <a:spLocks noGrp="1"/>
          </p:cNvSpPr>
          <p:nvPr>
            <p:ph type="dt" sz="half" idx="10"/>
          </p:nvPr>
        </p:nvSpPr>
        <p:spPr/>
        <p:txBody>
          <a:bodyPr/>
          <a:lstStyle/>
          <a:p>
            <a:fld id="{D728701E-CAF4-4159-9B3E-41C86DFFA30D}" type="datetimeFigureOut">
              <a:rPr lang="en-US" smtClean="0"/>
              <a:t>2/3/21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En blanco">
    <p:spTree>
      <p:nvGrpSpPr>
        <p:cNvPr id="1" name=""/>
        <p:cNvGrpSpPr/>
        <p:nvPr/>
      </p:nvGrpSpPr>
      <p:grpSpPr>
        <a:xfrm>
          <a:off x="0" y="0"/>
          <a:ext cx="0" cy="0"/>
          <a:chOff x="0" y="0"/>
          <a:chExt cx="0" cy="0"/>
        </a:xfrm>
      </p:grpSpPr>
      <p:sp>
        <p:nvSpPr>
          <p:cNvPr id="5" name="Rectangle 4"/>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D728701E-CAF4-4159-9B3E-41C86DFFA30D}" type="datetimeFigureOut">
              <a:rPr lang="en-US" smtClean="0"/>
              <a:t>2/3/21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8" name="Rectangle 7"/>
          <p:cNvSpPr/>
          <p:nvPr/>
        </p:nvSpPr>
        <p:spPr>
          <a:xfrm>
            <a:off x="282575" y="228600"/>
            <a:ext cx="3451225"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5" y="2571750"/>
            <a:ext cx="3255264" cy="1162050"/>
          </a:xfrm>
        </p:spPr>
        <p:txBody>
          <a:bodyPr anchor="b">
            <a:normAutofit/>
          </a:bodyPr>
          <a:lstStyle>
            <a:lvl1pPr algn="l">
              <a:defRPr sz="2600" b="0">
                <a:solidFill>
                  <a:schemeClr val="bg1"/>
                </a:solidFill>
              </a:defRPr>
            </a:lvl1pPr>
          </a:lstStyle>
          <a:p>
            <a:r>
              <a:rPr lang="es-ES_tradnl"/>
              <a:t>Clic para editar título</a:t>
            </a:r>
            <a:endParaRPr dirty="0"/>
          </a:p>
        </p:txBody>
      </p:sp>
      <p:sp>
        <p:nvSpPr>
          <p:cNvPr id="3" name="Content Placeholder 2"/>
          <p:cNvSpPr>
            <a:spLocks noGrp="1"/>
          </p:cNvSpPr>
          <p:nvPr>
            <p:ph idx="1"/>
          </p:nvPr>
        </p:nvSpPr>
        <p:spPr>
          <a:xfrm>
            <a:off x="4168775" y="273050"/>
            <a:ext cx="4597399" cy="5853113"/>
          </a:xfrm>
        </p:spPr>
        <p:txBody>
          <a:bodyPr>
            <a:normAutofit/>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Text Placeholder 3"/>
          <p:cNvSpPr>
            <a:spLocks noGrp="1"/>
          </p:cNvSpPr>
          <p:nvPr>
            <p:ph type="body" sz="half" idx="2"/>
          </p:nvPr>
        </p:nvSpPr>
        <p:spPr>
          <a:xfrm>
            <a:off x="381093" y="3733800"/>
            <a:ext cx="325526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2/3/21</a:t>
            </a:fld>
            <a:endParaRPr lang="en-US"/>
          </a:p>
        </p:txBody>
      </p:sp>
      <p:sp>
        <p:nvSpPr>
          <p:cNvPr id="6" name="Footer Placeholder 5"/>
          <p:cNvSpPr>
            <a:spLocks noGrp="1"/>
          </p:cNvSpPr>
          <p:nvPr>
            <p:ph type="ftr" sz="quarter" idx="11"/>
          </p:nvPr>
        </p:nvSpPr>
        <p:spPr>
          <a:xfrm>
            <a:off x="3859305" y="6423585"/>
            <a:ext cx="3316941" cy="365125"/>
          </a:xfrm>
        </p:spPr>
        <p:txBody>
          <a:bodyPr/>
          <a:lstStyle/>
          <a:p>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169404" y="3124200"/>
            <a:ext cx="3898272" cy="87153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6" y="228600"/>
            <a:ext cx="3460658" cy="63452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4169404" y="3995737"/>
            <a:ext cx="3898272"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2/3/21</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0" name="TextBox 9"/>
          <p:cNvSpPr txBox="1"/>
          <p:nvPr/>
        </p:nvSpPr>
        <p:spPr>
          <a:xfrm>
            <a:off x="3990110"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picTx" preserve="1">
  <p:cSld name="Imagen encima del título">
    <p:spTree>
      <p:nvGrpSpPr>
        <p:cNvPr id="1" name=""/>
        <p:cNvGrpSpPr/>
        <p:nvPr/>
      </p:nvGrpSpPr>
      <p:grpSpPr>
        <a:xfrm>
          <a:off x="0" y="0"/>
          <a:ext cx="0" cy="0"/>
          <a:chOff x="0" y="0"/>
          <a:chExt cx="0" cy="0"/>
        </a:xfrm>
      </p:grpSpPr>
      <p:sp>
        <p:nvSpPr>
          <p:cNvPr id="2" name="Title 1"/>
          <p:cNvSpPr>
            <a:spLocks noGrp="1"/>
          </p:cNvSpPr>
          <p:nvPr>
            <p:ph type="title"/>
          </p:nvPr>
        </p:nvSpPr>
        <p:spPr>
          <a:xfrm>
            <a:off x="506505" y="4424082"/>
            <a:ext cx="6191157" cy="83371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5" y="228600"/>
            <a:ext cx="637838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506505" y="5257799"/>
            <a:ext cx="6191157" cy="885825"/>
          </a:xfrm>
        </p:spPr>
        <p:txBody>
          <a:bodyPr/>
          <a:lstStyle>
            <a:lvl1pPr marL="0" indent="0">
              <a:spcBef>
                <a:spcPts val="3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p:txBody>
          <a:bodyPr/>
          <a:lstStyle/>
          <a:p>
            <a:fld id="{D728701E-CAF4-4159-9B3E-41C86DFFA30D}" type="datetimeFigureOut">
              <a:rPr lang="en-US" smtClean="0"/>
              <a:t>2/3/21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8" name="Rectangle 7"/>
          <p:cNvSpPr/>
          <p:nvPr/>
        </p:nvSpPr>
        <p:spPr>
          <a:xfrm>
            <a:off x="6802438" y="22860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6802438" y="2377440"/>
            <a:ext cx="2057400" cy="20391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327212" y="4632792"/>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imágenes con título">
    <p:spTree>
      <p:nvGrpSpPr>
        <p:cNvPr id="1" name=""/>
        <p:cNvGrpSpPr/>
        <p:nvPr/>
      </p:nvGrpSpPr>
      <p:grpSpPr>
        <a:xfrm>
          <a:off x="0" y="0"/>
          <a:ext cx="0" cy="0"/>
          <a:chOff x="0" y="0"/>
          <a:chExt cx="0" cy="0"/>
        </a:xfrm>
      </p:grpSpPr>
      <p:sp>
        <p:nvSpPr>
          <p:cNvPr id="8" name="Rectangle 7"/>
          <p:cNvSpPr/>
          <p:nvPr/>
        </p:nvSpPr>
        <p:spPr>
          <a:xfrm>
            <a:off x="282574" y="228600"/>
            <a:ext cx="6387167"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6181611" cy="1162050"/>
          </a:xfrm>
        </p:spPr>
        <p:txBody>
          <a:bodyPr anchor="b">
            <a:normAutofit/>
          </a:bodyPr>
          <a:lstStyle>
            <a:lvl1pPr algn="l">
              <a:defRPr sz="2600" b="0">
                <a:solidFill>
                  <a:schemeClr val="bg1"/>
                </a:solidFill>
              </a:defRPr>
            </a:lvl1pPr>
          </a:lstStyle>
          <a:p>
            <a:r>
              <a:rPr lang="es-ES_tradnl"/>
              <a:t>Clic para editar título</a:t>
            </a:r>
            <a:endParaRPr/>
          </a:p>
        </p:txBody>
      </p:sp>
      <p:sp>
        <p:nvSpPr>
          <p:cNvPr id="4" name="Text Placeholder 3"/>
          <p:cNvSpPr>
            <a:spLocks noGrp="1"/>
          </p:cNvSpPr>
          <p:nvPr>
            <p:ph type="body" sz="half" idx="2"/>
          </p:nvPr>
        </p:nvSpPr>
        <p:spPr>
          <a:xfrm>
            <a:off x="381094" y="3733800"/>
            <a:ext cx="6179566"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5212262" y="6235607"/>
            <a:ext cx="1348398" cy="365125"/>
          </a:xfrm>
        </p:spPr>
        <p:txBody>
          <a:bodyPr/>
          <a:lstStyle>
            <a:lvl1pPr>
              <a:defRPr>
                <a:solidFill>
                  <a:schemeClr val="bg1"/>
                </a:solidFill>
              </a:defRPr>
            </a:lvl1pPr>
          </a:lstStyle>
          <a:p>
            <a:fld id="{D728701E-CAF4-4159-9B3E-41C86DFFA30D}" type="datetimeFigureOut">
              <a:rPr lang="en-US" smtClean="0"/>
              <a:t>2/3/21</a:t>
            </a:fld>
            <a:endParaRPr lang="en-US"/>
          </a:p>
        </p:txBody>
      </p:sp>
      <p:sp>
        <p:nvSpPr>
          <p:cNvPr id="6" name="Footer Placeholder 5"/>
          <p:cNvSpPr>
            <a:spLocks noGrp="1"/>
          </p:cNvSpPr>
          <p:nvPr>
            <p:ph type="ftr" sz="quarter" idx="11"/>
          </p:nvPr>
        </p:nvSpPr>
        <p:spPr>
          <a:xfrm>
            <a:off x="381095" y="6235607"/>
            <a:ext cx="46481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6802438" y="2374940"/>
            <a:ext cx="2057400" cy="2039112"/>
          </a:xfrm>
        </p:spPr>
        <p:txBody>
          <a:bodyPr/>
          <a:lstStyle>
            <a:lvl1pPr>
              <a:buNone/>
              <a:defRPr/>
            </a:lvl1pPr>
          </a:lstStyle>
          <a:p>
            <a:r>
              <a:rPr lang="es-ES_tradnl"/>
              <a:t>Arrastre la imagen al marcador de posición o haga clic en el icono para agregar</a:t>
            </a:r>
            <a:endParaRPr/>
          </a:p>
        </p:txBody>
      </p:sp>
      <p:sp>
        <p:nvSpPr>
          <p:cNvPr id="13" name="Picture Placeholder 12"/>
          <p:cNvSpPr>
            <a:spLocks noGrp="1"/>
          </p:cNvSpPr>
          <p:nvPr>
            <p:ph type="pic" sz="quarter" idx="14"/>
          </p:nvPr>
        </p:nvSpPr>
        <p:spPr>
          <a:xfrm>
            <a:off x="6802438" y="4535424"/>
            <a:ext cx="2057400" cy="203911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3 imágenes con título">
    <p:spTree>
      <p:nvGrpSpPr>
        <p:cNvPr id="1" name=""/>
        <p:cNvGrpSpPr/>
        <p:nvPr/>
      </p:nvGrpSpPr>
      <p:grpSpPr>
        <a:xfrm>
          <a:off x="0" y="0"/>
          <a:ext cx="0" cy="0"/>
          <a:chOff x="0" y="0"/>
          <a:chExt cx="0" cy="0"/>
        </a:xfrm>
      </p:grpSpPr>
      <p:sp>
        <p:nvSpPr>
          <p:cNvPr id="8" name="Rectangle 7"/>
          <p:cNvSpPr/>
          <p:nvPr/>
        </p:nvSpPr>
        <p:spPr>
          <a:xfrm>
            <a:off x="282575" y="228600"/>
            <a:ext cx="423545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80554" y="2571750"/>
            <a:ext cx="4016633" cy="1162050"/>
          </a:xfrm>
        </p:spPr>
        <p:txBody>
          <a:bodyPr anchor="b">
            <a:normAutofit/>
          </a:bodyPr>
          <a:lstStyle>
            <a:lvl1pPr algn="l">
              <a:defRPr sz="2600" b="0">
                <a:solidFill>
                  <a:schemeClr val="bg1"/>
                </a:solidFill>
              </a:defRPr>
            </a:lvl1pPr>
          </a:lstStyle>
          <a:p>
            <a:r>
              <a:rPr lang="es-ES_tradnl"/>
              <a:t>Clic para editar título</a:t>
            </a:r>
            <a:endParaRPr/>
          </a:p>
        </p:txBody>
      </p:sp>
      <p:sp>
        <p:nvSpPr>
          <p:cNvPr id="4" name="Text Placeholder 3"/>
          <p:cNvSpPr>
            <a:spLocks noGrp="1"/>
          </p:cNvSpPr>
          <p:nvPr>
            <p:ph type="body" sz="half" idx="2"/>
          </p:nvPr>
        </p:nvSpPr>
        <p:spPr>
          <a:xfrm>
            <a:off x="381094" y="3733800"/>
            <a:ext cx="4015304" cy="2392363"/>
          </a:xfrm>
        </p:spPr>
        <p:txBody>
          <a:bodyPr/>
          <a:lstStyle>
            <a:lvl1pPr marL="0" indent="0">
              <a:spcBef>
                <a:spcPts val="6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3048000" y="6235607"/>
            <a:ext cx="1348398" cy="365125"/>
          </a:xfrm>
        </p:spPr>
        <p:txBody>
          <a:bodyPr/>
          <a:lstStyle>
            <a:lvl1pPr>
              <a:defRPr>
                <a:solidFill>
                  <a:schemeClr val="bg1"/>
                </a:solidFill>
              </a:defRPr>
            </a:lvl1pPr>
          </a:lstStyle>
          <a:p>
            <a:fld id="{D728701E-CAF4-4159-9B3E-41C86DFFA30D}" type="datetimeFigureOut">
              <a:rPr lang="en-US" smtClean="0"/>
              <a:t>2/3/21</a:t>
            </a:fld>
            <a:endParaRPr lang="en-US"/>
          </a:p>
        </p:txBody>
      </p:sp>
      <p:sp>
        <p:nvSpPr>
          <p:cNvPr id="6" name="Footer Placeholder 5"/>
          <p:cNvSpPr>
            <a:spLocks noGrp="1"/>
          </p:cNvSpPr>
          <p:nvPr>
            <p:ph type="ftr" sz="quarter" idx="11"/>
          </p:nvPr>
        </p:nvSpPr>
        <p:spPr>
          <a:xfrm>
            <a:off x="381095" y="6235607"/>
            <a:ext cx="2590705" cy="365125"/>
          </a:xfrm>
        </p:spPr>
        <p:txBody>
          <a:bodyPr/>
          <a:lstStyle>
            <a:lvl1pPr>
              <a:defRPr>
                <a:solidFill>
                  <a:schemeClr val="bg1"/>
                </a:solidFill>
              </a:defRPr>
            </a:lvl1p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
        <p:nvSpPr>
          <p:cNvPr id="10" name="Rectangle 9"/>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4624388" y="4534726"/>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Picture Placeholder 12"/>
          <p:cNvSpPr>
            <a:spLocks noGrp="1"/>
          </p:cNvSpPr>
          <p:nvPr>
            <p:ph type="pic" sz="quarter" idx="13"/>
          </p:nvPr>
        </p:nvSpPr>
        <p:spPr>
          <a:xfrm>
            <a:off x="4624388"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3" name="Picture Placeholder 12"/>
          <p:cNvSpPr>
            <a:spLocks noGrp="1"/>
          </p:cNvSpPr>
          <p:nvPr>
            <p:ph type="pic" sz="quarter" idx="14"/>
          </p:nvPr>
        </p:nvSpPr>
        <p:spPr>
          <a:xfrm>
            <a:off x="4624388" y="2381663"/>
            <a:ext cx="2057400" cy="2039112"/>
          </a:xfrm>
        </p:spPr>
        <p:txBody>
          <a:bodyPr/>
          <a:lstStyle>
            <a:lvl1pPr>
              <a:buNone/>
              <a:defRPr/>
            </a:lvl1pPr>
          </a:lstStyle>
          <a:p>
            <a:r>
              <a:rPr lang="es-ES_tradnl"/>
              <a:t>Arrastre la imagen al marcador de posición o haga clic en el icono para agregar</a:t>
            </a:r>
            <a:endParaRPr/>
          </a:p>
        </p:txBody>
      </p:sp>
      <p:sp>
        <p:nvSpPr>
          <p:cNvPr id="14" name="Picture Placeholder 12"/>
          <p:cNvSpPr>
            <a:spLocks noGrp="1"/>
          </p:cNvSpPr>
          <p:nvPr>
            <p:ph type="pic" sz="quarter" idx="15"/>
          </p:nvPr>
        </p:nvSpPr>
        <p:spPr>
          <a:xfrm>
            <a:off x="6803136" y="2381662"/>
            <a:ext cx="2057400" cy="418795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 imágenes con título, alternativo">
    <p:spTree>
      <p:nvGrpSpPr>
        <p:cNvPr id="1" name=""/>
        <p:cNvGrpSpPr/>
        <p:nvPr/>
      </p:nvGrpSpPr>
      <p:grpSpPr>
        <a:xfrm>
          <a:off x="0" y="0"/>
          <a:ext cx="0" cy="0"/>
          <a:chOff x="0" y="0"/>
          <a:chExt cx="0" cy="0"/>
        </a:xfrm>
      </p:grpSpPr>
      <p:sp>
        <p:nvSpPr>
          <p:cNvPr id="11" name="Rectangle 10"/>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53000" y="3124200"/>
            <a:ext cx="3108960" cy="871538"/>
          </a:xfrm>
        </p:spPr>
        <p:txBody>
          <a:bodyPr anchor="b">
            <a:normAutofit/>
          </a:bodyPr>
          <a:lstStyle>
            <a:lvl1pPr algn="l">
              <a:defRPr sz="2600" b="0"/>
            </a:lvl1pPr>
          </a:lstStyle>
          <a:p>
            <a:r>
              <a:rPr lang="es-ES_tradnl"/>
              <a:t>Clic para editar título</a:t>
            </a:r>
            <a:endParaRPr/>
          </a:p>
        </p:txBody>
      </p:sp>
      <p:sp>
        <p:nvSpPr>
          <p:cNvPr id="3" name="Picture Placeholder 2"/>
          <p:cNvSpPr>
            <a:spLocks noGrp="1"/>
          </p:cNvSpPr>
          <p:nvPr>
            <p:ph type="pic" idx="1"/>
          </p:nvPr>
        </p:nvSpPr>
        <p:spPr>
          <a:xfrm>
            <a:off x="277905" y="2365248"/>
            <a:ext cx="4240119" cy="418795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a:t>Arrastre la imagen al marcador de posición o haga clic en el icono para agregar</a:t>
            </a:r>
            <a:endParaRPr/>
          </a:p>
        </p:txBody>
      </p:sp>
      <p:sp>
        <p:nvSpPr>
          <p:cNvPr id="4" name="Text Placeholder 3"/>
          <p:cNvSpPr>
            <a:spLocks noGrp="1"/>
          </p:cNvSpPr>
          <p:nvPr>
            <p:ph type="body" sz="half" idx="2"/>
          </p:nvPr>
        </p:nvSpPr>
        <p:spPr>
          <a:xfrm>
            <a:off x="4953000" y="3995737"/>
            <a:ext cx="3108960" cy="2147888"/>
          </a:xfrm>
        </p:spPr>
        <p:txBody>
          <a:bodyPr/>
          <a:lstStyle>
            <a:lvl1pPr marL="0" indent="0">
              <a:spcBef>
                <a:spcPts val="60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Date Placeholder 4"/>
          <p:cNvSpPr>
            <a:spLocks noGrp="1"/>
          </p:cNvSpPr>
          <p:nvPr>
            <p:ph type="dt" sz="half" idx="10"/>
          </p:nvPr>
        </p:nvSpPr>
        <p:spPr>
          <a:xfrm>
            <a:off x="7391399" y="6423585"/>
            <a:ext cx="1537447" cy="365125"/>
          </a:xfrm>
        </p:spPr>
        <p:txBody>
          <a:bodyPr/>
          <a:lstStyle/>
          <a:p>
            <a:fld id="{D728701E-CAF4-4159-9B3E-41C86DFFA30D}" type="datetimeFigureOut">
              <a:rPr lang="en-US" smtClean="0"/>
              <a:t>2/3/21</a:t>
            </a:fld>
            <a:endParaRPr lang="en-US"/>
          </a:p>
        </p:txBody>
      </p:sp>
      <p:sp>
        <p:nvSpPr>
          <p:cNvPr id="6" name="Footer Placeholder 5"/>
          <p:cNvSpPr>
            <a:spLocks noGrp="1"/>
          </p:cNvSpPr>
          <p:nvPr>
            <p:ph type="ftr" sz="quarter" idx="11"/>
          </p:nvPr>
        </p:nvSpPr>
        <p:spPr>
          <a:xfrm>
            <a:off x="4191000" y="6423585"/>
            <a:ext cx="3005138" cy="365125"/>
          </a:xfrm>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0" name="TextBox 9"/>
          <p:cNvSpPr txBox="1"/>
          <p:nvPr/>
        </p:nvSpPr>
        <p:spPr>
          <a:xfrm>
            <a:off x="4750361" y="3370730"/>
            <a:ext cx="220568" cy="369332"/>
          </a:xfrm>
          <a:prstGeom prst="rect">
            <a:avLst/>
          </a:prstGeom>
          <a:noFill/>
        </p:spPr>
        <p:txBody>
          <a:bodyPr wrap="square" lIns="0" tIns="0" rIns="0" bIns="0" rtlCol="0">
            <a:spAutoFit/>
          </a:bodyPr>
          <a:lstStyle/>
          <a:p>
            <a:r>
              <a:rPr sz="2400" b="1" baseline="0">
                <a:solidFill>
                  <a:schemeClr val="accent1">
                    <a:lumMod val="60000"/>
                    <a:lumOff val="40000"/>
                  </a:schemeClr>
                </a:solidFill>
              </a:rPr>
              <a:t>+ </a:t>
            </a:r>
          </a:p>
        </p:txBody>
      </p:sp>
      <p:sp>
        <p:nvSpPr>
          <p:cNvPr id="14" name="Picture Placeholder 12"/>
          <p:cNvSpPr>
            <a:spLocks noGrp="1"/>
          </p:cNvSpPr>
          <p:nvPr>
            <p:ph type="pic" sz="quarter" idx="13"/>
          </p:nvPr>
        </p:nvSpPr>
        <p:spPr>
          <a:xfrm>
            <a:off x="277905"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5" name="Picture Placeholder 12"/>
          <p:cNvSpPr>
            <a:spLocks noGrp="1"/>
          </p:cNvSpPr>
          <p:nvPr>
            <p:ph type="pic" sz="quarter" idx="14"/>
          </p:nvPr>
        </p:nvSpPr>
        <p:spPr>
          <a:xfrm>
            <a:off x="2460625" y="228600"/>
            <a:ext cx="2057400" cy="2039112"/>
          </a:xfrm>
        </p:spPr>
        <p:txBody>
          <a:bodyPr/>
          <a:lstStyle>
            <a:lvl1pPr>
              <a:buNone/>
              <a:defRPr/>
            </a:lvl1pPr>
          </a:lstStyle>
          <a:p>
            <a:r>
              <a:rPr lang="es-ES_tradnl"/>
              <a:t>Arrastre la imagen al marcador de posición o haga clic en el icono para agregar</a:t>
            </a:r>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ítulo y texto vertical">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Vertical Text Placeholder 2"/>
          <p:cNvSpPr>
            <a:spLocks noGrp="1"/>
          </p:cNvSpPr>
          <p:nvPr>
            <p:ph type="body" orient="vert" idx="1"/>
          </p:nvPr>
        </p:nvSpPr>
        <p:spPr/>
        <p:txBody>
          <a:bodyPr vert="eaVert"/>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2/3/21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ítulo y objetos">
    <p:spTree>
      <p:nvGrpSpPr>
        <p:cNvPr id="1" name=""/>
        <p:cNvGrpSpPr/>
        <p:nvPr/>
      </p:nvGrpSpPr>
      <p:grpSpPr>
        <a:xfrm>
          <a:off x="0" y="0"/>
          <a:ext cx="0" cy="0"/>
          <a:chOff x="0" y="0"/>
          <a:chExt cx="0" cy="0"/>
        </a:xfrm>
      </p:grpSpPr>
      <p:sp>
        <p:nvSpPr>
          <p:cNvPr id="7" name="Rectangle 6"/>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idx="1"/>
          </p:nvPr>
        </p:nvSpPr>
        <p:spPr/>
        <p:txBody>
          <a:bodyPr/>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2/3/21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Rectangle 9"/>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ítulo vertical y texto">
    <p:spTree>
      <p:nvGrpSpPr>
        <p:cNvPr id="1" name=""/>
        <p:cNvGrpSpPr/>
        <p:nvPr/>
      </p:nvGrpSpPr>
      <p:grpSpPr>
        <a:xfrm>
          <a:off x="0" y="0"/>
          <a:ext cx="0" cy="0"/>
          <a:chOff x="0" y="0"/>
          <a:chExt cx="0" cy="0"/>
        </a:xfrm>
      </p:grpSpPr>
      <p:sp>
        <p:nvSpPr>
          <p:cNvPr id="10" name="Rectangle 9"/>
          <p:cNvSpPr/>
          <p:nvPr/>
        </p:nvSpPr>
        <p:spPr>
          <a:xfrm>
            <a:off x="8166847" y="282573"/>
            <a:ext cx="685800" cy="3022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995772" y="954742"/>
            <a:ext cx="681318" cy="5171422"/>
          </a:xfrm>
        </p:spPr>
        <p:txBody>
          <a:bodyPr vert="eaVert" anchor="t" anchorCtr="0"/>
          <a:lstStyle/>
          <a:p>
            <a:r>
              <a:rPr lang="es-ES_tradnl"/>
              <a:t>Clic para editar título</a:t>
            </a:r>
            <a:endParaRPr/>
          </a:p>
        </p:txBody>
      </p:sp>
      <p:sp>
        <p:nvSpPr>
          <p:cNvPr id="3" name="Vertical Text Placeholder 2"/>
          <p:cNvSpPr>
            <a:spLocks noGrp="1"/>
          </p:cNvSpPr>
          <p:nvPr>
            <p:ph type="body" orient="vert" idx="1"/>
          </p:nvPr>
        </p:nvSpPr>
        <p:spPr>
          <a:xfrm>
            <a:off x="457200" y="958756"/>
            <a:ext cx="6858000" cy="5184869"/>
          </a:xfrm>
        </p:spPr>
        <p:txBody>
          <a:bodyPr vert="eaVert"/>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2/3/21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rot="16200000">
            <a:off x="8593111" y="561668"/>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ítulo y objetos, alternativo">
    <p:spTree>
      <p:nvGrpSpPr>
        <p:cNvPr id="1" name=""/>
        <p:cNvGrpSpPr/>
        <p:nvPr/>
      </p:nvGrpSpPr>
      <p:grpSpPr>
        <a:xfrm>
          <a:off x="0" y="0"/>
          <a:ext cx="0" cy="0"/>
          <a:chOff x="0" y="0"/>
          <a:chExt cx="0" cy="0"/>
        </a:xfrm>
      </p:grpSpPr>
      <p:sp>
        <p:nvSpPr>
          <p:cNvPr id="7" name="Rectangle 6"/>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98474" y="134471"/>
            <a:ext cx="7556313" cy="995082"/>
          </a:xfrm>
        </p:spPr>
        <p:txBody>
          <a:bodyPr anchor="b" anchorCtr="0"/>
          <a:lstStyle/>
          <a:p>
            <a:r>
              <a:rPr lang="es-ES_tradnl"/>
              <a:t>Clic para editar título</a:t>
            </a:r>
            <a:endParaRPr/>
          </a:p>
        </p:txBody>
      </p:sp>
      <p:sp>
        <p:nvSpPr>
          <p:cNvPr id="3" name="Content Placeholder 2"/>
          <p:cNvSpPr>
            <a:spLocks noGrp="1"/>
          </p:cNvSpPr>
          <p:nvPr>
            <p:ph idx="1"/>
          </p:nvPr>
        </p:nvSpPr>
        <p:spPr/>
        <p:txBody>
          <a:bodyPr/>
          <a:lstStyle>
            <a:lvl5pPr>
              <a:defRPr/>
            </a:lvl5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10"/>
          </p:nvPr>
        </p:nvSpPr>
        <p:spPr/>
        <p:txBody>
          <a:bodyPr/>
          <a:lstStyle/>
          <a:p>
            <a:fld id="{D728701E-CAF4-4159-9B3E-41C86DFFA30D}" type="datetimeFigureOut">
              <a:rPr lang="en-US" smtClean="0"/>
              <a:t>2/3/21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2F1D00-BD13-4404-86B0-79703945A0A7}" type="slidenum">
              <a:rPr lang="en-US" smtClean="0"/>
              <a:t>‹Nº›</a:t>
            </a:fld>
            <a:endParaRPr lang="en-US"/>
          </a:p>
        </p:txBody>
      </p:sp>
      <p:sp>
        <p:nvSpPr>
          <p:cNvPr id="9" name="TextBox 8"/>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10" name="Text Placeholder 3"/>
          <p:cNvSpPr>
            <a:spLocks noGrp="1"/>
          </p:cNvSpPr>
          <p:nvPr>
            <p:ph type="body" sz="half" idx="2"/>
          </p:nvPr>
        </p:nvSpPr>
        <p:spPr>
          <a:xfrm>
            <a:off x="498518" y="1129553"/>
            <a:ext cx="7558960" cy="774700"/>
          </a:xfrm>
        </p:spPr>
        <p:txBody>
          <a:bodyPr vert="horz" lIns="91440" tIns="45720" rIns="91440" bIns="45720" rtlCol="0" anchor="t" anchorCtr="0">
            <a:noAutofit/>
          </a:bodyPr>
          <a:lstStyle>
            <a:lvl1pPr marL="0" indent="0">
              <a:buNone/>
              <a:defRPr kumimoji="0" sz="2400" b="0" i="0" u="none" strike="noStrike" kern="1200" cap="none" spc="0" normalizeH="0" baseline="0">
                <a:ln>
                  <a:noFill/>
                </a:ln>
                <a:solidFill>
                  <a:schemeClr val="accent3"/>
                </a:solidFill>
                <a:effectLst/>
                <a:uLnTx/>
                <a:uFillTx/>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_tradnl"/>
              <a:t>Haga clic para modificar el estilo de texto del patrón</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Diapositiva de título con 2 imágenes">
    <p:spTree>
      <p:nvGrpSpPr>
        <p:cNvPr id="1" name=""/>
        <p:cNvGrpSpPr/>
        <p:nvPr/>
      </p:nvGrpSpPr>
      <p:grpSpPr>
        <a:xfrm>
          <a:off x="0" y="0"/>
          <a:ext cx="0" cy="0"/>
          <a:chOff x="0" y="0"/>
          <a:chExt cx="0" cy="0"/>
        </a:xfrm>
      </p:grpSpPr>
      <p:sp>
        <p:nvSpPr>
          <p:cNvPr id="2" name="Title 1"/>
          <p:cNvSpPr>
            <a:spLocks noGrp="1"/>
          </p:cNvSpPr>
          <p:nvPr>
            <p:ph type="ctrTitle"/>
          </p:nvPr>
        </p:nvSpPr>
        <p:spPr>
          <a:xfrm>
            <a:off x="4800600" y="4624668"/>
            <a:ext cx="4038600" cy="933450"/>
          </a:xfrm>
        </p:spPr>
        <p:txBody>
          <a:bodyPr>
            <a:normAutofit/>
          </a:bodyPr>
          <a:lstStyle>
            <a:lvl1pPr>
              <a:defRPr sz="2800"/>
            </a:lvl1pPr>
          </a:lstStyle>
          <a:p>
            <a:r>
              <a:rPr lang="es-ES_tradnl"/>
              <a:t>Clic para editar título</a:t>
            </a:r>
            <a:endParaRPr/>
          </a:p>
        </p:txBody>
      </p:sp>
      <p:sp>
        <p:nvSpPr>
          <p:cNvPr id="3" name="Subtitle 2"/>
          <p:cNvSpPr>
            <a:spLocks noGrp="1"/>
          </p:cNvSpPr>
          <p:nvPr>
            <p:ph type="subTitle" idx="1"/>
          </p:nvPr>
        </p:nvSpPr>
        <p:spPr>
          <a:xfrm>
            <a:off x="4800600" y="5562599"/>
            <a:ext cx="4038600" cy="748553"/>
          </a:xfrm>
        </p:spPr>
        <p:txBody>
          <a:bodyPr>
            <a:normAutofit/>
          </a:bodyPr>
          <a:lstStyle>
            <a:lvl1pPr marL="0" indent="0" algn="l">
              <a:spcBef>
                <a:spcPts val="300"/>
              </a:spcBef>
              <a:buNone/>
              <a:defRPr sz="1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dirty="0"/>
          </a:p>
        </p:txBody>
      </p:sp>
      <p:sp>
        <p:nvSpPr>
          <p:cNvPr id="4" name="Date Placeholder 3"/>
          <p:cNvSpPr>
            <a:spLocks noGrp="1"/>
          </p:cNvSpPr>
          <p:nvPr>
            <p:ph type="dt" sz="half" idx="10"/>
          </p:nvPr>
        </p:nvSpPr>
        <p:spPr>
          <a:xfrm>
            <a:off x="4800600" y="6425640"/>
            <a:ext cx="1232647" cy="365125"/>
          </a:xfrm>
        </p:spPr>
        <p:txBody>
          <a:bodyPr/>
          <a:lstStyle>
            <a:lvl1pPr algn="l">
              <a:defRPr/>
            </a:lvl1pPr>
          </a:lstStyle>
          <a:p>
            <a:fld id="{D728701E-CAF4-4159-9B3E-41C86DFFA30D}" type="datetimeFigureOut">
              <a:rPr lang="en-US" smtClean="0"/>
              <a:t>2/3/21</a:t>
            </a:fld>
            <a:endParaRPr lang="en-US"/>
          </a:p>
        </p:txBody>
      </p:sp>
      <p:sp>
        <p:nvSpPr>
          <p:cNvPr id="5" name="Footer Placeholder 4"/>
          <p:cNvSpPr>
            <a:spLocks noGrp="1"/>
          </p:cNvSpPr>
          <p:nvPr>
            <p:ph type="ftr" sz="quarter" idx="11"/>
          </p:nvPr>
        </p:nvSpPr>
        <p:spPr>
          <a:xfrm>
            <a:off x="6311153" y="6425640"/>
            <a:ext cx="2617694" cy="365125"/>
          </a:xfrm>
        </p:spPr>
        <p:txBody>
          <a:bodyPr/>
          <a:lstStyle>
            <a:lvl1pPr algn="r">
              <a:defRPr/>
            </a:lvl1pPr>
          </a:lstStyle>
          <a:p>
            <a:endParaRPr lang="en-US"/>
          </a:p>
        </p:txBody>
      </p:sp>
      <p:sp>
        <p:nvSpPr>
          <p:cNvPr id="7" name="Rectangle 6"/>
          <p:cNvSpPr/>
          <p:nvPr/>
        </p:nvSpPr>
        <p:spPr>
          <a:xfrm>
            <a:off x="282575" y="228600"/>
            <a:ext cx="4235450" cy="4187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6802438" y="228600"/>
            <a:ext cx="2057400" cy="2039112"/>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4624388" y="2377440"/>
            <a:ext cx="2057400" cy="203911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3" name="Picture Placeholder 12"/>
          <p:cNvSpPr>
            <a:spLocks noGrp="1"/>
          </p:cNvSpPr>
          <p:nvPr>
            <p:ph type="pic" sz="quarter" idx="12"/>
          </p:nvPr>
        </p:nvSpPr>
        <p:spPr>
          <a:xfrm>
            <a:off x="4624388" y="228600"/>
            <a:ext cx="2057400" cy="2039112"/>
          </a:xfrm>
        </p:spPr>
        <p:txBody>
          <a:bodyPr/>
          <a:lstStyle>
            <a:lvl1pPr>
              <a:buNone/>
              <a:defRPr/>
            </a:lvl1pPr>
          </a:lstStyle>
          <a:p>
            <a:r>
              <a:rPr lang="es-ES_tradnl"/>
              <a:t>Arrastre la imagen al marcador de posición o haga clic en el icono para agregar</a:t>
            </a:r>
            <a:endParaRPr/>
          </a:p>
        </p:txBody>
      </p:sp>
      <p:sp>
        <p:nvSpPr>
          <p:cNvPr id="14" name="Picture Placeholder 12"/>
          <p:cNvSpPr>
            <a:spLocks noGrp="1"/>
          </p:cNvSpPr>
          <p:nvPr>
            <p:ph type="pic" sz="quarter" idx="13"/>
          </p:nvPr>
        </p:nvSpPr>
        <p:spPr>
          <a:xfrm>
            <a:off x="6802438" y="2377440"/>
            <a:ext cx="2057400" cy="2039112"/>
          </a:xfrm>
        </p:spPr>
        <p:txBody>
          <a:bodyPr/>
          <a:lstStyle>
            <a:lvl1pPr>
              <a:buNone/>
              <a:defRPr/>
            </a:lvl1pPr>
          </a:lstStyle>
          <a:p>
            <a:r>
              <a:rPr lang="es-ES_tradnl"/>
              <a:t>Arrastre la imagen al marcador de posición o haga clic en el icono para agregar</a:t>
            </a:r>
            <a:endParaRPr/>
          </a:p>
        </p:txBody>
      </p:sp>
      <p:sp>
        <p:nvSpPr>
          <p:cNvPr id="16" name="Text Placeholder 3"/>
          <p:cNvSpPr>
            <a:spLocks noGrp="1"/>
          </p:cNvSpPr>
          <p:nvPr>
            <p:ph type="body" sz="half" idx="2"/>
          </p:nvPr>
        </p:nvSpPr>
        <p:spPr>
          <a:xfrm>
            <a:off x="857250" y="1779494"/>
            <a:ext cx="3086100" cy="2040905"/>
          </a:xfrm>
        </p:spPr>
        <p:txBody>
          <a:bodyPr lIns="45720" tIns="45720" rIns="45720" anchor="t">
            <a:noAutofit/>
          </a:bodyPr>
          <a:lstStyle>
            <a:lvl1pPr marL="0" indent="0" algn="ctr">
              <a:spcBef>
                <a:spcPts val="600"/>
              </a:spcBef>
              <a:buNone/>
              <a:defRPr sz="4600">
                <a:solidFill>
                  <a:schemeClr val="bg1"/>
                </a:solidFill>
              </a:defRPr>
            </a:lvl1pPr>
            <a:lvl2pPr>
              <a:defRPr sz="1200"/>
            </a:lvl2pPr>
            <a:lvl3pPr>
              <a:defRPr sz="1000"/>
            </a:lvl3pPr>
            <a:lvl4pPr>
              <a:defRPr sz="900"/>
            </a:lvl4pPr>
            <a:lvl5pPr>
              <a:defRPr sz="900"/>
            </a:lvl5pPr>
          </a:lstStyle>
          <a:p>
            <a:pPr lvl="0" eaLnBrk="1" latinLnBrk="0" hangingPunct="1"/>
            <a:r>
              <a:rPr kumimoji="0" lang="es-ES_tradnl"/>
              <a:t>Haga clic para modificar el estilo de texto del patrón</a:t>
            </a:r>
          </a:p>
        </p:txBody>
      </p:sp>
      <p:sp>
        <p:nvSpPr>
          <p:cNvPr id="15" name="TextBox 14"/>
          <p:cNvSpPr txBox="1"/>
          <p:nvPr/>
        </p:nvSpPr>
        <p:spPr>
          <a:xfrm>
            <a:off x="424891" y="174812"/>
            <a:ext cx="413309" cy="830997"/>
          </a:xfrm>
          <a:prstGeom prst="rect">
            <a:avLst/>
          </a:prstGeom>
          <a:noFill/>
        </p:spPr>
        <p:txBody>
          <a:bodyPr wrap="square" lIns="0" tIns="0" rIns="0" bIns="0" rtlCol="0">
            <a:spAutoFit/>
          </a:bodyPr>
          <a:lstStyle/>
          <a:p>
            <a:r>
              <a:rPr sz="5400" b="1">
                <a:solidFill>
                  <a:schemeClr val="accent1">
                    <a:lumMod val="60000"/>
                    <a:lumOff val="40000"/>
                  </a:schemeClr>
                </a:solidFill>
              </a:rPr>
              <a:t>+</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7" name="Rectangle 6"/>
          <p:cNvSpPr/>
          <p:nvPr/>
        </p:nvSpPr>
        <p:spPr>
          <a:xfrm>
            <a:off x="658907" y="228600"/>
            <a:ext cx="8200930" cy="634523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86000" y="3124200"/>
            <a:ext cx="5638800" cy="1362075"/>
          </a:xfrm>
        </p:spPr>
        <p:txBody>
          <a:bodyPr anchor="b" anchorCtr="0">
            <a:normAutofit/>
          </a:bodyPr>
          <a:lstStyle>
            <a:lvl1pPr algn="l">
              <a:defRPr sz="3200" b="0" cap="none" baseline="0">
                <a:solidFill>
                  <a:schemeClr val="bg1"/>
                </a:solidFill>
              </a:defRPr>
            </a:lvl1pPr>
          </a:lstStyle>
          <a:p>
            <a:r>
              <a:rPr lang="es-ES_tradnl"/>
              <a:t>Clic para editar título</a:t>
            </a:r>
            <a:endParaRPr/>
          </a:p>
        </p:txBody>
      </p:sp>
      <p:sp>
        <p:nvSpPr>
          <p:cNvPr id="3" name="Text Placeholder 2"/>
          <p:cNvSpPr>
            <a:spLocks noGrp="1"/>
          </p:cNvSpPr>
          <p:nvPr>
            <p:ph type="body" idx="1"/>
          </p:nvPr>
        </p:nvSpPr>
        <p:spPr>
          <a:xfrm>
            <a:off x="2286000" y="4495800"/>
            <a:ext cx="5638800" cy="1500187"/>
          </a:xfrm>
        </p:spPr>
        <p:txBody>
          <a:bodyPr anchor="t" anchorCtr="0">
            <a:normAutofit/>
          </a:bodyPr>
          <a:lstStyle>
            <a:lvl1pPr marL="0" indent="0">
              <a:spcBef>
                <a:spcPts val="300"/>
              </a:spcBef>
              <a:buNone/>
              <a:defRPr sz="14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a:t>Haga clic para modificar el estilo de texto del patrón</a:t>
            </a:r>
          </a:p>
        </p:txBody>
      </p:sp>
      <p:sp>
        <p:nvSpPr>
          <p:cNvPr id="4" name="Date Placeholder 3"/>
          <p:cNvSpPr>
            <a:spLocks noGrp="1"/>
          </p:cNvSpPr>
          <p:nvPr>
            <p:ph type="dt" sz="half" idx="10"/>
          </p:nvPr>
        </p:nvSpPr>
        <p:spPr>
          <a:xfrm>
            <a:off x="658906" y="6248774"/>
            <a:ext cx="1474694" cy="365125"/>
          </a:xfrm>
        </p:spPr>
        <p:txBody>
          <a:bodyPr/>
          <a:lstStyle>
            <a:lvl1pPr algn="l">
              <a:defRPr>
                <a:solidFill>
                  <a:schemeClr val="bg1"/>
                </a:solidFill>
              </a:defRPr>
            </a:lvl1pPr>
          </a:lstStyle>
          <a:p>
            <a:fld id="{D728701E-CAF4-4159-9B3E-41C86DFFA30D}" type="datetimeFigureOut">
              <a:rPr lang="en-US" smtClean="0"/>
              <a:t>2/3/21</a:t>
            </a:fld>
            <a:endParaRPr lang="en-US"/>
          </a:p>
        </p:txBody>
      </p:sp>
      <p:sp>
        <p:nvSpPr>
          <p:cNvPr id="5" name="Footer Placeholder 4"/>
          <p:cNvSpPr>
            <a:spLocks noGrp="1"/>
          </p:cNvSpPr>
          <p:nvPr>
            <p:ph type="ftr" sz="quarter" idx="11"/>
          </p:nvPr>
        </p:nvSpPr>
        <p:spPr>
          <a:xfrm>
            <a:off x="2286000" y="6248774"/>
            <a:ext cx="5638800" cy="365125"/>
          </a:xfrm>
        </p:spPr>
        <p:txBody>
          <a:bodyPr/>
          <a:lstStyle>
            <a:lvl1pPr>
              <a:defRPr>
                <a:solidFill>
                  <a:schemeClr val="bg1"/>
                </a:solidFill>
              </a:defRPr>
            </a:lvl1pPr>
          </a:lstStyle>
          <a:p>
            <a:endParaRPr lang="en-US"/>
          </a:p>
        </p:txBody>
      </p:sp>
      <p:sp>
        <p:nvSpPr>
          <p:cNvPr id="6" name="Slide Number Placeholder 5"/>
          <p:cNvSpPr>
            <a:spLocks noGrp="1"/>
          </p:cNvSpPr>
          <p:nvPr>
            <p:ph type="sldNum" sz="quarter" idx="12"/>
          </p:nvPr>
        </p:nvSpPr>
        <p:spPr>
          <a:xfrm>
            <a:off x="8305800" y="6248774"/>
            <a:ext cx="554038" cy="365125"/>
          </a:xfrm>
        </p:spPr>
        <p:txBody>
          <a:bodyPr/>
          <a:lstStyle/>
          <a:p>
            <a:fld id="{162F1D00-BD13-4404-86B0-79703945A0A7}" type="slidenum">
              <a:rPr lang="en-US" smtClean="0"/>
              <a:t>‹Nº›</a:t>
            </a:fld>
            <a:endParaRPr lang="en-US"/>
          </a:p>
        </p:txBody>
      </p:sp>
      <p:sp>
        <p:nvSpPr>
          <p:cNvPr id="8" name="TextBox 7"/>
          <p:cNvSpPr txBox="1"/>
          <p:nvPr/>
        </p:nvSpPr>
        <p:spPr>
          <a:xfrm>
            <a:off x="2003612" y="3110754"/>
            <a:ext cx="260909" cy="615553"/>
          </a:xfrm>
          <a:prstGeom prst="rect">
            <a:avLst/>
          </a:prstGeom>
          <a:noFill/>
        </p:spPr>
        <p:txBody>
          <a:bodyPr wrap="square" lIns="0" tIns="0" rIns="0" bIns="0" rtlCol="0">
            <a:spAutoFit/>
          </a:bodyPr>
          <a:lstStyle/>
          <a:p>
            <a:r>
              <a:rPr sz="4000" b="1">
                <a:solidFill>
                  <a:schemeClr val="accent1">
                    <a:lumMod val="60000"/>
                    <a:lumOff val="40000"/>
                  </a:schemeClr>
                </a:solidFill>
              </a:rPr>
              <a:t>+</a:t>
            </a:r>
          </a:p>
        </p:txBody>
      </p:sp>
      <p:sp>
        <p:nvSpPr>
          <p:cNvPr id="9" name="Rectangle 8"/>
          <p:cNvSpPr/>
          <p:nvPr/>
        </p:nvSpPr>
        <p:spPr>
          <a:xfrm>
            <a:off x="285750" y="228600"/>
            <a:ext cx="212725" cy="634523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os objetos">
    <p:spTree>
      <p:nvGrpSpPr>
        <p:cNvPr id="1" name=""/>
        <p:cNvGrpSpPr/>
        <p:nvPr/>
      </p:nvGrpSpPr>
      <p:grpSpPr>
        <a:xfrm>
          <a:off x="0" y="0"/>
          <a:ext cx="0" cy="0"/>
          <a:chOff x="0" y="0"/>
          <a:chExt cx="0" cy="0"/>
        </a:xfrm>
      </p:grpSpPr>
      <p:sp>
        <p:nvSpPr>
          <p:cNvPr id="11" name="Rectangle 10"/>
          <p:cNvSpPr/>
          <p:nvPr/>
        </p:nvSpPr>
        <p:spPr>
          <a:xfrm>
            <a:off x="8210550" y="282574"/>
            <a:ext cx="642097"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Rectangle 11"/>
          <p:cNvSpPr/>
          <p:nvPr/>
        </p:nvSpPr>
        <p:spPr>
          <a:xfrm>
            <a:off x="8068235" y="282574"/>
            <a:ext cx="91440" cy="1600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Content Placeholder 3"/>
          <p:cNvSpPr>
            <a:spLocks noGrp="1"/>
          </p:cNvSpPr>
          <p:nvPr>
            <p:ph sz="half" idx="2"/>
          </p:nvPr>
        </p:nvSpPr>
        <p:spPr>
          <a:xfrm>
            <a:off x="439987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2/3/21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ación">
    <p:spTree>
      <p:nvGrpSpPr>
        <p:cNvPr id="1" name=""/>
        <p:cNvGrpSpPr/>
        <p:nvPr/>
      </p:nvGrpSpPr>
      <p:grpSpPr>
        <a:xfrm>
          <a:off x="0" y="0"/>
          <a:ext cx="0" cy="0"/>
          <a:chOff x="0" y="0"/>
          <a:chExt cx="0" cy="0"/>
        </a:xfrm>
      </p:grpSpPr>
      <p:sp>
        <p:nvSpPr>
          <p:cNvPr id="10" name="Rectangle 9"/>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2" name="TextBox 11"/>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lvl1pPr>
              <a:defRPr/>
            </a:lvl1pPr>
          </a:lstStyle>
          <a:p>
            <a:r>
              <a:rPr lang="es-ES_tradnl"/>
              <a:t>Clic para editar título</a:t>
            </a:r>
            <a:endParaRPr/>
          </a:p>
        </p:txBody>
      </p:sp>
      <p:sp>
        <p:nvSpPr>
          <p:cNvPr id="4" name="Content Placeholder 3"/>
          <p:cNvSpPr>
            <a:spLocks noGrp="1"/>
          </p:cNvSpPr>
          <p:nvPr>
            <p:ph sz="half" idx="2"/>
          </p:nvPr>
        </p:nvSpPr>
        <p:spPr>
          <a:xfrm>
            <a:off x="497541"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6" name="Content Placeholder 5"/>
          <p:cNvSpPr>
            <a:spLocks noGrp="1"/>
          </p:cNvSpPr>
          <p:nvPr>
            <p:ph sz="quarter" idx="4"/>
          </p:nvPr>
        </p:nvSpPr>
        <p:spPr>
          <a:xfrm>
            <a:off x="4399878" y="2447365"/>
            <a:ext cx="3657600" cy="3678797"/>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7" name="Date Placeholder 6"/>
          <p:cNvSpPr>
            <a:spLocks noGrp="1"/>
          </p:cNvSpPr>
          <p:nvPr>
            <p:ph type="dt" sz="half" idx="10"/>
          </p:nvPr>
        </p:nvSpPr>
        <p:spPr/>
        <p:txBody>
          <a:bodyPr/>
          <a:lstStyle/>
          <a:p>
            <a:fld id="{D728701E-CAF4-4159-9B3E-41C86DFFA30D}" type="datetimeFigureOut">
              <a:rPr lang="en-US" smtClean="0"/>
              <a:t>2/3/21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2F1D00-BD13-4404-86B0-79703945A0A7}" type="slidenum">
              <a:rPr lang="en-US" smtClean="0"/>
              <a:t>‹Nº›</a:t>
            </a:fld>
            <a:endParaRPr lang="en-US"/>
          </a:p>
        </p:txBody>
      </p:sp>
      <p:sp>
        <p:nvSpPr>
          <p:cNvPr id="3" name="Text Placeholder 2"/>
          <p:cNvSpPr>
            <a:spLocks noGrp="1"/>
          </p:cNvSpPr>
          <p:nvPr>
            <p:ph type="body" idx="1"/>
          </p:nvPr>
        </p:nvSpPr>
        <p:spPr>
          <a:xfrm>
            <a:off x="497541" y="2070847"/>
            <a:ext cx="3657600" cy="322729"/>
          </a:xfrm>
          <a:prstGeom prst="rect">
            <a:avLst/>
          </a:prstGeom>
          <a:solidFill>
            <a:schemeClr val="accent3"/>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5" name="Text Placeholder 4"/>
          <p:cNvSpPr>
            <a:spLocks noGrp="1"/>
          </p:cNvSpPr>
          <p:nvPr>
            <p:ph type="body" sz="quarter" idx="3"/>
          </p:nvPr>
        </p:nvSpPr>
        <p:spPr>
          <a:xfrm>
            <a:off x="4399878" y="2070847"/>
            <a:ext cx="3657600" cy="322729"/>
          </a:xfrm>
          <a:prstGeom prst="rect">
            <a:avLst/>
          </a:prstGeom>
          <a:solidFill>
            <a:schemeClr val="accent3">
              <a:lumMod val="60000"/>
              <a:lumOff val="40000"/>
            </a:schemeClr>
          </a:solidFill>
        </p:spPr>
        <p:txBody>
          <a:bodyPr tIns="0" bIns="0" anchor="ctr" anchorCtr="0">
            <a:noAutofit/>
          </a:bodyPr>
          <a:lstStyle>
            <a:lvl1pPr marL="0" indent="0" algn="ctr">
              <a:spcBef>
                <a:spcPts val="0"/>
              </a:spcBef>
              <a:buNone/>
              <a:defRPr sz="1800" b="0">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2 objetos, superior e inferior">
    <p:spTree>
      <p:nvGrpSpPr>
        <p:cNvPr id="1" name=""/>
        <p:cNvGrpSpPr/>
        <p:nvPr/>
      </p:nvGrpSpPr>
      <p:grpSpPr>
        <a:xfrm>
          <a:off x="0" y="0"/>
          <a:ext cx="0" cy="0"/>
          <a:chOff x="0" y="0"/>
          <a:chExt cx="0" cy="0"/>
        </a:xfrm>
      </p:grpSpPr>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98517" y="1985963"/>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2/3/21</a:t>
            </a:fld>
            <a:endParaRPr lang="en-US"/>
          </a:p>
        </p:txBody>
      </p:sp>
      <p:sp>
        <p:nvSpPr>
          <p:cNvPr id="6" name="Footer Placeholder 5"/>
          <p:cNvSpPr>
            <a:spLocks noGrp="1"/>
          </p:cNvSpPr>
          <p:nvPr>
            <p:ph type="ftr" sz="quarter" idx="11"/>
          </p:nvPr>
        </p:nvSpPr>
        <p:spPr/>
        <p:txBody>
          <a:bodyPr/>
          <a:lstStyle/>
          <a:p>
            <a:endParaRPr lang="en-US"/>
          </a:p>
        </p:txBody>
      </p:sp>
      <p:sp>
        <p:nvSpPr>
          <p:cNvPr id="13" name="Content Placeholder 2"/>
          <p:cNvSpPr>
            <a:spLocks noGrp="1"/>
          </p:cNvSpPr>
          <p:nvPr>
            <p:ph sz="half" idx="14"/>
          </p:nvPr>
        </p:nvSpPr>
        <p:spPr>
          <a:xfrm>
            <a:off x="498517" y="4164965"/>
            <a:ext cx="7569157"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4" name="Rectangle 13"/>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5" name="Slide Number Placeholder 6"/>
          <p:cNvSpPr>
            <a:spLocks noGrp="1"/>
          </p:cNvSpPr>
          <p:nvPr>
            <p:ph type="sldNum" sz="quarter" idx="12"/>
          </p:nvPr>
        </p:nvSpPr>
        <p:spPr>
          <a:xfrm>
            <a:off x="8305800" y="242234"/>
            <a:ext cx="554038" cy="365125"/>
          </a:xfrm>
        </p:spPr>
        <p:txBody>
          <a:bodyPr/>
          <a:lstStyle/>
          <a:p>
            <a:fld id="{162F1D00-BD13-4404-86B0-79703945A0A7}" type="slidenum">
              <a:rPr lang="en-US" smtClean="0"/>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objetos">
    <p:spTree>
      <p:nvGrpSpPr>
        <p:cNvPr id="1" name=""/>
        <p:cNvGrpSpPr/>
        <p:nvPr/>
      </p:nvGrpSpPr>
      <p:grpSpPr>
        <a:xfrm>
          <a:off x="0" y="0"/>
          <a:ext cx="0" cy="0"/>
          <a:chOff x="0" y="0"/>
          <a:chExt cx="0" cy="0"/>
        </a:xfrm>
      </p:grpSpPr>
      <p:sp>
        <p:nvSpPr>
          <p:cNvPr id="8" name="Rectangle 7"/>
          <p:cNvSpPr/>
          <p:nvPr/>
        </p:nvSpPr>
        <p:spPr>
          <a:xfrm>
            <a:off x="8166847" y="282574"/>
            <a:ext cx="685800" cy="1600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TextBox 9"/>
          <p:cNvSpPr txBox="1"/>
          <p:nvPr/>
        </p:nvSpPr>
        <p:spPr>
          <a:xfrm>
            <a:off x="223185" y="228600"/>
            <a:ext cx="260909" cy="553998"/>
          </a:xfrm>
          <a:prstGeom prst="rect">
            <a:avLst/>
          </a:prstGeom>
          <a:noFill/>
        </p:spPr>
        <p:txBody>
          <a:bodyPr wrap="square" lIns="0" tIns="0" rIns="0" bIns="0" rtlCol="0">
            <a:spAutoFit/>
          </a:bodyPr>
          <a:lstStyle/>
          <a:p>
            <a:r>
              <a:rPr sz="3600" b="1">
                <a:solidFill>
                  <a:schemeClr val="accent1">
                    <a:lumMod val="60000"/>
                    <a:lumOff val="40000"/>
                  </a:schemeClr>
                </a:solidFill>
              </a:rPr>
              <a:t>+</a:t>
            </a:r>
          </a:p>
        </p:txBody>
      </p:sp>
      <p:sp>
        <p:nvSpPr>
          <p:cNvPr id="2" name="Title 1"/>
          <p:cNvSpPr>
            <a:spLocks noGrp="1"/>
          </p:cNvSpPr>
          <p:nvPr>
            <p:ph type="title"/>
          </p:nvPr>
        </p:nvSpPr>
        <p:spPr/>
        <p:txBody>
          <a:bodyPr/>
          <a:lstStyle/>
          <a:p>
            <a:r>
              <a:rPr lang="es-ES_tradnl"/>
              <a:t>Clic para editar título</a:t>
            </a:r>
            <a:endParaRPr/>
          </a:p>
        </p:txBody>
      </p:sp>
      <p:sp>
        <p:nvSpPr>
          <p:cNvPr id="3" name="Content Placeholder 2"/>
          <p:cNvSpPr>
            <a:spLocks noGrp="1"/>
          </p:cNvSpPr>
          <p:nvPr>
            <p:ph sz="half" idx="1"/>
          </p:nvPr>
        </p:nvSpPr>
        <p:spPr>
          <a:xfrm>
            <a:off x="4410075" y="1985963"/>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5" name="Date Placeholder 4"/>
          <p:cNvSpPr>
            <a:spLocks noGrp="1"/>
          </p:cNvSpPr>
          <p:nvPr>
            <p:ph type="dt" sz="half" idx="10"/>
          </p:nvPr>
        </p:nvSpPr>
        <p:spPr/>
        <p:txBody>
          <a:bodyPr/>
          <a:lstStyle/>
          <a:p>
            <a:fld id="{D728701E-CAF4-4159-9B3E-41C86DFFA30D}" type="datetimeFigureOut">
              <a:rPr lang="en-US" smtClean="0"/>
              <a:t>2/3/21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2F1D00-BD13-4404-86B0-79703945A0A7}" type="slidenum">
              <a:rPr lang="en-US" smtClean="0"/>
              <a:t>‹Nº›</a:t>
            </a:fld>
            <a:endParaRPr lang="en-US"/>
          </a:p>
        </p:txBody>
      </p:sp>
      <p:sp>
        <p:nvSpPr>
          <p:cNvPr id="11" name="Content Placeholder 2"/>
          <p:cNvSpPr>
            <a:spLocks noGrp="1"/>
          </p:cNvSpPr>
          <p:nvPr>
            <p:ph sz="half" idx="15"/>
          </p:nvPr>
        </p:nvSpPr>
        <p:spPr>
          <a:xfrm>
            <a:off x="498518" y="1985963"/>
            <a:ext cx="3657600" cy="41402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13" name="Content Placeholder 2"/>
          <p:cNvSpPr>
            <a:spLocks noGrp="1"/>
          </p:cNvSpPr>
          <p:nvPr>
            <p:ph sz="half" idx="16"/>
          </p:nvPr>
        </p:nvSpPr>
        <p:spPr>
          <a:xfrm>
            <a:off x="4410075" y="4169664"/>
            <a:ext cx="3657600" cy="196596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98474" y="484094"/>
            <a:ext cx="7556313" cy="1116106"/>
          </a:xfrm>
          <a:prstGeom prst="rect">
            <a:avLst/>
          </a:prstGeom>
        </p:spPr>
        <p:txBody>
          <a:bodyPr vert="horz" lIns="91440" tIns="45720" rIns="91440" bIns="45720" rtlCol="0" anchor="t" anchorCtr="0">
            <a:noAutofit/>
          </a:bodyPr>
          <a:lstStyle/>
          <a:p>
            <a:r>
              <a:rPr lang="es-ES_tradnl"/>
              <a:t>Clic para editar título</a:t>
            </a:r>
            <a:endParaRPr/>
          </a:p>
        </p:txBody>
      </p:sp>
      <p:sp>
        <p:nvSpPr>
          <p:cNvPr id="3" name="Text Placeholder 2"/>
          <p:cNvSpPr>
            <a:spLocks noGrp="1"/>
          </p:cNvSpPr>
          <p:nvPr>
            <p:ph type="body" idx="1"/>
          </p:nvPr>
        </p:nvSpPr>
        <p:spPr>
          <a:xfrm>
            <a:off x="498474" y="1981200"/>
            <a:ext cx="7556313" cy="4144963"/>
          </a:xfrm>
          <a:prstGeom prst="rect">
            <a:avLst/>
          </a:prstGeom>
        </p:spPr>
        <p:txBody>
          <a:bodyPr vert="horz" lIns="91440" tIns="45720" rIns="91440" bIns="45720"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dirty="0"/>
          </a:p>
        </p:txBody>
      </p:sp>
      <p:sp>
        <p:nvSpPr>
          <p:cNvPr id="4" name="Date Placeholder 3"/>
          <p:cNvSpPr>
            <a:spLocks noGrp="1"/>
          </p:cNvSpPr>
          <p:nvPr>
            <p:ph type="dt" sz="half" idx="2"/>
          </p:nvPr>
        </p:nvSpPr>
        <p:spPr>
          <a:xfrm>
            <a:off x="6795247" y="6423585"/>
            <a:ext cx="2133600" cy="365125"/>
          </a:xfrm>
          <a:prstGeom prst="rect">
            <a:avLst/>
          </a:prstGeom>
        </p:spPr>
        <p:txBody>
          <a:bodyPr vert="horz" lIns="91440" tIns="45720" rIns="91440" bIns="45720" rtlCol="0" anchor="ctr"/>
          <a:lstStyle>
            <a:lvl1pPr algn="r">
              <a:defRPr sz="1100">
                <a:solidFill>
                  <a:schemeClr val="tx1">
                    <a:lumMod val="65000"/>
                    <a:lumOff val="35000"/>
                  </a:schemeClr>
                </a:solidFill>
              </a:defRPr>
            </a:lvl1pPr>
          </a:lstStyle>
          <a:p>
            <a:fld id="{D728701E-CAF4-4159-9B3E-41C86DFFA30D}" type="datetimeFigureOut">
              <a:rPr lang="en-US" smtClean="0"/>
              <a:t>2/3/21</a:t>
            </a:fld>
            <a:endParaRPr lang="en-US"/>
          </a:p>
        </p:txBody>
      </p:sp>
      <p:sp>
        <p:nvSpPr>
          <p:cNvPr id="5" name="Footer Placeholder 4"/>
          <p:cNvSpPr>
            <a:spLocks noGrp="1"/>
          </p:cNvSpPr>
          <p:nvPr>
            <p:ph type="ftr" sz="quarter" idx="3"/>
          </p:nvPr>
        </p:nvSpPr>
        <p:spPr>
          <a:xfrm>
            <a:off x="201706" y="6423585"/>
            <a:ext cx="6122894"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8305800" y="242234"/>
            <a:ext cx="554038" cy="365125"/>
          </a:xfrm>
          <a:prstGeom prst="rect">
            <a:avLst/>
          </a:prstGeom>
        </p:spPr>
        <p:txBody>
          <a:bodyPr vert="horz" lIns="91440" tIns="45720" rIns="91440" bIns="45720" rtlCol="0" anchor="ctr"/>
          <a:lstStyle>
            <a:lvl1pPr algn="r">
              <a:defRPr sz="1400">
                <a:solidFill>
                  <a:schemeClr val="bg1"/>
                </a:solidFill>
              </a:defRPr>
            </a:lvl1pPr>
          </a:lstStyle>
          <a:p>
            <a:fld id="{162F1D00-BD13-4404-86B0-79703945A0A7}" type="slidenum">
              <a:rPr lang="en-US" smtClean="0"/>
              <a:t>‹Nº›</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Lst>
  <p:txStyles>
    <p:titleStyle>
      <a:lvl1pPr algn="l" defTabSz="914400" rtl="0" eaLnBrk="1" latinLnBrk="0" hangingPunct="1">
        <a:spcBef>
          <a:spcPct val="0"/>
        </a:spcBef>
        <a:buNone/>
        <a:defRPr sz="3600" b="0" kern="1200">
          <a:solidFill>
            <a:schemeClr val="accent1"/>
          </a:solidFill>
          <a:latin typeface="+mj-lt"/>
          <a:ea typeface="+mj-ea"/>
          <a:cs typeface="+mj-cs"/>
        </a:defRPr>
      </a:lvl1pPr>
    </p:titleStyle>
    <p:bodyStyle>
      <a:lvl1pPr marL="228600" indent="-228600" algn="l" defTabSz="914400" rtl="0" eaLnBrk="1" latinLnBrk="0" hangingPunct="1">
        <a:spcBef>
          <a:spcPts val="2000"/>
        </a:spcBef>
        <a:buClr>
          <a:schemeClr val="accent1"/>
        </a:buClr>
        <a:buSzPct val="75000"/>
        <a:buFont typeface="Wingdings" pitchFamily="2" charset="2"/>
        <a:buChar char="n"/>
        <a:defRPr sz="2000" kern="1200">
          <a:solidFill>
            <a:schemeClr val="tx1">
              <a:lumMod val="65000"/>
              <a:lumOff val="35000"/>
            </a:schemeClr>
          </a:solidFill>
          <a:latin typeface="+mn-lt"/>
          <a:ea typeface="+mn-ea"/>
          <a:cs typeface="+mn-cs"/>
        </a:defRPr>
      </a:lvl1pPr>
      <a:lvl2pPr marL="4572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2pPr>
      <a:lvl3pPr marL="6858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3pPr>
      <a:lvl4pPr marL="914400" indent="-228600" algn="l" defTabSz="914400" rtl="0" eaLnBrk="1" latinLnBrk="0" hangingPunct="1">
        <a:spcBef>
          <a:spcPts val="600"/>
        </a:spcBef>
        <a:buClr>
          <a:schemeClr val="accent1">
            <a:lumMod val="60000"/>
            <a:lumOff val="40000"/>
          </a:schemeClr>
        </a:buClr>
        <a:buSzPct val="75000"/>
        <a:buFont typeface="Wingdings" pitchFamily="2" charset="2"/>
        <a:buChar char="n"/>
        <a:defRPr sz="1800" kern="1200">
          <a:solidFill>
            <a:schemeClr val="tx1">
              <a:lumMod val="65000"/>
              <a:lumOff val="35000"/>
            </a:schemeClr>
          </a:solidFill>
          <a:latin typeface="+mn-lt"/>
          <a:ea typeface="+mn-ea"/>
          <a:cs typeface="+mn-cs"/>
        </a:defRPr>
      </a:lvl4pPr>
      <a:lvl5pPr marL="1143000" indent="-228600" algn="l" defTabSz="914400" rtl="0" eaLnBrk="1" latinLnBrk="0" hangingPunct="1">
        <a:spcBef>
          <a:spcPts val="600"/>
        </a:spcBef>
        <a:buClr>
          <a:schemeClr val="accent1"/>
        </a:buClr>
        <a:buSzPct val="75000"/>
        <a:buFont typeface="Wingdings" pitchFamily="2" charset="2"/>
        <a:buChar char="n"/>
        <a:defRPr sz="1800" kern="1200">
          <a:solidFill>
            <a:schemeClr val="tx1">
              <a:lumMod val="65000"/>
              <a:lumOff val="35000"/>
            </a:schemeClr>
          </a:solidFill>
          <a:latin typeface="+mn-lt"/>
          <a:ea typeface="+mn-ea"/>
          <a:cs typeface="+mn-cs"/>
        </a:defRPr>
      </a:lvl5pPr>
      <a:lvl6pPr marL="1377950"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dirty="0" smtClean="0">
          <a:solidFill>
            <a:schemeClr val="tx1">
              <a:lumMod val="65000"/>
              <a:lumOff val="35000"/>
            </a:schemeClr>
          </a:solidFill>
          <a:latin typeface="+mn-lt"/>
          <a:ea typeface="+mn-ea"/>
          <a:cs typeface="+mn-cs"/>
        </a:defRPr>
      </a:lvl6pPr>
      <a:lvl7pPr marL="1603375" indent="-228600" algn="l" defTabSz="914400" rtl="0" eaLnBrk="1" latinLnBrk="0" hangingPunct="1">
        <a:spcBef>
          <a:spcPct val="20000"/>
        </a:spcBef>
        <a:buClr>
          <a:schemeClr val="accent1"/>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7pPr>
      <a:lvl8pPr marL="1830388" indent="-228600" algn="l" defTabSz="914400" rtl="0" eaLnBrk="1" latinLnBrk="0" hangingPunct="1">
        <a:spcBef>
          <a:spcPct val="20000"/>
        </a:spcBef>
        <a:buClr>
          <a:schemeClr val="accent1">
            <a:lumMod val="60000"/>
            <a:lumOff val="40000"/>
          </a:schemeClr>
        </a:buClr>
        <a:buSzPct val="75000"/>
        <a:buFont typeface="Wingdings" pitchFamily="2" charset="2"/>
        <a:buChar char=""/>
        <a:defRPr lang="en-US" sz="1800" kern="1200" baseline="0" dirty="0" smtClean="0">
          <a:solidFill>
            <a:schemeClr val="tx1">
              <a:lumMod val="65000"/>
              <a:lumOff val="35000"/>
            </a:schemeClr>
          </a:solidFill>
          <a:latin typeface="+mn-lt"/>
          <a:ea typeface="+mn-ea"/>
          <a:cs typeface="+mn-cs"/>
        </a:defRPr>
      </a:lvl8pPr>
      <a:lvl9pPr marL="2057400" indent="-228600" algn="l" defTabSz="914400" rtl="0" eaLnBrk="1" latinLnBrk="0" hangingPunct="1">
        <a:spcBef>
          <a:spcPct val="20000"/>
        </a:spcBef>
        <a:buClr>
          <a:schemeClr val="accent1"/>
        </a:buClr>
        <a:buSzPct val="75000"/>
        <a:buFont typeface="Wingdings" pitchFamily="2" charset="2"/>
        <a:buChar char=""/>
        <a:defRPr lang="en-US" sz="1800" kern="1200" baseline="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900545" y="4624668"/>
            <a:ext cx="7938655" cy="933450"/>
          </a:xfrm>
        </p:spPr>
        <p:txBody>
          <a:bodyPr>
            <a:normAutofit fontScale="90000"/>
          </a:bodyPr>
          <a:lstStyle/>
          <a:p>
            <a:pPr algn="r"/>
            <a:r>
              <a:rPr lang="es-ES" dirty="0"/>
              <a:t>SYLVIA WALBY</a:t>
            </a:r>
            <a:br>
              <a:rPr lang="es-ES" dirty="0"/>
            </a:br>
            <a:r>
              <a:rPr lang="es-ES" dirty="0"/>
              <a:t>PATRIARCADO</a:t>
            </a:r>
          </a:p>
        </p:txBody>
      </p:sp>
      <p:sp>
        <p:nvSpPr>
          <p:cNvPr id="3" name="Subtítulo 2"/>
          <p:cNvSpPr>
            <a:spLocks noGrp="1"/>
          </p:cNvSpPr>
          <p:nvPr>
            <p:ph type="subTitle" idx="1"/>
          </p:nvPr>
        </p:nvSpPr>
        <p:spPr>
          <a:xfrm>
            <a:off x="5396346" y="5574418"/>
            <a:ext cx="4038600" cy="748553"/>
          </a:xfrm>
        </p:spPr>
        <p:txBody>
          <a:bodyPr>
            <a:normAutofit/>
          </a:bodyPr>
          <a:lstStyle/>
          <a:p>
            <a:r>
              <a:rPr lang="es-ES" sz="1800" dirty="0"/>
              <a:t>Dra. Juana E. Suárez Conejero</a:t>
            </a:r>
          </a:p>
        </p:txBody>
      </p:sp>
    </p:spTree>
    <p:extLst>
      <p:ext uri="{BB962C8B-B14F-4D97-AF65-F5344CB8AC3E}">
        <p14:creationId xmlns:p14="http://schemas.microsoft.com/office/powerpoint/2010/main" val="262084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340423-F38B-DD40-9E76-D5DBF72655C4}"/>
              </a:ext>
            </a:extLst>
          </p:cNvPr>
          <p:cNvSpPr>
            <a:spLocks noGrp="1"/>
          </p:cNvSpPr>
          <p:nvPr>
            <p:ph type="title"/>
          </p:nvPr>
        </p:nvSpPr>
        <p:spPr>
          <a:xfrm>
            <a:off x="457201" y="552430"/>
            <a:ext cx="7556313" cy="1116106"/>
          </a:xfrm>
        </p:spPr>
        <p:txBody>
          <a:bodyPr/>
          <a:lstStyle/>
          <a:p>
            <a:r>
              <a:rPr lang="es-MX" dirty="0"/>
              <a:t>El Patriarcado</a:t>
            </a:r>
          </a:p>
        </p:txBody>
      </p:sp>
      <p:sp>
        <p:nvSpPr>
          <p:cNvPr id="6" name="Rectángulo 5">
            <a:extLst>
              <a:ext uri="{FF2B5EF4-FFF2-40B4-BE49-F238E27FC236}">
                <a16:creationId xmlns:a16="http://schemas.microsoft.com/office/drawing/2014/main" id="{D3296B16-AB62-0D4E-A175-CBC5D8711495}"/>
              </a:ext>
            </a:extLst>
          </p:cNvPr>
          <p:cNvSpPr/>
          <p:nvPr/>
        </p:nvSpPr>
        <p:spPr>
          <a:xfrm>
            <a:off x="457201" y="1405300"/>
            <a:ext cx="8077199" cy="8217634"/>
          </a:xfrm>
          <a:prstGeom prst="rect">
            <a:avLst/>
          </a:prstGeom>
        </p:spPr>
        <p:txBody>
          <a:bodyPr wrap="square">
            <a:spAutoFit/>
          </a:bodyPr>
          <a:lstStyle/>
          <a:p>
            <a:endParaRPr lang="es-MX" sz="2400" dirty="0"/>
          </a:p>
          <a:p>
            <a:r>
              <a:rPr lang="es-MX" sz="2400" dirty="0"/>
              <a:t>3. El patriarcado moderno, que se inicia con la era contemporánea sosteniéndose gracias a lo contractual.</a:t>
            </a:r>
          </a:p>
          <a:p>
            <a:endParaRPr lang="es-MX" sz="2400" dirty="0"/>
          </a:p>
          <a:p>
            <a:r>
              <a:rPr lang="es-MX" sz="2400" dirty="0"/>
              <a:t>Este patriarcado estructura a la sociedad civil capitalista y es de tipo fraternal: los hombres pactan –como hermanos, como iguales- la subordinación de las mujeres mediante su exclusión de la esfera pública a través del contrato matrimonial. </a:t>
            </a:r>
          </a:p>
          <a:p>
            <a:endParaRPr lang="es-MX" sz="2400" dirty="0"/>
          </a:p>
          <a:p>
            <a:r>
              <a:rPr lang="es-MX" sz="2400" dirty="0"/>
              <a:t>El patriarcado moderno se legitima a través de la ficción del contrato social, que es, en realidad un contrato sexual.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Tree>
    <p:extLst>
      <p:ext uri="{BB962C8B-B14F-4D97-AF65-F5344CB8AC3E}">
        <p14:creationId xmlns:p14="http://schemas.microsoft.com/office/powerpoint/2010/main" val="6318242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340423-F38B-DD40-9E76-D5DBF72655C4}"/>
              </a:ext>
            </a:extLst>
          </p:cNvPr>
          <p:cNvSpPr>
            <a:spLocks noGrp="1"/>
          </p:cNvSpPr>
          <p:nvPr>
            <p:ph type="title"/>
          </p:nvPr>
        </p:nvSpPr>
        <p:spPr>
          <a:xfrm>
            <a:off x="457201" y="552430"/>
            <a:ext cx="7556313" cy="1116106"/>
          </a:xfrm>
        </p:spPr>
        <p:txBody>
          <a:bodyPr/>
          <a:lstStyle/>
          <a:p>
            <a:r>
              <a:rPr lang="es-MX" dirty="0"/>
              <a:t>Debates sobre el Patriarcado</a:t>
            </a:r>
          </a:p>
        </p:txBody>
      </p:sp>
      <p:sp>
        <p:nvSpPr>
          <p:cNvPr id="6" name="Rectángulo 5">
            <a:extLst>
              <a:ext uri="{FF2B5EF4-FFF2-40B4-BE49-F238E27FC236}">
                <a16:creationId xmlns:a16="http://schemas.microsoft.com/office/drawing/2014/main" id="{D3296B16-AB62-0D4E-A175-CBC5D8711495}"/>
              </a:ext>
            </a:extLst>
          </p:cNvPr>
          <p:cNvSpPr/>
          <p:nvPr/>
        </p:nvSpPr>
        <p:spPr>
          <a:xfrm>
            <a:off x="457201" y="1405300"/>
            <a:ext cx="8077199" cy="7109639"/>
          </a:xfrm>
          <a:prstGeom prst="rect">
            <a:avLst/>
          </a:prstGeom>
        </p:spPr>
        <p:txBody>
          <a:bodyPr wrap="square">
            <a:spAutoFit/>
          </a:bodyPr>
          <a:lstStyle/>
          <a:p>
            <a:r>
              <a:rPr lang="es-MX" sz="2400" dirty="0"/>
              <a:t>Debate 1 - El relativo a la relación de dominación: </a:t>
            </a:r>
          </a:p>
          <a:p>
            <a:endParaRPr lang="es-MX" sz="2400" dirty="0"/>
          </a:p>
          <a:p>
            <a:r>
              <a:rPr lang="es-MX" sz="2400" dirty="0"/>
              <a:t>¿Es el patriarcado –contemporáneo- un sistema que oprime a las mujeres a partir de la dominación del cabeza de familia sobre el resto de miembros? </a:t>
            </a:r>
          </a:p>
          <a:p>
            <a:endParaRPr lang="es-MX" sz="2400" dirty="0"/>
          </a:p>
          <a:p>
            <a:r>
              <a:rPr lang="es-MX" sz="2400" dirty="0"/>
              <a:t>¿O es más bien el sistema de dominación de los hombres sobre las mujeres?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Tree>
    <p:extLst>
      <p:ext uri="{BB962C8B-B14F-4D97-AF65-F5344CB8AC3E}">
        <p14:creationId xmlns:p14="http://schemas.microsoft.com/office/powerpoint/2010/main" val="32946410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340423-F38B-DD40-9E76-D5DBF72655C4}"/>
              </a:ext>
            </a:extLst>
          </p:cNvPr>
          <p:cNvSpPr>
            <a:spLocks noGrp="1"/>
          </p:cNvSpPr>
          <p:nvPr>
            <p:ph type="title"/>
          </p:nvPr>
        </p:nvSpPr>
        <p:spPr>
          <a:xfrm>
            <a:off x="457201" y="552430"/>
            <a:ext cx="7556313" cy="1116106"/>
          </a:xfrm>
        </p:spPr>
        <p:txBody>
          <a:bodyPr/>
          <a:lstStyle/>
          <a:p>
            <a:r>
              <a:rPr lang="es-MX" dirty="0"/>
              <a:t>Debates sobre el Patriarcado</a:t>
            </a:r>
          </a:p>
        </p:txBody>
      </p:sp>
      <p:sp>
        <p:nvSpPr>
          <p:cNvPr id="6" name="Rectángulo 5">
            <a:extLst>
              <a:ext uri="{FF2B5EF4-FFF2-40B4-BE49-F238E27FC236}">
                <a16:creationId xmlns:a16="http://schemas.microsoft.com/office/drawing/2014/main" id="{D3296B16-AB62-0D4E-A175-CBC5D8711495}"/>
              </a:ext>
            </a:extLst>
          </p:cNvPr>
          <p:cNvSpPr/>
          <p:nvPr/>
        </p:nvSpPr>
        <p:spPr>
          <a:xfrm>
            <a:off x="457201" y="1405300"/>
            <a:ext cx="8229598" cy="8956298"/>
          </a:xfrm>
          <a:prstGeom prst="rect">
            <a:avLst/>
          </a:prstGeom>
        </p:spPr>
        <p:txBody>
          <a:bodyPr wrap="square">
            <a:spAutoFit/>
          </a:bodyPr>
          <a:lstStyle/>
          <a:p>
            <a:r>
              <a:rPr lang="es-MX" sz="2400" dirty="0"/>
              <a:t>Debate 2 - El relativo al alcance temporal del sistema patriarcal: </a:t>
            </a:r>
          </a:p>
          <a:p>
            <a:endParaRPr lang="es-MX" sz="2400" dirty="0"/>
          </a:p>
          <a:p>
            <a:r>
              <a:rPr lang="es-MX" sz="2400" dirty="0"/>
              <a:t>¿Se trata de una institución transhistórica, de una institución de origen premoderno, o de una institución puramente contemporánea? </a:t>
            </a:r>
          </a:p>
          <a:p>
            <a:endParaRPr lang="es-MX" sz="2400" dirty="0"/>
          </a:p>
          <a:p>
            <a:r>
              <a:rPr lang="es-MX" sz="2400" dirty="0"/>
              <a:t>En este debate eminentemente historiográfico y antropológico, pero con implicaciones políticas, se tenderá a hablar de patriarcado moderno para referirse a la actual forma de organización de género contemporánea, sin renunciar por ello a la idea de la existencia un patriarcado predecesor de cualquier otra forma de organización social.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Tree>
    <p:extLst>
      <p:ext uri="{BB962C8B-B14F-4D97-AF65-F5344CB8AC3E}">
        <p14:creationId xmlns:p14="http://schemas.microsoft.com/office/powerpoint/2010/main" val="8165432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340423-F38B-DD40-9E76-D5DBF72655C4}"/>
              </a:ext>
            </a:extLst>
          </p:cNvPr>
          <p:cNvSpPr>
            <a:spLocks noGrp="1"/>
          </p:cNvSpPr>
          <p:nvPr>
            <p:ph type="title"/>
          </p:nvPr>
        </p:nvSpPr>
        <p:spPr>
          <a:xfrm>
            <a:off x="457201" y="552430"/>
            <a:ext cx="7556313" cy="1116106"/>
          </a:xfrm>
        </p:spPr>
        <p:txBody>
          <a:bodyPr/>
          <a:lstStyle/>
          <a:p>
            <a:r>
              <a:rPr lang="es-MX" dirty="0"/>
              <a:t>Debates sobre el Patriarcado</a:t>
            </a:r>
          </a:p>
        </p:txBody>
      </p:sp>
      <p:sp>
        <p:nvSpPr>
          <p:cNvPr id="6" name="Rectángulo 5">
            <a:extLst>
              <a:ext uri="{FF2B5EF4-FFF2-40B4-BE49-F238E27FC236}">
                <a16:creationId xmlns:a16="http://schemas.microsoft.com/office/drawing/2014/main" id="{D3296B16-AB62-0D4E-A175-CBC5D8711495}"/>
              </a:ext>
            </a:extLst>
          </p:cNvPr>
          <p:cNvSpPr/>
          <p:nvPr/>
        </p:nvSpPr>
        <p:spPr>
          <a:xfrm>
            <a:off x="457201" y="1405300"/>
            <a:ext cx="8229598" cy="7848302"/>
          </a:xfrm>
          <a:prstGeom prst="rect">
            <a:avLst/>
          </a:prstGeom>
        </p:spPr>
        <p:txBody>
          <a:bodyPr wrap="square">
            <a:spAutoFit/>
          </a:bodyPr>
          <a:lstStyle/>
          <a:p>
            <a:r>
              <a:rPr lang="es-MX" sz="2400" dirty="0"/>
              <a:t>Debate 3 - El relativo al alcance de dicho fenómeno: </a:t>
            </a:r>
          </a:p>
          <a:p>
            <a:endParaRPr lang="es-MX" sz="2400" dirty="0"/>
          </a:p>
          <a:p>
            <a:r>
              <a:rPr lang="es-MX" sz="2400" dirty="0"/>
              <a:t>¿El patrarcado es el propio sistema capitalista, el cual regula por sí mismo todas las relaciones sociales, o se trata de un subsistema dentro del capitalismo que interactúa con otros sistemas de dominación? </a:t>
            </a:r>
          </a:p>
          <a:p>
            <a:endParaRPr lang="es-MX" sz="2400" dirty="0"/>
          </a:p>
          <a:p>
            <a:r>
              <a:rPr lang="es-MX" sz="2400" dirty="0"/>
              <a:t>Y en el segundo caso ¿cómo se produce dicha interacción y qué consecuencias tiene para las mujeres? </a:t>
            </a:r>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Tree>
    <p:extLst>
      <p:ext uri="{BB962C8B-B14F-4D97-AF65-F5344CB8AC3E}">
        <p14:creationId xmlns:p14="http://schemas.microsoft.com/office/powerpoint/2010/main" val="10874278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340423-F38B-DD40-9E76-D5DBF72655C4}"/>
              </a:ext>
            </a:extLst>
          </p:cNvPr>
          <p:cNvSpPr>
            <a:spLocks noGrp="1"/>
          </p:cNvSpPr>
          <p:nvPr>
            <p:ph type="title"/>
          </p:nvPr>
        </p:nvSpPr>
        <p:spPr>
          <a:xfrm>
            <a:off x="457201" y="552430"/>
            <a:ext cx="7556313" cy="1116106"/>
          </a:xfrm>
        </p:spPr>
        <p:txBody>
          <a:bodyPr/>
          <a:lstStyle/>
          <a:p>
            <a:r>
              <a:rPr lang="es-MX" dirty="0"/>
              <a:t>Debates sobre el Patriarcado</a:t>
            </a:r>
          </a:p>
        </p:txBody>
      </p:sp>
      <p:sp>
        <p:nvSpPr>
          <p:cNvPr id="6" name="Rectángulo 5">
            <a:extLst>
              <a:ext uri="{FF2B5EF4-FFF2-40B4-BE49-F238E27FC236}">
                <a16:creationId xmlns:a16="http://schemas.microsoft.com/office/drawing/2014/main" id="{D3296B16-AB62-0D4E-A175-CBC5D8711495}"/>
              </a:ext>
            </a:extLst>
          </p:cNvPr>
          <p:cNvSpPr/>
          <p:nvPr/>
        </p:nvSpPr>
        <p:spPr>
          <a:xfrm>
            <a:off x="457201" y="1917918"/>
            <a:ext cx="8229598" cy="8217634"/>
          </a:xfrm>
          <a:prstGeom prst="rect">
            <a:avLst/>
          </a:prstGeom>
        </p:spPr>
        <p:txBody>
          <a:bodyPr wrap="square">
            <a:spAutoFit/>
          </a:bodyPr>
          <a:lstStyle/>
          <a:p>
            <a:r>
              <a:rPr lang="es-MX" sz="2400" dirty="0"/>
              <a:t>Debate 4 - El relativo al alcance a la noción de patriarcado: </a:t>
            </a:r>
          </a:p>
          <a:p>
            <a:endParaRPr lang="es-MX" sz="2400" dirty="0"/>
          </a:p>
          <a:p>
            <a:r>
              <a:rPr lang="es-MX" sz="2400" dirty="0"/>
              <a:t>¿Es dicho sistema producto de la asignación cultural de determinadas características a hombres y mujeres, o está basado en el hecho biológico - material de la sexualidad femenina y la maternidad? </a:t>
            </a:r>
          </a:p>
          <a:p>
            <a:endParaRPr lang="es-MX" sz="2400" dirty="0"/>
          </a:p>
          <a:p>
            <a:r>
              <a:rPr lang="es-MX" sz="2400" dirty="0"/>
              <a:t>¿La cultura refuerza una desigualdad biológica que es preexistente? </a:t>
            </a:r>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Tree>
    <p:extLst>
      <p:ext uri="{BB962C8B-B14F-4D97-AF65-F5344CB8AC3E}">
        <p14:creationId xmlns:p14="http://schemas.microsoft.com/office/powerpoint/2010/main" val="31491533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340423-F38B-DD40-9E76-D5DBF72655C4}"/>
              </a:ext>
            </a:extLst>
          </p:cNvPr>
          <p:cNvSpPr>
            <a:spLocks noGrp="1"/>
          </p:cNvSpPr>
          <p:nvPr>
            <p:ph type="title"/>
          </p:nvPr>
        </p:nvSpPr>
        <p:spPr>
          <a:xfrm>
            <a:off x="457201" y="552430"/>
            <a:ext cx="7556313" cy="1116106"/>
          </a:xfrm>
        </p:spPr>
        <p:txBody>
          <a:bodyPr/>
          <a:lstStyle/>
          <a:p>
            <a:r>
              <a:rPr lang="es-MX" dirty="0"/>
              <a:t>Más allá de los debates</a:t>
            </a:r>
          </a:p>
        </p:txBody>
      </p:sp>
      <p:sp>
        <p:nvSpPr>
          <p:cNvPr id="6" name="Rectángulo 5">
            <a:extLst>
              <a:ext uri="{FF2B5EF4-FFF2-40B4-BE49-F238E27FC236}">
                <a16:creationId xmlns:a16="http://schemas.microsoft.com/office/drawing/2014/main" id="{D3296B16-AB62-0D4E-A175-CBC5D8711495}"/>
              </a:ext>
            </a:extLst>
          </p:cNvPr>
          <p:cNvSpPr/>
          <p:nvPr/>
        </p:nvSpPr>
        <p:spPr>
          <a:xfrm>
            <a:off x="457201" y="1668536"/>
            <a:ext cx="8229598" cy="9694962"/>
          </a:xfrm>
          <a:prstGeom prst="rect">
            <a:avLst/>
          </a:prstGeom>
        </p:spPr>
        <p:txBody>
          <a:bodyPr wrap="square">
            <a:spAutoFit/>
          </a:bodyPr>
          <a:lstStyle/>
          <a:p>
            <a:r>
              <a:rPr lang="es-MX" sz="2400" dirty="0"/>
              <a:t>El concepto de patriarcado implica la aceptación de dos rasgos mínimos comunes: es sistémico y es específico. </a:t>
            </a:r>
          </a:p>
          <a:p>
            <a:endParaRPr lang="es-MX" sz="2400" dirty="0"/>
          </a:p>
          <a:p>
            <a:r>
              <a:rPr lang="es-MX" sz="2400" dirty="0"/>
              <a:t>SISTÉMICO</a:t>
            </a:r>
          </a:p>
          <a:p>
            <a:endParaRPr lang="es-MX" sz="2400" dirty="0"/>
          </a:p>
          <a:p>
            <a:r>
              <a:rPr lang="es-MX" sz="2400" dirty="0"/>
              <a:t>La primera característica implica la ampliación de la noción de poder, más allá del Estado y más allá del mercado, estableciendo a la familia como la esfera en la que se fundamenta el orden socio-político, y la sexualidad y la reproducción como elementos fundamentales para dicho orden </a:t>
            </a:r>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Tree>
    <p:extLst>
      <p:ext uri="{BB962C8B-B14F-4D97-AF65-F5344CB8AC3E}">
        <p14:creationId xmlns:p14="http://schemas.microsoft.com/office/powerpoint/2010/main" val="5042551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340423-F38B-DD40-9E76-D5DBF72655C4}"/>
              </a:ext>
            </a:extLst>
          </p:cNvPr>
          <p:cNvSpPr>
            <a:spLocks noGrp="1"/>
          </p:cNvSpPr>
          <p:nvPr>
            <p:ph type="title"/>
          </p:nvPr>
        </p:nvSpPr>
        <p:spPr>
          <a:xfrm>
            <a:off x="457201" y="552430"/>
            <a:ext cx="7556313" cy="1116106"/>
          </a:xfrm>
        </p:spPr>
        <p:txBody>
          <a:bodyPr/>
          <a:lstStyle/>
          <a:p>
            <a:r>
              <a:rPr lang="es-MX" dirty="0"/>
              <a:t>Más allá de los debates</a:t>
            </a:r>
          </a:p>
        </p:txBody>
      </p:sp>
      <p:sp>
        <p:nvSpPr>
          <p:cNvPr id="6" name="Rectángulo 5">
            <a:extLst>
              <a:ext uri="{FF2B5EF4-FFF2-40B4-BE49-F238E27FC236}">
                <a16:creationId xmlns:a16="http://schemas.microsoft.com/office/drawing/2014/main" id="{D3296B16-AB62-0D4E-A175-CBC5D8711495}"/>
              </a:ext>
            </a:extLst>
          </p:cNvPr>
          <p:cNvSpPr/>
          <p:nvPr/>
        </p:nvSpPr>
        <p:spPr>
          <a:xfrm>
            <a:off x="457201" y="1405300"/>
            <a:ext cx="8229598" cy="10064294"/>
          </a:xfrm>
          <a:prstGeom prst="rect">
            <a:avLst/>
          </a:prstGeom>
        </p:spPr>
        <p:txBody>
          <a:bodyPr wrap="square">
            <a:spAutoFit/>
          </a:bodyPr>
          <a:lstStyle/>
          <a:p>
            <a:r>
              <a:rPr lang="es-MX" sz="2400" dirty="0"/>
              <a:t>ESPECÍFICO</a:t>
            </a:r>
          </a:p>
          <a:p>
            <a:endParaRPr lang="es-MX" sz="2400" dirty="0"/>
          </a:p>
          <a:p>
            <a:r>
              <a:rPr lang="es-MX" sz="2400" dirty="0"/>
              <a:t>La especificidad del patriarcado radica en que es un sistema distinto de otros sistemas de opresión. </a:t>
            </a:r>
          </a:p>
          <a:p>
            <a:endParaRPr lang="es-MX" sz="2400" dirty="0"/>
          </a:p>
          <a:p>
            <a:r>
              <a:rPr lang="es-MX" sz="2400" dirty="0"/>
              <a:t>La especificidad tiene que ver con el hecho de que las mujeres, en tanto tales, son el sujeto subordinado y los hombres son el sujeto opresor.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Tree>
    <p:extLst>
      <p:ext uri="{BB962C8B-B14F-4D97-AF65-F5344CB8AC3E}">
        <p14:creationId xmlns:p14="http://schemas.microsoft.com/office/powerpoint/2010/main" val="28841425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340423-F38B-DD40-9E76-D5DBF72655C4}"/>
              </a:ext>
            </a:extLst>
          </p:cNvPr>
          <p:cNvSpPr>
            <a:spLocks noGrp="1"/>
          </p:cNvSpPr>
          <p:nvPr>
            <p:ph type="title"/>
          </p:nvPr>
        </p:nvSpPr>
        <p:spPr>
          <a:xfrm>
            <a:off x="457201" y="552430"/>
            <a:ext cx="7556313" cy="1116106"/>
          </a:xfrm>
        </p:spPr>
        <p:txBody>
          <a:bodyPr/>
          <a:lstStyle/>
          <a:p>
            <a:r>
              <a:rPr lang="es-MX" dirty="0"/>
              <a:t>El fin del patriarcado como concepto</a:t>
            </a:r>
          </a:p>
        </p:txBody>
      </p:sp>
      <p:sp>
        <p:nvSpPr>
          <p:cNvPr id="6" name="Rectángulo 5">
            <a:extLst>
              <a:ext uri="{FF2B5EF4-FFF2-40B4-BE49-F238E27FC236}">
                <a16:creationId xmlns:a16="http://schemas.microsoft.com/office/drawing/2014/main" id="{D3296B16-AB62-0D4E-A175-CBC5D8711495}"/>
              </a:ext>
            </a:extLst>
          </p:cNvPr>
          <p:cNvSpPr/>
          <p:nvPr/>
        </p:nvSpPr>
        <p:spPr>
          <a:xfrm>
            <a:off x="457201" y="2014901"/>
            <a:ext cx="8229598" cy="11172289"/>
          </a:xfrm>
          <a:prstGeom prst="rect">
            <a:avLst/>
          </a:prstGeom>
        </p:spPr>
        <p:txBody>
          <a:bodyPr wrap="square">
            <a:spAutoFit/>
          </a:bodyPr>
          <a:lstStyle/>
          <a:p>
            <a:r>
              <a:rPr lang="es-MX" sz="2400" dirty="0"/>
              <a:t>A partir de los años ochenta el Patriarcado como concepto pierde fuerza en los debates académicos, y se sustituye por el “género”. </a:t>
            </a:r>
          </a:p>
          <a:p>
            <a:endParaRPr lang="es-MX" sz="2400" dirty="0"/>
          </a:p>
          <a:p>
            <a:r>
              <a:rPr lang="es-MX" sz="2400" dirty="0"/>
              <a:t>Esta ha sido una de las instrumentalizaciones ideológicas.</a:t>
            </a:r>
          </a:p>
          <a:p>
            <a:endParaRPr lang="es-MX" sz="2400" dirty="0"/>
          </a:p>
          <a:p>
            <a:r>
              <a:rPr lang="es-MX" sz="2400" dirty="0"/>
              <a:t>En la actualidad el uso del término patriarcado tiene un carácter más bien descriptivo o nos remite al ámbito más teórico y, en general, ha sido abandonado como categoría analítica.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Tree>
    <p:extLst>
      <p:ext uri="{BB962C8B-B14F-4D97-AF65-F5344CB8AC3E}">
        <p14:creationId xmlns:p14="http://schemas.microsoft.com/office/powerpoint/2010/main" val="4775214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340423-F38B-DD40-9E76-D5DBF72655C4}"/>
              </a:ext>
            </a:extLst>
          </p:cNvPr>
          <p:cNvSpPr>
            <a:spLocks noGrp="1"/>
          </p:cNvSpPr>
          <p:nvPr>
            <p:ph type="title"/>
          </p:nvPr>
        </p:nvSpPr>
        <p:spPr>
          <a:xfrm>
            <a:off x="457201" y="247630"/>
            <a:ext cx="7556313" cy="1116106"/>
          </a:xfrm>
        </p:spPr>
        <p:txBody>
          <a:bodyPr/>
          <a:lstStyle/>
          <a:p>
            <a:r>
              <a:rPr lang="es-MX" dirty="0"/>
              <a:t>Consecuencias del fin del patriarcado como concepto</a:t>
            </a:r>
          </a:p>
        </p:txBody>
      </p:sp>
      <p:sp>
        <p:nvSpPr>
          <p:cNvPr id="6" name="Rectángulo 5">
            <a:extLst>
              <a:ext uri="{FF2B5EF4-FFF2-40B4-BE49-F238E27FC236}">
                <a16:creationId xmlns:a16="http://schemas.microsoft.com/office/drawing/2014/main" id="{D3296B16-AB62-0D4E-A175-CBC5D8711495}"/>
              </a:ext>
            </a:extLst>
          </p:cNvPr>
          <p:cNvSpPr/>
          <p:nvPr/>
        </p:nvSpPr>
        <p:spPr>
          <a:xfrm>
            <a:off x="457201" y="1668538"/>
            <a:ext cx="8229598" cy="12280285"/>
          </a:xfrm>
          <a:prstGeom prst="rect">
            <a:avLst/>
          </a:prstGeom>
        </p:spPr>
        <p:txBody>
          <a:bodyPr wrap="square">
            <a:spAutoFit/>
          </a:bodyPr>
          <a:lstStyle/>
          <a:p>
            <a:r>
              <a:rPr lang="es-MX" sz="2400" dirty="0"/>
              <a:t>“Desideologización”</a:t>
            </a:r>
          </a:p>
          <a:p>
            <a:endParaRPr lang="es-MX" sz="2400" dirty="0"/>
          </a:p>
          <a:p>
            <a:r>
              <a:rPr lang="es-MX" sz="2400" dirty="0"/>
              <a:t>Individualización del tema</a:t>
            </a:r>
          </a:p>
          <a:p>
            <a:endParaRPr lang="es-MX" sz="2400" dirty="0"/>
          </a:p>
          <a:p>
            <a:r>
              <a:rPr lang="es-MX" sz="2400" dirty="0"/>
              <a:t>Pérdida de la visión estructural</a:t>
            </a:r>
          </a:p>
          <a:p>
            <a:endParaRPr lang="es-MX" sz="2400" dirty="0"/>
          </a:p>
          <a:p>
            <a:r>
              <a:rPr lang="es-MX" sz="2400" dirty="0"/>
              <a:t>Se deja de equiparar patriarcado y capitalismo. Las soluciones a los problemas de género están dentro del capitalismo. Las soluciones al patriarcado están fuera del capitalismo.</a:t>
            </a:r>
          </a:p>
          <a:p>
            <a:endParaRPr lang="es-MX" sz="2400" dirty="0"/>
          </a:p>
          <a:p>
            <a:r>
              <a:rPr lang="es-MX" sz="2400" dirty="0"/>
              <a:t>Una vez más, se legitima el capitalismo y se buscan “reformar” sus imperfecciones.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Tree>
    <p:extLst>
      <p:ext uri="{BB962C8B-B14F-4D97-AF65-F5344CB8AC3E}">
        <p14:creationId xmlns:p14="http://schemas.microsoft.com/office/powerpoint/2010/main" val="18842230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340423-F38B-DD40-9E76-D5DBF72655C4}"/>
              </a:ext>
            </a:extLst>
          </p:cNvPr>
          <p:cNvSpPr>
            <a:spLocks noGrp="1"/>
          </p:cNvSpPr>
          <p:nvPr>
            <p:ph type="title"/>
          </p:nvPr>
        </p:nvSpPr>
        <p:spPr>
          <a:xfrm>
            <a:off x="457201" y="552430"/>
            <a:ext cx="7556313" cy="1116106"/>
          </a:xfrm>
        </p:spPr>
        <p:txBody>
          <a:bodyPr/>
          <a:lstStyle/>
          <a:p>
            <a:r>
              <a:rPr lang="es-MX" dirty="0"/>
              <a:t>Sylvia Walby</a:t>
            </a:r>
          </a:p>
        </p:txBody>
      </p:sp>
      <p:sp>
        <p:nvSpPr>
          <p:cNvPr id="6" name="Rectángulo 5">
            <a:extLst>
              <a:ext uri="{FF2B5EF4-FFF2-40B4-BE49-F238E27FC236}">
                <a16:creationId xmlns:a16="http://schemas.microsoft.com/office/drawing/2014/main" id="{D3296B16-AB62-0D4E-A175-CBC5D8711495}"/>
              </a:ext>
            </a:extLst>
          </p:cNvPr>
          <p:cNvSpPr/>
          <p:nvPr/>
        </p:nvSpPr>
        <p:spPr>
          <a:xfrm>
            <a:off x="457201" y="1876355"/>
            <a:ext cx="8229598" cy="7109639"/>
          </a:xfrm>
          <a:prstGeom prst="rect">
            <a:avLst/>
          </a:prstGeom>
        </p:spPr>
        <p:txBody>
          <a:bodyPr wrap="square">
            <a:spAutoFit/>
          </a:bodyPr>
          <a:lstStyle/>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pic>
        <p:nvPicPr>
          <p:cNvPr id="1026" name="Picture 2" descr="Resultado de imagen para Theorizing patriarchy">
            <a:extLst>
              <a:ext uri="{FF2B5EF4-FFF2-40B4-BE49-F238E27FC236}">
                <a16:creationId xmlns:a16="http://schemas.microsoft.com/office/drawing/2014/main" id="{4F91F278-069B-AE48-9955-307A4FA1BE9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71455" y="552430"/>
            <a:ext cx="3574472" cy="5494096"/>
          </a:xfrm>
          <a:prstGeom prst="rect">
            <a:avLst/>
          </a:prstGeom>
          <a:noFill/>
          <a:extLst>
            <a:ext uri="{909E8E84-426E-40DD-AFC4-6F175D3DCCD1}">
              <a14:hiddenFill xmlns:a14="http://schemas.microsoft.com/office/drawing/2010/main">
                <a:solidFill>
                  <a:srgbClr val="FFFFFF"/>
                </a:solidFill>
              </a14:hiddenFill>
            </a:ext>
          </a:extLst>
        </p:spPr>
      </p:pic>
      <p:sp>
        <p:nvSpPr>
          <p:cNvPr id="5" name="Rectángulo 4">
            <a:extLst>
              <a:ext uri="{FF2B5EF4-FFF2-40B4-BE49-F238E27FC236}">
                <a16:creationId xmlns:a16="http://schemas.microsoft.com/office/drawing/2014/main" id="{38A30029-CE53-1843-A93C-5B824C862C3E}"/>
              </a:ext>
            </a:extLst>
          </p:cNvPr>
          <p:cNvSpPr/>
          <p:nvPr/>
        </p:nvSpPr>
        <p:spPr>
          <a:xfrm>
            <a:off x="457201" y="1876355"/>
            <a:ext cx="8229598" cy="7848302"/>
          </a:xfrm>
          <a:prstGeom prst="rect">
            <a:avLst/>
          </a:prstGeom>
        </p:spPr>
        <p:txBody>
          <a:bodyPr wrap="square">
            <a:spAutoFit/>
          </a:bodyPr>
          <a:lstStyle/>
          <a:p>
            <a:r>
              <a:rPr lang="es-MX" sz="2400" dirty="0"/>
              <a:t>1990 se publica </a:t>
            </a:r>
          </a:p>
          <a:p>
            <a:r>
              <a:rPr lang="es-MX" sz="2400" dirty="0"/>
              <a:t>su libro</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Tree>
    <p:extLst>
      <p:ext uri="{BB962C8B-B14F-4D97-AF65-F5344CB8AC3E}">
        <p14:creationId xmlns:p14="http://schemas.microsoft.com/office/powerpoint/2010/main" val="18199882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405300"/>
            <a:ext cx="8229598" cy="14865608"/>
          </a:xfrm>
          <a:prstGeom prst="rect">
            <a:avLst/>
          </a:prstGeom>
        </p:spPr>
        <p:txBody>
          <a:bodyPr wrap="square">
            <a:spAutoFit/>
          </a:bodyPr>
          <a:lstStyle/>
          <a:p>
            <a:r>
              <a:rPr lang="es-MX" sz="2400" dirty="0"/>
              <a:t>LA PRIMERA OLA</a:t>
            </a:r>
          </a:p>
          <a:p>
            <a:endParaRPr lang="es-MX" sz="2400" dirty="0"/>
          </a:p>
          <a:p>
            <a:r>
              <a:rPr lang="es-MX" sz="2400" dirty="0"/>
              <a:t>La “Primera Ola Feminista” surgió a mediados del siglo XVIII, en torno a la polémica sobre la naturaleza de la mujer y la jerarquía de sexos. Estas pensadoras indagaron acerca de la educación y los derechos de la mujer. Cuestionaron los privilegios masculinos afirmando que no son una cuestión biológica y/o natural. Las autoras de referencia son: Poullain de Barre, Olympe de Gouges y Mary Wollstonecraft, esta última autora del famoso texto Vindicación de los derechos de la mujer (1792), un punto de partida fundamental para cambiar el pensamiento de la época.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552430"/>
            <a:ext cx="7556313" cy="1116106"/>
          </a:xfrm>
        </p:spPr>
        <p:txBody>
          <a:bodyPr/>
          <a:lstStyle/>
          <a:p>
            <a:r>
              <a:rPr lang="es-MX" dirty="0"/>
              <a:t>Las olas feministas</a:t>
            </a:r>
          </a:p>
        </p:txBody>
      </p:sp>
    </p:spTree>
    <p:extLst>
      <p:ext uri="{BB962C8B-B14F-4D97-AF65-F5344CB8AC3E}">
        <p14:creationId xmlns:p14="http://schemas.microsoft.com/office/powerpoint/2010/main" val="16341641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876355"/>
            <a:ext cx="8229598" cy="9694962"/>
          </a:xfrm>
          <a:prstGeom prst="rect">
            <a:avLst/>
          </a:prstGeom>
        </p:spPr>
        <p:txBody>
          <a:bodyPr wrap="square">
            <a:spAutoFit/>
          </a:bodyPr>
          <a:lstStyle/>
          <a:p>
            <a:r>
              <a:rPr lang="es-MX" sz="2400" dirty="0"/>
              <a:t>Sylvia Walby renovó la idea de patriarcado.</a:t>
            </a:r>
          </a:p>
          <a:p>
            <a:endParaRPr lang="es-MX" sz="2400" dirty="0"/>
          </a:p>
          <a:p>
            <a:r>
              <a:rPr lang="es-MX" sz="2400" dirty="0"/>
              <a:t>Para ella el patriarcado no es un concepto ahistórico y se debe evitar la perspectiva funcionalista que privilegia la idea de equilibrio y omite el conflicto como factor de transformación social.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552430"/>
            <a:ext cx="7556313" cy="1116106"/>
          </a:xfrm>
        </p:spPr>
        <p:txBody>
          <a:bodyPr/>
          <a:lstStyle/>
          <a:p>
            <a:r>
              <a:rPr lang="es-MX" dirty="0"/>
              <a:t>Sylvia Walby</a:t>
            </a:r>
          </a:p>
        </p:txBody>
      </p:sp>
    </p:spTree>
    <p:extLst>
      <p:ext uri="{BB962C8B-B14F-4D97-AF65-F5344CB8AC3E}">
        <p14:creationId xmlns:p14="http://schemas.microsoft.com/office/powerpoint/2010/main" val="30759047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2042609"/>
            <a:ext cx="8229598" cy="8956298"/>
          </a:xfrm>
          <a:prstGeom prst="rect">
            <a:avLst/>
          </a:prstGeom>
        </p:spPr>
        <p:txBody>
          <a:bodyPr wrap="square">
            <a:spAutoFit/>
          </a:bodyPr>
          <a:lstStyle/>
          <a:p>
            <a:r>
              <a:rPr lang="es-MX" sz="2400" dirty="0"/>
              <a:t>Para ella el patriarcado no es una constante histórica, sino un fenómeno inherente al capitalismo. Por lo tanto, es necesario comprenderlo como estructura social. </a:t>
            </a:r>
          </a:p>
          <a:p>
            <a:endParaRPr lang="es-MX" sz="2400" dirty="0"/>
          </a:p>
          <a:p>
            <a:r>
              <a:rPr lang="es-MX" sz="2400" dirty="0"/>
              <a:t>También es una categoría imprescindible para comprender las desigualdades de género en los distintos ámbitos de la sociedad como fenómenos interrelacionados y consistentes. </a:t>
            </a:r>
          </a:p>
          <a:p>
            <a:endParaRPr lang="es-MX" sz="2400" dirty="0"/>
          </a:p>
          <a:p>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552430"/>
            <a:ext cx="7556313" cy="1116106"/>
          </a:xfrm>
        </p:spPr>
        <p:txBody>
          <a:bodyPr/>
          <a:lstStyle/>
          <a:p>
            <a:r>
              <a:rPr lang="es-MX" dirty="0"/>
              <a:t>Sylvia Walby</a:t>
            </a:r>
          </a:p>
        </p:txBody>
      </p:sp>
    </p:spTree>
    <p:extLst>
      <p:ext uri="{BB962C8B-B14F-4D97-AF65-F5344CB8AC3E}">
        <p14:creationId xmlns:p14="http://schemas.microsoft.com/office/powerpoint/2010/main" val="373577043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2056463"/>
            <a:ext cx="8229598" cy="11541621"/>
          </a:xfrm>
          <a:prstGeom prst="rect">
            <a:avLst/>
          </a:prstGeom>
        </p:spPr>
        <p:txBody>
          <a:bodyPr wrap="square">
            <a:spAutoFit/>
          </a:bodyPr>
          <a:lstStyle/>
          <a:p>
            <a:r>
              <a:rPr lang="es-MX" sz="2400" dirty="0"/>
              <a:t>Para Walby hay que esquivar el determinismo biológico, la invisibilización de las diferencias de clase y etnia, y </a:t>
            </a:r>
          </a:p>
          <a:p>
            <a:r>
              <a:rPr lang="es-MX" sz="2400" dirty="0"/>
              <a:t>también la idea de que cada hombre individual está en una posición dominante sobre cada mujer. </a:t>
            </a:r>
          </a:p>
          <a:p>
            <a:endParaRPr lang="es-MX" sz="2400" dirty="0"/>
          </a:p>
          <a:p>
            <a:r>
              <a:rPr lang="es-MX" sz="2400" dirty="0"/>
              <a:t>En tanto estructura social, el patriarcado opera a nivel individual más allá de las acciones intencionales de los individuos que participan en esta realidad, sin necesariamente ser conscientes de ello.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552430"/>
            <a:ext cx="7556313" cy="1116106"/>
          </a:xfrm>
        </p:spPr>
        <p:txBody>
          <a:bodyPr/>
          <a:lstStyle/>
          <a:p>
            <a:r>
              <a:rPr lang="es-MX" dirty="0"/>
              <a:t>Sylvia Walby</a:t>
            </a:r>
          </a:p>
        </p:txBody>
      </p:sp>
    </p:spTree>
    <p:extLst>
      <p:ext uri="{BB962C8B-B14F-4D97-AF65-F5344CB8AC3E}">
        <p14:creationId xmlns:p14="http://schemas.microsoft.com/office/powerpoint/2010/main" val="26414792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2056463"/>
            <a:ext cx="8229598" cy="10433625"/>
          </a:xfrm>
          <a:prstGeom prst="rect">
            <a:avLst/>
          </a:prstGeom>
        </p:spPr>
        <p:txBody>
          <a:bodyPr wrap="square">
            <a:spAutoFit/>
          </a:bodyPr>
          <a:lstStyle/>
          <a:p>
            <a:r>
              <a:rPr lang="es-MX" sz="2400" dirty="0"/>
              <a:t>Considera el patriarcado en dos niveles. </a:t>
            </a:r>
          </a:p>
          <a:p>
            <a:endParaRPr lang="es-MX" sz="2400" dirty="0"/>
          </a:p>
          <a:p>
            <a:r>
              <a:rPr lang="es-MX" sz="2400" dirty="0"/>
              <a:t>En un nivel más general, el patriarcado debe considerarse como un sistema de relaciones sociales, articulado con el capitalismo y con el racismo.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552430"/>
            <a:ext cx="7556313" cy="1116106"/>
          </a:xfrm>
        </p:spPr>
        <p:txBody>
          <a:bodyPr/>
          <a:lstStyle/>
          <a:p>
            <a:r>
              <a:rPr lang="es-MX" dirty="0"/>
              <a:t>Sylvia Walby</a:t>
            </a:r>
          </a:p>
        </p:txBody>
      </p:sp>
    </p:spTree>
    <p:extLst>
      <p:ext uri="{BB962C8B-B14F-4D97-AF65-F5344CB8AC3E}">
        <p14:creationId xmlns:p14="http://schemas.microsoft.com/office/powerpoint/2010/main" val="35442556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2056463"/>
            <a:ext cx="8229598" cy="10802957"/>
          </a:xfrm>
          <a:prstGeom prst="rect">
            <a:avLst/>
          </a:prstGeom>
        </p:spPr>
        <p:txBody>
          <a:bodyPr wrap="square">
            <a:spAutoFit/>
          </a:bodyPr>
          <a:lstStyle/>
          <a:p>
            <a:r>
              <a:rPr lang="es-MX" sz="2400" dirty="0"/>
              <a:t>En un segundo nivel, menos abstracto, el patriarcado se compone de seis estructuras, que son relativamente autónomas, pero que tienen efectos las unas sobre las </a:t>
            </a:r>
          </a:p>
          <a:p>
            <a:r>
              <a:rPr lang="es-MX" sz="2400" dirty="0"/>
              <a:t>otras. </a:t>
            </a:r>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552430"/>
            <a:ext cx="7556313" cy="1116106"/>
          </a:xfrm>
        </p:spPr>
        <p:txBody>
          <a:bodyPr/>
          <a:lstStyle/>
          <a:p>
            <a:r>
              <a:rPr lang="es-MX" dirty="0"/>
              <a:t>Sylvia Walby</a:t>
            </a:r>
          </a:p>
        </p:txBody>
      </p:sp>
    </p:spTree>
    <p:extLst>
      <p:ext uri="{BB962C8B-B14F-4D97-AF65-F5344CB8AC3E}">
        <p14:creationId xmlns:p14="http://schemas.microsoft.com/office/powerpoint/2010/main" val="5548356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529990"/>
            <a:ext cx="8229598" cy="13757612"/>
          </a:xfrm>
          <a:prstGeom prst="rect">
            <a:avLst/>
          </a:prstGeom>
        </p:spPr>
        <p:txBody>
          <a:bodyPr wrap="square">
            <a:spAutoFit/>
          </a:bodyPr>
          <a:lstStyle/>
          <a:p>
            <a:r>
              <a:rPr lang="es-MX" sz="2400" dirty="0"/>
              <a:t>Estas estructuras son: </a:t>
            </a:r>
          </a:p>
          <a:p>
            <a:endParaRPr lang="es-MX" sz="2400" dirty="0"/>
          </a:p>
          <a:p>
            <a:r>
              <a:rPr lang="es-MX" sz="2400" dirty="0"/>
              <a:t>1. </a:t>
            </a:r>
            <a:r>
              <a:rPr lang="es-MX" sz="2400" u="sng" dirty="0"/>
              <a:t>Las relaciones de producción en el hogar</a:t>
            </a:r>
            <a:r>
              <a:rPr lang="es-MX" sz="2400" dirty="0"/>
              <a:t>. Trabajo domestico no remunerado de la mujer que es expropiado por su marido.</a:t>
            </a:r>
          </a:p>
          <a:p>
            <a:r>
              <a:rPr lang="es-MX" sz="2400" dirty="0"/>
              <a:t>2. </a:t>
            </a:r>
            <a:r>
              <a:rPr lang="es-MX" sz="2400" u="sng" dirty="0"/>
              <a:t>El trabajo remunerado</a:t>
            </a:r>
            <a:r>
              <a:rPr lang="es-MX" sz="2400" dirty="0"/>
              <a:t>. Apartadas de ciertos trabajos, las mujeres perciben un salario menor, segregadas en los empleos de menor cualificación.</a:t>
            </a:r>
          </a:p>
          <a:p>
            <a:r>
              <a:rPr lang="es-MX" sz="2400" dirty="0"/>
              <a:t>3. </a:t>
            </a:r>
            <a:r>
              <a:rPr lang="es-MX" sz="2400" u="sng" dirty="0"/>
              <a:t>El Estado patriarcal</a:t>
            </a:r>
            <a:r>
              <a:rPr lang="es-MX" sz="2400" dirty="0"/>
              <a:t>. En sus políticas y prioridades favorece los intereses patriarcales.</a:t>
            </a:r>
          </a:p>
          <a:p>
            <a:r>
              <a:rPr lang="es-MX" sz="2400" dirty="0"/>
              <a:t>4. </a:t>
            </a:r>
            <a:r>
              <a:rPr lang="es-MX" sz="2400" u="sng" dirty="0"/>
              <a:t>La violencia masculina</a:t>
            </a:r>
            <a:r>
              <a:rPr lang="es-MX" sz="2400" dirty="0"/>
              <a:t>. Esta violencia no es individual, sigue ciertas pautas y es sistemática. El Estado perdona esta violencia al no intervenir.</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552430"/>
            <a:ext cx="7556313" cy="1116106"/>
          </a:xfrm>
        </p:spPr>
        <p:txBody>
          <a:bodyPr/>
          <a:lstStyle/>
          <a:p>
            <a:r>
              <a:rPr lang="es-MX" dirty="0"/>
              <a:t>Sylvia Walby</a:t>
            </a:r>
          </a:p>
        </p:txBody>
      </p:sp>
    </p:spTree>
    <p:extLst>
      <p:ext uri="{BB962C8B-B14F-4D97-AF65-F5344CB8AC3E}">
        <p14:creationId xmlns:p14="http://schemas.microsoft.com/office/powerpoint/2010/main" val="52723279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529990"/>
            <a:ext cx="8229598" cy="14126944"/>
          </a:xfrm>
          <a:prstGeom prst="rect">
            <a:avLst/>
          </a:prstGeom>
        </p:spPr>
        <p:txBody>
          <a:bodyPr wrap="square">
            <a:spAutoFit/>
          </a:bodyPr>
          <a:lstStyle/>
          <a:p>
            <a:r>
              <a:rPr lang="es-MX" sz="2400" dirty="0"/>
              <a:t>5. </a:t>
            </a:r>
            <a:r>
              <a:rPr lang="es-MX" sz="2400" u="sng" dirty="0"/>
              <a:t>Las relaciones patriarcales en el ámbito sexual</a:t>
            </a:r>
            <a:r>
              <a:rPr lang="es-MX" sz="2400" dirty="0"/>
              <a:t>. La heterosexualidad obligatoria y las diferentes normas de comportamiento sexual que se aplican a hombres y</a:t>
            </a:r>
          </a:p>
          <a:p>
            <a:r>
              <a:rPr lang="es-MX" sz="2400" dirty="0"/>
              <a:t>mujeres.</a:t>
            </a:r>
          </a:p>
          <a:p>
            <a:r>
              <a:rPr lang="es-MX" sz="2400" dirty="0"/>
              <a:t>6. </a:t>
            </a:r>
            <a:r>
              <a:rPr lang="es-MX" sz="2400" u="sng" dirty="0"/>
              <a:t>Las instituciones culturales patriarcales</a:t>
            </a:r>
            <a:r>
              <a:rPr lang="es-MX" sz="2400" dirty="0"/>
              <a:t>. Diversas instituciones y prácticas (medios de comunicación, religión o educación) que producen representaciones de la mujer conuna mirada patriarcal. Éstas influyen en la identidad de las mujeres y propugnan normas de comportamiento yde actuación “aceptables”.</a:t>
            </a:r>
          </a:p>
          <a:p>
            <a:endParaRPr lang="es-MX" sz="2400" dirty="0"/>
          </a:p>
          <a:p>
            <a:r>
              <a:rPr lang="es-MX" sz="2400" u="sng" dirty="0"/>
              <a:t>La relación entre estas estructuras da lugar a distintas formas de sociedad patriarcal.</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552430"/>
            <a:ext cx="7556313" cy="1116106"/>
          </a:xfrm>
        </p:spPr>
        <p:txBody>
          <a:bodyPr/>
          <a:lstStyle/>
          <a:p>
            <a:r>
              <a:rPr lang="es-MX" dirty="0"/>
              <a:t>Sylvia Walby</a:t>
            </a:r>
          </a:p>
        </p:txBody>
      </p:sp>
    </p:spTree>
    <p:extLst>
      <p:ext uri="{BB962C8B-B14F-4D97-AF65-F5344CB8AC3E}">
        <p14:creationId xmlns:p14="http://schemas.microsoft.com/office/powerpoint/2010/main" val="31182115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2056463"/>
            <a:ext cx="8229598" cy="11910953"/>
          </a:xfrm>
          <a:prstGeom prst="rect">
            <a:avLst/>
          </a:prstGeom>
        </p:spPr>
        <p:txBody>
          <a:bodyPr wrap="square">
            <a:spAutoFit/>
          </a:bodyPr>
          <a:lstStyle/>
          <a:p>
            <a:r>
              <a:rPr lang="es-MX" sz="2400" dirty="0"/>
              <a:t>Concebido de esta manera, el patriarcado no es una idea ahistórica. </a:t>
            </a:r>
          </a:p>
          <a:p>
            <a:endParaRPr lang="es-MX" sz="2400" dirty="0"/>
          </a:p>
          <a:p>
            <a:r>
              <a:rPr lang="es-MX" sz="2400" dirty="0"/>
              <a:t>La pérdida de peso de una de estas estructuras en tanto mecanismo de dominación, no implica la desaparición del sistema, sino que sólo indica que en algunos lugares y momentos unas estructuras cobran más relevancia que otras, generando distintos modos de patriarcado.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552430"/>
            <a:ext cx="7556313" cy="1116106"/>
          </a:xfrm>
        </p:spPr>
        <p:txBody>
          <a:bodyPr/>
          <a:lstStyle/>
          <a:p>
            <a:r>
              <a:rPr lang="es-MX" dirty="0"/>
              <a:t>Sylvia Walby</a:t>
            </a:r>
          </a:p>
        </p:txBody>
      </p:sp>
    </p:spTree>
    <p:extLst>
      <p:ext uri="{BB962C8B-B14F-4D97-AF65-F5344CB8AC3E}">
        <p14:creationId xmlns:p14="http://schemas.microsoft.com/office/powerpoint/2010/main" val="16609351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2056463"/>
            <a:ext cx="8229598" cy="12280285"/>
          </a:xfrm>
          <a:prstGeom prst="rect">
            <a:avLst/>
          </a:prstGeom>
        </p:spPr>
        <p:txBody>
          <a:bodyPr wrap="square">
            <a:spAutoFit/>
          </a:bodyPr>
          <a:lstStyle/>
          <a:p>
            <a:r>
              <a:rPr lang="es-MX" sz="2400" dirty="0"/>
              <a:t>Haciendo un análisis de este tipo, Walby concluye que en las sociedades occidentales actuales, el patriarcado privado, del siglo XIX, ha dado paso a un patriarcado público en el siglo XX. </a:t>
            </a:r>
          </a:p>
          <a:p>
            <a:endParaRPr lang="es-MX" sz="2400" dirty="0"/>
          </a:p>
          <a:p>
            <a:r>
              <a:rPr lang="es-MX" sz="2400" dirty="0"/>
              <a:t>El primero estaba basado en la producción en el hogar como primer espacio de opresión, y funcionaba impidiendo que las mujeres entraran en la esfera pública de la economía y la política.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552430"/>
            <a:ext cx="7556313" cy="1116106"/>
          </a:xfrm>
        </p:spPr>
        <p:txBody>
          <a:bodyPr/>
          <a:lstStyle/>
          <a:p>
            <a:r>
              <a:rPr lang="es-MX" dirty="0"/>
              <a:t>Sylvia Walby</a:t>
            </a:r>
          </a:p>
        </p:txBody>
      </p:sp>
    </p:spTree>
    <p:extLst>
      <p:ext uri="{BB962C8B-B14F-4D97-AF65-F5344CB8AC3E}">
        <p14:creationId xmlns:p14="http://schemas.microsoft.com/office/powerpoint/2010/main" val="286627508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349881"/>
            <a:ext cx="8229598" cy="14126944"/>
          </a:xfrm>
          <a:prstGeom prst="rect">
            <a:avLst/>
          </a:prstGeom>
        </p:spPr>
        <p:txBody>
          <a:bodyPr wrap="square">
            <a:spAutoFit/>
          </a:bodyPr>
          <a:lstStyle/>
          <a:p>
            <a:r>
              <a:rPr lang="es-MX" sz="2400" dirty="0"/>
              <a:t>En cambio en el segundo, instituciones como el trabajo remunerado o el Estado son centrales, y ya no se trata tanto de un sistema basado en la opresión de los cabezas de familia sobre las esposas o hijas en la esfera familiar, sino que se fundamenta en una subordinación más impersonal, producida por los engranajes laborales y burocráticos. </a:t>
            </a:r>
          </a:p>
          <a:p>
            <a:endParaRPr lang="es-MX" sz="2400" dirty="0"/>
          </a:p>
          <a:p>
            <a:r>
              <a:rPr lang="es-MX" sz="2400" dirty="0"/>
              <a:t>Nos encontramos ante una expropiación del trabajo femenino de forma más colectiva en los ámbitos públicos, mediante la segregación y la subordinación femenina en puestos con menor acceso a ingresos o estatus, y no en la antigua apropiación del trabajo en el hogar mediante la exclusión de la esfera pública.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552430"/>
            <a:ext cx="7556313" cy="1116106"/>
          </a:xfrm>
        </p:spPr>
        <p:txBody>
          <a:bodyPr/>
          <a:lstStyle/>
          <a:p>
            <a:r>
              <a:rPr lang="es-MX" dirty="0"/>
              <a:t>Sylvia Walby</a:t>
            </a:r>
          </a:p>
        </p:txBody>
      </p:sp>
    </p:spTree>
    <p:extLst>
      <p:ext uri="{BB962C8B-B14F-4D97-AF65-F5344CB8AC3E}">
        <p14:creationId xmlns:p14="http://schemas.microsoft.com/office/powerpoint/2010/main" val="5752914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405300"/>
            <a:ext cx="8229598" cy="11910953"/>
          </a:xfrm>
          <a:prstGeom prst="rect">
            <a:avLst/>
          </a:prstGeom>
        </p:spPr>
        <p:txBody>
          <a:bodyPr wrap="square">
            <a:spAutoFit/>
          </a:bodyPr>
          <a:lstStyle/>
          <a:p>
            <a:r>
              <a:rPr lang="es-MX" sz="2400" dirty="0"/>
              <a:t>LA SEGUNDA OLA. </a:t>
            </a:r>
          </a:p>
          <a:p>
            <a:endParaRPr lang="es-MX" sz="2400" dirty="0"/>
          </a:p>
          <a:p>
            <a:r>
              <a:rPr lang="es-MX" sz="2400" dirty="0"/>
              <a:t>La “Segunda Ola Feminista” se dio desde mediados del siglo XIX hasta la década de los cincuenta del siglo XX. Aborda entre sus puntos principales el derecho al voto femenino. Es aquí cuando el debate alrededor del sufragio universal se intensifica. Además, las mujeres reclaman el acceso a la educación superior, critican la obligatoriedad del matrimonio y comienzan a liberarse en su aspecto físico.</a:t>
            </a:r>
            <a:br>
              <a:rPr lang="es-MX" sz="2400" dirty="0"/>
            </a:br>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552430"/>
            <a:ext cx="7556313" cy="1116106"/>
          </a:xfrm>
        </p:spPr>
        <p:txBody>
          <a:bodyPr/>
          <a:lstStyle/>
          <a:p>
            <a:r>
              <a:rPr lang="es-MX" dirty="0"/>
              <a:t>Las olas feministas</a:t>
            </a:r>
          </a:p>
        </p:txBody>
      </p:sp>
    </p:spTree>
    <p:extLst>
      <p:ext uri="{BB962C8B-B14F-4D97-AF65-F5344CB8AC3E}">
        <p14:creationId xmlns:p14="http://schemas.microsoft.com/office/powerpoint/2010/main" val="76886763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668536"/>
            <a:ext cx="8229598" cy="12280285"/>
          </a:xfrm>
          <a:prstGeom prst="rect">
            <a:avLst/>
          </a:prstGeom>
        </p:spPr>
        <p:txBody>
          <a:bodyPr wrap="square">
            <a:spAutoFit/>
          </a:bodyPr>
          <a:lstStyle/>
          <a:p>
            <a:r>
              <a:rPr lang="es-MX" sz="2400" dirty="0"/>
              <a:t>Para Walby la afirmación de que el patriarcado se ha modificado y readaptado es cierta. </a:t>
            </a:r>
          </a:p>
          <a:p>
            <a:endParaRPr lang="es-MX" sz="2400" dirty="0"/>
          </a:p>
          <a:p>
            <a:r>
              <a:rPr lang="es-MX" sz="2400" dirty="0"/>
              <a:t>El relato de dichos cambios sería el siguiente: en nuestra sociedad, primero se produjo un patriarcado privado, cuya estrategia excluyente empezó a fallar. Y mientras se producía la inclusión de las mujeres en el ámbito público, el patriarcado desarrolló nuevas formas de control, generándose el patriarcado público.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552430"/>
            <a:ext cx="7556313" cy="1116106"/>
          </a:xfrm>
        </p:spPr>
        <p:txBody>
          <a:bodyPr/>
          <a:lstStyle/>
          <a:p>
            <a:r>
              <a:rPr lang="es-MX" dirty="0"/>
              <a:t>Sylvia Walby</a:t>
            </a:r>
          </a:p>
        </p:txBody>
      </p:sp>
    </p:spTree>
    <p:extLst>
      <p:ext uri="{BB962C8B-B14F-4D97-AF65-F5344CB8AC3E}">
        <p14:creationId xmlns:p14="http://schemas.microsoft.com/office/powerpoint/2010/main" val="34119605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2056463"/>
            <a:ext cx="8229598" cy="11541621"/>
          </a:xfrm>
          <a:prstGeom prst="rect">
            <a:avLst/>
          </a:prstGeom>
        </p:spPr>
        <p:txBody>
          <a:bodyPr wrap="square">
            <a:spAutoFit/>
          </a:bodyPr>
          <a:lstStyle/>
          <a:p>
            <a:r>
              <a:rPr lang="es-MX" sz="2400" dirty="0"/>
              <a:t>Ello la conduce a distinguir dos formas de patriarcado realmente existentes:</a:t>
            </a:r>
          </a:p>
          <a:p>
            <a:endParaRPr lang="es-MX" sz="2400" dirty="0"/>
          </a:p>
          <a:p>
            <a:r>
              <a:rPr lang="es-MX" sz="2400" dirty="0"/>
              <a:t>El patriarcado privado y el patriarcado público</a:t>
            </a:r>
          </a:p>
          <a:p>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552430"/>
            <a:ext cx="7556313" cy="1116106"/>
          </a:xfrm>
        </p:spPr>
        <p:txBody>
          <a:bodyPr/>
          <a:lstStyle/>
          <a:p>
            <a:r>
              <a:rPr lang="es-MX" dirty="0"/>
              <a:t>Sylvia Walby</a:t>
            </a:r>
          </a:p>
        </p:txBody>
      </p:sp>
    </p:spTree>
    <p:extLst>
      <p:ext uri="{BB962C8B-B14F-4D97-AF65-F5344CB8AC3E}">
        <p14:creationId xmlns:p14="http://schemas.microsoft.com/office/powerpoint/2010/main" val="28175512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336026"/>
            <a:ext cx="8229598" cy="14865608"/>
          </a:xfrm>
          <a:prstGeom prst="rect">
            <a:avLst/>
          </a:prstGeom>
        </p:spPr>
        <p:txBody>
          <a:bodyPr wrap="square">
            <a:spAutoFit/>
          </a:bodyPr>
          <a:lstStyle/>
          <a:p>
            <a:r>
              <a:rPr lang="es-MX" sz="2400" dirty="0"/>
              <a:t>Patriarcado privado</a:t>
            </a:r>
          </a:p>
          <a:p>
            <a:endParaRPr lang="es-MX" sz="2400" dirty="0"/>
          </a:p>
          <a:p>
            <a:r>
              <a:rPr lang="es-MX" sz="2400" dirty="0"/>
              <a:t>La dominación de la mujer tiene lugar dentro del hogar y a manos de un patriarca individual. La estrategia primordial es evitar que las mujeres participen en la vida pública.</a:t>
            </a:r>
          </a:p>
          <a:p>
            <a:endParaRPr lang="es-MX" sz="2400" dirty="0"/>
          </a:p>
          <a:p>
            <a:r>
              <a:rPr lang="es-MX" sz="2400" dirty="0"/>
              <a:t>Es un sistema de estructuras sociales y prácticas en que los hombres dominan, oprimen y explotan a las mujeres, y se basa en una estrategia de exclusión de las mujeres de los espacios públicos, y por tanto está centrado en la familia. </a:t>
            </a:r>
          </a:p>
          <a:p>
            <a:endParaRPr lang="es-MX" sz="2400" dirty="0"/>
          </a:p>
          <a:p>
            <a:endParaRPr lang="es-MX" sz="2400" dirty="0"/>
          </a:p>
          <a:p>
            <a:pPr marL="457200" indent="-457200">
              <a:buFont typeface="+mj-lt"/>
              <a:buAutoNum type="arabicPeriod"/>
            </a:pPr>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552430"/>
            <a:ext cx="7556313" cy="1116106"/>
          </a:xfrm>
        </p:spPr>
        <p:txBody>
          <a:bodyPr/>
          <a:lstStyle/>
          <a:p>
            <a:r>
              <a:rPr lang="es-MX" dirty="0"/>
              <a:t>Sylvia Walby</a:t>
            </a:r>
          </a:p>
        </p:txBody>
      </p:sp>
    </p:spTree>
    <p:extLst>
      <p:ext uri="{BB962C8B-B14F-4D97-AF65-F5344CB8AC3E}">
        <p14:creationId xmlns:p14="http://schemas.microsoft.com/office/powerpoint/2010/main" val="10202196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336026"/>
            <a:ext cx="8229598" cy="14496276"/>
          </a:xfrm>
          <a:prstGeom prst="rect">
            <a:avLst/>
          </a:prstGeom>
        </p:spPr>
        <p:txBody>
          <a:bodyPr wrap="square">
            <a:spAutoFit/>
          </a:bodyPr>
          <a:lstStyle/>
          <a:p>
            <a:endParaRPr lang="es-MX" sz="2400" dirty="0"/>
          </a:p>
          <a:p>
            <a:r>
              <a:rPr lang="es-MX" sz="2400" dirty="0"/>
              <a:t>Los hombres actúan como ‘cabezas de familia’, como proveedores, y las mujeres quedan excluidas de la participación como ciudadanas. </a:t>
            </a:r>
          </a:p>
          <a:p>
            <a:endParaRPr lang="es-MX" sz="2400" dirty="0"/>
          </a:p>
          <a:p>
            <a:r>
              <a:rPr lang="es-MX" sz="2400" dirty="0"/>
              <a:t>El núcleo familiar está claramente jerarquizado en función del sexo, las mujeres están obligadas a ‘obedecer’ a sus maridos. </a:t>
            </a:r>
          </a:p>
          <a:p>
            <a:endParaRPr lang="es-MX" sz="2400" dirty="0"/>
          </a:p>
          <a:p>
            <a:r>
              <a:rPr lang="es-MX" sz="2400" dirty="0"/>
              <a:t>Las relaciones entre los hombres y ‘sus’ mujeres son consideradas como asuntos privados. </a:t>
            </a:r>
          </a:p>
          <a:p>
            <a:endParaRPr lang="es-MX" sz="2400" dirty="0"/>
          </a:p>
          <a:p>
            <a:pPr marL="457200" indent="-457200">
              <a:buFont typeface="+mj-lt"/>
              <a:buAutoNum type="arabicPeriod"/>
            </a:pPr>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552430"/>
            <a:ext cx="7556313" cy="1116106"/>
          </a:xfrm>
        </p:spPr>
        <p:txBody>
          <a:bodyPr/>
          <a:lstStyle/>
          <a:p>
            <a:r>
              <a:rPr lang="es-MX" dirty="0"/>
              <a:t>Sylvia Walby</a:t>
            </a:r>
          </a:p>
        </p:txBody>
      </p:sp>
    </p:spTree>
    <p:extLst>
      <p:ext uri="{BB962C8B-B14F-4D97-AF65-F5344CB8AC3E}">
        <p14:creationId xmlns:p14="http://schemas.microsoft.com/office/powerpoint/2010/main" val="3901014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391445"/>
            <a:ext cx="8229598" cy="13757612"/>
          </a:xfrm>
          <a:prstGeom prst="rect">
            <a:avLst/>
          </a:prstGeom>
        </p:spPr>
        <p:txBody>
          <a:bodyPr wrap="square">
            <a:spAutoFit/>
          </a:bodyPr>
          <a:lstStyle/>
          <a:p>
            <a:r>
              <a:rPr lang="es-MX" sz="2400" dirty="0"/>
              <a:t>Patriarcado público. </a:t>
            </a:r>
          </a:p>
          <a:p>
            <a:endParaRPr lang="es-MX" sz="2400" dirty="0"/>
          </a:p>
          <a:p>
            <a:r>
              <a:rPr lang="es-MX" sz="2400" dirty="0"/>
              <a:t>Tiene un carácter colectivo. Las mujeres participan en ámbitos públicos, como la política y el mercado laboral, pero siguen estando segregadas en cuanto a riqueza, poder y posición social.</a:t>
            </a:r>
          </a:p>
          <a:p>
            <a:endParaRPr lang="es-MX" sz="2400" dirty="0"/>
          </a:p>
          <a:p>
            <a:r>
              <a:rPr lang="es-MX" sz="2400" dirty="0"/>
              <a:t>Consiste en un sistema de relaciones sociales entre los sexos que está articulado con el capitalismo y el racismo.</a:t>
            </a:r>
          </a:p>
          <a:p>
            <a:endParaRPr lang="es-MX" sz="2400" dirty="0"/>
          </a:p>
          <a:p>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552430"/>
            <a:ext cx="7556313" cy="1116106"/>
          </a:xfrm>
        </p:spPr>
        <p:txBody>
          <a:bodyPr/>
          <a:lstStyle/>
          <a:p>
            <a:r>
              <a:rPr lang="es-MX" dirty="0"/>
              <a:t>Sylvia Walby</a:t>
            </a:r>
          </a:p>
        </p:txBody>
      </p:sp>
    </p:spTree>
    <p:extLst>
      <p:ext uri="{BB962C8B-B14F-4D97-AF65-F5344CB8AC3E}">
        <p14:creationId xmlns:p14="http://schemas.microsoft.com/office/powerpoint/2010/main" val="322724623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433009"/>
            <a:ext cx="8229598" cy="14496276"/>
          </a:xfrm>
          <a:prstGeom prst="rect">
            <a:avLst/>
          </a:prstGeom>
        </p:spPr>
        <p:txBody>
          <a:bodyPr wrap="square">
            <a:spAutoFit/>
          </a:bodyPr>
          <a:lstStyle/>
          <a:p>
            <a:endParaRPr lang="es-MX" sz="2400" dirty="0"/>
          </a:p>
          <a:p>
            <a:r>
              <a:rPr lang="es-MX" sz="2400" dirty="0"/>
              <a:t>El patriarcado privado precede al público en las sociedades occidentales. </a:t>
            </a:r>
          </a:p>
          <a:p>
            <a:endParaRPr lang="es-MX" sz="2400" dirty="0"/>
          </a:p>
          <a:p>
            <a:r>
              <a:rPr lang="es-MX" sz="2400" dirty="0"/>
              <a:t>Con el Estado del Bienestar aparecen nuevas formas de opresión, tales como la pornografía en los medios de comunicación o la nueva pobreza de las mujeres. </a:t>
            </a:r>
          </a:p>
          <a:p>
            <a:endParaRPr lang="es-MX" sz="2400" dirty="0"/>
          </a:p>
          <a:p>
            <a:r>
              <a:rPr lang="es-MX" sz="2400" dirty="0"/>
              <a:t>Por  ejemplo, las mujeres pueden abandonar a los maridos cuando ellos las oprimen, pero continúan teniendo una mayor responsabilidad respecto a los hijos y el hogar. </a:t>
            </a:r>
          </a:p>
          <a:p>
            <a:endParaRPr lang="es-MX" sz="2400" dirty="0"/>
          </a:p>
          <a:p>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552430"/>
            <a:ext cx="7556313" cy="1116106"/>
          </a:xfrm>
        </p:spPr>
        <p:txBody>
          <a:bodyPr/>
          <a:lstStyle/>
          <a:p>
            <a:r>
              <a:rPr lang="es-MX" dirty="0"/>
              <a:t>Sylvia Walby</a:t>
            </a:r>
          </a:p>
        </p:txBody>
      </p:sp>
    </p:spTree>
    <p:extLst>
      <p:ext uri="{BB962C8B-B14F-4D97-AF65-F5344CB8AC3E}">
        <p14:creationId xmlns:p14="http://schemas.microsoft.com/office/powerpoint/2010/main" val="296687378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862500"/>
            <a:ext cx="8229598" cy="13757612"/>
          </a:xfrm>
          <a:prstGeom prst="rect">
            <a:avLst/>
          </a:prstGeom>
        </p:spPr>
        <p:txBody>
          <a:bodyPr wrap="square">
            <a:spAutoFit/>
          </a:bodyPr>
          <a:lstStyle/>
          <a:p>
            <a:r>
              <a:rPr lang="es-MX" sz="2400" dirty="0"/>
              <a:t>El patriarcado puede operar con dos tipos de estrategias: de exclusión y segregacionistas. </a:t>
            </a:r>
          </a:p>
          <a:p>
            <a:endParaRPr lang="es-MX" sz="2400" dirty="0"/>
          </a:p>
          <a:p>
            <a:r>
              <a:rPr lang="es-MX" sz="2400" dirty="0"/>
              <a:t>Mientras que en el patriarcado privado se da más una estrategia de exclusión y está centrado en el hogar, en el público se desarrolla más una estrategia segregacionista centrada en las estructuras públicas. </a:t>
            </a:r>
          </a:p>
          <a:p>
            <a:endParaRPr lang="es-MX" sz="2400" dirty="0"/>
          </a:p>
          <a:p>
            <a:r>
              <a:rPr lang="es-MX" sz="2400" dirty="0"/>
              <a:t> </a:t>
            </a:r>
          </a:p>
          <a:p>
            <a:endParaRPr lang="es-MX" sz="2400" dirty="0"/>
          </a:p>
          <a:p>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552430"/>
            <a:ext cx="7556313" cy="1116106"/>
          </a:xfrm>
        </p:spPr>
        <p:txBody>
          <a:bodyPr/>
          <a:lstStyle/>
          <a:p>
            <a:r>
              <a:rPr lang="es-MX" dirty="0"/>
              <a:t>Sylvia Walby</a:t>
            </a:r>
          </a:p>
        </p:txBody>
      </p:sp>
    </p:spTree>
    <p:extLst>
      <p:ext uri="{BB962C8B-B14F-4D97-AF65-F5344CB8AC3E}">
        <p14:creationId xmlns:p14="http://schemas.microsoft.com/office/powerpoint/2010/main" val="91203210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862500"/>
            <a:ext cx="8229598" cy="13757612"/>
          </a:xfrm>
          <a:prstGeom prst="rect">
            <a:avLst/>
          </a:prstGeom>
        </p:spPr>
        <p:txBody>
          <a:bodyPr wrap="square">
            <a:spAutoFit/>
          </a:bodyPr>
          <a:lstStyle/>
          <a:p>
            <a:r>
              <a:rPr lang="es-MX" sz="2400" dirty="0"/>
              <a:t>En el privado, prevalece la exclusión: los hombres se imponen sobre las mujeres de una manera coercitiva. </a:t>
            </a:r>
          </a:p>
          <a:p>
            <a:endParaRPr lang="es-MX" sz="2400" dirty="0"/>
          </a:p>
          <a:p>
            <a:r>
              <a:rPr lang="es-MX" sz="2400" dirty="0"/>
              <a:t>En el público, la estrategia que predomina es la segregacionista. La opresión de las mujeres no se centra en el hogar, sino que se difumina en las estructuras públicas. La base sobre la que se articulan las relaciones entre hombres y mujeres es más sutil. </a:t>
            </a:r>
          </a:p>
          <a:p>
            <a:r>
              <a:rPr lang="es-MX" sz="2400" dirty="0"/>
              <a:t> </a:t>
            </a:r>
          </a:p>
          <a:p>
            <a:endParaRPr lang="es-MX" sz="2400" dirty="0"/>
          </a:p>
          <a:p>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552430"/>
            <a:ext cx="7556313" cy="1116106"/>
          </a:xfrm>
        </p:spPr>
        <p:txBody>
          <a:bodyPr/>
          <a:lstStyle/>
          <a:p>
            <a:r>
              <a:rPr lang="es-MX" dirty="0"/>
              <a:t>Sylvia Walby</a:t>
            </a:r>
          </a:p>
        </p:txBody>
      </p:sp>
    </p:spTree>
    <p:extLst>
      <p:ext uri="{BB962C8B-B14F-4D97-AF65-F5344CB8AC3E}">
        <p14:creationId xmlns:p14="http://schemas.microsoft.com/office/powerpoint/2010/main" val="156223811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2098027"/>
            <a:ext cx="8229598" cy="12649617"/>
          </a:xfrm>
          <a:prstGeom prst="rect">
            <a:avLst/>
          </a:prstGeom>
        </p:spPr>
        <p:txBody>
          <a:bodyPr wrap="square">
            <a:spAutoFit/>
          </a:bodyPr>
          <a:lstStyle/>
          <a:p>
            <a:r>
              <a:rPr lang="es-MX" sz="2400" dirty="0"/>
              <a:t>En otro sentido, la autora destaca la transformación de la opresión en el ámbito de la sexualidad. </a:t>
            </a:r>
          </a:p>
          <a:p>
            <a:endParaRPr lang="es-MX" sz="2400" dirty="0"/>
          </a:p>
          <a:p>
            <a:r>
              <a:rPr lang="es-MX" sz="2400" dirty="0"/>
              <a:t>Durante las primeras décadas del siglo XX, gracias a las teorías de corte freudiano y a la sacudida de la primera ola del feminismo, se modificó la concepción social del carácter femenino, de manera que las mujeres pasaron a ser consideradas seres sexuales.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552430"/>
            <a:ext cx="7556313" cy="1116106"/>
          </a:xfrm>
        </p:spPr>
        <p:txBody>
          <a:bodyPr/>
          <a:lstStyle/>
          <a:p>
            <a:r>
              <a:rPr lang="es-MX" dirty="0"/>
              <a:t>Sylvia Walby</a:t>
            </a:r>
          </a:p>
        </p:txBody>
      </p:sp>
    </p:spTree>
    <p:extLst>
      <p:ext uri="{BB962C8B-B14F-4D97-AF65-F5344CB8AC3E}">
        <p14:creationId xmlns:p14="http://schemas.microsoft.com/office/powerpoint/2010/main" val="181157923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807081"/>
            <a:ext cx="8229598" cy="13388280"/>
          </a:xfrm>
          <a:prstGeom prst="rect">
            <a:avLst/>
          </a:prstGeom>
        </p:spPr>
        <p:txBody>
          <a:bodyPr wrap="square">
            <a:spAutoFit/>
          </a:bodyPr>
          <a:lstStyle/>
          <a:p>
            <a:r>
              <a:rPr lang="es-MX" sz="2400" dirty="0"/>
              <a:t>Esta nueva concepción, que podríamos interpretar como liberadora, sin embargo implicó el control sobre las relaciones entre mujeres, la estigmatización de las mujeres que no querían mantener relaciones con hombres y la mayor utilización de los cuerpos femeninos al servicio de los hombres en la esfera pública. </a:t>
            </a:r>
          </a:p>
          <a:p>
            <a:endParaRPr lang="es-MX" sz="2400" dirty="0"/>
          </a:p>
          <a:p>
            <a:r>
              <a:rPr lang="es-MX" sz="2400" dirty="0"/>
              <a:t>El nuevo discurso sobre la sexualidad implicó nuevas formas de regulación de las mujeres.</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552430"/>
            <a:ext cx="7556313" cy="1116106"/>
          </a:xfrm>
        </p:spPr>
        <p:txBody>
          <a:bodyPr/>
          <a:lstStyle/>
          <a:p>
            <a:r>
              <a:rPr lang="es-MX" dirty="0"/>
              <a:t>Sylvia Walby</a:t>
            </a:r>
          </a:p>
        </p:txBody>
      </p:sp>
    </p:spTree>
    <p:extLst>
      <p:ext uri="{BB962C8B-B14F-4D97-AF65-F5344CB8AC3E}">
        <p14:creationId xmlns:p14="http://schemas.microsoft.com/office/powerpoint/2010/main" val="3862585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391445"/>
            <a:ext cx="8229598" cy="14496276"/>
          </a:xfrm>
          <a:prstGeom prst="rect">
            <a:avLst/>
          </a:prstGeom>
        </p:spPr>
        <p:txBody>
          <a:bodyPr wrap="square">
            <a:spAutoFit/>
          </a:bodyPr>
          <a:lstStyle/>
          <a:p>
            <a:r>
              <a:rPr lang="es-MX" sz="2400" dirty="0"/>
              <a:t>LA TERCERA OLA</a:t>
            </a:r>
          </a:p>
          <a:p>
            <a:endParaRPr lang="es-MX" sz="2400" dirty="0"/>
          </a:p>
          <a:p>
            <a:r>
              <a:rPr lang="es-MX" sz="2400" dirty="0"/>
              <a:t>La “Tercera Ola Feminista” llegó en la década del sesenta y hay distintas opiniones respecto a su finalización. Mientras que algunos sostienen que sigue vigente, otros afirman que finalizó en los años ochenta. Va de las políticas públicas que reivindican a la mujer hasta el fin del patriarcado. En este movimiento fueron fundamentales los anticonceptivos porque le otorgaron el poder del control de la natalidad (y la liberación del goce sexual, no atado a la reproducción) y el divorcio se hizo ley en muchos países. Las mujeres logran ser candidatas reales en el mundo político, aunque su porcentaje es sensiblemente inferior al de los hombres.</a:t>
            </a:r>
            <a:br>
              <a:rPr lang="es-MX" sz="2400" dirty="0"/>
            </a:br>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
        <p:nvSpPr>
          <p:cNvPr id="8" name="Título 1">
            <a:extLst>
              <a:ext uri="{FF2B5EF4-FFF2-40B4-BE49-F238E27FC236}">
                <a16:creationId xmlns:a16="http://schemas.microsoft.com/office/drawing/2014/main" id="{59B9DADE-9E4B-C24E-A784-1D1B6C86B08E}"/>
              </a:ext>
            </a:extLst>
          </p:cNvPr>
          <p:cNvSpPr>
            <a:spLocks noGrp="1"/>
          </p:cNvSpPr>
          <p:nvPr>
            <p:ph type="title"/>
          </p:nvPr>
        </p:nvSpPr>
        <p:spPr>
          <a:xfrm>
            <a:off x="457201" y="552430"/>
            <a:ext cx="7556313" cy="1116106"/>
          </a:xfrm>
        </p:spPr>
        <p:txBody>
          <a:bodyPr/>
          <a:lstStyle/>
          <a:p>
            <a:r>
              <a:rPr lang="es-MX" dirty="0"/>
              <a:t>Las olas feministas</a:t>
            </a:r>
          </a:p>
        </p:txBody>
      </p:sp>
    </p:spTree>
    <p:extLst>
      <p:ext uri="{BB962C8B-B14F-4D97-AF65-F5344CB8AC3E}">
        <p14:creationId xmlns:p14="http://schemas.microsoft.com/office/powerpoint/2010/main" val="76335713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807081"/>
            <a:ext cx="8229598" cy="13757612"/>
          </a:xfrm>
          <a:prstGeom prst="rect">
            <a:avLst/>
          </a:prstGeom>
        </p:spPr>
        <p:txBody>
          <a:bodyPr wrap="square">
            <a:spAutoFit/>
          </a:bodyPr>
          <a:lstStyle/>
          <a:p>
            <a:r>
              <a:rPr lang="es-MX" sz="2400" dirty="0"/>
              <a:t>En Theorizing Patriarchy Walby también toca el tema de la capacidad de la acción colectiva para transformar las condiciones sociales.</a:t>
            </a:r>
          </a:p>
          <a:p>
            <a:endParaRPr lang="es-MX" sz="2400" dirty="0"/>
          </a:p>
          <a:p>
            <a:r>
              <a:rPr lang="es-MX" sz="2400" dirty="0"/>
              <a:t>Esto lo hace mediante su análisis del impacto </a:t>
            </a:r>
          </a:p>
          <a:p>
            <a:r>
              <a:rPr lang="es-MX" sz="2400" dirty="0"/>
              <a:t>de la movilización de las feministas de la primera ola. </a:t>
            </a:r>
          </a:p>
          <a:p>
            <a:endParaRPr lang="es-MX" sz="2400" dirty="0"/>
          </a:p>
          <a:p>
            <a:r>
              <a:rPr lang="es-MX" sz="2400" dirty="0"/>
              <a:t>Este movimiento social mostró ser un agente de cambio del patriarcado, gracias al logro del acceso al voto y a la educación.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552430"/>
            <a:ext cx="7556313" cy="1116106"/>
          </a:xfrm>
        </p:spPr>
        <p:txBody>
          <a:bodyPr/>
          <a:lstStyle/>
          <a:p>
            <a:r>
              <a:rPr lang="es-MX" dirty="0"/>
              <a:t>Sylvia Walby</a:t>
            </a:r>
          </a:p>
        </p:txBody>
      </p:sp>
    </p:spTree>
    <p:extLst>
      <p:ext uri="{BB962C8B-B14F-4D97-AF65-F5344CB8AC3E}">
        <p14:creationId xmlns:p14="http://schemas.microsoft.com/office/powerpoint/2010/main" val="324383428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807081"/>
            <a:ext cx="8229598" cy="13018949"/>
          </a:xfrm>
          <a:prstGeom prst="rect">
            <a:avLst/>
          </a:prstGeom>
        </p:spPr>
        <p:txBody>
          <a:bodyPr wrap="square">
            <a:spAutoFit/>
          </a:bodyPr>
          <a:lstStyle/>
          <a:p>
            <a:r>
              <a:rPr lang="es-MX" sz="2400" dirty="0"/>
              <a:t>Finalmente señalar algo sobre su libro Crisis</a:t>
            </a:r>
          </a:p>
          <a:p>
            <a:endParaRPr lang="es-MX" sz="2400" dirty="0"/>
          </a:p>
          <a:p>
            <a:r>
              <a:rPr lang="es-MX" sz="2400" dirty="0"/>
              <a:t>¿Cómo está reestructurando la crisis el régimen de género? </a:t>
            </a:r>
          </a:p>
          <a:p>
            <a:endParaRPr lang="es-MX" sz="2400" dirty="0"/>
          </a:p>
          <a:p>
            <a:r>
              <a:rPr lang="es-MX" sz="2400" dirty="0"/>
              <a:t>Las complejas desigualdades en las que se basa la crisis financiera y que exacerban el desarrollo de las finanzas globales se entrecruzan de diversas maneras.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552430"/>
            <a:ext cx="7556313" cy="1116106"/>
          </a:xfrm>
        </p:spPr>
        <p:txBody>
          <a:bodyPr/>
          <a:lstStyle/>
          <a:p>
            <a:r>
              <a:rPr lang="es-MX" dirty="0"/>
              <a:t>Sylvia Walby</a:t>
            </a:r>
          </a:p>
        </p:txBody>
      </p:sp>
    </p:spTree>
    <p:extLst>
      <p:ext uri="{BB962C8B-B14F-4D97-AF65-F5344CB8AC3E}">
        <p14:creationId xmlns:p14="http://schemas.microsoft.com/office/powerpoint/2010/main" val="196308979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2195008"/>
            <a:ext cx="8229598" cy="11910953"/>
          </a:xfrm>
          <a:prstGeom prst="rect">
            <a:avLst/>
          </a:prstGeom>
        </p:spPr>
        <p:txBody>
          <a:bodyPr wrap="square">
            <a:spAutoFit/>
          </a:bodyPr>
          <a:lstStyle/>
          <a:p>
            <a:r>
              <a:rPr lang="es-MX" sz="2400" dirty="0"/>
              <a:t>Necesitamos expandir nuestro repertorio teórico más allá de las fronteras tradicionales de la sociología, para ver las finanzas y la producción, así como el trabajo, la política y el género, como lo que realmente son: sistemas sociales diversamente interdependientes y a veces inestables.</a:t>
            </a:r>
            <a:r>
              <a:rPr lang="es-MX" dirty="0"/>
              <a:t> </a:t>
            </a:r>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552430"/>
            <a:ext cx="7556313" cy="1116106"/>
          </a:xfrm>
        </p:spPr>
        <p:txBody>
          <a:bodyPr/>
          <a:lstStyle/>
          <a:p>
            <a:r>
              <a:rPr lang="es-MX" dirty="0"/>
              <a:t>Sylvia Walby</a:t>
            </a:r>
          </a:p>
        </p:txBody>
      </p:sp>
    </p:spTree>
    <p:extLst>
      <p:ext uri="{BB962C8B-B14F-4D97-AF65-F5344CB8AC3E}">
        <p14:creationId xmlns:p14="http://schemas.microsoft.com/office/powerpoint/2010/main" val="14275928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2195008"/>
            <a:ext cx="8229598" cy="11910953"/>
          </a:xfrm>
          <a:prstGeom prst="rect">
            <a:avLst/>
          </a:prstGeom>
        </p:spPr>
        <p:txBody>
          <a:bodyPr wrap="square">
            <a:spAutoFit/>
          </a:bodyPr>
          <a:lstStyle/>
          <a:p>
            <a:r>
              <a:rPr lang="es-MX" sz="2400" dirty="0"/>
              <a:t>Necesitamos expandir nuestro repertorio teórico más allá de las fronteras tradicionales de la sociología, para ver las finanzas y la producción, así como el trabajo, la política y el género, como lo que realmente son: sistemas sociales diversamente interdependientes y a veces inestables.</a:t>
            </a:r>
            <a:r>
              <a:rPr lang="es-MX" dirty="0"/>
              <a:t> </a:t>
            </a:r>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
        <p:nvSpPr>
          <p:cNvPr id="7" name="Título 1">
            <a:extLst>
              <a:ext uri="{FF2B5EF4-FFF2-40B4-BE49-F238E27FC236}">
                <a16:creationId xmlns:a16="http://schemas.microsoft.com/office/drawing/2014/main" id="{710146F5-7014-6348-98A8-0265FD97B48D}"/>
              </a:ext>
            </a:extLst>
          </p:cNvPr>
          <p:cNvSpPr>
            <a:spLocks noGrp="1"/>
          </p:cNvSpPr>
          <p:nvPr>
            <p:ph type="title"/>
          </p:nvPr>
        </p:nvSpPr>
        <p:spPr>
          <a:xfrm>
            <a:off x="457201" y="552430"/>
            <a:ext cx="7556313" cy="1116106"/>
          </a:xfrm>
        </p:spPr>
        <p:txBody>
          <a:bodyPr/>
          <a:lstStyle/>
          <a:p>
            <a:r>
              <a:rPr lang="es-MX" dirty="0"/>
              <a:t>Sylvia Walby</a:t>
            </a:r>
          </a:p>
        </p:txBody>
      </p:sp>
    </p:spTree>
    <p:extLst>
      <p:ext uri="{BB962C8B-B14F-4D97-AF65-F5344CB8AC3E}">
        <p14:creationId xmlns:p14="http://schemas.microsoft.com/office/powerpoint/2010/main" val="127985387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5396346" y="5574418"/>
            <a:ext cx="4038600" cy="748553"/>
          </a:xfrm>
        </p:spPr>
        <p:txBody>
          <a:bodyPr>
            <a:normAutofit/>
          </a:bodyPr>
          <a:lstStyle/>
          <a:p>
            <a:r>
              <a:rPr lang="es-ES" sz="1800" dirty="0"/>
              <a:t>Dra. Juana E. Suárez Conejero</a:t>
            </a:r>
          </a:p>
        </p:txBody>
      </p:sp>
      <p:sp>
        <p:nvSpPr>
          <p:cNvPr id="9" name="Título 1">
            <a:extLst>
              <a:ext uri="{FF2B5EF4-FFF2-40B4-BE49-F238E27FC236}">
                <a16:creationId xmlns:a16="http://schemas.microsoft.com/office/drawing/2014/main" id="{2E6C4136-436F-3D4D-A884-117803F2897F}"/>
              </a:ext>
            </a:extLst>
          </p:cNvPr>
          <p:cNvSpPr>
            <a:spLocks noGrp="1"/>
          </p:cNvSpPr>
          <p:nvPr>
            <p:ph type="ctrTitle"/>
          </p:nvPr>
        </p:nvSpPr>
        <p:spPr>
          <a:xfrm>
            <a:off x="900545" y="4624668"/>
            <a:ext cx="7938655" cy="933450"/>
          </a:xfrm>
        </p:spPr>
        <p:txBody>
          <a:bodyPr>
            <a:normAutofit/>
          </a:bodyPr>
          <a:lstStyle/>
          <a:p>
            <a:pPr algn="r"/>
            <a:r>
              <a:rPr lang="es-ES" dirty="0"/>
              <a:t>MUCHAS GRACIAS</a:t>
            </a:r>
          </a:p>
        </p:txBody>
      </p:sp>
    </p:spTree>
    <p:extLst>
      <p:ext uri="{BB962C8B-B14F-4D97-AF65-F5344CB8AC3E}">
        <p14:creationId xmlns:p14="http://schemas.microsoft.com/office/powerpoint/2010/main" val="10976277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807081"/>
            <a:ext cx="8229598" cy="10433625"/>
          </a:xfrm>
          <a:prstGeom prst="rect">
            <a:avLst/>
          </a:prstGeom>
        </p:spPr>
        <p:txBody>
          <a:bodyPr wrap="square">
            <a:spAutoFit/>
          </a:bodyPr>
          <a:lstStyle/>
          <a:p>
            <a:r>
              <a:rPr lang="es-MX" sz="2400" dirty="0"/>
              <a:t>LA CUARTA OLA</a:t>
            </a:r>
          </a:p>
          <a:p>
            <a:endParaRPr lang="es-MX" sz="2400" dirty="0"/>
          </a:p>
          <a:p>
            <a:r>
              <a:rPr lang="es-MX" sz="2400" dirty="0"/>
              <a:t>La “Cuarta Ola Feminista” es la que vivimos en la actualidad y donde el activismo presencial y online cobraron gran protagonismo. Plantea el fin de los privilegios de género establecidos históricamente hacia el hombre. Asimismo, repudia la violencia de género establecida en todos los ámbitos de la vida. “Lo personal es político”, suele leerse de un tiempo a esta parte en las manifestaciones feministas. </a:t>
            </a:r>
          </a:p>
          <a:p>
            <a:endParaRPr lang="es-MX" sz="2400" dirty="0"/>
          </a:p>
          <a:p>
            <a:endParaRPr lang="es-MX" sz="2400" dirty="0"/>
          </a:p>
          <a:p>
            <a:endParaRPr lang="es-MX" sz="2400" dirty="0"/>
          </a:p>
          <a:p>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
        <p:nvSpPr>
          <p:cNvPr id="8" name="Título 1">
            <a:extLst>
              <a:ext uri="{FF2B5EF4-FFF2-40B4-BE49-F238E27FC236}">
                <a16:creationId xmlns:a16="http://schemas.microsoft.com/office/drawing/2014/main" id="{E86528F1-CA8D-6246-93F2-518A55EE389A}"/>
              </a:ext>
            </a:extLst>
          </p:cNvPr>
          <p:cNvSpPr>
            <a:spLocks noGrp="1"/>
          </p:cNvSpPr>
          <p:nvPr>
            <p:ph type="title"/>
          </p:nvPr>
        </p:nvSpPr>
        <p:spPr>
          <a:xfrm>
            <a:off x="457201" y="552430"/>
            <a:ext cx="7556313" cy="1116106"/>
          </a:xfrm>
        </p:spPr>
        <p:txBody>
          <a:bodyPr/>
          <a:lstStyle/>
          <a:p>
            <a:r>
              <a:rPr lang="es-MX" dirty="0"/>
              <a:t>Las olas feministas</a:t>
            </a:r>
          </a:p>
        </p:txBody>
      </p:sp>
    </p:spTree>
    <p:extLst>
      <p:ext uri="{BB962C8B-B14F-4D97-AF65-F5344CB8AC3E}">
        <p14:creationId xmlns:p14="http://schemas.microsoft.com/office/powerpoint/2010/main" val="27244892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D3296B16-AB62-0D4E-A175-CBC5D8711495}"/>
              </a:ext>
            </a:extLst>
          </p:cNvPr>
          <p:cNvSpPr/>
          <p:nvPr/>
        </p:nvSpPr>
        <p:spPr>
          <a:xfrm>
            <a:off x="457201" y="1807081"/>
            <a:ext cx="8229598" cy="13388280"/>
          </a:xfrm>
          <a:prstGeom prst="rect">
            <a:avLst/>
          </a:prstGeom>
        </p:spPr>
        <p:txBody>
          <a:bodyPr wrap="square">
            <a:spAutoFit/>
          </a:bodyPr>
          <a:lstStyle/>
          <a:p>
            <a:r>
              <a:rPr lang="es-MX" sz="2400" dirty="0"/>
              <a:t>La sororidad, concepto que habla de la solidaridad entre mujeres, es central. En cuestión de derechos, la lucha por el derecho a la interrupción legal del embarazo aparece aquí como otro punto clave. También aparece con mucha fuerza el discurso anti estereotipos: nace el feminismo descolonial (contra el predominio de la raza blanca como modelo de éxito social), el feminismo gordo (contra la delgadez impuesta por el mundo de la moda) y hay una mayor unión con el movimiento LGTB y de liberación sexual. Un eje ineludible fue el primer paro internacional de mujeres, de altísimo acatamiento, llevado a cabo el 8 de marzo de 2018, inmortalizado como #8M.</a:t>
            </a:r>
          </a:p>
          <a:p>
            <a:br>
              <a:rPr lang="es-MX" sz="2400" dirty="0"/>
            </a:br>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r>
              <a:rPr lang="es-MX" sz="2400" dirty="0"/>
              <a:t>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
        <p:nvSpPr>
          <p:cNvPr id="8" name="Título 1">
            <a:extLst>
              <a:ext uri="{FF2B5EF4-FFF2-40B4-BE49-F238E27FC236}">
                <a16:creationId xmlns:a16="http://schemas.microsoft.com/office/drawing/2014/main" id="{E86528F1-CA8D-6246-93F2-518A55EE389A}"/>
              </a:ext>
            </a:extLst>
          </p:cNvPr>
          <p:cNvSpPr>
            <a:spLocks noGrp="1"/>
          </p:cNvSpPr>
          <p:nvPr>
            <p:ph type="title"/>
          </p:nvPr>
        </p:nvSpPr>
        <p:spPr>
          <a:xfrm>
            <a:off x="457201" y="552430"/>
            <a:ext cx="7556313" cy="1116106"/>
          </a:xfrm>
        </p:spPr>
        <p:txBody>
          <a:bodyPr/>
          <a:lstStyle/>
          <a:p>
            <a:r>
              <a:rPr lang="es-MX" dirty="0"/>
              <a:t>Las olas feministas</a:t>
            </a:r>
          </a:p>
        </p:txBody>
      </p:sp>
    </p:spTree>
    <p:extLst>
      <p:ext uri="{BB962C8B-B14F-4D97-AF65-F5344CB8AC3E}">
        <p14:creationId xmlns:p14="http://schemas.microsoft.com/office/powerpoint/2010/main" val="25905895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340423-F38B-DD40-9E76-D5DBF72655C4}"/>
              </a:ext>
            </a:extLst>
          </p:cNvPr>
          <p:cNvSpPr>
            <a:spLocks noGrp="1"/>
          </p:cNvSpPr>
          <p:nvPr>
            <p:ph type="title"/>
          </p:nvPr>
        </p:nvSpPr>
        <p:spPr>
          <a:xfrm>
            <a:off x="457201" y="552430"/>
            <a:ext cx="7556313" cy="1116106"/>
          </a:xfrm>
        </p:spPr>
        <p:txBody>
          <a:bodyPr/>
          <a:lstStyle/>
          <a:p>
            <a:r>
              <a:rPr lang="es-MX" dirty="0"/>
              <a:t>El Patriarcado</a:t>
            </a:r>
          </a:p>
        </p:txBody>
      </p:sp>
      <p:sp>
        <p:nvSpPr>
          <p:cNvPr id="6" name="Rectángulo 5">
            <a:extLst>
              <a:ext uri="{FF2B5EF4-FFF2-40B4-BE49-F238E27FC236}">
                <a16:creationId xmlns:a16="http://schemas.microsoft.com/office/drawing/2014/main" id="{D3296B16-AB62-0D4E-A175-CBC5D8711495}"/>
              </a:ext>
            </a:extLst>
          </p:cNvPr>
          <p:cNvSpPr/>
          <p:nvPr/>
        </p:nvSpPr>
        <p:spPr>
          <a:xfrm>
            <a:off x="457201" y="1405300"/>
            <a:ext cx="8077199" cy="8586966"/>
          </a:xfrm>
          <a:prstGeom prst="rect">
            <a:avLst/>
          </a:prstGeom>
        </p:spPr>
        <p:txBody>
          <a:bodyPr wrap="square">
            <a:spAutoFit/>
          </a:bodyPr>
          <a:lstStyle/>
          <a:p>
            <a:r>
              <a:rPr lang="es-MX" sz="2400" dirty="0"/>
              <a:t>El término patriarcado ha sido utilizado con diversos sentidos en la teoría social y política moderna. </a:t>
            </a:r>
          </a:p>
          <a:p>
            <a:endParaRPr lang="es-MX" sz="2400" dirty="0"/>
          </a:p>
          <a:p>
            <a:r>
              <a:rPr lang="es-MX" sz="2400" dirty="0"/>
              <a:t>Desde la Ilustración , pasando por Weber y hasta ciertas corrientes de la antropología y la sociología, el término ha sido utilizado para señalar el poder de los cabezas de familia en relación al resto de miembros de la unidad familiar. </a:t>
            </a:r>
          </a:p>
          <a:p>
            <a:endParaRPr lang="es-MX" sz="2400" dirty="0"/>
          </a:p>
          <a:p>
            <a:r>
              <a:rPr lang="es-MX" sz="2400" dirty="0"/>
              <a:t>Este término, anteriormente utilizado sin connotaciones normativas, se transformó durante el último tercio del siglo XX, principalmente por su revisión y captación por parte del feminismo social y teórico.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Tree>
    <p:extLst>
      <p:ext uri="{BB962C8B-B14F-4D97-AF65-F5344CB8AC3E}">
        <p14:creationId xmlns:p14="http://schemas.microsoft.com/office/powerpoint/2010/main" val="19348701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340423-F38B-DD40-9E76-D5DBF72655C4}"/>
              </a:ext>
            </a:extLst>
          </p:cNvPr>
          <p:cNvSpPr>
            <a:spLocks noGrp="1"/>
          </p:cNvSpPr>
          <p:nvPr>
            <p:ph type="title"/>
          </p:nvPr>
        </p:nvSpPr>
        <p:spPr>
          <a:xfrm>
            <a:off x="457201" y="552430"/>
            <a:ext cx="7556313" cy="1116106"/>
          </a:xfrm>
        </p:spPr>
        <p:txBody>
          <a:bodyPr/>
          <a:lstStyle/>
          <a:p>
            <a:r>
              <a:rPr lang="es-MX" dirty="0"/>
              <a:t>El Patriarcado</a:t>
            </a:r>
          </a:p>
        </p:txBody>
      </p:sp>
      <p:sp>
        <p:nvSpPr>
          <p:cNvPr id="6" name="Rectángulo 5">
            <a:extLst>
              <a:ext uri="{FF2B5EF4-FFF2-40B4-BE49-F238E27FC236}">
                <a16:creationId xmlns:a16="http://schemas.microsoft.com/office/drawing/2014/main" id="{D3296B16-AB62-0D4E-A175-CBC5D8711495}"/>
              </a:ext>
            </a:extLst>
          </p:cNvPr>
          <p:cNvSpPr/>
          <p:nvPr/>
        </p:nvSpPr>
        <p:spPr>
          <a:xfrm>
            <a:off x="457201" y="1405300"/>
            <a:ext cx="8077199" cy="6370975"/>
          </a:xfrm>
          <a:prstGeom prst="rect">
            <a:avLst/>
          </a:prstGeom>
        </p:spPr>
        <p:txBody>
          <a:bodyPr wrap="square">
            <a:spAutoFit/>
          </a:bodyPr>
          <a:lstStyle/>
          <a:p>
            <a:r>
              <a:rPr lang="es-MX" sz="2400" dirty="0"/>
              <a:t>La idea feminista de patriarcado implica una noción sistémica del poder social y emerge en los años setenta en clara referencia (ya sea de oposición, de complementariedad, o por analogía) al concepto de sistema capitalista.</a:t>
            </a:r>
          </a:p>
          <a:p>
            <a:endParaRPr lang="es-MX" sz="2400" dirty="0"/>
          </a:p>
          <a:p>
            <a:r>
              <a:rPr lang="es-MX" sz="2400" dirty="0"/>
              <a:t>Carole Pateman es una autora que se destaca por sus trabajos sobre el patriarcado.</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Tree>
    <p:extLst>
      <p:ext uri="{BB962C8B-B14F-4D97-AF65-F5344CB8AC3E}">
        <p14:creationId xmlns:p14="http://schemas.microsoft.com/office/powerpoint/2010/main" val="27117086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340423-F38B-DD40-9E76-D5DBF72655C4}"/>
              </a:ext>
            </a:extLst>
          </p:cNvPr>
          <p:cNvSpPr>
            <a:spLocks noGrp="1"/>
          </p:cNvSpPr>
          <p:nvPr>
            <p:ph type="title"/>
          </p:nvPr>
        </p:nvSpPr>
        <p:spPr>
          <a:xfrm>
            <a:off x="457201" y="552430"/>
            <a:ext cx="7556313" cy="1116106"/>
          </a:xfrm>
        </p:spPr>
        <p:txBody>
          <a:bodyPr/>
          <a:lstStyle/>
          <a:p>
            <a:r>
              <a:rPr lang="es-MX" dirty="0"/>
              <a:t>El Patriarcado</a:t>
            </a:r>
          </a:p>
        </p:txBody>
      </p:sp>
      <p:sp>
        <p:nvSpPr>
          <p:cNvPr id="6" name="Rectángulo 5">
            <a:extLst>
              <a:ext uri="{FF2B5EF4-FFF2-40B4-BE49-F238E27FC236}">
                <a16:creationId xmlns:a16="http://schemas.microsoft.com/office/drawing/2014/main" id="{D3296B16-AB62-0D4E-A175-CBC5D8711495}"/>
              </a:ext>
            </a:extLst>
          </p:cNvPr>
          <p:cNvSpPr/>
          <p:nvPr/>
        </p:nvSpPr>
        <p:spPr>
          <a:xfrm>
            <a:off x="457201" y="1405300"/>
            <a:ext cx="8077199" cy="7109639"/>
          </a:xfrm>
          <a:prstGeom prst="rect">
            <a:avLst/>
          </a:prstGeom>
        </p:spPr>
        <p:txBody>
          <a:bodyPr wrap="square">
            <a:spAutoFit/>
          </a:bodyPr>
          <a:lstStyle/>
          <a:p>
            <a:r>
              <a:rPr lang="es-MX" sz="2400" dirty="0"/>
              <a:t>Identifica tres tipos de patriarcado</a:t>
            </a:r>
          </a:p>
          <a:p>
            <a:endParaRPr lang="es-MX" sz="2400" dirty="0"/>
          </a:p>
          <a:p>
            <a:pPr marL="457200" indent="-457200">
              <a:buAutoNum type="arabicPeriod"/>
            </a:pPr>
            <a:r>
              <a:rPr lang="es-MX" sz="2400" dirty="0"/>
              <a:t>El patriarcado tradicional, premoderno, en el que la autoridad del padre en la familia es el modelo para otras relaciones de poder, que lo emulan. </a:t>
            </a:r>
          </a:p>
          <a:p>
            <a:pPr marL="457200" indent="-457200">
              <a:buAutoNum type="arabicPeriod"/>
            </a:pPr>
            <a:endParaRPr lang="es-MX" sz="2400" dirty="0"/>
          </a:p>
          <a:p>
            <a:pPr marL="457200" indent="-457200">
              <a:buAutoNum type="arabicPeriod"/>
            </a:pPr>
            <a:r>
              <a:rPr lang="es-MX" sz="2400" dirty="0"/>
              <a:t>El patriarcalismo clásico que afirma que el poder patriarcal y político son poderes equivalentes y cada uno ocupa su espacio. </a:t>
            </a:r>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a:p>
            <a:endParaRPr lang="es-MX" sz="2400" dirty="0"/>
          </a:p>
        </p:txBody>
      </p:sp>
    </p:spTree>
    <p:extLst>
      <p:ext uri="{BB962C8B-B14F-4D97-AF65-F5344CB8AC3E}">
        <p14:creationId xmlns:p14="http://schemas.microsoft.com/office/powerpoint/2010/main" val="298837391"/>
      </p:ext>
    </p:extLst>
  </p:cSld>
  <p:clrMapOvr>
    <a:masterClrMapping/>
  </p:clrMapOvr>
</p:sld>
</file>

<file path=ppt/theme/theme1.xml><?xml version="1.0" encoding="utf-8"?>
<a:theme xmlns:a="http://schemas.openxmlformats.org/drawingml/2006/main" name="Tema1">
  <a:themeElements>
    <a:clrScheme name="Cuadrícula">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Clásico de Offic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Advantage">
      <a:fillStyleLst>
        <a:solidFill>
          <a:schemeClr val="phClr"/>
        </a:solidFill>
        <a:gradFill rotWithShape="1">
          <a:gsLst>
            <a:gs pos="0">
              <a:schemeClr val="phClr">
                <a:tint val="100000"/>
                <a:shade val="40000"/>
                <a:alpha val="100000"/>
                <a:satMod val="150000"/>
                <a:lumMod val="100000"/>
              </a:schemeClr>
            </a:gs>
            <a:gs pos="100000">
              <a:schemeClr val="phClr">
                <a:tint val="70000"/>
                <a:shade val="100000"/>
                <a:alpha val="100000"/>
                <a:satMod val="200000"/>
                <a:lumMod val="100000"/>
              </a:schemeClr>
            </a:gs>
          </a:gsLst>
          <a:lin ang="6000000" scaled="1"/>
        </a:gradFill>
        <a:gradFill rotWithShape="1">
          <a:gsLst>
            <a:gs pos="0">
              <a:schemeClr val="phClr">
                <a:shade val="40000"/>
                <a:alpha val="100000"/>
                <a:satMod val="150000"/>
                <a:lumMod val="100000"/>
              </a:schemeClr>
            </a:gs>
            <a:gs pos="100000">
              <a:schemeClr val="phClr">
                <a:tint val="70000"/>
                <a:shade val="100000"/>
                <a:alpha val="100000"/>
                <a:satMod val="200000"/>
                <a:lumMod val="100000"/>
              </a:schemeClr>
            </a:gs>
          </a:gsLst>
          <a:lin ang="54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3500000">
              <a:srgbClr val="FFFFFF">
                <a:alpha val="75000"/>
              </a:srgbClr>
            </a:innerShdw>
            <a:outerShdw blurRad="63500" dist="25400" dir="5400000" rotWithShape="0">
              <a:srgbClr val="808080">
                <a:alpha val="75000"/>
              </a:srgbClr>
            </a:outerShdw>
          </a:effectLst>
        </a:effectStyle>
        <a:effectStyle>
          <a:effectLst/>
          <a:scene3d>
            <a:camera prst="orthographicFront">
              <a:rot lat="0" lon="0" rev="0"/>
            </a:camera>
            <a:lightRig rig="twoPt" dir="tl">
              <a:rot lat="0" lon="0" rev="4500000"/>
            </a:lightRig>
          </a:scene3d>
          <a:sp3d>
            <a:bevelT w="63500" h="50800"/>
          </a:sp3d>
        </a:effectStyle>
      </a:effectStyleLst>
      <a:bgFillStyleLst>
        <a:solidFill>
          <a:schemeClr val="phClr"/>
        </a:solidFill>
        <a:gradFill rotWithShape="1">
          <a:gsLst>
            <a:gs pos="0">
              <a:schemeClr val="phClr">
                <a:tint val="40000"/>
                <a:satMod val="1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3761</TotalTime>
  <Words>2960</Words>
  <Application>Microsoft Macintosh PowerPoint</Application>
  <PresentationFormat>Presentación en pantalla (4:3)</PresentationFormat>
  <Paragraphs>1039</Paragraphs>
  <Slides>44</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44</vt:i4>
      </vt:variant>
    </vt:vector>
  </HeadingPairs>
  <TitlesOfParts>
    <vt:vector size="47" baseType="lpstr">
      <vt:lpstr>Arial</vt:lpstr>
      <vt:lpstr>Wingdings</vt:lpstr>
      <vt:lpstr>Tema1</vt:lpstr>
      <vt:lpstr>SYLVIA WALBY PATRIARCADO</vt:lpstr>
      <vt:lpstr>Las olas feministas</vt:lpstr>
      <vt:lpstr>Las olas feministas</vt:lpstr>
      <vt:lpstr>Las olas feministas</vt:lpstr>
      <vt:lpstr>Las olas feministas</vt:lpstr>
      <vt:lpstr>Las olas feministas</vt:lpstr>
      <vt:lpstr>El Patriarcado</vt:lpstr>
      <vt:lpstr>El Patriarcado</vt:lpstr>
      <vt:lpstr>El Patriarcado</vt:lpstr>
      <vt:lpstr>El Patriarcado</vt:lpstr>
      <vt:lpstr>Debates sobre el Patriarcado</vt:lpstr>
      <vt:lpstr>Debates sobre el Patriarcado</vt:lpstr>
      <vt:lpstr>Debates sobre el Patriarcado</vt:lpstr>
      <vt:lpstr>Debates sobre el Patriarcado</vt:lpstr>
      <vt:lpstr>Más allá de los debates</vt:lpstr>
      <vt:lpstr>Más allá de los debates</vt:lpstr>
      <vt:lpstr>El fin del patriarcado como concepto</vt:lpstr>
      <vt:lpstr>Consecuencias del fin del patriarcado como concepto</vt:lpstr>
      <vt:lpstr>Sylvia Walby</vt:lpstr>
      <vt:lpstr>Sylvia Walby</vt:lpstr>
      <vt:lpstr>Sylvia Walby</vt:lpstr>
      <vt:lpstr>Sylvia Walby</vt:lpstr>
      <vt:lpstr>Sylvia Walby</vt:lpstr>
      <vt:lpstr>Sylvia Walby</vt:lpstr>
      <vt:lpstr>Sylvia Walby</vt:lpstr>
      <vt:lpstr>Sylvia Walby</vt:lpstr>
      <vt:lpstr>Sylvia Walby</vt:lpstr>
      <vt:lpstr>Sylvia Walby</vt:lpstr>
      <vt:lpstr>Sylvia Walby</vt:lpstr>
      <vt:lpstr>Sylvia Walby</vt:lpstr>
      <vt:lpstr>Sylvia Walby</vt:lpstr>
      <vt:lpstr>Sylvia Walby</vt:lpstr>
      <vt:lpstr>Sylvia Walby</vt:lpstr>
      <vt:lpstr>Sylvia Walby</vt:lpstr>
      <vt:lpstr>Sylvia Walby</vt:lpstr>
      <vt:lpstr>Sylvia Walby</vt:lpstr>
      <vt:lpstr>Sylvia Walby</vt:lpstr>
      <vt:lpstr>Sylvia Walby</vt:lpstr>
      <vt:lpstr>Sylvia Walby</vt:lpstr>
      <vt:lpstr>Sylvia Walby</vt:lpstr>
      <vt:lpstr>Sylvia Walby</vt:lpstr>
      <vt:lpstr>Sylvia Walby</vt:lpstr>
      <vt:lpstr>Sylvia Walby</vt:lpstr>
      <vt:lpstr>MUCHAS GRACIAS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IMPORTANCIA DE LA FUNDAMENTACIÓN TEÓRICA EN LA INTERVENCIÓN SOCIAL</dc:title>
  <dc:creator>Dra. Juana E. Suárez Conejero</dc:creator>
  <cp:lastModifiedBy>Dra. Juana E. Suárez Conejero</cp:lastModifiedBy>
  <cp:revision>125</cp:revision>
  <dcterms:created xsi:type="dcterms:W3CDTF">2020-08-25T23:47:16Z</dcterms:created>
  <dcterms:modified xsi:type="dcterms:W3CDTF">2021-02-04T16:57:33Z</dcterms:modified>
</cp:coreProperties>
</file>