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5" r:id="rId3"/>
    <p:sldId id="257" r:id="rId4"/>
    <p:sldId id="307" r:id="rId5"/>
    <p:sldId id="280" r:id="rId6"/>
    <p:sldId id="287" r:id="rId7"/>
    <p:sldId id="313" r:id="rId8"/>
    <p:sldId id="281" r:id="rId9"/>
    <p:sldId id="282" r:id="rId10"/>
    <p:sldId id="283" r:id="rId11"/>
    <p:sldId id="284" r:id="rId12"/>
    <p:sldId id="286" r:id="rId13"/>
    <p:sldId id="285" r:id="rId14"/>
    <p:sldId id="316" r:id="rId15"/>
    <p:sldId id="288" r:id="rId16"/>
    <p:sldId id="289" r:id="rId17"/>
    <p:sldId id="323" r:id="rId18"/>
    <p:sldId id="324" r:id="rId19"/>
    <p:sldId id="320" r:id="rId20"/>
    <p:sldId id="322" r:id="rId21"/>
    <p:sldId id="318" r:id="rId22"/>
    <p:sldId id="319" r:id="rId23"/>
    <p:sldId id="290" r:id="rId24"/>
    <p:sldId id="305" r:id="rId25"/>
    <p:sldId id="306" r:id="rId26"/>
    <p:sldId id="308" r:id="rId27"/>
    <p:sldId id="294" r:id="rId28"/>
    <p:sldId id="297" r:id="rId29"/>
    <p:sldId id="301" r:id="rId30"/>
    <p:sldId id="291" r:id="rId31"/>
    <p:sldId id="292" r:id="rId32"/>
    <p:sldId id="293" r:id="rId33"/>
    <p:sldId id="302" r:id="rId34"/>
    <p:sldId id="303" r:id="rId35"/>
    <p:sldId id="304" r:id="rId36"/>
    <p:sldId id="311" r:id="rId37"/>
    <p:sldId id="274" r:id="rId38"/>
    <p:sldId id="312" r:id="rId39"/>
    <p:sldId id="31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09"/>
  </p:normalViewPr>
  <p:slideViewPr>
    <p:cSldViewPr snapToGrid="0" snapToObjects="1">
      <p:cViewPr varScale="1">
        <p:scale>
          <a:sx n="92" d="100"/>
          <a:sy n="92" d="100"/>
        </p:scale>
        <p:origin x="166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lIns="0" tIns="0" rIns="0" bIns="0" anchor="b"/>
          <a:lstStyle>
            <a:lvl1pPr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25"/>
              <a:t>Texto del título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160729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321457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482186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642915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50"/>
              <a:t>Nivel de texto 1</a:t>
            </a:r>
          </a:p>
          <a:p>
            <a:pPr lvl="1">
              <a:defRPr sz="1800"/>
            </a:pPr>
            <a:r>
              <a:rPr sz="2250"/>
              <a:t>Nivel de texto 2</a:t>
            </a:r>
          </a:p>
          <a:p>
            <a:pPr lvl="2">
              <a:defRPr sz="1800"/>
            </a:pPr>
            <a:r>
              <a:rPr sz="2250"/>
              <a:t>Nivel de texto 3</a:t>
            </a:r>
          </a:p>
          <a:p>
            <a:pPr lvl="3">
              <a:defRPr sz="1800"/>
            </a:pPr>
            <a:r>
              <a:rPr sz="2250"/>
              <a:t>Nivel de texto 4</a:t>
            </a:r>
          </a:p>
          <a:p>
            <a:pPr lvl="4">
              <a:defRPr sz="1800"/>
            </a:pPr>
            <a:r>
              <a:rPr sz="2250"/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24642356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/>
              <a:t>Haga clic para modificar el estilo de texto del patrón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0545" y="4624668"/>
            <a:ext cx="7938655" cy="933450"/>
          </a:xfrm>
        </p:spPr>
        <p:txBody>
          <a:bodyPr>
            <a:normAutofit/>
          </a:bodyPr>
          <a:lstStyle/>
          <a:p>
            <a:pPr algn="r"/>
            <a:r>
              <a:rPr lang="es-ES" dirty="0"/>
              <a:t>TEORÍA SOCIAL. GRANDES ESCUELAS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6346" y="5574418"/>
            <a:ext cx="4038600" cy="748553"/>
          </a:xfrm>
        </p:spPr>
        <p:txBody>
          <a:bodyPr>
            <a:normAutofit/>
          </a:bodyPr>
          <a:lstStyle/>
          <a:p>
            <a:r>
              <a:rPr lang="es-ES" sz="1800" dirty="0"/>
              <a:t>Dra. Juana E. Suárez Conejero</a:t>
            </a:r>
          </a:p>
        </p:txBody>
      </p:sp>
    </p:spTree>
    <p:extLst>
      <p:ext uri="{BB962C8B-B14F-4D97-AF65-F5344CB8AC3E}">
        <p14:creationId xmlns:p14="http://schemas.microsoft.com/office/powerpoint/2010/main" val="2620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162725-162C-D44F-B796-7CAAD486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19" y="2899335"/>
            <a:ext cx="7556313" cy="3375152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498474" y="1337371"/>
            <a:ext cx="7558960" cy="774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s-ES_tradnl" sz="200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Una teoría no es un punto de llegada, es la posibilidad de un punto de partida.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s-ES_tradnl" sz="200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Una teoría no es una solución, es una herramienta para comprender, analizar, intervenir en un problema. </a:t>
            </a:r>
          </a:p>
        </p:txBody>
      </p:sp>
    </p:spTree>
    <p:extLst>
      <p:ext uri="{BB962C8B-B14F-4D97-AF65-F5344CB8AC3E}">
        <p14:creationId xmlns:p14="http://schemas.microsoft.com/office/powerpoint/2010/main" val="27106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DFA44F-DD51-E441-AFE9-5E5F1B049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14" y="228600"/>
            <a:ext cx="6293371" cy="4187952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506505" y="5257799"/>
            <a:ext cx="6191157" cy="885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r>
              <a:rPr lang="es-ES_tradnl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La teoría social actúa como un conjunto de hipótesis complejas. </a:t>
            </a:r>
          </a:p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endParaRPr lang="es-ES_tradnl" sz="1400" i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91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498518" y="1985963"/>
            <a:ext cx="365760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buSzPct val="75000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teoría social estudia un objeto (la sociedad) que incluye a quienes lo investigan. Esto hace que las regularidades que la teoría establece sean de carácter histórico.</a:t>
            </a:r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DEF4BC-1B21-2E45-BF4D-4B9F0DDAC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118" y="2377041"/>
            <a:ext cx="4642861" cy="3137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7221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6" y="1463386"/>
            <a:ext cx="3255264" cy="116205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7E365E-ED45-3545-B83E-8943A791F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8" r="1" b="19625"/>
          <a:stretch/>
        </p:blipFill>
        <p:spPr>
          <a:xfrm>
            <a:off x="4168775" y="273050"/>
            <a:ext cx="4597399" cy="6294005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377826" y="3036383"/>
            <a:ext cx="3255264" cy="2392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Las observaciones convierten a las teorías en herramientas científicas</a:t>
            </a:r>
            <a:r>
              <a:rPr lang="es-ES_tradnl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aceptadas (temporalmente), y epistemológicamente validadas (y válidas) para la comunidad científica, lo cual viene provisto de sentidos, pues puede resultar “contaminado” por la moral, la ideología, etc.</a:t>
            </a:r>
          </a:p>
        </p:txBody>
      </p:sp>
    </p:spTree>
    <p:extLst>
      <p:ext uri="{BB962C8B-B14F-4D97-AF65-F5344CB8AC3E}">
        <p14:creationId xmlns:p14="http://schemas.microsoft.com/office/powerpoint/2010/main" val="56550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843" y="2732402"/>
            <a:ext cx="7556313" cy="1116106"/>
          </a:xfrm>
        </p:spPr>
        <p:txBody>
          <a:bodyPr/>
          <a:lstStyle/>
          <a:p>
            <a:r>
              <a:rPr lang="es-ES" dirty="0"/>
              <a:t>Principales escuelas de la teoría social</a:t>
            </a:r>
          </a:p>
        </p:txBody>
      </p:sp>
    </p:spTree>
    <p:extLst>
      <p:ext uri="{BB962C8B-B14F-4D97-AF65-F5344CB8AC3E}">
        <p14:creationId xmlns:p14="http://schemas.microsoft.com/office/powerpoint/2010/main" val="98471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56" y="484094"/>
            <a:ext cx="7556313" cy="1116106"/>
          </a:xfrm>
        </p:spPr>
        <p:txBody>
          <a:bodyPr/>
          <a:lstStyle/>
          <a:p>
            <a:r>
              <a:rPr lang="es-MX" dirty="0"/>
              <a:t>Los 3 grandes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E34BE0-2E33-DB4F-B849-B9B8CFA3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" y="2158911"/>
            <a:ext cx="3014823" cy="38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durkheim">
            <a:extLst>
              <a:ext uri="{FF2B5EF4-FFF2-40B4-BE49-F238E27FC236}">
                <a16:creationId xmlns:a16="http://schemas.microsoft.com/office/drawing/2014/main" id="{8A7A92F5-2A58-DC4E-9244-7851DD64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402" y="2158911"/>
            <a:ext cx="2799222" cy="38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x Weber - Wikipedia, la enciclopedia libre">
            <a:extLst>
              <a:ext uri="{FF2B5EF4-FFF2-40B4-BE49-F238E27FC236}">
                <a16:creationId xmlns:a16="http://schemas.microsoft.com/office/drawing/2014/main" id="{AB5BEEC2-4883-CB41-8A0B-1A9EFC397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00" y="2164558"/>
            <a:ext cx="27940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148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43" y="497012"/>
            <a:ext cx="7556313" cy="1116106"/>
          </a:xfrm>
        </p:spPr>
        <p:txBody>
          <a:bodyPr/>
          <a:lstStyle/>
          <a:p>
            <a:r>
              <a:rPr lang="es-MX" dirty="0"/>
              <a:t>3 Grandes Escuelas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360219" y="1613118"/>
            <a:ext cx="267392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Estructura, dominación y poder</a:t>
            </a:r>
          </a:p>
          <a:p>
            <a:endParaRPr lang="es-MX" sz="2400" dirty="0"/>
          </a:p>
          <a:p>
            <a:r>
              <a:rPr lang="es-MX" sz="2400" dirty="0"/>
              <a:t>Capacidad de la acción colectiva</a:t>
            </a:r>
          </a:p>
          <a:p>
            <a:endParaRPr lang="es-MX" sz="2400" dirty="0"/>
          </a:p>
          <a:p>
            <a:r>
              <a:rPr lang="es-MX" sz="2400" dirty="0"/>
              <a:t>Representaciones colectivas</a:t>
            </a:r>
          </a:p>
          <a:p>
            <a:endParaRPr lang="es-MX" sz="2400" i="1" dirty="0"/>
          </a:p>
        </p:txBody>
      </p:sp>
      <p:pic>
        <p:nvPicPr>
          <p:cNvPr id="4" name="pasted-image.tif">
            <a:extLst>
              <a:ext uri="{FF2B5EF4-FFF2-40B4-BE49-F238E27FC236}">
                <a16:creationId xmlns:a16="http://schemas.microsoft.com/office/drawing/2014/main" id="{438D97E4-C407-E341-805A-A944700A5C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8944" y="1942376"/>
            <a:ext cx="5347855" cy="36410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360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estructura, la dominación y el poder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873104"/>
            <a:ext cx="80771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El auge de la sociedad industrial representó el auge del control.</a:t>
            </a:r>
          </a:p>
          <a:p>
            <a:endParaRPr lang="es-MX" sz="2400" dirty="0"/>
          </a:p>
          <a:p>
            <a:r>
              <a:rPr lang="es-MX" sz="2400" dirty="0"/>
              <a:t>Marx, basándose en Hegel, elabora un complejo entramado teórico para comprender su actualidad desde regularidades históricas (modos de producción).</a:t>
            </a:r>
          </a:p>
          <a:p>
            <a:endParaRPr lang="es-MX" sz="2400" dirty="0"/>
          </a:p>
          <a:p>
            <a:r>
              <a:rPr lang="es-MX" sz="2400" dirty="0"/>
              <a:t>A ello añade su visión dialéctica, donde el concepto de clases sociales juega un rol fundamental. Su teoría concibe el conflicto entre las clases como el motor del cambio.</a:t>
            </a:r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934870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estructura, la dominación y el poder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873104"/>
            <a:ext cx="80771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El análisis social desde la estructura (base y superestructura) devela los mecanismos de ejercicio del poder y dominación entre las clases sociales.</a:t>
            </a:r>
          </a:p>
          <a:p>
            <a:endParaRPr lang="es-MX" sz="2400" dirty="0"/>
          </a:p>
          <a:p>
            <a:r>
              <a:rPr lang="es-MX" sz="2400" dirty="0"/>
              <a:t>La ley del valor pone en el centro del debate a la esfera económica. Marx desentraña el capitalismo.</a:t>
            </a:r>
          </a:p>
          <a:p>
            <a:endParaRPr lang="es-MX" sz="2400" dirty="0"/>
          </a:p>
          <a:p>
            <a:r>
              <a:rPr lang="es-MX" sz="2400" i="1" dirty="0"/>
              <a:t>Esta escuela se centra en cómo lo estructural (en este caso lo económico) determina, en última instancia, a los sujetos sociales.</a:t>
            </a:r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775046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acción colectiva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332776"/>
            <a:ext cx="8077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Max Weber define: </a:t>
            </a:r>
          </a:p>
          <a:p>
            <a:endParaRPr lang="es-MX" sz="2400" dirty="0"/>
          </a:p>
          <a:p>
            <a:r>
              <a:rPr lang="es-MX" sz="2400" dirty="0"/>
              <a:t>"Debe entenderse por sociología [...]: una ciencia que pretenda comprender, interpretándola, la acción social, para de esa manera explicarla causalmente en su desarrollo y efectos”.</a:t>
            </a:r>
          </a:p>
          <a:p>
            <a:endParaRPr lang="es-MX" sz="2400" dirty="0"/>
          </a:p>
          <a:p>
            <a:r>
              <a:rPr lang="es-MX" sz="2400" dirty="0"/>
              <a:t>Weber busca dar cuenta del sentido de la acción social, a partir de sus causas sociales y no de los motivos psicológicos internos de los individuos. </a:t>
            </a:r>
          </a:p>
          <a:p>
            <a:endParaRPr lang="es-MX" sz="2400" dirty="0"/>
          </a:p>
          <a:p>
            <a:r>
              <a:rPr lang="es-MX" sz="2400" dirty="0"/>
              <a:t>En este sentido, la comprensión de la acción se orienta hacia la conducta externa de los actores y hacia las regularidades o leyes que la guían o determinan.</a:t>
            </a:r>
          </a:p>
        </p:txBody>
      </p:sp>
    </p:spTree>
    <p:extLst>
      <p:ext uri="{BB962C8B-B14F-4D97-AF65-F5344CB8AC3E}">
        <p14:creationId xmlns:p14="http://schemas.microsoft.com/office/powerpoint/2010/main" val="411977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458384" y="4055715"/>
            <a:ext cx="8397882" cy="1965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57">
              <a:defRPr sz="1800"/>
            </a:pPr>
            <a:endParaRPr sz="1758" cap="all" dirty="0">
              <a:latin typeface="Arial"/>
              <a:ea typeface="Arial"/>
              <a:cs typeface="Arial"/>
              <a:sym typeface="Arial"/>
            </a:endParaRPr>
          </a:p>
          <a:p>
            <a:pPr defTabSz="321457"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PRECISIONES INICIALES:</a:t>
            </a:r>
          </a:p>
          <a:p>
            <a:pPr defTabSz="321457">
              <a:defRPr sz="1800"/>
            </a:pPr>
            <a:endParaRPr lang="es-ES_tradnl" sz="1758" cap="all" dirty="0">
              <a:latin typeface="Arial"/>
              <a:ea typeface="Arial"/>
              <a:cs typeface="Arial"/>
              <a:sym typeface="Arial"/>
            </a:endParaRPr>
          </a:p>
          <a:p>
            <a:pPr marL="321457" indent="-321457" defTabSz="321457">
              <a:buAutoNum type="arabicPeriod"/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INTERVENCIONES POLÉMICAS POR DEFINICIÓN.</a:t>
            </a:r>
          </a:p>
          <a:p>
            <a:pPr marL="321457" indent="-321457" defTabSz="321457">
              <a:buAutoNum type="arabicPeriod"/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ESPACIO DE LA CRÍTICA EN LAS CIENCIAS SOCIALES.</a:t>
            </a:r>
          </a:p>
          <a:p>
            <a:pPr marL="321457" indent="-321457" defTabSz="321457">
              <a:buAutoNum type="arabicPeriod"/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MÁS PREGUNTAS QUE RESPUESTAS.</a:t>
            </a:r>
            <a:endParaRPr sz="1758" cap="all" dirty="0">
              <a:latin typeface="Arial"/>
              <a:ea typeface="Arial"/>
              <a:cs typeface="Arial"/>
              <a:sym typeface="Arial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1758" cap="all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66" y="321469"/>
            <a:ext cx="5625703" cy="37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344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acción colectiva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332776"/>
            <a:ext cx="8077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En este sentido, la comprensión de la acción se orienta hacia la conducta externa de los actores y hacia las regularidades o leyes que la guían o determinan.</a:t>
            </a:r>
          </a:p>
          <a:p>
            <a:endParaRPr lang="es-MX" sz="2400" dirty="0"/>
          </a:p>
          <a:p>
            <a:r>
              <a:rPr lang="es-MX" sz="2400" dirty="0"/>
              <a:t>Con posterioridad a la muerte de Weber se desarrollaron diversas corrientes sociológicas que retomaron el tema de la interpretación del sentido de la acción.</a:t>
            </a:r>
          </a:p>
          <a:p>
            <a:endParaRPr lang="es-MX" sz="2400" dirty="0"/>
          </a:p>
          <a:p>
            <a:r>
              <a:rPr lang="es-MX" sz="2400" i="1" dirty="0"/>
              <a:t>Esta escuela se centra en cómo los sujetos (actores) sociales, pueden ejercer su capacidad de acción frente a lo estructural.</a:t>
            </a:r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450335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las representaciones colectivas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2150194"/>
            <a:ext cx="80771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Durkheim observa un dato relevante: todos los miembros de una sociedad tienen percepciones similares. Más aún, notó que la manera de ordenar y jerarquizar las percepciones cambiaba de una sociedad a otra. </a:t>
            </a:r>
          </a:p>
          <a:p>
            <a:endParaRPr lang="es-MX" sz="2400" dirty="0"/>
          </a:p>
          <a:p>
            <a:r>
              <a:rPr lang="es-MX" sz="2400" dirty="0"/>
              <a:t>Para Durkheim las formas de percibir el mundo eran de origen social. “Es el individuo quien nace de la sociedad y no la sociedad de los individuos”.</a:t>
            </a:r>
          </a:p>
          <a:p>
            <a:endParaRPr lang="es-MX" sz="2400" i="1" dirty="0"/>
          </a:p>
        </p:txBody>
      </p:sp>
    </p:spTree>
    <p:extLst>
      <p:ext uri="{BB962C8B-B14F-4D97-AF65-F5344CB8AC3E}">
        <p14:creationId xmlns:p14="http://schemas.microsoft.com/office/powerpoint/2010/main" val="502870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las representaciones colectivas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956231"/>
            <a:ext cx="807719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El lenguaje juega un rol central en este Escuela. En tanto elaboración colectiva, expresa la manera en que una sociedad concibe los objetos. </a:t>
            </a:r>
          </a:p>
          <a:p>
            <a:endParaRPr lang="es-MX" sz="2400" dirty="0"/>
          </a:p>
          <a:p>
            <a:r>
              <a:rPr lang="es-MX" sz="2400" dirty="0"/>
              <a:t>Los conceptos son representaciones colectivas y añaden a la experiencia personal una parte de la sabiduría acumulada por la sociedad a lo largo de los siglos. Para Durkheim pensar es un acto impersonal. </a:t>
            </a:r>
          </a:p>
          <a:p>
            <a:endParaRPr lang="es-MX" sz="2400" i="1" dirty="0"/>
          </a:p>
          <a:p>
            <a:r>
              <a:rPr lang="es-MX" sz="2400" i="1" dirty="0"/>
              <a:t>Esta Escuela se centra en que nuestro mundo exterior es una construcción social, que nos antecede y nos conforma.</a:t>
            </a:r>
          </a:p>
          <a:p>
            <a:endParaRPr lang="es-MX" sz="2800" i="1" dirty="0"/>
          </a:p>
        </p:txBody>
      </p:sp>
    </p:spTree>
    <p:extLst>
      <p:ext uri="{BB962C8B-B14F-4D97-AF65-F5344CB8AC3E}">
        <p14:creationId xmlns:p14="http://schemas.microsoft.com/office/powerpoint/2010/main" val="325262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43" y="497012"/>
            <a:ext cx="7556313" cy="1116106"/>
          </a:xfrm>
        </p:spPr>
        <p:txBody>
          <a:bodyPr/>
          <a:lstStyle/>
          <a:p>
            <a:r>
              <a:rPr lang="es-MX" dirty="0"/>
              <a:t>La Gran Escuela BORRADA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B0A4B73-865C-B546-97FC-0415DD51F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0098"/>
            <a:ext cx="3095747" cy="42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3E37495-44B0-BC4D-A06F-B4330E25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81" y="1710097"/>
            <a:ext cx="2751774" cy="423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8465144-F42F-8E49-A8CA-D7B21A050908}"/>
              </a:ext>
            </a:extLst>
          </p:cNvPr>
          <p:cNvSpPr/>
          <p:nvPr/>
        </p:nvSpPr>
        <p:spPr>
          <a:xfrm>
            <a:off x="226866" y="6040578"/>
            <a:ext cx="8917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Marianne Weber              Beatrice Webb       Harriet Martineau  </a:t>
            </a:r>
          </a:p>
          <a:p>
            <a:endParaRPr lang="es-MX" sz="2400" i="1" dirty="0"/>
          </a:p>
          <a:p>
            <a:endParaRPr lang="es-MX" sz="2400" i="1" dirty="0"/>
          </a:p>
        </p:txBody>
      </p:sp>
      <p:pic>
        <p:nvPicPr>
          <p:cNvPr id="3078" name="Picture 6" descr="Resultado de imagen para harriet martineau">
            <a:extLst>
              <a:ext uri="{FF2B5EF4-FFF2-40B4-BE49-F238E27FC236}">
                <a16:creationId xmlns:a16="http://schemas.microsoft.com/office/drawing/2014/main" id="{68B132CF-16B9-2445-804E-60544262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89" y="1710098"/>
            <a:ext cx="2685768" cy="42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634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n pueblo, un continente | Arte latinoamericano, Arte latino ...">
            <a:extLst>
              <a:ext uri="{FF2B5EF4-FFF2-40B4-BE49-F238E27FC236}">
                <a16:creationId xmlns:a16="http://schemas.microsoft.com/office/drawing/2014/main" id="{D9FE1761-84AC-FB47-86EF-6EF46F86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93" y="1417666"/>
            <a:ext cx="46455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43" y="497012"/>
            <a:ext cx="7556313" cy="1116106"/>
          </a:xfrm>
        </p:spPr>
        <p:txBody>
          <a:bodyPr/>
          <a:lstStyle/>
          <a:p>
            <a:r>
              <a:rPr lang="es-MX" dirty="0"/>
              <a:t>La teoría social latinoamericana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8465144-F42F-8E49-A8CA-D7B21A050908}"/>
              </a:ext>
            </a:extLst>
          </p:cNvPr>
          <p:cNvSpPr/>
          <p:nvPr/>
        </p:nvSpPr>
        <p:spPr>
          <a:xfrm>
            <a:off x="568035" y="1911924"/>
            <a:ext cx="891713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Marcos Roitman</a:t>
            </a:r>
          </a:p>
          <a:p>
            <a:r>
              <a:rPr lang="es-MX" sz="2400" dirty="0"/>
              <a:t>Paulo Freire</a:t>
            </a:r>
          </a:p>
          <a:p>
            <a:r>
              <a:rPr lang="es-MX" sz="2400" dirty="0"/>
              <a:t>Saskia Sassen</a:t>
            </a:r>
          </a:p>
          <a:p>
            <a:r>
              <a:rPr lang="es-MX" sz="2400" dirty="0"/>
              <a:t>Albert Bandura</a:t>
            </a:r>
          </a:p>
          <a:p>
            <a:r>
              <a:rPr lang="es-MX" sz="2400" dirty="0"/>
              <a:t>Boaventura de Sousa</a:t>
            </a:r>
          </a:p>
          <a:p>
            <a:r>
              <a:rPr lang="es-MX" sz="2400" dirty="0"/>
              <a:t>Enrique Dussel</a:t>
            </a:r>
          </a:p>
          <a:p>
            <a:r>
              <a:rPr lang="es-MX" sz="2400" dirty="0"/>
              <a:t>Pablo González Casanova</a:t>
            </a:r>
          </a:p>
          <a:p>
            <a:r>
              <a:rPr lang="es-MX" sz="2400" dirty="0"/>
              <a:t>Rita Segato</a:t>
            </a:r>
          </a:p>
          <a:p>
            <a:r>
              <a:rPr lang="es-MX" sz="2400" dirty="0"/>
              <a:t>Isabel Rauber</a:t>
            </a:r>
          </a:p>
          <a:p>
            <a:r>
              <a:rPr lang="es-MX" sz="2400" dirty="0"/>
              <a:t>Y un gran etc.</a:t>
            </a:r>
          </a:p>
          <a:p>
            <a:endParaRPr lang="es-MX" sz="2400" i="1" dirty="0"/>
          </a:p>
        </p:txBody>
      </p:sp>
    </p:spTree>
    <p:extLst>
      <p:ext uri="{BB962C8B-B14F-4D97-AF65-F5344CB8AC3E}">
        <p14:creationId xmlns:p14="http://schemas.microsoft.com/office/powerpoint/2010/main" val="3354605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43" y="497012"/>
            <a:ext cx="7556313" cy="1116106"/>
          </a:xfrm>
        </p:spPr>
        <p:txBody>
          <a:bodyPr/>
          <a:lstStyle/>
          <a:p>
            <a:r>
              <a:rPr lang="es-MX" dirty="0"/>
              <a:t>La teoría social hoy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E9CA65-7DF4-E440-BEFA-1293FB1AD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118"/>
            <a:ext cx="9144000" cy="42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843" y="2732402"/>
            <a:ext cx="7556313" cy="1116106"/>
          </a:xfrm>
        </p:spPr>
        <p:txBody>
          <a:bodyPr/>
          <a:lstStyle/>
          <a:p>
            <a:r>
              <a:rPr lang="es-ES" dirty="0"/>
              <a:t>LOS GRANDES POSTULADOS EN TEORÍA SOCIAL … </a:t>
            </a:r>
            <a:br>
              <a:rPr lang="es-ES" dirty="0"/>
            </a:b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79257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3932" y="218579"/>
            <a:ext cx="7556313" cy="1116106"/>
          </a:xfrm>
        </p:spPr>
        <p:txBody>
          <a:bodyPr/>
          <a:lstStyle/>
          <a:p>
            <a:r>
              <a:rPr lang="es-ES" dirty="0"/>
              <a:t>Karl Marx</a:t>
            </a:r>
            <a:br>
              <a:rPr lang="es-ES" dirty="0"/>
            </a:br>
            <a:r>
              <a:rPr lang="es-ES" dirty="0"/>
              <a:t>Grandes postulados</a:t>
            </a:r>
            <a:endParaRPr lang="es-ES" sz="3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494184" y="1745774"/>
            <a:ext cx="41886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El ser social determina la conciencia social</a:t>
            </a:r>
          </a:p>
          <a:p>
            <a:endParaRPr lang="es-ES" sz="2200" dirty="0"/>
          </a:p>
          <a:p>
            <a:r>
              <a:rPr lang="es-ES" sz="2200" dirty="0"/>
              <a:t>No es la conciencia del hombre lo que determina su forma de ser, sino su forma de ser social lo que determina su conciencia.</a:t>
            </a:r>
          </a:p>
          <a:p>
            <a:endParaRPr lang="es-ES" sz="2200" dirty="0"/>
          </a:p>
          <a:p>
            <a:r>
              <a:rPr lang="es-ES" sz="2200" dirty="0"/>
              <a:t>Con este postulado se inaugura una sociología del comportamiento y del conocimiento.</a:t>
            </a:r>
          </a:p>
          <a:p>
            <a:endParaRPr lang="es-ES" sz="2200" dirty="0"/>
          </a:p>
          <a:p>
            <a:r>
              <a:rPr lang="es-ES" sz="2200" dirty="0"/>
              <a:t>El hombre piensa como vive.</a:t>
            </a:r>
          </a:p>
        </p:txBody>
      </p:sp>
      <p:pic>
        <p:nvPicPr>
          <p:cNvPr id="6" name="Picture 2" descr="La influencia de Karl Marx: un contrafáctico | Letras Libres">
            <a:extLst>
              <a:ext uri="{FF2B5EF4-FFF2-40B4-BE49-F238E27FC236}">
                <a16:creationId xmlns:a16="http://schemas.microsoft.com/office/drawing/2014/main" id="{88D85052-5469-D645-8DB8-593B9D39F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r="18034"/>
          <a:stretch/>
        </p:blipFill>
        <p:spPr bwMode="auto">
          <a:xfrm>
            <a:off x="5130514" y="2336382"/>
            <a:ext cx="3359971" cy="297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746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3932" y="218579"/>
            <a:ext cx="7556313" cy="1116106"/>
          </a:xfrm>
        </p:spPr>
        <p:txBody>
          <a:bodyPr/>
          <a:lstStyle/>
          <a:p>
            <a:r>
              <a:rPr lang="es-ES" dirty="0"/>
              <a:t>Karl Marx</a:t>
            </a:r>
            <a:br>
              <a:rPr lang="es-ES" dirty="0"/>
            </a:br>
            <a:r>
              <a:rPr lang="es-ES" dirty="0"/>
              <a:t>Grandes postulados</a:t>
            </a:r>
            <a:endParaRPr lang="es-ES" sz="3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4572000" y="2459504"/>
            <a:ext cx="417491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El Método dialéctico como herramienta para la construcción teórica</a:t>
            </a:r>
          </a:p>
          <a:p>
            <a:endParaRPr lang="es-ES" sz="2200" u="sng" dirty="0"/>
          </a:p>
          <a:p>
            <a:r>
              <a:rPr lang="es-ES" sz="2200" dirty="0"/>
              <a:t>Comprender a la sociedad como un todo.</a:t>
            </a:r>
          </a:p>
          <a:p>
            <a:endParaRPr lang="es-ES" sz="2400" u="sng" dirty="0"/>
          </a:p>
        </p:txBody>
      </p:sp>
      <p:sp>
        <p:nvSpPr>
          <p:cNvPr id="3" name="CuadroTexto 2"/>
          <p:cNvSpPr txBox="1"/>
          <p:nvPr/>
        </p:nvSpPr>
        <p:spPr>
          <a:xfrm>
            <a:off x="4572000" y="4146155"/>
            <a:ext cx="4174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/>
          </a:p>
          <a:p>
            <a:r>
              <a:rPr lang="es-ES" sz="2200" dirty="0"/>
              <a:t>El desarrollo histórico viene dado por las contradicciones sociales.</a:t>
            </a:r>
          </a:p>
        </p:txBody>
      </p:sp>
      <p:pic>
        <p:nvPicPr>
          <p:cNvPr id="1026" name="Picture 2" descr="Karl Marx - Wikipedia, la enciclopedia libre">
            <a:extLst>
              <a:ext uri="{FF2B5EF4-FFF2-40B4-BE49-F238E27FC236}">
                <a16:creationId xmlns:a16="http://schemas.microsoft.com/office/drawing/2014/main" id="{F24566EB-54E0-594B-B846-5488F29E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73" y="2397683"/>
            <a:ext cx="251460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95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3932" y="218579"/>
            <a:ext cx="7556313" cy="1116106"/>
          </a:xfrm>
        </p:spPr>
        <p:txBody>
          <a:bodyPr/>
          <a:lstStyle/>
          <a:p>
            <a:r>
              <a:rPr lang="es-ES" dirty="0"/>
              <a:t>Karl Marx</a:t>
            </a:r>
            <a:br>
              <a:rPr lang="es-ES" dirty="0"/>
            </a:br>
            <a:r>
              <a:rPr lang="es-ES" dirty="0"/>
              <a:t>Grandes postulados</a:t>
            </a:r>
            <a:endParaRPr lang="es-ES" sz="3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13932" y="1896982"/>
            <a:ext cx="319606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El Materialismo histórico como método de análisis</a:t>
            </a:r>
          </a:p>
          <a:p>
            <a:endParaRPr lang="es-ES" sz="2200" u="sng" dirty="0"/>
          </a:p>
          <a:p>
            <a:r>
              <a:rPr lang="es-ES" sz="2200" dirty="0"/>
              <a:t>Las formaciones económico sociales son productos históricos derivados de la división social del trabajo.</a:t>
            </a:r>
          </a:p>
          <a:p>
            <a:endParaRPr lang="es-ES" sz="2400" dirty="0"/>
          </a:p>
        </p:txBody>
      </p:sp>
      <p:pic>
        <p:nvPicPr>
          <p:cNvPr id="7" name="Picture 2" descr="Marxismo - Wikipedia, la enciclopedia libre">
            <a:extLst>
              <a:ext uri="{FF2B5EF4-FFF2-40B4-BE49-F238E27FC236}">
                <a16:creationId xmlns:a16="http://schemas.microsoft.com/office/drawing/2014/main" id="{049B1C21-D84A-A244-8018-282C2C7F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88" y="1896982"/>
            <a:ext cx="2923112" cy="36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9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Teoría social. Grandes Escuelas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2021409"/>
            <a:ext cx="7855817" cy="4462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3 PARTES</a:t>
            </a:r>
          </a:p>
          <a:p>
            <a:pPr marL="0" indent="0">
              <a:buNone/>
            </a:pPr>
            <a:endParaRPr lang="es-ES" sz="2400" dirty="0"/>
          </a:p>
          <a:p>
            <a:r>
              <a:rPr lang="es-ES_tradnl" dirty="0"/>
              <a:t>Teoría social. Rasgos y utilidad.</a:t>
            </a:r>
            <a:endParaRPr lang="es-MX" dirty="0"/>
          </a:p>
          <a:p>
            <a:r>
              <a:rPr lang="es-ES_tradnl" dirty="0"/>
              <a:t>Las principales escuelas de la teoría social.</a:t>
            </a:r>
          </a:p>
          <a:p>
            <a:r>
              <a:rPr lang="es-MX" dirty="0"/>
              <a:t>Los grandes postulados en teoría social.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7956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Durkheim </a:t>
            </a:r>
            <a:r>
              <a:rPr lang="mr-IN" dirty="0"/>
              <a:t>–</a:t>
            </a:r>
            <a:r>
              <a:rPr lang="es-ES" dirty="0"/>
              <a:t> Grandes postulados</a:t>
            </a:r>
            <a:endParaRPr lang="es-ES" sz="3200" dirty="0"/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498474" y="1611720"/>
            <a:ext cx="4849381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sustantividad de los hechos sociales</a:t>
            </a:r>
          </a:p>
          <a:p>
            <a:endParaRPr lang="es-ES" sz="2200" dirty="0"/>
          </a:p>
          <a:p>
            <a:r>
              <a:rPr lang="es-ES" sz="2200" dirty="0"/>
              <a:t>La ciencia que los estudia es independiente.</a:t>
            </a:r>
          </a:p>
          <a:p>
            <a:endParaRPr lang="es-ES" sz="2200" dirty="0"/>
          </a:p>
          <a:p>
            <a:r>
              <a:rPr lang="es-ES" sz="2200" dirty="0"/>
              <a:t>Lo que nosotros encontramos en el hombre no es su propia substancia, sino un conjunto de cosas que lo desbordan infinitamente (costumbres, moral, creencias, etc.) y que sobrepasan a su propia substancia.</a:t>
            </a:r>
          </a:p>
          <a:p>
            <a:endParaRPr lang="es-ES" sz="2400" dirty="0"/>
          </a:p>
        </p:txBody>
      </p:sp>
      <p:pic>
        <p:nvPicPr>
          <p:cNvPr id="5" name="Picture 6" descr="Resultado de imagen para durkheim">
            <a:extLst>
              <a:ext uri="{FF2B5EF4-FFF2-40B4-BE49-F238E27FC236}">
                <a16:creationId xmlns:a16="http://schemas.microsoft.com/office/drawing/2014/main" id="{76B7D3DE-EB43-E24C-A66A-41A0D531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771" y="2109141"/>
            <a:ext cx="2799222" cy="38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67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Durkheim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637308" y="1352762"/>
            <a:ext cx="425297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sociedad es más que una yuxtaposición de elementos individuales</a:t>
            </a:r>
          </a:p>
          <a:p>
            <a:endParaRPr lang="es-ES" sz="2200" dirty="0"/>
          </a:p>
          <a:p>
            <a:r>
              <a:rPr lang="es-ES" sz="2200" dirty="0"/>
              <a:t>La sociedad posee una conciencia colectiva. Los individuos tienen creencias de las cuales no son autores.</a:t>
            </a:r>
          </a:p>
          <a:p>
            <a:r>
              <a:rPr lang="es-ES" sz="2200" dirty="0"/>
              <a:t>El hecho social es anterior al individuo y se caracteriza por su poder coercitivo. Los juicios y opiniones individuales no modifican su estructura.</a:t>
            </a:r>
          </a:p>
          <a:p>
            <a:endParaRPr lang="es-ES" sz="2400" dirty="0"/>
          </a:p>
        </p:txBody>
      </p:sp>
      <p:pic>
        <p:nvPicPr>
          <p:cNvPr id="6146" name="Picture 2" descr="Emile Durkheim considerado uno de los padres de las ciencias sociales">
            <a:extLst>
              <a:ext uri="{FF2B5EF4-FFF2-40B4-BE49-F238E27FC236}">
                <a16:creationId xmlns:a16="http://schemas.microsoft.com/office/drawing/2014/main" id="{8C73C90F-DB93-FC49-BA6A-566D030AB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r="8874"/>
          <a:stretch/>
        </p:blipFill>
        <p:spPr bwMode="auto">
          <a:xfrm>
            <a:off x="5219107" y="2208068"/>
            <a:ext cx="2951119" cy="34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08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Durkheim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601042" y="4465367"/>
            <a:ext cx="745374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>
                <a:latin typeface="+mj-lt"/>
              </a:rPr>
              <a:t>Lo social se explica por lo social. La teoría no preexiste a lo social</a:t>
            </a:r>
          </a:p>
          <a:p>
            <a:endParaRPr lang="es-ES" sz="2200" dirty="0">
              <a:latin typeface="+mj-lt"/>
            </a:endParaRPr>
          </a:p>
          <a:p>
            <a:r>
              <a:rPr lang="es-ES" sz="2200" dirty="0">
                <a:latin typeface="+mj-lt"/>
              </a:rPr>
              <a:t>“</a:t>
            </a:r>
            <a:r>
              <a:rPr lang="es-ES_tradnl" sz="2200" dirty="0">
                <a:latin typeface="+mj-lt"/>
              </a:rPr>
              <a:t>En la medida en que el hombre es un producto de la sociedad está explicado por ello </a:t>
            </a:r>
            <a:r>
              <a:rPr lang="mr-IN" sz="2200" dirty="0">
                <a:latin typeface="+mj-lt"/>
              </a:rPr>
              <a:t>…</a:t>
            </a:r>
            <a:r>
              <a:rPr lang="es-ES_tradnl" sz="2200" dirty="0">
                <a:latin typeface="+mj-lt"/>
              </a:rPr>
              <a:t> la historia solo es para nosotros un medio de analizar la naturaleza humana. </a:t>
            </a:r>
            <a:r>
              <a:rPr lang="es-ES" sz="2200" dirty="0">
                <a:latin typeface="+mj-lt"/>
              </a:rPr>
              <a:t>”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ES" sz="2400" dirty="0"/>
          </a:p>
        </p:txBody>
      </p:sp>
      <p:pic>
        <p:nvPicPr>
          <p:cNvPr id="7170" name="Picture 2" descr="Émile Durkheim, el padre de la Sociología | La Tiendita de Don Filo">
            <a:extLst>
              <a:ext uri="{FF2B5EF4-FFF2-40B4-BE49-F238E27FC236}">
                <a16:creationId xmlns:a16="http://schemas.microsoft.com/office/drawing/2014/main" id="{B6B4BD61-9B7B-1A4A-8871-24C97A6F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2" y="1329801"/>
            <a:ext cx="5302632" cy="29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245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Weber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4308695" y="1600200"/>
            <a:ext cx="336027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subjetividad de la teoría social</a:t>
            </a:r>
          </a:p>
          <a:p>
            <a:endParaRPr lang="es-ES" sz="2200" dirty="0"/>
          </a:p>
          <a:p>
            <a:r>
              <a:rPr lang="es-ES" sz="2200" dirty="0"/>
              <a:t>Las ciencias sociales no podrán llegar a ser ciencias exactas, dado que los principios sobre los que se sustentan son humanos, por tanto, son subjetivos en vez de objetivos.</a:t>
            </a:r>
          </a:p>
          <a:p>
            <a:endParaRPr lang="es-ES" sz="2400" dirty="0"/>
          </a:p>
          <a:p>
            <a:endParaRPr lang="es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92516" y="5624575"/>
            <a:ext cx="3776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7" name="Picture 8" descr="Max Weber - Wikipedia, la enciclopedia libre">
            <a:extLst>
              <a:ext uri="{FF2B5EF4-FFF2-40B4-BE49-F238E27FC236}">
                <a16:creationId xmlns:a16="http://schemas.microsoft.com/office/drawing/2014/main" id="{B905988D-B216-1A42-8473-10C21546B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9" y="1776791"/>
            <a:ext cx="27940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92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Weber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602528" y="4061092"/>
            <a:ext cx="793894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racionalidad de la comprensión</a:t>
            </a:r>
          </a:p>
          <a:p>
            <a:endParaRPr lang="es-ES" sz="2200" dirty="0"/>
          </a:p>
          <a:p>
            <a:r>
              <a:rPr lang="es-MX" sz="2200" dirty="0"/>
              <a:t>La comprensión hermenéutica es un paso indispensable en la investigación, pero toda ciencia aspira a la explicación; por tanto, la comprensión hermenéutica debe conllevar la formación de conceptos y la construcción y verificación de enunciados causales.</a:t>
            </a:r>
            <a:endParaRPr lang="es-ES" sz="2200" dirty="0"/>
          </a:p>
          <a:p>
            <a:endParaRPr lang="es-ES" sz="2400" dirty="0"/>
          </a:p>
        </p:txBody>
      </p:sp>
      <p:pic>
        <p:nvPicPr>
          <p:cNvPr id="8194" name="Picture 2" descr="Caldero Político: La Política como vocación en Max Weber | ipuntocom">
            <a:extLst>
              <a:ext uri="{FF2B5EF4-FFF2-40B4-BE49-F238E27FC236}">
                <a16:creationId xmlns:a16="http://schemas.microsoft.com/office/drawing/2014/main" id="{75BC5363-348B-3C4A-958A-1CD0C721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8" y="1206254"/>
            <a:ext cx="4589921" cy="25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182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Weber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276630" y="1469591"/>
            <a:ext cx="31702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El reconocimiento del papel del actor</a:t>
            </a:r>
          </a:p>
          <a:p>
            <a:endParaRPr lang="es-ES" sz="2200" dirty="0"/>
          </a:p>
          <a:p>
            <a:r>
              <a:rPr lang="es-MX" sz="2200" dirty="0"/>
              <a:t>Weber consideró que el objeto de las ciencias sociales era la acción social, entendida como: una acción donde el sentido está referido a la conducta de otros, orientándose por ésta para su desarrollo.</a:t>
            </a:r>
            <a:endParaRPr lang="es-ES" sz="2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92516" y="5624575"/>
            <a:ext cx="3776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9218" name="Picture 2" descr="Max Weber | Quién fue, biografía, pensamiento, teorías ...">
            <a:extLst>
              <a:ext uri="{FF2B5EF4-FFF2-40B4-BE49-F238E27FC236}">
                <a16:creationId xmlns:a16="http://schemas.microsoft.com/office/drawing/2014/main" id="{8EB4A58D-5C36-2F42-BEFA-C74C32B07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r="18752"/>
          <a:stretch/>
        </p:blipFill>
        <p:spPr bwMode="auto">
          <a:xfrm>
            <a:off x="498474" y="1986107"/>
            <a:ext cx="3266077" cy="34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265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843" y="2732402"/>
            <a:ext cx="7556313" cy="1116106"/>
          </a:xfrm>
        </p:spPr>
        <p:txBody>
          <a:bodyPr/>
          <a:lstStyle/>
          <a:p>
            <a:r>
              <a:rPr lang="es-ES" dirty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356124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98474" y="1716765"/>
            <a:ext cx="7855817" cy="5432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LA INVESTIGACIÓN Y LA TEORÍA SON FUNDAMENTALES PARA COMPRENDER LOS PROBLEMAS DE LAS CIENCIAS SOCIALES Y PARA INTERVENIR EN LOS PROBLEMAS SOCIALES.</a:t>
            </a:r>
          </a:p>
          <a:p>
            <a:pPr marL="0" indent="0">
              <a:buNone/>
            </a:pPr>
            <a:r>
              <a:rPr lang="es-ES" dirty="0"/>
              <a:t>NO PODEMOS HABLAR DE UNA INVESTIGACIÓN PURAMENTE TEÓRICA. ES FUNDAMENTAL ARTICULAR LA TEORÍA CON LA ACCIÓN.</a:t>
            </a:r>
          </a:p>
          <a:p>
            <a:pPr marL="0" indent="0">
              <a:buNone/>
            </a:pPr>
            <a:r>
              <a:rPr lang="es-ES" dirty="0"/>
              <a:t>DEBEMOS ROMPER CON LA CLASIFICACIÓN POSITIVISTA QUE NOS CONDUCE AL ENDOGENISMO. NECESITAMOS LA MULTIDISCIPLINA</a:t>
            </a:r>
          </a:p>
          <a:p>
            <a:pPr marL="0" indent="0">
              <a:buNone/>
            </a:pPr>
            <a:r>
              <a:rPr lang="es-ES" dirty="0"/>
              <a:t>SE TRATA DE LA INVESTIGACIÓN EN CIENCIAS SOCIALES Y EL USO DE SUS APORTES PARA INTERVENIR EN LO SOCIAL</a:t>
            </a:r>
          </a:p>
        </p:txBody>
      </p:sp>
    </p:spTree>
    <p:extLst>
      <p:ext uri="{BB962C8B-B14F-4D97-AF65-F5344CB8AC3E}">
        <p14:creationId xmlns:p14="http://schemas.microsoft.com/office/powerpoint/2010/main" val="684667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 anchor="t">
            <a:normAutofit/>
          </a:bodyPr>
          <a:lstStyle/>
          <a:p>
            <a:r>
              <a:rPr lang="es-ES" dirty="0"/>
              <a:t>Conclusiones</a:t>
            </a:r>
          </a:p>
        </p:txBody>
      </p:sp>
      <p:pic>
        <p:nvPicPr>
          <p:cNvPr id="10242" name="Picture 2" descr="Friedrich Engels: más allá de la sombra Karl Marx">
            <a:extLst>
              <a:ext uri="{FF2B5EF4-FFF2-40B4-BE49-F238E27FC236}">
                <a16:creationId xmlns:a16="http://schemas.microsoft.com/office/drawing/2014/main" id="{9AD0A9D7-0F0D-CE43-8B70-C2BD2CB4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175" y="1463127"/>
            <a:ext cx="5192183" cy="34551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Marcador de contenido 2"/>
          <p:cNvSpPr>
            <a:spLocks noGrp="1"/>
          </p:cNvSpPr>
          <p:nvPr>
            <p:ph sz="half" idx="14"/>
          </p:nvPr>
        </p:nvSpPr>
        <p:spPr>
          <a:xfrm>
            <a:off x="125051" y="5044452"/>
            <a:ext cx="8893898" cy="1965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spcBef>
                <a:spcPts val="0"/>
              </a:spcBef>
              <a:buNone/>
            </a:pPr>
            <a:r>
              <a:rPr lang="es-ES" sz="2200" dirty="0"/>
              <a:t>“Una onza de acción es el valor de una tonelada de teoría”.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2200" dirty="0" err="1"/>
              <a:t>Frederic</a:t>
            </a:r>
            <a:r>
              <a:rPr lang="es-ES" sz="2200" dirty="0"/>
              <a:t> Engels.</a:t>
            </a:r>
          </a:p>
        </p:txBody>
      </p:sp>
    </p:spTree>
    <p:extLst>
      <p:ext uri="{BB962C8B-B14F-4D97-AF65-F5344CB8AC3E}">
        <p14:creationId xmlns:p14="http://schemas.microsoft.com/office/powerpoint/2010/main" val="3434802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0545" y="4624668"/>
            <a:ext cx="7938655" cy="933450"/>
          </a:xfrm>
        </p:spPr>
        <p:txBody>
          <a:bodyPr>
            <a:normAutofit/>
          </a:bodyPr>
          <a:lstStyle/>
          <a:p>
            <a:pPr algn="r"/>
            <a:r>
              <a:rPr lang="es-ES" dirty="0"/>
              <a:t>TEORÍA SOCIAL. GRANDES ESCUELAS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6346" y="5574418"/>
            <a:ext cx="4038600" cy="748553"/>
          </a:xfrm>
        </p:spPr>
        <p:txBody>
          <a:bodyPr>
            <a:normAutofit/>
          </a:bodyPr>
          <a:lstStyle/>
          <a:p>
            <a:r>
              <a:rPr lang="es-ES" sz="1800" dirty="0"/>
              <a:t>Dra. Juana E. Suárez Conejero</a:t>
            </a:r>
          </a:p>
        </p:txBody>
      </p:sp>
    </p:spTree>
    <p:extLst>
      <p:ext uri="{BB962C8B-B14F-4D97-AF65-F5344CB8AC3E}">
        <p14:creationId xmlns:p14="http://schemas.microsoft.com/office/powerpoint/2010/main" val="109762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843" y="2732402"/>
            <a:ext cx="7556313" cy="1116106"/>
          </a:xfrm>
        </p:spPr>
        <p:txBody>
          <a:bodyPr/>
          <a:lstStyle/>
          <a:p>
            <a:r>
              <a:rPr lang="es-ES" dirty="0"/>
              <a:t>Teoría social. Rasgos y utilidad.</a:t>
            </a:r>
          </a:p>
        </p:txBody>
      </p:sp>
    </p:spTree>
    <p:extLst>
      <p:ext uri="{BB962C8B-B14F-4D97-AF65-F5344CB8AC3E}">
        <p14:creationId xmlns:p14="http://schemas.microsoft.com/office/powerpoint/2010/main" val="319897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¿Qué es la teoría?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0AA86B-FABB-684D-9884-325A53FD951D}"/>
              </a:ext>
            </a:extLst>
          </p:cNvPr>
          <p:cNvSpPr/>
          <p:nvPr/>
        </p:nvSpPr>
        <p:spPr>
          <a:xfrm>
            <a:off x="498474" y="1475509"/>
            <a:ext cx="825759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La teoría (ya sea en ciencias naturales o sociales) se presenta como proposiciones interrelacionadas que pretenden comprender fenómenos complejos, de una manera abstracta y general, y entregar las herramientas conceptuales para analizarlos.</a:t>
            </a:r>
          </a:p>
          <a:p>
            <a:endParaRPr lang="es-MX" sz="28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F335E6-F8D8-BD44-AE01-9F028E477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555" y="3429000"/>
            <a:ext cx="5419436" cy="32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54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93" y="1297132"/>
            <a:ext cx="3255264" cy="116205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¿Qué es la teoría social?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1FC51C-F2C5-8349-9B4A-CE52587F4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5" t="23560" r="33101" b="7330"/>
          <a:stretch/>
        </p:blipFill>
        <p:spPr>
          <a:xfrm>
            <a:off x="4031672" y="579936"/>
            <a:ext cx="4447309" cy="5698128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F478922-BE94-EE44-A486-F3FA129CA6CA}"/>
              </a:ext>
            </a:extLst>
          </p:cNvPr>
          <p:cNvSpPr/>
          <p:nvPr/>
        </p:nvSpPr>
        <p:spPr>
          <a:xfrm>
            <a:off x="381093" y="2673928"/>
            <a:ext cx="3255264" cy="34522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 teoría social se consolida a principios del siglo XIX intentando responder, por un lado, a los grandes cambios que crearon el mundo moderno (la modernidad)  y, por otro, a los problemas sociales que se produjeron como consecuencia de lo anterior.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endParaRPr lang="es-ES_tradnl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Dos vertientes: </a:t>
            </a:r>
            <a:r>
              <a:rPr lang="es-ES_tradnl" sz="2400" dirty="0">
                <a:solidFill>
                  <a:schemeClr val="bg1"/>
                </a:solidFill>
              </a:rPr>
              <a:t>Comprender (develar)</a:t>
            </a:r>
            <a:r>
              <a:rPr lang="es-ES_tradnl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intervenir (actuar).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endParaRPr lang="es-ES_tradnl" sz="1400" i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endParaRPr lang="es-ES_tradnl" sz="1400" i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808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¿Qué es la teoría social?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3FAA3F-405C-D94E-9EB1-FDF5F7380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5" y="1557169"/>
            <a:ext cx="6378389" cy="1530813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F478922-BE94-EE44-A486-F3FA129CA6CA}"/>
              </a:ext>
            </a:extLst>
          </p:cNvPr>
          <p:cNvSpPr/>
          <p:nvPr/>
        </p:nvSpPr>
        <p:spPr>
          <a:xfrm>
            <a:off x="506505" y="5257799"/>
            <a:ext cx="6046695" cy="88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r>
              <a:rPr lang="es-ES_tradnl" sz="2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La teoría social no es el recuento histórico de los hechos, sino que es una herramienta para el cambio social.</a:t>
            </a:r>
          </a:p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endParaRPr lang="es-ES_tradnl" sz="2200" i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endParaRPr lang="es-ES_tradnl" sz="2200" i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7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2A6586-7E33-0E47-979E-8DD3E0B77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6" r="9826" b="-2"/>
          <a:stretch/>
        </p:blipFill>
        <p:spPr>
          <a:xfrm>
            <a:off x="4165508" y="660977"/>
            <a:ext cx="4597399" cy="5853113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381093" y="3733800"/>
            <a:ext cx="3255264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 estamos en las ciencias exactas. La teoría social no predice, sino explica, devela.</a:t>
            </a:r>
          </a:p>
        </p:txBody>
      </p:sp>
    </p:spTree>
    <p:extLst>
      <p:ext uri="{BB962C8B-B14F-4D97-AF65-F5344CB8AC3E}">
        <p14:creationId xmlns:p14="http://schemas.microsoft.com/office/powerpoint/2010/main" val="1872488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2F4265-BB79-B542-A0C4-BAB961462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45" b="2163"/>
          <a:stretch/>
        </p:blipFill>
        <p:spPr>
          <a:xfrm>
            <a:off x="277905" y="228600"/>
            <a:ext cx="6378389" cy="4187952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506505" y="5257799"/>
            <a:ext cx="6191157" cy="88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r>
              <a:rPr lang="es-ES_tradnl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No hay verdades últimas o absolutas. Las ciencias se construyen por marcos explicativos (teorías) que se suceden en el tiempo (ya sea porque son falsificadas o reemplazadas).</a:t>
            </a:r>
          </a:p>
        </p:txBody>
      </p:sp>
    </p:spTree>
    <p:extLst>
      <p:ext uri="{BB962C8B-B14F-4D97-AF65-F5344CB8AC3E}">
        <p14:creationId xmlns:p14="http://schemas.microsoft.com/office/powerpoint/2010/main" val="13293236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Cuadrícula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1523</Words>
  <Application>Microsoft Macintosh PowerPoint</Application>
  <PresentationFormat>Presentación en pantalla (4:3)</PresentationFormat>
  <Paragraphs>176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2" baseType="lpstr">
      <vt:lpstr>Arial</vt:lpstr>
      <vt:lpstr>Wingdings</vt:lpstr>
      <vt:lpstr>Tema1</vt:lpstr>
      <vt:lpstr>TEORÍA SOCIAL. GRANDES ESCUELAS</vt:lpstr>
      <vt:lpstr>Presentación de PowerPoint</vt:lpstr>
      <vt:lpstr>Teoría social. Grandes Escuelas</vt:lpstr>
      <vt:lpstr>Teoría social. Rasgos y utilidad.</vt:lpstr>
      <vt:lpstr>¿Qué es la teoría?</vt:lpstr>
      <vt:lpstr>¿Qué es la teoría social?</vt:lpstr>
      <vt:lpstr>¿Qué es la teoría social?</vt:lpstr>
      <vt:lpstr>Rasgos de la teoría social</vt:lpstr>
      <vt:lpstr>Rasgos de la teoría social</vt:lpstr>
      <vt:lpstr>Rasgos de la teoría social</vt:lpstr>
      <vt:lpstr>Rasgos de la teoría social</vt:lpstr>
      <vt:lpstr>Rasgos de la teoría social</vt:lpstr>
      <vt:lpstr>Rasgos de la teoría social</vt:lpstr>
      <vt:lpstr>Principales escuelas de la teoría social</vt:lpstr>
      <vt:lpstr>Los 3 grandes</vt:lpstr>
      <vt:lpstr>3 Grandes Escuelas</vt:lpstr>
      <vt:lpstr>La Escuela de la estructura, la dominación y el poder</vt:lpstr>
      <vt:lpstr>La Escuela de la estructura, la dominación y el poder</vt:lpstr>
      <vt:lpstr>La Escuela de la acción colectiva</vt:lpstr>
      <vt:lpstr>La Escuela de la acción colectiva</vt:lpstr>
      <vt:lpstr>La Escuela de las representaciones colectivas</vt:lpstr>
      <vt:lpstr>La Escuela de las representaciones colectivas</vt:lpstr>
      <vt:lpstr>La Gran Escuela BORRADA</vt:lpstr>
      <vt:lpstr>La teoría social latinoamericana</vt:lpstr>
      <vt:lpstr>La teoría social hoy</vt:lpstr>
      <vt:lpstr>LOS GRANDES POSTULADOS EN TEORÍA SOCIAL …  </vt:lpstr>
      <vt:lpstr>Karl Marx Grandes postulados</vt:lpstr>
      <vt:lpstr>Karl Marx Grandes postulados</vt:lpstr>
      <vt:lpstr>Karl Marx Grandes postulados</vt:lpstr>
      <vt:lpstr>Durkheim – Grandes postulados</vt:lpstr>
      <vt:lpstr>Durkheim – Grandes postulados</vt:lpstr>
      <vt:lpstr>Durkheim – Grandes postulados</vt:lpstr>
      <vt:lpstr>Weber – Grandes postulados</vt:lpstr>
      <vt:lpstr>Weber – Grandes postulados</vt:lpstr>
      <vt:lpstr>Weber – Grandes postulados</vt:lpstr>
      <vt:lpstr>CONCLUSIONES</vt:lpstr>
      <vt:lpstr>Conclusiones</vt:lpstr>
      <vt:lpstr>Conclusiones</vt:lpstr>
      <vt:lpstr>TEORÍA SOCIAL. GRANDES ESCUELAS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IMPORTANCIA DE LA FUNDAMENTACIÓN TEÓRICA EN LA INTERVENCIÓN SOCIAL</dc:title>
  <dc:creator>Dra. Juana E. Suárez Conejero</dc:creator>
  <cp:lastModifiedBy>Dra. Juana E. Suárez Conejero</cp:lastModifiedBy>
  <cp:revision>24</cp:revision>
  <dcterms:created xsi:type="dcterms:W3CDTF">2020-08-25T23:47:16Z</dcterms:created>
  <dcterms:modified xsi:type="dcterms:W3CDTF">2021-02-24T02:12:53Z</dcterms:modified>
</cp:coreProperties>
</file>