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59" r:id="rId3"/>
    <p:sldId id="405" r:id="rId4"/>
    <p:sldId id="360" r:id="rId5"/>
    <p:sldId id="371" r:id="rId6"/>
    <p:sldId id="361" r:id="rId7"/>
    <p:sldId id="362" r:id="rId8"/>
    <p:sldId id="363" r:id="rId9"/>
    <p:sldId id="364" r:id="rId10"/>
    <p:sldId id="365" r:id="rId11"/>
    <p:sldId id="398" r:id="rId12"/>
    <p:sldId id="399" r:id="rId13"/>
    <p:sldId id="366" r:id="rId14"/>
    <p:sldId id="367" r:id="rId15"/>
    <p:sldId id="368" r:id="rId16"/>
    <p:sldId id="370" r:id="rId17"/>
    <p:sldId id="369" r:id="rId18"/>
    <p:sldId id="372" r:id="rId19"/>
    <p:sldId id="373" r:id="rId20"/>
    <p:sldId id="374" r:id="rId21"/>
    <p:sldId id="375" r:id="rId22"/>
    <p:sldId id="376" r:id="rId23"/>
    <p:sldId id="377" r:id="rId24"/>
    <p:sldId id="378" r:id="rId25"/>
    <p:sldId id="379" r:id="rId26"/>
    <p:sldId id="380" r:id="rId27"/>
    <p:sldId id="381" r:id="rId28"/>
    <p:sldId id="382" r:id="rId29"/>
    <p:sldId id="383" r:id="rId30"/>
    <p:sldId id="384" r:id="rId31"/>
    <p:sldId id="385" r:id="rId32"/>
    <p:sldId id="386" r:id="rId33"/>
    <p:sldId id="387" r:id="rId34"/>
    <p:sldId id="388" r:id="rId35"/>
    <p:sldId id="389" r:id="rId36"/>
    <p:sldId id="390" r:id="rId37"/>
    <p:sldId id="391" r:id="rId38"/>
    <p:sldId id="392" r:id="rId39"/>
    <p:sldId id="393" r:id="rId40"/>
    <p:sldId id="394" r:id="rId41"/>
    <p:sldId id="395" r:id="rId42"/>
    <p:sldId id="396" r:id="rId43"/>
    <p:sldId id="397" r:id="rId44"/>
    <p:sldId id="400" r:id="rId45"/>
    <p:sldId id="401" r:id="rId46"/>
    <p:sldId id="402" r:id="rId47"/>
    <p:sldId id="403" r:id="rId48"/>
    <p:sldId id="404" r:id="rId49"/>
    <p:sldId id="406" r:id="rId50"/>
    <p:sldId id="407" r:id="rId51"/>
    <p:sldId id="408" r:id="rId52"/>
    <p:sldId id="409" r:id="rId53"/>
    <p:sldId id="410" r:id="rId54"/>
    <p:sldId id="411" r:id="rId55"/>
    <p:sldId id="412" r:id="rId56"/>
    <p:sldId id="413" r:id="rId57"/>
    <p:sldId id="414" r:id="rId58"/>
    <p:sldId id="415" r:id="rId59"/>
    <p:sldId id="317" r:id="rId6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709"/>
  </p:normalViewPr>
  <p:slideViewPr>
    <p:cSldViewPr snapToGrid="0" snapToObjects="1">
      <p:cViewPr varScale="1">
        <p:scale>
          <a:sx n="92" d="100"/>
          <a:sy n="92" d="100"/>
        </p:scale>
        <p:origin x="1664" y="1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s-ES_tradnl"/>
              <a:t>Clic para editar título</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2/18/21</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objetos">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5" name="Date Placeholder 4"/>
          <p:cNvSpPr>
            <a:spLocks noGrp="1"/>
          </p:cNvSpPr>
          <p:nvPr>
            <p:ph type="dt" sz="half" idx="10"/>
          </p:nvPr>
        </p:nvSpPr>
        <p:spPr/>
        <p:txBody>
          <a:bodyPr/>
          <a:lstStyle/>
          <a:p>
            <a:fld id="{D728701E-CAF4-4159-9B3E-41C86DFFA30D}" type="datetimeFigureOut">
              <a:rPr lang="en-US" smtClean="0"/>
              <a:t>2/18/21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ólo el título">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Date Placeholder 2"/>
          <p:cNvSpPr>
            <a:spLocks noGrp="1"/>
          </p:cNvSpPr>
          <p:nvPr>
            <p:ph type="dt" sz="half" idx="10"/>
          </p:nvPr>
        </p:nvSpPr>
        <p:spPr/>
        <p:txBody>
          <a:bodyPr/>
          <a:lstStyle/>
          <a:p>
            <a:fld id="{D728701E-CAF4-4159-9B3E-41C86DFFA30D}" type="datetimeFigureOut">
              <a:rPr lang="en-US" smtClean="0"/>
              <a:t>2/18/21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En blanco">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D728701E-CAF4-4159-9B3E-41C86DFFA30D}" type="datetimeFigureOut">
              <a:rPr lang="en-US" smtClean="0"/>
              <a:t>2/18/21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es-ES_tradnl"/>
              <a:t>Clic para editar título</a:t>
            </a:r>
            <a:endParaRPr dirty="0"/>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Text Placeholder 3"/>
          <p:cNvSpPr>
            <a:spLocks noGrp="1"/>
          </p:cNvSpPr>
          <p:nvPr>
            <p:ph type="body" sz="half" idx="2"/>
          </p:nvPr>
        </p:nvSpPr>
        <p:spPr>
          <a:xfrm>
            <a:off x="381093" y="3733800"/>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2/18/21</a:t>
            </a:fld>
            <a:endParaRPr lang="en-US"/>
          </a:p>
        </p:txBody>
      </p:sp>
      <p:sp>
        <p:nvSpPr>
          <p:cNvPr id="6" name="Footer Placeholder 5"/>
          <p:cNvSpPr>
            <a:spLocks noGrp="1"/>
          </p:cNvSpPr>
          <p:nvPr>
            <p:ph type="ftr" sz="quarter" idx="11"/>
          </p:nvPr>
        </p:nvSpPr>
        <p:spPr>
          <a:xfrm>
            <a:off x="3859305" y="6423585"/>
            <a:ext cx="3316941" cy="365125"/>
          </a:xfrm>
        </p:spPr>
        <p:txBody>
          <a:bodyPr/>
          <a:lstStyle/>
          <a:p>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2/18/21</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Imagen encima del título">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p:txBody>
          <a:bodyPr/>
          <a:lstStyle/>
          <a:p>
            <a:fld id="{D728701E-CAF4-4159-9B3E-41C86DFFA30D}" type="datetimeFigureOut">
              <a:rPr lang="en-US" smtClean="0"/>
              <a:t>2/18/21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imágenes con título">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es-ES_tradnl"/>
              <a:t>Clic para editar título</a:t>
            </a:r>
            <a:endParaRPr/>
          </a:p>
        </p:txBody>
      </p:sp>
      <p:sp>
        <p:nvSpPr>
          <p:cNvPr id="4" name="Text Placeholder 3"/>
          <p:cNvSpPr>
            <a:spLocks noGrp="1"/>
          </p:cNvSpPr>
          <p:nvPr>
            <p:ph type="body" sz="half" idx="2"/>
          </p:nvPr>
        </p:nvSpPr>
        <p:spPr>
          <a:xfrm>
            <a:off x="381094" y="3733800"/>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5212262" y="6235607"/>
            <a:ext cx="1348398" cy="365125"/>
          </a:xfrm>
        </p:spPr>
        <p:txBody>
          <a:bodyPr/>
          <a:lstStyle>
            <a:lvl1pPr>
              <a:defRPr>
                <a:solidFill>
                  <a:schemeClr val="bg1"/>
                </a:solidFill>
              </a:defRPr>
            </a:lvl1pPr>
          </a:lstStyle>
          <a:p>
            <a:fld id="{D728701E-CAF4-4159-9B3E-41C86DFFA30D}" type="datetimeFigureOut">
              <a:rPr lang="en-US" smtClean="0"/>
              <a:t>2/18/21</a:t>
            </a:fld>
            <a:endParaRPr lang="en-US"/>
          </a:p>
        </p:txBody>
      </p:sp>
      <p:sp>
        <p:nvSpPr>
          <p:cNvPr id="6" name="Footer Placeholder 5"/>
          <p:cNvSpPr>
            <a:spLocks noGrp="1"/>
          </p:cNvSpPr>
          <p:nvPr>
            <p:ph type="ftr" sz="quarter" idx="11"/>
          </p:nvPr>
        </p:nvSpPr>
        <p:spPr>
          <a:xfrm>
            <a:off x="381095" y="6235607"/>
            <a:ext cx="46481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es-ES_tradnl"/>
              <a:t>Arrastre la imagen al marcador de posición o haga clic en el icono para agregar</a:t>
            </a:r>
            <a:endParaRPr/>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imágenes con título">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es-ES_tradnl"/>
              <a:t>Clic para editar título</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fld id="{D728701E-CAF4-4159-9B3E-41C86DFFA30D}" type="datetimeFigureOut">
              <a:rPr lang="en-US" smtClean="0"/>
              <a:t>2/18/21</a:t>
            </a:fld>
            <a:endParaRPr lang="en-US"/>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es-ES_tradnl"/>
              <a:t>Arrastre la imagen al marcador de posición o haga clic en el icono para agregar</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imágenes con título, alternativo">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2/18/21</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ítulo y texto vertical">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Vertical Text Placeholder 2"/>
          <p:cNvSpPr>
            <a:spLocks noGrp="1"/>
          </p:cNvSpPr>
          <p:nvPr>
            <p:ph type="body" orient="vert" idx="1"/>
          </p:nvPr>
        </p:nvSpPr>
        <p:spPr/>
        <p:txBody>
          <a:bodyPr vert="eaVert"/>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2/18/21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ítulo y objetos">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idx="1"/>
          </p:nvPr>
        </p:nvSpPr>
        <p:spPr/>
        <p:txBody>
          <a:bodyPr/>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2/18/21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ítulo vertical y texto">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es-ES_tradnl"/>
              <a:t>Clic para editar título</a:t>
            </a:r>
            <a:endParaRPr/>
          </a:p>
        </p:txBody>
      </p:sp>
      <p:sp>
        <p:nvSpPr>
          <p:cNvPr id="3" name="Vertical Text Placeholder 2"/>
          <p:cNvSpPr>
            <a:spLocks noGrp="1"/>
          </p:cNvSpPr>
          <p:nvPr>
            <p:ph type="body" orient="vert" idx="1"/>
          </p:nvPr>
        </p:nvSpPr>
        <p:spPr>
          <a:xfrm>
            <a:off x="457200" y="958756"/>
            <a:ext cx="6858000" cy="5184869"/>
          </a:xfrm>
        </p:spPr>
        <p:txBody>
          <a:bodyPr vert="eaVert"/>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2/18/21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ítulo y objetos, alternativo">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4" y="134471"/>
            <a:ext cx="7556313" cy="995082"/>
          </a:xfrm>
        </p:spPr>
        <p:txBody>
          <a:bodyPr anchor="b" anchorCtr="0"/>
          <a:lstStyle/>
          <a:p>
            <a:r>
              <a:rPr lang="es-ES_tradnl"/>
              <a:t>Clic para editar título</a:t>
            </a:r>
            <a:endParaRPr/>
          </a:p>
        </p:txBody>
      </p:sp>
      <p:sp>
        <p:nvSpPr>
          <p:cNvPr id="3" name="Content Placeholder 2"/>
          <p:cNvSpPr>
            <a:spLocks noGrp="1"/>
          </p:cNvSpPr>
          <p:nvPr>
            <p:ph idx="1"/>
          </p:nvPr>
        </p:nvSpPr>
        <p:spPr/>
        <p:txBody>
          <a:bodyPr/>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2/18/21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_tradnl"/>
              <a:t>Haga clic para modificar el estilo de texto del patrón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iapositiva de título con 2 imágen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s-ES_tradnl"/>
              <a:t>Clic para editar título</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dirty="0"/>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2/18/21</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es-ES_tradnl"/>
              <a:t>Arrastre la imagen al marcador de posición o haga clic en el icono para agregar</a:t>
            </a:r>
            <a:endParaRPr/>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es-ES_tradnl"/>
              <a:t>Haga clic para modificar el estilo de texto del patrón</a:t>
            </a: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658907"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es-ES_tradnl"/>
              <a:t>Clic para editar título</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a:t>Haga clic para modificar el estilo de texto del patrón</a:t>
            </a:r>
          </a:p>
        </p:txBody>
      </p:sp>
      <p:sp>
        <p:nvSpPr>
          <p:cNvPr id="4" name="Date Placeholder 3"/>
          <p:cNvSpPr>
            <a:spLocks noGrp="1"/>
          </p:cNvSpPr>
          <p:nvPr>
            <p:ph type="dt" sz="half" idx="10"/>
          </p:nvPr>
        </p:nvSpPr>
        <p:spPr>
          <a:xfrm>
            <a:off x="658906" y="6248774"/>
            <a:ext cx="1474694" cy="365125"/>
          </a:xfrm>
        </p:spPr>
        <p:txBody>
          <a:bodyPr/>
          <a:lstStyle>
            <a:lvl1pPr algn="l">
              <a:defRPr>
                <a:solidFill>
                  <a:schemeClr val="bg1"/>
                </a:solidFill>
              </a:defRPr>
            </a:lvl1pPr>
          </a:lstStyle>
          <a:p>
            <a:fld id="{D728701E-CAF4-4159-9B3E-41C86DFFA30D}" type="datetimeFigureOut">
              <a:rPr lang="en-US" smtClean="0"/>
              <a:t>2/18/21</a:t>
            </a:fld>
            <a:endParaRPr lang="en-US"/>
          </a:p>
        </p:txBody>
      </p:sp>
      <p:sp>
        <p:nvSpPr>
          <p:cNvPr id="5" name="Footer Placeholder 4"/>
          <p:cNvSpPr>
            <a:spLocks noGrp="1"/>
          </p:cNvSpPr>
          <p:nvPr>
            <p:ph type="ftr" sz="quarter" idx="11"/>
          </p:nvPr>
        </p:nvSpPr>
        <p:spPr>
          <a:xfrm>
            <a:off x="2286000" y="6248774"/>
            <a:ext cx="5638800" cy="365125"/>
          </a:xfr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8305800" y="6248774"/>
            <a:ext cx="554038" cy="365125"/>
          </a:xfrm>
        </p:spPr>
        <p:txBody>
          <a:bodyPr/>
          <a:lstStyle/>
          <a:p>
            <a:fld id="{162F1D00-BD13-4404-86B0-79703945A0A7}" type="slidenum">
              <a:rPr lang="en-US" smtClean="0"/>
              <a:t>‹Nº›</a:t>
            </a:fld>
            <a:endParaRPr lang="en-US"/>
          </a:p>
        </p:txBody>
      </p:sp>
      <p:sp>
        <p:nvSpPr>
          <p:cNvPr id="8" name="TextBox 7"/>
          <p:cNvSpPr txBox="1"/>
          <p:nvPr/>
        </p:nvSpPr>
        <p:spPr>
          <a:xfrm>
            <a:off x="2003612" y="3110754"/>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os objetos">
    <p:spTree>
      <p:nvGrpSpPr>
        <p:cNvPr id="1" name=""/>
        <p:cNvGrpSpPr/>
        <p:nvPr/>
      </p:nvGrpSpPr>
      <p:grpSpPr>
        <a:xfrm>
          <a:off x="0" y="0"/>
          <a:ext cx="0" cy="0"/>
          <a:chOff x="0" y="0"/>
          <a:chExt cx="0" cy="0"/>
        </a:xfrm>
      </p:grpSpPr>
      <p:sp>
        <p:nvSpPr>
          <p:cNvPr id="11" name="Rectangle 10"/>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2/18/21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ació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es-ES_tradnl"/>
              <a:t>Clic para editar título</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7" name="Date Placeholder 6"/>
          <p:cNvSpPr>
            <a:spLocks noGrp="1"/>
          </p:cNvSpPr>
          <p:nvPr>
            <p:ph type="dt" sz="half" idx="10"/>
          </p:nvPr>
        </p:nvSpPr>
        <p:spPr/>
        <p:txBody>
          <a:bodyPr/>
          <a:lstStyle/>
          <a:p>
            <a:fld id="{D728701E-CAF4-4159-9B3E-41C86DFFA30D}" type="datetimeFigureOut">
              <a:rPr lang="en-US" smtClean="0"/>
              <a:t>2/18/21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2F1D00-BD13-4404-86B0-79703945A0A7}" type="slidenum">
              <a:rPr lang="en-US" smtClean="0"/>
              <a:t>‹Nº›</a:t>
            </a:fld>
            <a:endParaRPr lang="en-US"/>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objetos, superior e inferior">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2/18/21</a:t>
            </a:fld>
            <a:endParaRPr lang="en-US"/>
          </a:p>
        </p:txBody>
      </p:sp>
      <p:sp>
        <p:nvSpPr>
          <p:cNvPr id="6" name="Footer Placeholder 5"/>
          <p:cNvSpPr>
            <a:spLocks noGrp="1"/>
          </p:cNvSpPr>
          <p:nvPr>
            <p:ph type="ftr" sz="quarter" idx="11"/>
          </p:nvPr>
        </p:nvSpPr>
        <p:spPr/>
        <p:txBody>
          <a:bodyPr/>
          <a:lstStyle/>
          <a:p>
            <a:endParaRPr lang="en-US"/>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p:spPr>
        <p:txBody>
          <a:bodyPr/>
          <a:lstStyle/>
          <a:p>
            <a:fld id="{162F1D00-BD13-4404-86B0-79703945A0A7}" type="slidenum">
              <a:rPr lang="en-US" smtClean="0"/>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objetos">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2/18/21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s-ES_tradnl"/>
              <a:t>Clic para editar título</a:t>
            </a:r>
            <a:endParaRPr/>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D728701E-CAF4-4159-9B3E-41C86DFFA30D}" type="datetimeFigureOut">
              <a:rPr lang="en-US" smtClean="0"/>
              <a:t>2/18/21</a:t>
            </a:fld>
            <a:endParaRPr lang="en-US"/>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162F1D00-BD13-4404-86B0-79703945A0A7}" type="slidenum">
              <a:rPr lang="en-US" smtClean="0"/>
              <a:t>‹Nº›</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1.xml"/></Relationships>
</file>

<file path=ppt/slides/_rels/slide5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900545" y="4624668"/>
            <a:ext cx="7938655" cy="933450"/>
          </a:xfrm>
        </p:spPr>
        <p:txBody>
          <a:bodyPr>
            <a:normAutofit fontScale="90000"/>
          </a:bodyPr>
          <a:lstStyle/>
          <a:p>
            <a:pPr algn="r"/>
            <a:r>
              <a:rPr lang="es-ES" dirty="0"/>
              <a:t>RITA SEGATO</a:t>
            </a:r>
            <a:br>
              <a:rPr lang="es-ES" dirty="0"/>
            </a:br>
            <a:endParaRPr lang="es-ES" dirty="0"/>
          </a:p>
        </p:txBody>
      </p:sp>
      <p:sp>
        <p:nvSpPr>
          <p:cNvPr id="3" name="Subtítulo 2"/>
          <p:cNvSpPr>
            <a:spLocks noGrp="1"/>
          </p:cNvSpPr>
          <p:nvPr>
            <p:ph type="subTitle" idx="1"/>
          </p:nvPr>
        </p:nvSpPr>
        <p:spPr>
          <a:xfrm>
            <a:off x="5396346" y="5574418"/>
            <a:ext cx="4038600" cy="748553"/>
          </a:xfrm>
        </p:spPr>
        <p:txBody>
          <a:bodyPr>
            <a:normAutofit/>
          </a:bodyPr>
          <a:lstStyle/>
          <a:p>
            <a:r>
              <a:rPr lang="es-ES" sz="1800" dirty="0"/>
              <a:t>Dra. Juana E. Suárez Conejero</a:t>
            </a:r>
          </a:p>
        </p:txBody>
      </p:sp>
    </p:spTree>
    <p:extLst>
      <p:ext uri="{BB962C8B-B14F-4D97-AF65-F5344CB8AC3E}">
        <p14:creationId xmlns:p14="http://schemas.microsoft.com/office/powerpoint/2010/main" val="262084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474572"/>
            <a:ext cx="7841672" cy="4893647"/>
          </a:xfrm>
          <a:prstGeom prst="rect">
            <a:avLst/>
          </a:prstGeom>
        </p:spPr>
        <p:txBody>
          <a:bodyPr wrap="square">
            <a:spAutoFit/>
          </a:bodyPr>
          <a:lstStyle/>
          <a:p>
            <a:r>
              <a:rPr lang="es-MX" sz="2400" dirty="0"/>
              <a:t>Emerge entonces la categoría raza como elemento central.</a:t>
            </a:r>
          </a:p>
          <a:p>
            <a:endParaRPr lang="es-MX" sz="2400" dirty="0"/>
          </a:p>
          <a:p>
            <a:r>
              <a:rPr lang="es-MX" sz="2400" dirty="0"/>
              <a:t>Segato demuestra cómo esta categoría es una producción histórica. </a:t>
            </a:r>
          </a:p>
          <a:p>
            <a:endParaRPr lang="es-MX" sz="2400" dirty="0"/>
          </a:p>
          <a:p>
            <a:r>
              <a:rPr lang="es-MX" sz="2400" dirty="0"/>
              <a:t>A través de la idea de raza se clasificó y dividió la experiencia de los pueblos. Se biologizó lo cultural. </a:t>
            </a:r>
          </a:p>
          <a:p>
            <a:endParaRPr lang="es-MX" sz="2400" dirty="0"/>
          </a:p>
          <a:p>
            <a:r>
              <a:rPr lang="es-MX" sz="2400" dirty="0"/>
              <a:t>La categoría raza se convierte en un instrumento de dominación y de ejercicio del poder, para justificar la explotación de los conquistados.  </a:t>
            </a:r>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Colonialidad y Poder</a:t>
            </a:r>
          </a:p>
        </p:txBody>
      </p:sp>
    </p:spTree>
    <p:extLst>
      <p:ext uri="{BB962C8B-B14F-4D97-AF65-F5344CB8AC3E}">
        <p14:creationId xmlns:p14="http://schemas.microsoft.com/office/powerpoint/2010/main" val="36177581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128208"/>
            <a:ext cx="7556313" cy="5262979"/>
          </a:xfrm>
          <a:prstGeom prst="rect">
            <a:avLst/>
          </a:prstGeom>
        </p:spPr>
        <p:txBody>
          <a:bodyPr wrap="square">
            <a:spAutoFit/>
          </a:bodyPr>
          <a:lstStyle/>
          <a:p>
            <a:r>
              <a:rPr lang="es-MX" sz="2400" dirty="0"/>
              <a:t>Y para Rita Segato estos ejercicios de dominación muchas veces aparecen encubiertos.</a:t>
            </a:r>
          </a:p>
          <a:p>
            <a:endParaRPr lang="es-MX" sz="2400" dirty="0"/>
          </a:p>
          <a:p>
            <a:r>
              <a:rPr lang="es-MX" sz="2400" dirty="0"/>
              <a:t>Podemos constatar, por ejemplo, cómo se da la dominación en las lógicas de protección a los derechos humanos de comunidades indígenas.</a:t>
            </a:r>
          </a:p>
          <a:p>
            <a:endParaRPr lang="es-MX" sz="2400" dirty="0"/>
          </a:p>
          <a:p>
            <a:r>
              <a:rPr lang="es-MX" sz="2400" dirty="0"/>
              <a:t>Bajo una supuesta defensa de sus derechos, se termina por justificar la intervención en los proyectos históricos de diversas comunidades y esto trae consigo la imposición de un modelo de vida de carácter eurocéntrico, globalizador, que pretende interpretar todas las esferas de la vida desde la perspectiva del capital y de la acumulación de poder.</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Colonialidad y Poder</a:t>
            </a:r>
          </a:p>
        </p:txBody>
      </p:sp>
    </p:spTree>
    <p:extLst>
      <p:ext uri="{BB962C8B-B14F-4D97-AF65-F5344CB8AC3E}">
        <p14:creationId xmlns:p14="http://schemas.microsoft.com/office/powerpoint/2010/main" val="7718223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128208"/>
            <a:ext cx="7556313" cy="3785652"/>
          </a:xfrm>
          <a:prstGeom prst="rect">
            <a:avLst/>
          </a:prstGeom>
        </p:spPr>
        <p:txBody>
          <a:bodyPr wrap="square">
            <a:spAutoFit/>
          </a:bodyPr>
          <a:lstStyle/>
          <a:p>
            <a:r>
              <a:rPr lang="es-MX" sz="2400" dirty="0"/>
              <a:t>Segato advierte que no ha podemos dar con una mano lo que se quita con la otra.</a:t>
            </a:r>
          </a:p>
          <a:p>
            <a:endParaRPr lang="es-MX" sz="2400" dirty="0"/>
          </a:p>
          <a:p>
            <a:r>
              <a:rPr lang="es-MX" sz="2400" dirty="0"/>
              <a:t>Muchos problemas de las comunidades indígenas se agravan considerablemente con los presuntos apoyos del Estado que, lejos de respetar la pluralidad, incurren en la alteración de las estructuras comunitarias y de las lógicas sociales e históricas presentes en los pueblos, que podrían ser el remedio efectivo para las dificultades que los aquejan.</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Colonialidad y Poder</a:t>
            </a:r>
          </a:p>
        </p:txBody>
      </p:sp>
    </p:spTree>
    <p:extLst>
      <p:ext uri="{BB962C8B-B14F-4D97-AF65-F5344CB8AC3E}">
        <p14:creationId xmlns:p14="http://schemas.microsoft.com/office/powerpoint/2010/main" val="20195500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474572"/>
            <a:ext cx="7841672" cy="3416320"/>
          </a:xfrm>
          <a:prstGeom prst="rect">
            <a:avLst/>
          </a:prstGeom>
        </p:spPr>
        <p:txBody>
          <a:bodyPr wrap="square">
            <a:spAutoFit/>
          </a:bodyPr>
          <a:lstStyle/>
          <a:p>
            <a:r>
              <a:rPr lang="es-MX" sz="2400" dirty="0"/>
              <a:t>Como contrahegemonía, Rita Segato plantea la idea de una </a:t>
            </a:r>
            <a:r>
              <a:rPr lang="es-MX" sz="2400" u="sng" dirty="0"/>
              <a:t>antropología por demanda </a:t>
            </a:r>
            <a:r>
              <a:rPr lang="es-MX" sz="2400" dirty="0"/>
              <a:t>(yo diría ciencias sociales por demanda).</a:t>
            </a:r>
          </a:p>
          <a:p>
            <a:endParaRPr lang="es-MX" sz="2400" dirty="0"/>
          </a:p>
          <a:p>
            <a:r>
              <a:rPr lang="es-MX" sz="2400" dirty="0"/>
              <a:t>Es decir, poner en el centro del debate la necesidad que tienen las ciencias sociales de respetar el </a:t>
            </a:r>
            <a:r>
              <a:rPr lang="es-MX" sz="2400" u="sng" dirty="0"/>
              <a:t>pluralismo histórico</a:t>
            </a:r>
            <a:r>
              <a:rPr lang="es-MX" sz="2400" dirty="0"/>
              <a:t> de los países y pueblos. </a:t>
            </a:r>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Colonialidad y Poder</a:t>
            </a:r>
          </a:p>
        </p:txBody>
      </p:sp>
    </p:spTree>
    <p:extLst>
      <p:ext uri="{BB962C8B-B14F-4D97-AF65-F5344CB8AC3E}">
        <p14:creationId xmlns:p14="http://schemas.microsoft.com/office/powerpoint/2010/main" val="19117533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474572"/>
            <a:ext cx="7841672" cy="4893647"/>
          </a:xfrm>
          <a:prstGeom prst="rect">
            <a:avLst/>
          </a:prstGeom>
        </p:spPr>
        <p:txBody>
          <a:bodyPr wrap="square">
            <a:spAutoFit/>
          </a:bodyPr>
          <a:lstStyle/>
          <a:p>
            <a:r>
              <a:rPr lang="es-MX" sz="2400" u="sng" dirty="0"/>
              <a:t>El pluralismo histórico</a:t>
            </a:r>
          </a:p>
          <a:p>
            <a:endParaRPr lang="es-MX" sz="2400" dirty="0"/>
          </a:p>
          <a:p>
            <a:r>
              <a:rPr lang="es-MX" sz="2400" dirty="0"/>
              <a:t>Se trata de una perspectiva inversa a la que acostumbramos.</a:t>
            </a:r>
          </a:p>
          <a:p>
            <a:endParaRPr lang="es-MX" sz="2400" dirty="0"/>
          </a:p>
          <a:p>
            <a:r>
              <a:rPr lang="es-MX" sz="2400" dirty="0"/>
              <a:t>Generalmente pensamos en la cultura como un algo fijo, inmutable. Ahí está la cultura, encerrándonos y determinándonos.</a:t>
            </a:r>
          </a:p>
          <a:p>
            <a:endParaRPr lang="es-MX" sz="2400" dirty="0"/>
          </a:p>
          <a:p>
            <a:r>
              <a:rPr lang="es-MX" sz="2400" dirty="0"/>
              <a:t>Para Segato hay que pensar a la inversa: los pueblos son devenir histórico, son caminos culturales.</a:t>
            </a:r>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Colonialidad y Poder</a:t>
            </a:r>
          </a:p>
        </p:txBody>
      </p:sp>
    </p:spTree>
    <p:extLst>
      <p:ext uri="{BB962C8B-B14F-4D97-AF65-F5344CB8AC3E}">
        <p14:creationId xmlns:p14="http://schemas.microsoft.com/office/powerpoint/2010/main" val="21248140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128208"/>
            <a:ext cx="7841672" cy="5262979"/>
          </a:xfrm>
          <a:prstGeom prst="rect">
            <a:avLst/>
          </a:prstGeom>
        </p:spPr>
        <p:txBody>
          <a:bodyPr wrap="square">
            <a:spAutoFit/>
          </a:bodyPr>
          <a:lstStyle/>
          <a:p>
            <a:r>
              <a:rPr lang="es-MX" sz="2400" u="sng" dirty="0"/>
              <a:t>La antropología por demanda</a:t>
            </a:r>
          </a:p>
          <a:p>
            <a:endParaRPr lang="es-MX" sz="2400" dirty="0"/>
          </a:p>
          <a:p>
            <a:r>
              <a:rPr lang="es-MX" sz="2400" dirty="0"/>
              <a:t>Se refiere a la necesidad de pensar la raza en América Latina. </a:t>
            </a:r>
          </a:p>
          <a:p>
            <a:endParaRPr lang="es-MX" sz="2400" dirty="0"/>
          </a:p>
          <a:p>
            <a:r>
              <a:rPr lang="es-MX" sz="2400" dirty="0"/>
              <a:t>Para Segato, investigar siempre implica realizar reducir la realidad. Esta reducción depende el interés o desinterés del investigador. </a:t>
            </a:r>
          </a:p>
          <a:p>
            <a:endParaRPr lang="es-MX" sz="2400" dirty="0"/>
          </a:p>
          <a:p>
            <a:r>
              <a:rPr lang="es-MX" sz="2400" dirty="0"/>
              <a:t>Por ello, las elecciones teóricas son siempre políticas. Una antropología por demanda sería un medio viable escuchar el pluralismo histórico que habla a través de los nuestros pueblos. </a:t>
            </a:r>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Colonialidad y Poder</a:t>
            </a:r>
          </a:p>
        </p:txBody>
      </p:sp>
    </p:spTree>
    <p:extLst>
      <p:ext uri="{BB962C8B-B14F-4D97-AF65-F5344CB8AC3E}">
        <p14:creationId xmlns:p14="http://schemas.microsoft.com/office/powerpoint/2010/main" val="16690501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128208"/>
            <a:ext cx="7556313" cy="2677656"/>
          </a:xfrm>
          <a:prstGeom prst="rect">
            <a:avLst/>
          </a:prstGeom>
        </p:spPr>
        <p:txBody>
          <a:bodyPr wrap="square">
            <a:spAutoFit/>
          </a:bodyPr>
          <a:lstStyle/>
          <a:p>
            <a:endParaRPr lang="es-MX" sz="2400" dirty="0"/>
          </a:p>
          <a:p>
            <a:r>
              <a:rPr lang="es-MX" sz="2400" dirty="0"/>
              <a:t>En resumen, Rita Segato devela, pone en evidencia, a las estructuras de poder y dominación que se centran en la colonialidad a través de la raza, proponiendo alternativas contrahegemónicas desde las ciencias sociales. </a:t>
            </a:r>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Colonialidad y Poder</a:t>
            </a:r>
          </a:p>
        </p:txBody>
      </p:sp>
    </p:spTree>
    <p:extLst>
      <p:ext uri="{BB962C8B-B14F-4D97-AF65-F5344CB8AC3E}">
        <p14:creationId xmlns:p14="http://schemas.microsoft.com/office/powerpoint/2010/main" val="27865379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314521" y="1322172"/>
            <a:ext cx="7841672" cy="3046988"/>
          </a:xfrm>
          <a:prstGeom prst="rect">
            <a:avLst/>
          </a:prstGeom>
        </p:spPr>
        <p:txBody>
          <a:bodyPr wrap="square">
            <a:spAutoFit/>
          </a:bodyPr>
          <a:lstStyle/>
          <a:p>
            <a:r>
              <a:rPr lang="es-MX" sz="2400" dirty="0"/>
              <a:t>Las principales ideas de su teoría sobre la violencia de género se encuentran en las siguientes obras:</a:t>
            </a:r>
          </a:p>
          <a:p>
            <a:endParaRPr lang="es-MX" sz="2400" dirty="0"/>
          </a:p>
          <a:p>
            <a:r>
              <a:rPr lang="es-MX" sz="2400" dirty="0"/>
              <a:t>Las estructuras elementales de la violencia.</a:t>
            </a:r>
          </a:p>
          <a:p>
            <a:r>
              <a:rPr lang="es-MX" sz="2400" dirty="0"/>
              <a:t>Ensayos sobre género entre la antropología, el psicoanálisis y los derechos humanos.</a:t>
            </a:r>
          </a:p>
          <a:p>
            <a:r>
              <a:rPr lang="es-MX" sz="2400" dirty="0"/>
              <a:t>La guerra contra las mujeres.</a:t>
            </a:r>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Violencia de género</a:t>
            </a:r>
          </a:p>
        </p:txBody>
      </p:sp>
    </p:spTree>
    <p:extLst>
      <p:ext uri="{BB962C8B-B14F-4D97-AF65-F5344CB8AC3E}">
        <p14:creationId xmlns:p14="http://schemas.microsoft.com/office/powerpoint/2010/main" val="5818873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314521" y="1322172"/>
            <a:ext cx="7841672" cy="2677656"/>
          </a:xfrm>
          <a:prstGeom prst="rect">
            <a:avLst/>
          </a:prstGeom>
        </p:spPr>
        <p:txBody>
          <a:bodyPr wrap="square">
            <a:spAutoFit/>
          </a:bodyPr>
          <a:lstStyle/>
          <a:p>
            <a:r>
              <a:rPr lang="es-MX" sz="2400" dirty="0"/>
              <a:t>El sustento fundamental de la violencia de género para Rita Segato se basa en la economía simbólica del poder, dentro de la cual el género es la moneda de cambio.</a:t>
            </a:r>
          </a:p>
          <a:p>
            <a:endParaRPr lang="es-MX" sz="2400" dirty="0"/>
          </a:p>
          <a:p>
            <a:r>
              <a:rPr lang="es-MX" sz="2400" dirty="0"/>
              <a:t>Esta tesis se desarrolla alrededor de varias ideas:</a:t>
            </a:r>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Violencia de género</a:t>
            </a:r>
          </a:p>
        </p:txBody>
      </p:sp>
    </p:spTree>
    <p:extLst>
      <p:ext uri="{BB962C8B-B14F-4D97-AF65-F5344CB8AC3E}">
        <p14:creationId xmlns:p14="http://schemas.microsoft.com/office/powerpoint/2010/main" val="34251465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330442" y="1322172"/>
            <a:ext cx="8483115" cy="4893647"/>
          </a:xfrm>
          <a:prstGeom prst="rect">
            <a:avLst/>
          </a:prstGeom>
        </p:spPr>
        <p:txBody>
          <a:bodyPr wrap="square">
            <a:spAutoFit/>
          </a:bodyPr>
          <a:lstStyle/>
          <a:p>
            <a:r>
              <a:rPr lang="es-MX" sz="2400" dirty="0"/>
              <a:t>Idea 1</a:t>
            </a:r>
          </a:p>
          <a:p>
            <a:endParaRPr lang="es-MX" sz="2400" dirty="0"/>
          </a:p>
          <a:p>
            <a:r>
              <a:rPr lang="es-MX" sz="2400" dirty="0"/>
              <a:t>La violencia de género nace de la relación entre dos ejes. </a:t>
            </a:r>
          </a:p>
          <a:p>
            <a:endParaRPr lang="es-MX" sz="2400" dirty="0"/>
          </a:p>
          <a:p>
            <a:r>
              <a:rPr lang="es-MX" sz="2400" dirty="0"/>
              <a:t>Un eje horizontal, formado por las relaciones de alianza y competencia, y un eje vertical, formado por vínculos de entrega y expropiación.</a:t>
            </a:r>
          </a:p>
          <a:p>
            <a:endParaRPr lang="es-MX" sz="2400" dirty="0"/>
          </a:p>
          <a:p>
            <a:r>
              <a:rPr lang="es-MX" sz="2400" dirty="0"/>
              <a:t>Estos dos ejes se articulan. El eje horizontal organiza ideológicamente un aparente contrato entre iguales. El eje vertical implica la subordinación.</a:t>
            </a:r>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Violencia de género</a:t>
            </a:r>
          </a:p>
        </p:txBody>
      </p:sp>
    </p:spTree>
    <p:extLst>
      <p:ext uri="{BB962C8B-B14F-4D97-AF65-F5344CB8AC3E}">
        <p14:creationId xmlns:p14="http://schemas.microsoft.com/office/powerpoint/2010/main" val="2003292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11336"/>
            <a:ext cx="8229598" cy="6001643"/>
          </a:xfrm>
          <a:prstGeom prst="rect">
            <a:avLst/>
          </a:prstGeom>
        </p:spPr>
        <p:txBody>
          <a:bodyPr wrap="square">
            <a:spAutoFit/>
          </a:bodyPr>
          <a:lstStyle/>
          <a:p>
            <a:r>
              <a:rPr lang="es-MX" sz="2400" dirty="0"/>
              <a:t>Investigadora y activista</a:t>
            </a:r>
          </a:p>
          <a:p>
            <a:endParaRPr lang="es-MX" sz="2400" dirty="0"/>
          </a:p>
          <a:p>
            <a:r>
              <a:rPr lang="es-MX" sz="2400" dirty="0"/>
              <a:t>Violencia estructural puesta en los cuerpos</a:t>
            </a:r>
          </a:p>
          <a:p>
            <a:endParaRPr lang="es-MX" sz="2400" dirty="0"/>
          </a:p>
          <a:p>
            <a:r>
              <a:rPr lang="es-MX" sz="2400" dirty="0"/>
              <a:t>Violencia estructural racial</a:t>
            </a:r>
          </a:p>
          <a:p>
            <a:endParaRPr lang="es-MX" sz="2400" dirty="0"/>
          </a:p>
          <a:p>
            <a:r>
              <a:rPr lang="es-MX" sz="2400" dirty="0"/>
              <a:t>Representaciones sociales de la jerarquía social patriarcal</a:t>
            </a:r>
          </a:p>
          <a:p>
            <a:endParaRPr lang="es-MX" sz="2400" dirty="0"/>
          </a:p>
          <a:p>
            <a:r>
              <a:rPr lang="es-MX" sz="2400" dirty="0"/>
              <a:t>Su obra incluye de manera importante la problemática en América Latina y particularmente a México, con el caso de Ciudad Juárez.</a:t>
            </a:r>
          </a:p>
          <a:p>
            <a:endParaRPr lang="es-MX" sz="2400" dirty="0"/>
          </a:p>
          <a:p>
            <a:r>
              <a:rPr lang="es-MX" sz="2400" dirty="0"/>
              <a:t>Tiene importantes trabajos también sobre Argentina, Brasil, Guatemala, Nicaragua y Honduras.</a:t>
            </a:r>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a:t>
            </a:r>
          </a:p>
        </p:txBody>
      </p:sp>
    </p:spTree>
    <p:extLst>
      <p:ext uri="{BB962C8B-B14F-4D97-AF65-F5344CB8AC3E}">
        <p14:creationId xmlns:p14="http://schemas.microsoft.com/office/powerpoint/2010/main" val="16341641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314521" y="1322172"/>
            <a:ext cx="7841672" cy="4893647"/>
          </a:xfrm>
          <a:prstGeom prst="rect">
            <a:avLst/>
          </a:prstGeom>
        </p:spPr>
        <p:txBody>
          <a:bodyPr wrap="square">
            <a:spAutoFit/>
          </a:bodyPr>
          <a:lstStyle/>
          <a:p>
            <a:r>
              <a:rPr lang="es-MX" sz="2400" dirty="0"/>
              <a:t>Idea 1</a:t>
            </a:r>
          </a:p>
          <a:p>
            <a:endParaRPr lang="es-MX" sz="2400" dirty="0"/>
          </a:p>
          <a:p>
            <a:r>
              <a:rPr lang="es-MX" sz="2400" dirty="0"/>
              <a:t>Estos ejes permiten entender cómo se estructura y se reproduce la violencia de género.</a:t>
            </a:r>
          </a:p>
          <a:p>
            <a:endParaRPr lang="es-MX" sz="2400" dirty="0"/>
          </a:p>
          <a:p>
            <a:r>
              <a:rPr lang="es-MX" sz="2400" dirty="0"/>
              <a:t>Aunque los estados modernos declaran como iguales a todos los seres humanos, en la práctica y en los hábitos socioculturales la mujer es leída como el otro.</a:t>
            </a:r>
          </a:p>
          <a:p>
            <a:endParaRPr lang="es-MX" sz="2400" dirty="0"/>
          </a:p>
          <a:p>
            <a:r>
              <a:rPr lang="es-MX" sz="2400" dirty="0"/>
              <a:t>El cruce entre los ejes, a falta de correspondencia entre la posición que se otorga a las mujeres, produce un mundo violento. </a:t>
            </a:r>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Violencia de género</a:t>
            </a:r>
          </a:p>
        </p:txBody>
      </p:sp>
    </p:spTree>
    <p:extLst>
      <p:ext uri="{BB962C8B-B14F-4D97-AF65-F5344CB8AC3E}">
        <p14:creationId xmlns:p14="http://schemas.microsoft.com/office/powerpoint/2010/main" val="16205889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314521" y="1322172"/>
            <a:ext cx="7841672" cy="4154984"/>
          </a:xfrm>
          <a:prstGeom prst="rect">
            <a:avLst/>
          </a:prstGeom>
        </p:spPr>
        <p:txBody>
          <a:bodyPr wrap="square">
            <a:spAutoFit/>
          </a:bodyPr>
          <a:lstStyle/>
          <a:p>
            <a:r>
              <a:rPr lang="es-MX" sz="2400" dirty="0"/>
              <a:t>Idea 2</a:t>
            </a:r>
          </a:p>
          <a:p>
            <a:endParaRPr lang="es-MX" sz="2400" dirty="0"/>
          </a:p>
          <a:p>
            <a:r>
              <a:rPr lang="es-MX" sz="2400" dirty="0"/>
              <a:t>La mujer tiene un significado variable.</a:t>
            </a:r>
          </a:p>
          <a:p>
            <a:endParaRPr lang="es-MX" sz="2400" dirty="0"/>
          </a:p>
          <a:p>
            <a:r>
              <a:rPr lang="es-MX" sz="2400" dirty="0"/>
              <a:t>Puede ser interpretada como prenda o tributo en virtud del cual los hombres ven garantizada su participación en la competencia con sus pares.</a:t>
            </a:r>
          </a:p>
          <a:p>
            <a:endParaRPr lang="es-MX" sz="2400" dirty="0"/>
          </a:p>
          <a:p>
            <a:r>
              <a:rPr lang="es-MX" sz="2400" dirty="0"/>
              <a:t>Puede ser entendida como competidora en las relaciones horizontales. </a:t>
            </a:r>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Violencia de género</a:t>
            </a:r>
          </a:p>
        </p:txBody>
      </p:sp>
    </p:spTree>
    <p:extLst>
      <p:ext uri="{BB962C8B-B14F-4D97-AF65-F5344CB8AC3E}">
        <p14:creationId xmlns:p14="http://schemas.microsoft.com/office/powerpoint/2010/main" val="1086072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314521" y="1322172"/>
            <a:ext cx="7841672" cy="3416320"/>
          </a:xfrm>
          <a:prstGeom prst="rect">
            <a:avLst/>
          </a:prstGeom>
        </p:spPr>
        <p:txBody>
          <a:bodyPr wrap="square">
            <a:spAutoFit/>
          </a:bodyPr>
          <a:lstStyle/>
          <a:p>
            <a:r>
              <a:rPr lang="es-MX" sz="2400" dirty="0"/>
              <a:t>Idea 2</a:t>
            </a:r>
          </a:p>
          <a:p>
            <a:endParaRPr lang="es-MX" sz="2400" dirty="0"/>
          </a:p>
          <a:p>
            <a:r>
              <a:rPr lang="es-MX" sz="2400" dirty="0"/>
              <a:t>En virtud del ejercicio de la violencia contra lo femenino, se implanta la norma del estereotipo.</a:t>
            </a:r>
          </a:p>
          <a:p>
            <a:endParaRPr lang="es-MX" sz="2400" dirty="0"/>
          </a:p>
          <a:p>
            <a:r>
              <a:rPr lang="es-MX" sz="2400" dirty="0"/>
              <a:t>Hacen parecer como si las mujeres tuviésemos una segunda naturaleza derivada de la biología, que siempre nos sitúa como “el otro” de segundo orden.</a:t>
            </a:r>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Violencia de género</a:t>
            </a:r>
          </a:p>
        </p:txBody>
      </p:sp>
    </p:spTree>
    <p:extLst>
      <p:ext uri="{BB962C8B-B14F-4D97-AF65-F5344CB8AC3E}">
        <p14:creationId xmlns:p14="http://schemas.microsoft.com/office/powerpoint/2010/main" val="4942220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314521" y="1322172"/>
            <a:ext cx="7841672" cy="4524315"/>
          </a:xfrm>
          <a:prstGeom prst="rect">
            <a:avLst/>
          </a:prstGeom>
        </p:spPr>
        <p:txBody>
          <a:bodyPr wrap="square">
            <a:spAutoFit/>
          </a:bodyPr>
          <a:lstStyle/>
          <a:p>
            <a:r>
              <a:rPr lang="es-MX" sz="2400" dirty="0"/>
              <a:t>Idea 3</a:t>
            </a:r>
          </a:p>
          <a:p>
            <a:endParaRPr lang="es-MX" sz="2400" dirty="0"/>
          </a:p>
          <a:p>
            <a:r>
              <a:rPr lang="es-MX" sz="2400" dirty="0"/>
              <a:t>Existe una tensión irreductible entre el sistema de estatus y el sistema del contrato que actualmente coexisten. </a:t>
            </a:r>
          </a:p>
          <a:p>
            <a:endParaRPr lang="es-MX" sz="2400" dirty="0"/>
          </a:p>
          <a:p>
            <a:r>
              <a:rPr lang="es-MX" sz="2400" dirty="0"/>
              <a:t>El estatus opera valiéndose de la usurpación del poder femenino por parte de los hombres: el hombre debe ejercer su dominio y lucir su prestigio ante sus pares como prerrequisito imprescindible para participar de la competencia entre iguales con que se diseña el mundo de la masculinidad.</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Violencia de género</a:t>
            </a:r>
          </a:p>
        </p:txBody>
      </p:sp>
    </p:spTree>
    <p:extLst>
      <p:ext uri="{BB962C8B-B14F-4D97-AF65-F5344CB8AC3E}">
        <p14:creationId xmlns:p14="http://schemas.microsoft.com/office/powerpoint/2010/main" val="25723626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314521" y="1322172"/>
            <a:ext cx="7841672" cy="3416320"/>
          </a:xfrm>
          <a:prstGeom prst="rect">
            <a:avLst/>
          </a:prstGeom>
        </p:spPr>
        <p:txBody>
          <a:bodyPr wrap="square">
            <a:spAutoFit/>
          </a:bodyPr>
          <a:lstStyle/>
          <a:p>
            <a:r>
              <a:rPr lang="es-MX" sz="2400" dirty="0"/>
              <a:t>Idea 3</a:t>
            </a:r>
          </a:p>
          <a:p>
            <a:endParaRPr lang="es-MX" sz="2400" dirty="0"/>
          </a:p>
          <a:p>
            <a:r>
              <a:rPr lang="es-MX" sz="2400" dirty="0"/>
              <a:t>“Ese efecto violento resulta del mandato moral y moralizador de reducir y aprisionar a la mujer en su posición subordinada, por todos los medios posibles, recurriendo a la violencia sexual, psicológica y física, o manteniendo la violencia estructural en el orden social y económico”.</a:t>
            </a:r>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Violencia de género</a:t>
            </a:r>
          </a:p>
        </p:txBody>
      </p:sp>
    </p:spTree>
    <p:extLst>
      <p:ext uri="{BB962C8B-B14F-4D97-AF65-F5344CB8AC3E}">
        <p14:creationId xmlns:p14="http://schemas.microsoft.com/office/powerpoint/2010/main" val="12634255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314521" y="1322172"/>
            <a:ext cx="7841672" cy="3785652"/>
          </a:xfrm>
          <a:prstGeom prst="rect">
            <a:avLst/>
          </a:prstGeom>
        </p:spPr>
        <p:txBody>
          <a:bodyPr wrap="square">
            <a:spAutoFit/>
          </a:bodyPr>
          <a:lstStyle/>
          <a:p>
            <a:r>
              <a:rPr lang="es-MX" sz="2400" dirty="0"/>
              <a:t>Para Segato, el género es una categoría abstracta que remite a una estructura de relaciones, cuyos elementos perceptibles son las significaciones culturales.</a:t>
            </a:r>
          </a:p>
          <a:p>
            <a:endParaRPr lang="es-MX" sz="2400" dirty="0"/>
          </a:p>
          <a:p>
            <a:r>
              <a:rPr lang="es-MX" sz="2400" dirty="0"/>
              <a:t>Sin embargo, para esta autora el género no se puede reducir a estas significaciones culturales perceptibles, puesto que pueden variar.</a:t>
            </a:r>
          </a:p>
          <a:p>
            <a:endParaRPr lang="es-MX" sz="2400" dirty="0"/>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Colonialidad y género</a:t>
            </a:r>
          </a:p>
        </p:txBody>
      </p:sp>
    </p:spTree>
    <p:extLst>
      <p:ext uri="{BB962C8B-B14F-4D97-AF65-F5344CB8AC3E}">
        <p14:creationId xmlns:p14="http://schemas.microsoft.com/office/powerpoint/2010/main" val="41018841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314521" y="1322172"/>
            <a:ext cx="7841672" cy="5632311"/>
          </a:xfrm>
          <a:prstGeom prst="rect">
            <a:avLst/>
          </a:prstGeom>
        </p:spPr>
        <p:txBody>
          <a:bodyPr wrap="square">
            <a:spAutoFit/>
          </a:bodyPr>
          <a:lstStyle/>
          <a:p>
            <a:r>
              <a:rPr lang="es-MX" sz="2400" dirty="0"/>
              <a:t>El género es una estructura abstracta que va más allá de la delimitación biológica.</a:t>
            </a:r>
          </a:p>
          <a:p>
            <a:endParaRPr lang="es-MX" sz="2400" dirty="0"/>
          </a:p>
          <a:p>
            <a:r>
              <a:rPr lang="es-MX" sz="2400" dirty="0"/>
              <a:t>Es una interpretación cultural de la identidad de los sujetos.</a:t>
            </a:r>
          </a:p>
          <a:p>
            <a:endParaRPr lang="es-MX" sz="2400" dirty="0"/>
          </a:p>
          <a:p>
            <a:r>
              <a:rPr lang="es-MX" sz="2400" dirty="0"/>
              <a:t>Y en tanto cultura, tiene un carácter histórico, dado que, pero se inserta en la temporalidad.</a:t>
            </a:r>
          </a:p>
          <a:p>
            <a:endParaRPr lang="es-MX" sz="2400" dirty="0"/>
          </a:p>
          <a:p>
            <a:r>
              <a:rPr lang="es-MX" sz="2400" dirty="0"/>
              <a:t>La cultura hegemónica se encuentra siempre en tensión con otras contraculturas, a través de las cuales los individuos transitan, y las cuales conforman su identidad.</a:t>
            </a:r>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Colonialidad y género</a:t>
            </a:r>
          </a:p>
        </p:txBody>
      </p:sp>
    </p:spTree>
    <p:extLst>
      <p:ext uri="{BB962C8B-B14F-4D97-AF65-F5344CB8AC3E}">
        <p14:creationId xmlns:p14="http://schemas.microsoft.com/office/powerpoint/2010/main" val="37151164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314521" y="1322172"/>
            <a:ext cx="7841672" cy="4893647"/>
          </a:xfrm>
          <a:prstGeom prst="rect">
            <a:avLst/>
          </a:prstGeom>
        </p:spPr>
        <p:txBody>
          <a:bodyPr wrap="square">
            <a:spAutoFit/>
          </a:bodyPr>
          <a:lstStyle/>
          <a:p>
            <a:r>
              <a:rPr lang="es-MX" sz="2400" dirty="0"/>
              <a:t>Entonces ¿cómo podemos observar lo masculino y lo femenino, si no son realidades sociales concretas ni estables?</a:t>
            </a:r>
          </a:p>
          <a:p>
            <a:endParaRPr lang="es-MX" sz="2400" dirty="0"/>
          </a:p>
          <a:p>
            <a:r>
              <a:rPr lang="es-MX" sz="2400" dirty="0"/>
              <a:t>Para Rita Segato, observar el género implica observar la configuración histórica de la identidad y de sus modos de expresión. </a:t>
            </a:r>
          </a:p>
          <a:p>
            <a:endParaRPr lang="es-MX" sz="2400" dirty="0"/>
          </a:p>
          <a:p>
            <a:r>
              <a:rPr lang="es-MX" sz="2400" dirty="0"/>
              <a:t>Para ella, debemos posicionamos en la prehistoria patriarcal de la humanidad, en los relatos de dominación, disciplinamiento y derrota de las mujeres, para colocarlas en una posición subordinada a la de los hombres. (DUALISMO).</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Colonialidad y género</a:t>
            </a:r>
          </a:p>
        </p:txBody>
      </p:sp>
    </p:spTree>
    <p:extLst>
      <p:ext uri="{BB962C8B-B14F-4D97-AF65-F5344CB8AC3E}">
        <p14:creationId xmlns:p14="http://schemas.microsoft.com/office/powerpoint/2010/main" val="30267962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314521" y="1322172"/>
            <a:ext cx="7841672" cy="4154984"/>
          </a:xfrm>
          <a:prstGeom prst="rect">
            <a:avLst/>
          </a:prstGeom>
        </p:spPr>
        <p:txBody>
          <a:bodyPr wrap="square">
            <a:spAutoFit/>
          </a:bodyPr>
          <a:lstStyle/>
          <a:p>
            <a:r>
              <a:rPr lang="es-MX" sz="2400" dirty="0"/>
              <a:t>Para Segato existe un cimiento patriarcal que origina las desigualdades de los diferentes tipos de poderes (el económico, político, intelectual) que llama </a:t>
            </a:r>
            <a:r>
              <a:rPr lang="es-MX" sz="2400" u="sng" dirty="0"/>
              <a:t>patriarcado de baja intensidad.</a:t>
            </a:r>
          </a:p>
          <a:p>
            <a:r>
              <a:rPr lang="es-MX" sz="2400" dirty="0"/>
              <a:t> </a:t>
            </a:r>
          </a:p>
          <a:p>
            <a:endParaRPr lang="es-MX" sz="2400" dirty="0"/>
          </a:p>
          <a:p>
            <a:r>
              <a:rPr lang="es-MX" sz="2400" dirty="0"/>
              <a:t>Siguiendo el análisis histórico, posteriormente, con el proyecto moderno y colonizador, el patriarcado sufre una transformación que agrava su intención de distinción jerárquica entre los géneros,  emergiendo así el </a:t>
            </a:r>
            <a:r>
              <a:rPr lang="es-MX" sz="2400" u="sng" dirty="0"/>
              <a:t>patriarcado de alta intensidad</a:t>
            </a:r>
            <a:r>
              <a:rPr lang="es-MX" sz="2400" dirty="0"/>
              <a:t>.</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Colonialidad y género</a:t>
            </a:r>
          </a:p>
        </p:txBody>
      </p:sp>
    </p:spTree>
    <p:extLst>
      <p:ext uri="{BB962C8B-B14F-4D97-AF65-F5344CB8AC3E}">
        <p14:creationId xmlns:p14="http://schemas.microsoft.com/office/powerpoint/2010/main" val="35341304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314521" y="1322172"/>
            <a:ext cx="7841672" cy="4524315"/>
          </a:xfrm>
          <a:prstGeom prst="rect">
            <a:avLst/>
          </a:prstGeom>
        </p:spPr>
        <p:txBody>
          <a:bodyPr wrap="square">
            <a:spAutoFit/>
          </a:bodyPr>
          <a:lstStyle/>
          <a:p>
            <a:r>
              <a:rPr lang="es-MX" sz="2400" dirty="0"/>
              <a:t>El cambio de intensidad del patriarcado es sustentado por Segato a partir de los siguientes argumentos: </a:t>
            </a:r>
          </a:p>
          <a:p>
            <a:endParaRPr lang="es-MX" sz="2400" dirty="0"/>
          </a:p>
          <a:p>
            <a:r>
              <a:rPr lang="es-MX" sz="2400" dirty="0"/>
              <a:t>El Estado moderno fue fundado sobre consideraciones puramente masculinas, y transformó en valor universal  a las actividades y los espacios propios de los hombres.</a:t>
            </a:r>
          </a:p>
          <a:p>
            <a:endParaRPr lang="es-MX" sz="2400" dirty="0"/>
          </a:p>
          <a:p>
            <a:r>
              <a:rPr lang="es-MX" sz="2400" dirty="0"/>
              <a:t>La posición y las actividades de las mujeres quedaron despolitizadas y relegadas a la esfera de lo doméstico. </a:t>
            </a:r>
          </a:p>
          <a:p>
            <a:endParaRPr lang="es-MX" sz="2400" dirty="0"/>
          </a:p>
          <a:p>
            <a:r>
              <a:rPr lang="es-MX" sz="2400" u="sng" dirty="0"/>
              <a:t>Donde antes existía un dualismo, se impuso un binarismo. </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Colonialidad y género</a:t>
            </a:r>
          </a:p>
        </p:txBody>
      </p:sp>
    </p:spTree>
    <p:extLst>
      <p:ext uri="{BB962C8B-B14F-4D97-AF65-F5344CB8AC3E}">
        <p14:creationId xmlns:p14="http://schemas.microsoft.com/office/powerpoint/2010/main" val="18797123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11336"/>
            <a:ext cx="8229598" cy="4524315"/>
          </a:xfrm>
          <a:prstGeom prst="rect">
            <a:avLst/>
          </a:prstGeom>
        </p:spPr>
        <p:txBody>
          <a:bodyPr wrap="square">
            <a:spAutoFit/>
          </a:bodyPr>
          <a:lstStyle/>
          <a:p>
            <a:r>
              <a:rPr lang="es-MX" sz="2400" dirty="0"/>
              <a:t>Trataremos 3 grandes temas de su obra:</a:t>
            </a:r>
          </a:p>
          <a:p>
            <a:endParaRPr lang="es-MX" sz="2400" dirty="0"/>
          </a:p>
          <a:p>
            <a:r>
              <a:rPr lang="es-MX" sz="2400" dirty="0"/>
              <a:t>Colonialidad y poder</a:t>
            </a:r>
          </a:p>
          <a:p>
            <a:endParaRPr lang="es-MX" sz="2400" dirty="0"/>
          </a:p>
          <a:p>
            <a:r>
              <a:rPr lang="es-MX" sz="2400" dirty="0"/>
              <a:t>Violencia de género</a:t>
            </a:r>
          </a:p>
          <a:p>
            <a:endParaRPr lang="es-MX" sz="2400" dirty="0"/>
          </a:p>
          <a:p>
            <a:r>
              <a:rPr lang="es-MX" sz="2400" dirty="0"/>
              <a:t>Luego relacionaremos estos dos: colonialidad y género</a:t>
            </a:r>
          </a:p>
          <a:p>
            <a:endParaRPr lang="es-MX" sz="2400" dirty="0"/>
          </a:p>
          <a:p>
            <a:r>
              <a:rPr lang="es-MX" sz="2400" dirty="0"/>
              <a:t>Y terminaremos con el tema del Femigemocidio y particularmente el caso de Ciudad Juárez.</a:t>
            </a:r>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a:t>
            </a:r>
          </a:p>
        </p:txBody>
      </p:sp>
    </p:spTree>
    <p:extLst>
      <p:ext uri="{BB962C8B-B14F-4D97-AF65-F5344CB8AC3E}">
        <p14:creationId xmlns:p14="http://schemas.microsoft.com/office/powerpoint/2010/main" val="32165451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314521" y="1322172"/>
            <a:ext cx="7841672" cy="4524315"/>
          </a:xfrm>
          <a:prstGeom prst="rect">
            <a:avLst/>
          </a:prstGeom>
        </p:spPr>
        <p:txBody>
          <a:bodyPr wrap="square">
            <a:spAutoFit/>
          </a:bodyPr>
          <a:lstStyle/>
          <a:p>
            <a:endParaRPr lang="es-MX" sz="2400" dirty="0"/>
          </a:p>
          <a:p>
            <a:r>
              <a:rPr lang="es-MX" sz="2400" dirty="0"/>
              <a:t>En el patriarcado de baja intensidad (mundo premoderno) se regulaba el género según una dualidad jerárquica, en la que ambos términos, a pesar de su desigualdad, tienen plenitud ontológica y política. </a:t>
            </a:r>
          </a:p>
          <a:p>
            <a:endParaRPr lang="es-MX" sz="2400" dirty="0"/>
          </a:p>
          <a:p>
            <a:r>
              <a:rPr lang="es-MX" sz="2400" dirty="0"/>
              <a:t>En el patriarcado de alta intensidad (mundo moderno) no hay dualidad, sino que hay binarismo. </a:t>
            </a:r>
          </a:p>
          <a:p>
            <a:endParaRPr lang="es-MX" sz="2400" dirty="0"/>
          </a:p>
          <a:p>
            <a:r>
              <a:rPr lang="es-MX" sz="2400" dirty="0"/>
              <a:t>En la dualidad la relación es complementaria. </a:t>
            </a:r>
          </a:p>
          <a:p>
            <a:r>
              <a:rPr lang="es-MX" sz="2400" dirty="0"/>
              <a:t>En lo binario la relación es suplementaria. </a:t>
            </a:r>
          </a:p>
          <a:p>
            <a:r>
              <a:rPr lang="es-MX" sz="2400" dirty="0"/>
              <a:t>Se suplementa, y no complementa al otro.</a:t>
            </a:r>
            <a:endParaRPr lang="es-MX" sz="2400" u="sng"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Colonialidad y género</a:t>
            </a:r>
          </a:p>
        </p:txBody>
      </p:sp>
    </p:spTree>
    <p:extLst>
      <p:ext uri="{BB962C8B-B14F-4D97-AF65-F5344CB8AC3E}">
        <p14:creationId xmlns:p14="http://schemas.microsoft.com/office/powerpoint/2010/main" val="12153040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314521" y="1031227"/>
            <a:ext cx="7841672" cy="4524315"/>
          </a:xfrm>
          <a:prstGeom prst="rect">
            <a:avLst/>
          </a:prstGeom>
        </p:spPr>
        <p:txBody>
          <a:bodyPr wrap="square">
            <a:spAutoFit/>
          </a:bodyPr>
          <a:lstStyle/>
          <a:p>
            <a:r>
              <a:rPr lang="es-MX" sz="2400" dirty="0"/>
              <a:t>Para Segato, el problema de la dominación patriarcal NO es universal, porque depende del momento histórico en que se manifiesta. </a:t>
            </a:r>
          </a:p>
          <a:p>
            <a:endParaRPr lang="es-MX" sz="2400" dirty="0"/>
          </a:p>
          <a:p>
            <a:r>
              <a:rPr lang="es-MX" sz="2400" dirty="0"/>
              <a:t>Por ejemplo, al feminismo eurocéntrico le es ajeno al estrecho vínculo entre las relaciones coloniales y las relaciones de género. </a:t>
            </a:r>
          </a:p>
          <a:p>
            <a:endParaRPr lang="es-MX" sz="2400" dirty="0"/>
          </a:p>
          <a:p>
            <a:r>
              <a:rPr lang="es-MX" sz="2400" dirty="0"/>
              <a:t>Por eso para esta autora es tan importante romper con el eurocentrismo y tener una visión latinoamericanista.</a:t>
            </a:r>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Colonialidad y género</a:t>
            </a:r>
          </a:p>
        </p:txBody>
      </p:sp>
    </p:spTree>
    <p:extLst>
      <p:ext uri="{BB962C8B-B14F-4D97-AF65-F5344CB8AC3E}">
        <p14:creationId xmlns:p14="http://schemas.microsoft.com/office/powerpoint/2010/main" val="11779039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Colonialidad y género</a:t>
            </a:r>
          </a:p>
        </p:txBody>
      </p:sp>
      <p:sp>
        <p:nvSpPr>
          <p:cNvPr id="4" name="Rectángulo 3">
            <a:extLst>
              <a:ext uri="{FF2B5EF4-FFF2-40B4-BE49-F238E27FC236}">
                <a16:creationId xmlns:a16="http://schemas.microsoft.com/office/drawing/2014/main" id="{A8BDED48-7847-1F4C-BF2C-9136A6E3D1BC}"/>
              </a:ext>
            </a:extLst>
          </p:cNvPr>
          <p:cNvSpPr/>
          <p:nvPr/>
        </p:nvSpPr>
        <p:spPr>
          <a:xfrm>
            <a:off x="457201" y="1568624"/>
            <a:ext cx="7841672" cy="3046988"/>
          </a:xfrm>
          <a:prstGeom prst="rect">
            <a:avLst/>
          </a:prstGeom>
        </p:spPr>
        <p:txBody>
          <a:bodyPr wrap="square">
            <a:spAutoFit/>
          </a:bodyPr>
          <a:lstStyle/>
          <a:p>
            <a:r>
              <a:rPr lang="es-MX" sz="2400" dirty="0"/>
              <a:t>Una intervención que no tome en cuenta lo anterior puede derivar en que se transforme un patriarcado de baja intensidad uno de alta intensidad, al llevar como principios el ordenamiento del mundo civilizador, colonial y modernizador. </a:t>
            </a:r>
          </a:p>
          <a:p>
            <a:endParaRPr lang="es-MX" sz="2400" dirty="0"/>
          </a:p>
          <a:p>
            <a:r>
              <a:rPr lang="es-MX" sz="2400" dirty="0"/>
              <a:t>Algo así como lo que Pablo González Casanova llama colonización interna.</a:t>
            </a:r>
          </a:p>
        </p:txBody>
      </p:sp>
    </p:spTree>
    <p:extLst>
      <p:ext uri="{BB962C8B-B14F-4D97-AF65-F5344CB8AC3E}">
        <p14:creationId xmlns:p14="http://schemas.microsoft.com/office/powerpoint/2010/main" val="36483813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Femigenocidio</a:t>
            </a:r>
          </a:p>
        </p:txBody>
      </p:sp>
      <p:sp>
        <p:nvSpPr>
          <p:cNvPr id="4" name="Rectángulo 3">
            <a:extLst>
              <a:ext uri="{FF2B5EF4-FFF2-40B4-BE49-F238E27FC236}">
                <a16:creationId xmlns:a16="http://schemas.microsoft.com/office/drawing/2014/main" id="{A8BDED48-7847-1F4C-BF2C-9136A6E3D1BC}"/>
              </a:ext>
            </a:extLst>
          </p:cNvPr>
          <p:cNvSpPr/>
          <p:nvPr/>
        </p:nvSpPr>
        <p:spPr>
          <a:xfrm>
            <a:off x="457201" y="1568624"/>
            <a:ext cx="7841672" cy="1569660"/>
          </a:xfrm>
          <a:prstGeom prst="rect">
            <a:avLst/>
          </a:prstGeom>
        </p:spPr>
        <p:txBody>
          <a:bodyPr wrap="square">
            <a:spAutoFit/>
          </a:bodyPr>
          <a:lstStyle/>
          <a:p>
            <a:r>
              <a:rPr lang="es-MX" sz="2400" dirty="0"/>
              <a:t>El femigenocidio, la crueldad contemporánea de la violencia de género y las nuevas formas de guerra que toman por territorio el cuerpo de las mujeres, son otros temas fundamentales que expone Rita Segato.</a:t>
            </a:r>
          </a:p>
        </p:txBody>
      </p:sp>
    </p:spTree>
    <p:extLst>
      <p:ext uri="{BB962C8B-B14F-4D97-AF65-F5344CB8AC3E}">
        <p14:creationId xmlns:p14="http://schemas.microsoft.com/office/powerpoint/2010/main" val="33691931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Femigenocidio</a:t>
            </a:r>
          </a:p>
        </p:txBody>
      </p:sp>
      <p:sp>
        <p:nvSpPr>
          <p:cNvPr id="4" name="Rectángulo 3">
            <a:extLst>
              <a:ext uri="{FF2B5EF4-FFF2-40B4-BE49-F238E27FC236}">
                <a16:creationId xmlns:a16="http://schemas.microsoft.com/office/drawing/2014/main" id="{A8BDED48-7847-1F4C-BF2C-9136A6E3D1BC}"/>
              </a:ext>
            </a:extLst>
          </p:cNvPr>
          <p:cNvSpPr/>
          <p:nvPr/>
        </p:nvSpPr>
        <p:spPr>
          <a:xfrm>
            <a:off x="457201" y="1568624"/>
            <a:ext cx="7841672" cy="3046988"/>
          </a:xfrm>
          <a:prstGeom prst="rect">
            <a:avLst/>
          </a:prstGeom>
        </p:spPr>
        <p:txBody>
          <a:bodyPr wrap="square">
            <a:spAutoFit/>
          </a:bodyPr>
          <a:lstStyle/>
          <a:p>
            <a:r>
              <a:rPr lang="es-MX" sz="2400" dirty="0"/>
              <a:t>En 1994, Rita Segato hace una investigación en las cárceles de Brasil, con presos por violación.</a:t>
            </a:r>
          </a:p>
          <a:p>
            <a:endParaRPr lang="es-MX" sz="2400" dirty="0"/>
          </a:p>
          <a:p>
            <a:r>
              <a:rPr lang="es-MX" sz="2400" dirty="0"/>
              <a:t>Regularmente, la violación se considera una forma de violencia sexual, y por lo tanto,  es concebida, social y jurídicamente, como un acto violento cuya finalidad es la satisfacción sexual lograda a través del uso de la fuerza. </a:t>
            </a:r>
          </a:p>
        </p:txBody>
      </p:sp>
    </p:spTree>
    <p:extLst>
      <p:ext uri="{BB962C8B-B14F-4D97-AF65-F5344CB8AC3E}">
        <p14:creationId xmlns:p14="http://schemas.microsoft.com/office/powerpoint/2010/main" val="394025032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Femigenocidio</a:t>
            </a:r>
          </a:p>
        </p:txBody>
      </p:sp>
      <p:sp>
        <p:nvSpPr>
          <p:cNvPr id="4" name="Rectángulo 3">
            <a:extLst>
              <a:ext uri="{FF2B5EF4-FFF2-40B4-BE49-F238E27FC236}">
                <a16:creationId xmlns:a16="http://schemas.microsoft.com/office/drawing/2014/main" id="{A8BDED48-7847-1F4C-BF2C-9136A6E3D1BC}"/>
              </a:ext>
            </a:extLst>
          </p:cNvPr>
          <p:cNvSpPr/>
          <p:nvPr/>
        </p:nvSpPr>
        <p:spPr>
          <a:xfrm>
            <a:off x="457201" y="1568624"/>
            <a:ext cx="7259781" cy="4154984"/>
          </a:xfrm>
          <a:prstGeom prst="rect">
            <a:avLst/>
          </a:prstGeom>
        </p:spPr>
        <p:txBody>
          <a:bodyPr wrap="square">
            <a:spAutoFit/>
          </a:bodyPr>
          <a:lstStyle/>
          <a:p>
            <a:r>
              <a:rPr lang="es-MX" sz="2400" dirty="0"/>
              <a:t>Sin embargo, Segato devela que la intencionalidad de la violación no estaba relacionada con un componente puramente sexual, sino que su significado era social y se asociaba con el poder. </a:t>
            </a:r>
          </a:p>
          <a:p>
            <a:endParaRPr lang="es-MX" sz="2400" dirty="0"/>
          </a:p>
          <a:p>
            <a:r>
              <a:rPr lang="es-MX" sz="2400" dirty="0"/>
              <a:t>En su investigación, constata que la violación ocultaba su verdadero fin: la usurpación del cuerpo femenino en tanto capacidad de expoliar (quitarle a una persona de manera injusta y con violencia algo que le pertenece) el territorio del otro. </a:t>
            </a:r>
          </a:p>
          <a:p>
            <a:endParaRPr lang="es-MX" sz="2400" dirty="0"/>
          </a:p>
        </p:txBody>
      </p:sp>
    </p:spTree>
    <p:extLst>
      <p:ext uri="{BB962C8B-B14F-4D97-AF65-F5344CB8AC3E}">
        <p14:creationId xmlns:p14="http://schemas.microsoft.com/office/powerpoint/2010/main" val="31450680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Femigenocidio</a:t>
            </a:r>
          </a:p>
        </p:txBody>
      </p:sp>
      <p:sp>
        <p:nvSpPr>
          <p:cNvPr id="4" name="Rectángulo 3">
            <a:extLst>
              <a:ext uri="{FF2B5EF4-FFF2-40B4-BE49-F238E27FC236}">
                <a16:creationId xmlns:a16="http://schemas.microsoft.com/office/drawing/2014/main" id="{A8BDED48-7847-1F4C-BF2C-9136A6E3D1BC}"/>
              </a:ext>
            </a:extLst>
          </p:cNvPr>
          <p:cNvSpPr/>
          <p:nvPr/>
        </p:nvSpPr>
        <p:spPr>
          <a:xfrm>
            <a:off x="457201" y="1568624"/>
            <a:ext cx="7841672" cy="2677656"/>
          </a:xfrm>
          <a:prstGeom prst="rect">
            <a:avLst/>
          </a:prstGeom>
        </p:spPr>
        <p:txBody>
          <a:bodyPr wrap="square">
            <a:spAutoFit/>
          </a:bodyPr>
          <a:lstStyle/>
          <a:p>
            <a:r>
              <a:rPr lang="es-MX" sz="2400" dirty="0"/>
              <a:t>Segato sostendrá que: “[...] el acto de agresión encuentra su sentido más pleno en estos interlocutores en la sombra y no, como podría creerse, en un supuesto deseo de satisfacción sexual o de robo de un servicio sexual [...]. Se trata más de la exhibición de la sexualidad como capacidad viril y violenta que de la búsqueda placer sexual”.</a:t>
            </a:r>
          </a:p>
        </p:txBody>
      </p:sp>
    </p:spTree>
    <p:extLst>
      <p:ext uri="{BB962C8B-B14F-4D97-AF65-F5344CB8AC3E}">
        <p14:creationId xmlns:p14="http://schemas.microsoft.com/office/powerpoint/2010/main" val="263194197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Femigenocidio</a:t>
            </a:r>
          </a:p>
        </p:txBody>
      </p:sp>
      <p:sp>
        <p:nvSpPr>
          <p:cNvPr id="4" name="Rectángulo 3">
            <a:extLst>
              <a:ext uri="{FF2B5EF4-FFF2-40B4-BE49-F238E27FC236}">
                <a16:creationId xmlns:a16="http://schemas.microsoft.com/office/drawing/2014/main" id="{A8BDED48-7847-1F4C-BF2C-9136A6E3D1BC}"/>
              </a:ext>
            </a:extLst>
          </p:cNvPr>
          <p:cNvSpPr/>
          <p:nvPr/>
        </p:nvSpPr>
        <p:spPr>
          <a:xfrm>
            <a:off x="457201" y="1568624"/>
            <a:ext cx="7841672" cy="3416320"/>
          </a:xfrm>
          <a:prstGeom prst="rect">
            <a:avLst/>
          </a:prstGeom>
        </p:spPr>
        <p:txBody>
          <a:bodyPr wrap="square">
            <a:spAutoFit/>
          </a:bodyPr>
          <a:lstStyle/>
          <a:p>
            <a:r>
              <a:rPr lang="es-MX" sz="2400" dirty="0"/>
              <a:t>Rita Segato construye el concepto “mandato de violación”. </a:t>
            </a:r>
          </a:p>
          <a:p>
            <a:endParaRPr lang="es-MX" sz="2400" dirty="0"/>
          </a:p>
          <a:p>
            <a:r>
              <a:rPr lang="es-MX" sz="2400" dirty="0"/>
              <a:t>Su substancia expresa la subjetividad del violador, la cual está relacionada con el imperativo propio de la masculinidad violenta, que presiona a los hombres a recuperar, conservar o afirmar su poder y su pertenencia al grupo, a través de la afrenta perpetrada contra el cuerpo femenino o feminizado.</a:t>
            </a:r>
          </a:p>
        </p:txBody>
      </p:sp>
    </p:spTree>
    <p:extLst>
      <p:ext uri="{BB962C8B-B14F-4D97-AF65-F5344CB8AC3E}">
        <p14:creationId xmlns:p14="http://schemas.microsoft.com/office/powerpoint/2010/main" val="139378080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Femigenocidio</a:t>
            </a:r>
          </a:p>
        </p:txBody>
      </p:sp>
      <p:sp>
        <p:nvSpPr>
          <p:cNvPr id="4" name="Rectángulo 3">
            <a:extLst>
              <a:ext uri="{FF2B5EF4-FFF2-40B4-BE49-F238E27FC236}">
                <a16:creationId xmlns:a16="http://schemas.microsoft.com/office/drawing/2014/main" id="{A8BDED48-7847-1F4C-BF2C-9136A6E3D1BC}"/>
              </a:ext>
            </a:extLst>
          </p:cNvPr>
          <p:cNvSpPr/>
          <p:nvPr/>
        </p:nvSpPr>
        <p:spPr>
          <a:xfrm>
            <a:off x="457201" y="1568624"/>
            <a:ext cx="7556313" cy="3046988"/>
          </a:xfrm>
          <a:prstGeom prst="rect">
            <a:avLst/>
          </a:prstGeom>
        </p:spPr>
        <p:txBody>
          <a:bodyPr wrap="square">
            <a:spAutoFit/>
          </a:bodyPr>
          <a:lstStyle/>
          <a:p>
            <a:r>
              <a:rPr lang="es-MX" sz="2400" dirty="0"/>
              <a:t>Y para Segato todo esto se agrava con la expansión de lo que ella llama como el frente estatal-empresarial-mediáticocristiano, que sumado a las esferas paraestatales del crimen organizado (Segundo Estado), han dado pie al agravamiento de las prácticas del patriarcado de alta intensidad, y han dispuesto el cuerpo de las mujeres como el bastidor de su mensaje de terror.</a:t>
            </a:r>
          </a:p>
        </p:txBody>
      </p:sp>
    </p:spTree>
    <p:extLst>
      <p:ext uri="{BB962C8B-B14F-4D97-AF65-F5344CB8AC3E}">
        <p14:creationId xmlns:p14="http://schemas.microsoft.com/office/powerpoint/2010/main" val="72219463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Femigenocidio</a:t>
            </a:r>
          </a:p>
        </p:txBody>
      </p:sp>
      <p:sp>
        <p:nvSpPr>
          <p:cNvPr id="4" name="Rectángulo 3">
            <a:extLst>
              <a:ext uri="{FF2B5EF4-FFF2-40B4-BE49-F238E27FC236}">
                <a16:creationId xmlns:a16="http://schemas.microsoft.com/office/drawing/2014/main" id="{A8BDED48-7847-1F4C-BF2C-9136A6E3D1BC}"/>
              </a:ext>
            </a:extLst>
          </p:cNvPr>
          <p:cNvSpPr/>
          <p:nvPr/>
        </p:nvSpPr>
        <p:spPr>
          <a:xfrm>
            <a:off x="457201" y="1568624"/>
            <a:ext cx="7556313" cy="1938992"/>
          </a:xfrm>
          <a:prstGeom prst="rect">
            <a:avLst/>
          </a:prstGeom>
        </p:spPr>
        <p:txBody>
          <a:bodyPr wrap="square">
            <a:spAutoFit/>
          </a:bodyPr>
          <a:lstStyle/>
          <a:p>
            <a:r>
              <a:rPr lang="es-MX" sz="2400" dirty="0"/>
              <a:t>“En esa esfera de la paraestatalidad en franca expansión, la violencia contra las mujeres ha dejado de ser un efecto colateral de la guerra y se ha transformado en un objetivo estratégico de este nuevo escenario bélico”.</a:t>
            </a:r>
          </a:p>
        </p:txBody>
      </p:sp>
    </p:spTree>
    <p:extLst>
      <p:ext uri="{BB962C8B-B14F-4D97-AF65-F5344CB8AC3E}">
        <p14:creationId xmlns:p14="http://schemas.microsoft.com/office/powerpoint/2010/main" val="4157751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474572"/>
            <a:ext cx="7841672" cy="2677656"/>
          </a:xfrm>
          <a:prstGeom prst="rect">
            <a:avLst/>
          </a:prstGeom>
        </p:spPr>
        <p:txBody>
          <a:bodyPr wrap="square">
            <a:spAutoFit/>
          </a:bodyPr>
          <a:lstStyle/>
          <a:p>
            <a:r>
              <a:rPr lang="es-MX" sz="2400" dirty="0"/>
              <a:t>Para este tema nos referiremos fundamentalmente al libro “La crítica de la colonialidad en ocho ensayos y una antropología por demanda”, donde desarrolla una teoría crítica sobre la colonialidad y el poder, junto al peruano Anibal Quijano.</a:t>
            </a:r>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Colonialidad y Poder</a:t>
            </a:r>
          </a:p>
        </p:txBody>
      </p:sp>
    </p:spTree>
    <p:extLst>
      <p:ext uri="{BB962C8B-B14F-4D97-AF65-F5344CB8AC3E}">
        <p14:creationId xmlns:p14="http://schemas.microsoft.com/office/powerpoint/2010/main" val="397554358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Femigenocidio</a:t>
            </a:r>
          </a:p>
        </p:txBody>
      </p:sp>
      <p:sp>
        <p:nvSpPr>
          <p:cNvPr id="4" name="Rectángulo 3">
            <a:extLst>
              <a:ext uri="{FF2B5EF4-FFF2-40B4-BE49-F238E27FC236}">
                <a16:creationId xmlns:a16="http://schemas.microsoft.com/office/drawing/2014/main" id="{A8BDED48-7847-1F4C-BF2C-9136A6E3D1BC}"/>
              </a:ext>
            </a:extLst>
          </p:cNvPr>
          <p:cNvSpPr/>
          <p:nvPr/>
        </p:nvSpPr>
        <p:spPr>
          <a:xfrm>
            <a:off x="457201" y="1568624"/>
            <a:ext cx="7556313" cy="3046988"/>
          </a:xfrm>
          <a:prstGeom prst="rect">
            <a:avLst/>
          </a:prstGeom>
        </p:spPr>
        <p:txBody>
          <a:bodyPr wrap="square">
            <a:spAutoFit/>
          </a:bodyPr>
          <a:lstStyle/>
          <a:p>
            <a:r>
              <a:rPr lang="es-MX" sz="2400" dirty="0"/>
              <a:t>Algo que caracteriza a las nuevas formas de guerra es el nivel de crueldad ejercido contra las mujeres. </a:t>
            </a:r>
          </a:p>
          <a:p>
            <a:endParaRPr lang="es-MX" sz="2400" dirty="0"/>
          </a:p>
          <a:p>
            <a:r>
              <a:rPr lang="es-MX" sz="2400" dirty="0"/>
              <a:t>Para Rita Segato esto se puede explicar dado que existe una capacidad ilimitada de la violencia contra la mujer. Y si pensamos sus cuerpos son territorios de guerra, entonces la crueldad muestra la derrota moral de los enemigos.</a:t>
            </a:r>
          </a:p>
        </p:txBody>
      </p:sp>
    </p:spTree>
    <p:extLst>
      <p:ext uri="{BB962C8B-B14F-4D97-AF65-F5344CB8AC3E}">
        <p14:creationId xmlns:p14="http://schemas.microsoft.com/office/powerpoint/2010/main" val="65135872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Femigenocidio</a:t>
            </a:r>
          </a:p>
        </p:txBody>
      </p:sp>
      <p:sp>
        <p:nvSpPr>
          <p:cNvPr id="4" name="Rectángulo 3">
            <a:extLst>
              <a:ext uri="{FF2B5EF4-FFF2-40B4-BE49-F238E27FC236}">
                <a16:creationId xmlns:a16="http://schemas.microsoft.com/office/drawing/2014/main" id="{A8BDED48-7847-1F4C-BF2C-9136A6E3D1BC}"/>
              </a:ext>
            </a:extLst>
          </p:cNvPr>
          <p:cNvSpPr/>
          <p:nvPr/>
        </p:nvSpPr>
        <p:spPr>
          <a:xfrm>
            <a:off x="457200" y="1322172"/>
            <a:ext cx="7689273" cy="5262979"/>
          </a:xfrm>
          <a:prstGeom prst="rect">
            <a:avLst/>
          </a:prstGeom>
        </p:spPr>
        <p:txBody>
          <a:bodyPr wrap="square">
            <a:spAutoFit/>
          </a:bodyPr>
          <a:lstStyle/>
          <a:p>
            <a:r>
              <a:rPr lang="es-MX" sz="2400" dirty="0"/>
              <a:t>Sin embargo, Segato constata que este nivel de violencia es explicado por los gobiernos, los medios de comunicación y la esfera jurídica como si fueses un conjunto de crímenes esporádicos, personales, domésticos, desarticulados y de carácter sexual.</a:t>
            </a:r>
          </a:p>
          <a:p>
            <a:endParaRPr lang="es-MX" sz="2400" dirty="0"/>
          </a:p>
          <a:p>
            <a:r>
              <a:rPr lang="es-MX" sz="2400" dirty="0"/>
              <a:t>Para Rita Segato esto es una expresión de la competencia por el poder y la acumulación del capital entre el Estado y el Paraestado (culturalmente bajo los principios ideológicos de la pedagogía de la crueldad y la jerarquización de los géneros).</a:t>
            </a:r>
          </a:p>
          <a:p>
            <a:endParaRPr lang="es-MX" sz="2400" dirty="0"/>
          </a:p>
          <a:p>
            <a:r>
              <a:rPr lang="es-MX" sz="2400" dirty="0"/>
              <a:t>Ello trae consigo nuevas formas de guerra acompañadas de altos índices de violencia de género.</a:t>
            </a:r>
          </a:p>
        </p:txBody>
      </p:sp>
    </p:spTree>
    <p:extLst>
      <p:ext uri="{BB962C8B-B14F-4D97-AF65-F5344CB8AC3E}">
        <p14:creationId xmlns:p14="http://schemas.microsoft.com/office/powerpoint/2010/main" val="235486932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Femigenocidio</a:t>
            </a:r>
          </a:p>
        </p:txBody>
      </p:sp>
      <p:sp>
        <p:nvSpPr>
          <p:cNvPr id="4" name="Rectángulo 3">
            <a:extLst>
              <a:ext uri="{FF2B5EF4-FFF2-40B4-BE49-F238E27FC236}">
                <a16:creationId xmlns:a16="http://schemas.microsoft.com/office/drawing/2014/main" id="{A8BDED48-7847-1F4C-BF2C-9136A6E3D1BC}"/>
              </a:ext>
            </a:extLst>
          </p:cNvPr>
          <p:cNvSpPr/>
          <p:nvPr/>
        </p:nvSpPr>
        <p:spPr>
          <a:xfrm>
            <a:off x="457200" y="1322172"/>
            <a:ext cx="7689273" cy="4893647"/>
          </a:xfrm>
          <a:prstGeom prst="rect">
            <a:avLst/>
          </a:prstGeom>
        </p:spPr>
        <p:txBody>
          <a:bodyPr wrap="square">
            <a:spAutoFit/>
          </a:bodyPr>
          <a:lstStyle/>
          <a:p>
            <a:r>
              <a:rPr lang="es-MX" sz="2400" dirty="0"/>
              <a:t>Rita Segato propone el concepto de femigenocidio para denominar a estas nuevas formas de violencia. </a:t>
            </a:r>
          </a:p>
          <a:p>
            <a:endParaRPr lang="es-MX" sz="2400" dirty="0"/>
          </a:p>
          <a:p>
            <a:r>
              <a:rPr lang="es-MX" sz="2400" dirty="0"/>
              <a:t>“[...] se aproximan en sus dimensiones a la categoría ‘genocidio’ por sus agresiones a mujeres con intención de letalidad y deterioro físico en contextos de impersonalidad, en las cuales los agresores son un colectivo organizado o, mejor dicho, son agresores porque forman parte de un colectivo o corporación y actúan mancomunadamente, y las víctimas también son víctimas porque pertenecen a un colectivo en el sentido de una categoría social, en este caso, de género.”</a:t>
            </a:r>
          </a:p>
        </p:txBody>
      </p:sp>
    </p:spTree>
    <p:extLst>
      <p:ext uri="{BB962C8B-B14F-4D97-AF65-F5344CB8AC3E}">
        <p14:creationId xmlns:p14="http://schemas.microsoft.com/office/powerpoint/2010/main" val="314561814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Femigenocidio</a:t>
            </a:r>
          </a:p>
        </p:txBody>
      </p:sp>
      <p:sp>
        <p:nvSpPr>
          <p:cNvPr id="4" name="Rectángulo 3">
            <a:extLst>
              <a:ext uri="{FF2B5EF4-FFF2-40B4-BE49-F238E27FC236}">
                <a16:creationId xmlns:a16="http://schemas.microsoft.com/office/drawing/2014/main" id="{A8BDED48-7847-1F4C-BF2C-9136A6E3D1BC}"/>
              </a:ext>
            </a:extLst>
          </p:cNvPr>
          <p:cNvSpPr/>
          <p:nvPr/>
        </p:nvSpPr>
        <p:spPr>
          <a:xfrm>
            <a:off x="457200" y="1322172"/>
            <a:ext cx="7689273" cy="3785652"/>
          </a:xfrm>
          <a:prstGeom prst="rect">
            <a:avLst/>
          </a:prstGeom>
        </p:spPr>
        <p:txBody>
          <a:bodyPr wrap="square">
            <a:spAutoFit/>
          </a:bodyPr>
          <a:lstStyle/>
          <a:p>
            <a:r>
              <a:rPr lang="es-MX" sz="2400" dirty="0"/>
              <a:t>La resistencia a generar la distinción entre los crímenes de género por parte de muchos actores sociales, incluyendo a algunos colectivos feministas, conlleva a que no existan prácticas suficientes de investigación y administración de la justicia.</a:t>
            </a:r>
          </a:p>
          <a:p>
            <a:endParaRPr lang="es-MX" sz="2400" dirty="0"/>
          </a:p>
          <a:p>
            <a:r>
              <a:rPr lang="es-MX" sz="2400" dirty="0"/>
              <a:t>En no querer reconocer la complejidad del femigenocidio configura y reconfigura nuevas expresiones de violencia, y nuevas formas de guerra informal.</a:t>
            </a:r>
          </a:p>
        </p:txBody>
      </p:sp>
    </p:spTree>
    <p:extLst>
      <p:ext uri="{BB962C8B-B14F-4D97-AF65-F5344CB8AC3E}">
        <p14:creationId xmlns:p14="http://schemas.microsoft.com/office/powerpoint/2010/main" val="99863381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Femigenocidio</a:t>
            </a:r>
          </a:p>
        </p:txBody>
      </p:sp>
      <p:sp>
        <p:nvSpPr>
          <p:cNvPr id="4" name="Rectángulo 3">
            <a:extLst>
              <a:ext uri="{FF2B5EF4-FFF2-40B4-BE49-F238E27FC236}">
                <a16:creationId xmlns:a16="http://schemas.microsoft.com/office/drawing/2014/main" id="{A8BDED48-7847-1F4C-BF2C-9136A6E3D1BC}"/>
              </a:ext>
            </a:extLst>
          </p:cNvPr>
          <p:cNvSpPr/>
          <p:nvPr/>
        </p:nvSpPr>
        <p:spPr>
          <a:xfrm>
            <a:off x="457200" y="1322172"/>
            <a:ext cx="7689273" cy="2308324"/>
          </a:xfrm>
          <a:prstGeom prst="rect">
            <a:avLst/>
          </a:prstGeom>
        </p:spPr>
        <p:txBody>
          <a:bodyPr wrap="square">
            <a:spAutoFit/>
          </a:bodyPr>
          <a:lstStyle/>
          <a:p>
            <a:r>
              <a:rPr lang="es-MX" sz="2400" dirty="0"/>
              <a:t>En resumen, las nuevas formas de violencia de género en América Latina se han estructurado como una guerra, donde el cuerpo de las mujeres es el bastidor en el que se escribe la destrucción moral de los enemigos contra los que se combate para conservar el poder y el capital.</a:t>
            </a:r>
          </a:p>
        </p:txBody>
      </p:sp>
    </p:spTree>
    <p:extLst>
      <p:ext uri="{BB962C8B-B14F-4D97-AF65-F5344CB8AC3E}">
        <p14:creationId xmlns:p14="http://schemas.microsoft.com/office/powerpoint/2010/main" val="8964457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Femigenocidio</a:t>
            </a:r>
          </a:p>
        </p:txBody>
      </p:sp>
      <p:sp>
        <p:nvSpPr>
          <p:cNvPr id="4" name="Rectángulo 3">
            <a:extLst>
              <a:ext uri="{FF2B5EF4-FFF2-40B4-BE49-F238E27FC236}">
                <a16:creationId xmlns:a16="http://schemas.microsoft.com/office/drawing/2014/main" id="{A8BDED48-7847-1F4C-BF2C-9136A6E3D1BC}"/>
              </a:ext>
            </a:extLst>
          </p:cNvPr>
          <p:cNvSpPr/>
          <p:nvPr/>
        </p:nvSpPr>
        <p:spPr>
          <a:xfrm>
            <a:off x="457200" y="1322172"/>
            <a:ext cx="7689273" cy="4154984"/>
          </a:xfrm>
          <a:prstGeom prst="rect">
            <a:avLst/>
          </a:prstGeom>
        </p:spPr>
        <p:txBody>
          <a:bodyPr wrap="square">
            <a:spAutoFit/>
          </a:bodyPr>
          <a:lstStyle/>
          <a:p>
            <a:r>
              <a:rPr lang="es-MX" sz="2400" dirty="0"/>
              <a:t>Para Segato, es urgente que las lecturas feministas, las interpretaciones del derecho y los comunicados de la prensa que atienden los fenómenos de violencia contra la mujer se den cuenta del trasfondo sociocultural del problema.</a:t>
            </a:r>
          </a:p>
          <a:p>
            <a:endParaRPr lang="es-MX" sz="2400" dirty="0"/>
          </a:p>
          <a:p>
            <a:r>
              <a:rPr lang="es-MX" sz="2400" dirty="0"/>
              <a:t>Mientras las lógicas de dominación de género en las que está cimentado el proyecto histórico moderno no sean exhibidas y cuestionadas, el agravamiento de este tipo de violencia no podrá ser evitado, ni mucho menos combatido. </a:t>
            </a:r>
          </a:p>
        </p:txBody>
      </p:sp>
    </p:spTree>
    <p:extLst>
      <p:ext uri="{BB962C8B-B14F-4D97-AF65-F5344CB8AC3E}">
        <p14:creationId xmlns:p14="http://schemas.microsoft.com/office/powerpoint/2010/main" val="144210670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Femigenocidio</a:t>
            </a:r>
          </a:p>
        </p:txBody>
      </p:sp>
      <p:sp>
        <p:nvSpPr>
          <p:cNvPr id="4" name="Rectángulo 3">
            <a:extLst>
              <a:ext uri="{FF2B5EF4-FFF2-40B4-BE49-F238E27FC236}">
                <a16:creationId xmlns:a16="http://schemas.microsoft.com/office/drawing/2014/main" id="{A8BDED48-7847-1F4C-BF2C-9136A6E3D1BC}"/>
              </a:ext>
            </a:extLst>
          </p:cNvPr>
          <p:cNvSpPr/>
          <p:nvPr/>
        </p:nvSpPr>
        <p:spPr>
          <a:xfrm>
            <a:off x="457200" y="1322172"/>
            <a:ext cx="7689273" cy="2677656"/>
          </a:xfrm>
          <a:prstGeom prst="rect">
            <a:avLst/>
          </a:prstGeom>
        </p:spPr>
        <p:txBody>
          <a:bodyPr wrap="square">
            <a:spAutoFit/>
          </a:bodyPr>
          <a:lstStyle/>
          <a:p>
            <a:r>
              <a:rPr lang="es-MX" sz="2400" dirty="0"/>
              <a:t>Para Segato, hay que romper los imaginarios colectivos y las cargas simbólicas aprendidas que se han cristalizado bajo la forma de afán de acaparamiento de poder y capital, ejercicios de violencia, despojo, subordinación y expoliación.</a:t>
            </a:r>
          </a:p>
          <a:p>
            <a:endParaRPr lang="es-MX" sz="2400" dirty="0"/>
          </a:p>
          <a:p>
            <a:endParaRPr lang="es-MX" sz="2400" dirty="0"/>
          </a:p>
        </p:txBody>
      </p:sp>
    </p:spTree>
    <p:extLst>
      <p:ext uri="{BB962C8B-B14F-4D97-AF65-F5344CB8AC3E}">
        <p14:creationId xmlns:p14="http://schemas.microsoft.com/office/powerpoint/2010/main" val="276656530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Femigenocidio</a:t>
            </a:r>
          </a:p>
        </p:txBody>
      </p:sp>
      <p:sp>
        <p:nvSpPr>
          <p:cNvPr id="4" name="Rectángulo 3">
            <a:extLst>
              <a:ext uri="{FF2B5EF4-FFF2-40B4-BE49-F238E27FC236}">
                <a16:creationId xmlns:a16="http://schemas.microsoft.com/office/drawing/2014/main" id="{A8BDED48-7847-1F4C-BF2C-9136A6E3D1BC}"/>
              </a:ext>
            </a:extLst>
          </p:cNvPr>
          <p:cNvSpPr/>
          <p:nvPr/>
        </p:nvSpPr>
        <p:spPr>
          <a:xfrm>
            <a:off x="457200" y="1322172"/>
            <a:ext cx="7689273" cy="5632311"/>
          </a:xfrm>
          <a:prstGeom prst="rect">
            <a:avLst/>
          </a:prstGeom>
        </p:spPr>
        <p:txBody>
          <a:bodyPr wrap="square">
            <a:spAutoFit/>
          </a:bodyPr>
          <a:lstStyle/>
          <a:p>
            <a:r>
              <a:rPr lang="es-MX" sz="2400" dirty="0"/>
              <a:t>Y, para Rita Segato, el éxito dependerá de no dejarle esta tarea al derecho, ni al Estado, ni a las instituciones oficiales, porque estos actores históricamente han sido agentes de reproducción de la violencia étnica y de género en su intento de conservación del poder.</a:t>
            </a:r>
          </a:p>
          <a:p>
            <a:endParaRPr lang="es-MX" sz="2400" dirty="0"/>
          </a:p>
          <a:p>
            <a:r>
              <a:rPr lang="es-MX" sz="2400" dirty="0"/>
              <a:t>Para esta autora se requiere un compromiso teórico entre los intelectuales feministas para develar el trasfondo sociocultural de los fenómenos de violencia, así como la colaboración con las comunidades en el terreno de la praxis para validar otras alternativas históricas. </a:t>
            </a:r>
          </a:p>
          <a:p>
            <a:endParaRPr lang="es-MX" sz="2400" dirty="0"/>
          </a:p>
          <a:p>
            <a:endParaRPr lang="es-MX" sz="2400" dirty="0"/>
          </a:p>
        </p:txBody>
      </p:sp>
    </p:spTree>
    <p:extLst>
      <p:ext uri="{BB962C8B-B14F-4D97-AF65-F5344CB8AC3E}">
        <p14:creationId xmlns:p14="http://schemas.microsoft.com/office/powerpoint/2010/main" val="86565441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Femigenocidio</a:t>
            </a:r>
          </a:p>
        </p:txBody>
      </p:sp>
      <p:sp>
        <p:nvSpPr>
          <p:cNvPr id="4" name="Rectángulo 3">
            <a:extLst>
              <a:ext uri="{FF2B5EF4-FFF2-40B4-BE49-F238E27FC236}">
                <a16:creationId xmlns:a16="http://schemas.microsoft.com/office/drawing/2014/main" id="{A8BDED48-7847-1F4C-BF2C-9136A6E3D1BC}"/>
              </a:ext>
            </a:extLst>
          </p:cNvPr>
          <p:cNvSpPr/>
          <p:nvPr/>
        </p:nvSpPr>
        <p:spPr>
          <a:xfrm>
            <a:off x="457200" y="1322172"/>
            <a:ext cx="7689273" cy="2308324"/>
          </a:xfrm>
          <a:prstGeom prst="rect">
            <a:avLst/>
          </a:prstGeom>
        </p:spPr>
        <p:txBody>
          <a:bodyPr wrap="square">
            <a:spAutoFit/>
          </a:bodyPr>
          <a:lstStyle/>
          <a:p>
            <a:r>
              <a:rPr lang="es-MX" sz="2400" dirty="0"/>
              <a:t>Finalmente, para Rita Segato se necesitan construir o activar proyectos de organización social que rechacen con contundencia el proyecto actual hegemónico, el cual es una vía de producción y reproducción de violencia, destrucción y negación de las diferencias.</a:t>
            </a:r>
          </a:p>
          <a:p>
            <a:endParaRPr lang="es-MX" sz="2400" dirty="0"/>
          </a:p>
        </p:txBody>
      </p:sp>
    </p:spTree>
    <p:extLst>
      <p:ext uri="{BB962C8B-B14F-4D97-AF65-F5344CB8AC3E}">
        <p14:creationId xmlns:p14="http://schemas.microsoft.com/office/powerpoint/2010/main" val="217165280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Ciudad Juárez</a:t>
            </a:r>
          </a:p>
        </p:txBody>
      </p:sp>
      <p:sp>
        <p:nvSpPr>
          <p:cNvPr id="4" name="Rectángulo 3">
            <a:extLst>
              <a:ext uri="{FF2B5EF4-FFF2-40B4-BE49-F238E27FC236}">
                <a16:creationId xmlns:a16="http://schemas.microsoft.com/office/drawing/2014/main" id="{A8BDED48-7847-1F4C-BF2C-9136A6E3D1BC}"/>
              </a:ext>
            </a:extLst>
          </p:cNvPr>
          <p:cNvSpPr/>
          <p:nvPr/>
        </p:nvSpPr>
        <p:spPr>
          <a:xfrm>
            <a:off x="457200" y="1322172"/>
            <a:ext cx="7689273" cy="4154984"/>
          </a:xfrm>
          <a:prstGeom prst="rect">
            <a:avLst/>
          </a:prstGeom>
        </p:spPr>
        <p:txBody>
          <a:bodyPr wrap="square">
            <a:spAutoFit/>
          </a:bodyPr>
          <a:lstStyle/>
          <a:p>
            <a:r>
              <a:rPr lang="es-MX" sz="2400" dirty="0"/>
              <a:t>Ensayo: La escritura en el cuerpo de las mujeres asesinadas en Ciudad Juárez</a:t>
            </a:r>
          </a:p>
          <a:p>
            <a:endParaRPr lang="es-MX" sz="2400" dirty="0"/>
          </a:p>
          <a:p>
            <a:r>
              <a:rPr lang="es-MX" sz="2400" dirty="0"/>
              <a:t>Segato define un modelo interpretativo de los asesinatos de mujeres en Ciudad Juárez, lugar donde, se expresa claramente la relación existente entre capital y muerte. </a:t>
            </a:r>
          </a:p>
          <a:p>
            <a:endParaRPr lang="es-MX" sz="2400" dirty="0"/>
          </a:p>
          <a:p>
            <a:r>
              <a:rPr lang="es-MX" sz="2400" dirty="0"/>
              <a:t>Desde un punto de vista testimonial, se nos dice que en Juárez nada es casual.</a:t>
            </a:r>
          </a:p>
          <a:p>
            <a:r>
              <a:rPr lang="es-MX" sz="2400" dirty="0"/>
              <a:t> </a:t>
            </a:r>
          </a:p>
        </p:txBody>
      </p:sp>
    </p:spTree>
    <p:extLst>
      <p:ext uri="{BB962C8B-B14F-4D97-AF65-F5344CB8AC3E}">
        <p14:creationId xmlns:p14="http://schemas.microsoft.com/office/powerpoint/2010/main" val="30940218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474572"/>
            <a:ext cx="7841672" cy="3785652"/>
          </a:xfrm>
          <a:prstGeom prst="rect">
            <a:avLst/>
          </a:prstGeom>
        </p:spPr>
        <p:txBody>
          <a:bodyPr wrap="square">
            <a:spAutoFit/>
          </a:bodyPr>
          <a:lstStyle/>
          <a:p>
            <a:r>
              <a:rPr lang="es-MX" sz="2400" dirty="0"/>
              <a:t>Para Rita Segato el marxismo se agotó para América Latina.</a:t>
            </a:r>
          </a:p>
          <a:p>
            <a:endParaRPr lang="es-MX" sz="2400" dirty="0"/>
          </a:p>
          <a:p>
            <a:r>
              <a:rPr lang="es-MX" sz="2400" dirty="0"/>
              <a:t>Esta teoría se volvió fuertemente eurocéntrica y no es una herramienta eficaz para poder comprender las realidades latinoamericanas y explicar sus procesos, sobre todo por la característica de A. Latina de haber sido colonizada.</a:t>
            </a:r>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Colonialidad y Poder</a:t>
            </a:r>
          </a:p>
        </p:txBody>
      </p:sp>
    </p:spTree>
    <p:extLst>
      <p:ext uri="{BB962C8B-B14F-4D97-AF65-F5344CB8AC3E}">
        <p14:creationId xmlns:p14="http://schemas.microsoft.com/office/powerpoint/2010/main" val="169257108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Ciudad Juárez</a:t>
            </a:r>
          </a:p>
        </p:txBody>
      </p:sp>
      <p:sp>
        <p:nvSpPr>
          <p:cNvPr id="4" name="Rectángulo 3">
            <a:extLst>
              <a:ext uri="{FF2B5EF4-FFF2-40B4-BE49-F238E27FC236}">
                <a16:creationId xmlns:a16="http://schemas.microsoft.com/office/drawing/2014/main" id="{A8BDED48-7847-1F4C-BF2C-9136A6E3D1BC}"/>
              </a:ext>
            </a:extLst>
          </p:cNvPr>
          <p:cNvSpPr/>
          <p:nvPr/>
        </p:nvSpPr>
        <p:spPr>
          <a:xfrm>
            <a:off x="457200" y="1322172"/>
            <a:ext cx="7689273" cy="3785652"/>
          </a:xfrm>
          <a:prstGeom prst="rect">
            <a:avLst/>
          </a:prstGeom>
        </p:spPr>
        <p:txBody>
          <a:bodyPr wrap="square">
            <a:spAutoFit/>
          </a:bodyPr>
          <a:lstStyle/>
          <a:p>
            <a:r>
              <a:rPr lang="es-MX" sz="2400" dirty="0"/>
              <a:t>“Todo parece formar parte de una gran máquina comunicativa cuyos mensajes se vuelven inteligibles solamente para quien, por una u otra razón, se adentró en el código” </a:t>
            </a:r>
          </a:p>
          <a:p>
            <a:endParaRPr lang="es-MX" sz="2400" dirty="0"/>
          </a:p>
          <a:p>
            <a:r>
              <a:rPr lang="es-MX" sz="2400" dirty="0"/>
              <a:t>Adentrarse en el código : realizar una comprensión profunda del diálogo siniestro que se establece entre las muertes y el imperativo de lucro que rige a la experiencia neoliberal. </a:t>
            </a:r>
          </a:p>
          <a:p>
            <a:endParaRPr lang="es-MX" sz="2400" dirty="0"/>
          </a:p>
        </p:txBody>
      </p:sp>
    </p:spTree>
    <p:extLst>
      <p:ext uri="{BB962C8B-B14F-4D97-AF65-F5344CB8AC3E}">
        <p14:creationId xmlns:p14="http://schemas.microsoft.com/office/powerpoint/2010/main" val="41872624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Ciudad Juárez</a:t>
            </a:r>
          </a:p>
        </p:txBody>
      </p:sp>
      <p:sp>
        <p:nvSpPr>
          <p:cNvPr id="4" name="Rectángulo 3">
            <a:extLst>
              <a:ext uri="{FF2B5EF4-FFF2-40B4-BE49-F238E27FC236}">
                <a16:creationId xmlns:a16="http://schemas.microsoft.com/office/drawing/2014/main" id="{A8BDED48-7847-1F4C-BF2C-9136A6E3D1BC}"/>
              </a:ext>
            </a:extLst>
          </p:cNvPr>
          <p:cNvSpPr/>
          <p:nvPr/>
        </p:nvSpPr>
        <p:spPr>
          <a:xfrm>
            <a:off x="457200" y="1322172"/>
            <a:ext cx="7689273" cy="5262979"/>
          </a:xfrm>
          <a:prstGeom prst="rect">
            <a:avLst/>
          </a:prstGeom>
        </p:spPr>
        <p:txBody>
          <a:bodyPr wrap="square">
            <a:spAutoFit/>
          </a:bodyPr>
          <a:lstStyle/>
          <a:p>
            <a:r>
              <a:rPr lang="es-MX" sz="2400" dirty="0"/>
              <a:t>Segato parte de la premisa de que todo acto de violencia posee una dimensión expresiva y, en tanto discurso social, posee una firma, un estilo, que nos permite identificar al sujeto autor. </a:t>
            </a:r>
          </a:p>
          <a:p>
            <a:endParaRPr lang="es-MX" sz="2400" dirty="0"/>
          </a:p>
          <a:p>
            <a:r>
              <a:rPr lang="es-MX" sz="2400" dirty="0"/>
              <a:t>El modelo interpretativo de Segato postula que el agresor se dirige a sus pares en un ritual iniciático, un proceso de tributación. </a:t>
            </a:r>
          </a:p>
          <a:p>
            <a:endParaRPr lang="es-MX" sz="2400" dirty="0"/>
          </a:p>
          <a:p>
            <a:r>
              <a:rPr lang="es-MX" sz="2400" dirty="0"/>
              <a:t>Le habla a la sociedad toda, en la medida en que el agresor y la colectividad hablan el mismo lenguaje, ya que comparten un mismo imaginario de género. </a:t>
            </a:r>
          </a:p>
          <a:p>
            <a:endParaRPr lang="es-MX" sz="2400" dirty="0"/>
          </a:p>
          <a:p>
            <a:endParaRPr lang="es-MX" sz="2400" dirty="0"/>
          </a:p>
        </p:txBody>
      </p:sp>
    </p:spTree>
    <p:extLst>
      <p:ext uri="{BB962C8B-B14F-4D97-AF65-F5344CB8AC3E}">
        <p14:creationId xmlns:p14="http://schemas.microsoft.com/office/powerpoint/2010/main" val="40154366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Ciudad Juárez</a:t>
            </a:r>
          </a:p>
        </p:txBody>
      </p:sp>
      <p:sp>
        <p:nvSpPr>
          <p:cNvPr id="4" name="Rectángulo 3">
            <a:extLst>
              <a:ext uri="{FF2B5EF4-FFF2-40B4-BE49-F238E27FC236}">
                <a16:creationId xmlns:a16="http://schemas.microsoft.com/office/drawing/2014/main" id="{A8BDED48-7847-1F4C-BF2C-9136A6E3D1BC}"/>
              </a:ext>
            </a:extLst>
          </p:cNvPr>
          <p:cNvSpPr/>
          <p:nvPr/>
        </p:nvSpPr>
        <p:spPr>
          <a:xfrm>
            <a:off x="457200" y="1322172"/>
            <a:ext cx="7689273" cy="4154984"/>
          </a:xfrm>
          <a:prstGeom prst="rect">
            <a:avLst/>
          </a:prstGeom>
        </p:spPr>
        <p:txBody>
          <a:bodyPr wrap="square">
            <a:spAutoFit/>
          </a:bodyPr>
          <a:lstStyle/>
          <a:p>
            <a:r>
              <a:rPr lang="es-MX" sz="2400" dirty="0"/>
              <a:t>“Quienes dominan la escena son los otros hombres y no la víctima, cuyo papel es ser consumida para satisfacer la demanda del grupo de pares … para exhibir poder frente a los competidores en los negocios, las autoridades locales, las autoridades federales, los activistas, académicos y periodistas que osen inmiscuirse en el sagrado dominio ... Estas exigencias y formas de exhibicionismo son características del régimen patriarcal en un orden mafioso”.</a:t>
            </a:r>
          </a:p>
          <a:p>
            <a:endParaRPr lang="es-MX" sz="2400" dirty="0"/>
          </a:p>
        </p:txBody>
      </p:sp>
    </p:spTree>
    <p:extLst>
      <p:ext uri="{BB962C8B-B14F-4D97-AF65-F5344CB8AC3E}">
        <p14:creationId xmlns:p14="http://schemas.microsoft.com/office/powerpoint/2010/main" val="151118777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Ciudad Juárez</a:t>
            </a:r>
          </a:p>
        </p:txBody>
      </p:sp>
      <p:sp>
        <p:nvSpPr>
          <p:cNvPr id="4" name="Rectángulo 3">
            <a:extLst>
              <a:ext uri="{FF2B5EF4-FFF2-40B4-BE49-F238E27FC236}">
                <a16:creationId xmlns:a16="http://schemas.microsoft.com/office/drawing/2014/main" id="{A8BDED48-7847-1F4C-BF2C-9136A6E3D1BC}"/>
              </a:ext>
            </a:extLst>
          </p:cNvPr>
          <p:cNvSpPr/>
          <p:nvPr/>
        </p:nvSpPr>
        <p:spPr>
          <a:xfrm>
            <a:off x="457200" y="1322172"/>
            <a:ext cx="7689273" cy="3785652"/>
          </a:xfrm>
          <a:prstGeom prst="rect">
            <a:avLst/>
          </a:prstGeom>
        </p:spPr>
        <p:txBody>
          <a:bodyPr wrap="square">
            <a:spAutoFit/>
          </a:bodyPr>
          <a:lstStyle/>
          <a:p>
            <a:r>
              <a:rPr lang="es-MX" sz="2400" dirty="0"/>
              <a:t>Para Segato el género es una relación desigual que vincula la posición masculina y la posición femenina, es la violencia ancestral sobre la que se fundan todas las otras formas de violencia, todas las estructuras de poder. </a:t>
            </a:r>
          </a:p>
          <a:p>
            <a:endParaRPr lang="es-MX" sz="2400" dirty="0"/>
          </a:p>
          <a:p>
            <a:r>
              <a:rPr lang="es-MX" sz="2400" dirty="0"/>
              <a:t>De ahí que la autora sostenga que las estructuras de las mafias y de la masculinidad son equiparables. </a:t>
            </a:r>
          </a:p>
          <a:p>
            <a:endParaRPr lang="es-MX" sz="2400" dirty="0"/>
          </a:p>
          <a:p>
            <a:endParaRPr lang="es-MX" sz="2400" dirty="0"/>
          </a:p>
        </p:txBody>
      </p:sp>
    </p:spTree>
    <p:extLst>
      <p:ext uri="{BB962C8B-B14F-4D97-AF65-F5344CB8AC3E}">
        <p14:creationId xmlns:p14="http://schemas.microsoft.com/office/powerpoint/2010/main" val="45589366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Ciudad Juárez</a:t>
            </a:r>
          </a:p>
        </p:txBody>
      </p:sp>
      <p:sp>
        <p:nvSpPr>
          <p:cNvPr id="4" name="Rectángulo 3">
            <a:extLst>
              <a:ext uri="{FF2B5EF4-FFF2-40B4-BE49-F238E27FC236}">
                <a16:creationId xmlns:a16="http://schemas.microsoft.com/office/drawing/2014/main" id="{A8BDED48-7847-1F4C-BF2C-9136A6E3D1BC}"/>
              </a:ext>
            </a:extLst>
          </p:cNvPr>
          <p:cNvSpPr/>
          <p:nvPr/>
        </p:nvSpPr>
        <p:spPr>
          <a:xfrm>
            <a:off x="457200" y="1322172"/>
            <a:ext cx="7689273" cy="6001643"/>
          </a:xfrm>
          <a:prstGeom prst="rect">
            <a:avLst/>
          </a:prstGeom>
        </p:spPr>
        <p:txBody>
          <a:bodyPr wrap="square">
            <a:spAutoFit/>
          </a:bodyPr>
          <a:lstStyle/>
          <a:p>
            <a:r>
              <a:rPr lang="es-MX" sz="2400" dirty="0"/>
              <a:t>De igual forma, se extiende este razonamiento, apuntándose directamente hacia la lógica intrínseca del capital :</a:t>
            </a:r>
          </a:p>
          <a:p>
            <a:endParaRPr lang="es-MX" sz="2400" dirty="0"/>
          </a:p>
          <a:p>
            <a:r>
              <a:rPr lang="es-MX" sz="2400" dirty="0"/>
              <a:t>“Es en la exclusión y su significante por antonomasia : la capacidad de supresión del otro, que el capital se consagra. ¿Y qué más emblemático del lugar de sometimiento que el cuerpo de la mujer mestiza, de la mujer pobre, de la hija y hermana de los otros que son pobres y mestizos ? ¿Dónde podría significarse mejor la otredad producida justamente para ser vencida ? ¿Qué trofeo emblematizaría mejor la prebenda de óptimos negocios más allá de cualquier regla o restricción?”</a:t>
            </a:r>
          </a:p>
          <a:p>
            <a:endParaRPr lang="es-MX" sz="2400" dirty="0"/>
          </a:p>
          <a:p>
            <a:endParaRPr lang="es-MX" sz="2400" dirty="0"/>
          </a:p>
        </p:txBody>
      </p:sp>
    </p:spTree>
    <p:extLst>
      <p:ext uri="{BB962C8B-B14F-4D97-AF65-F5344CB8AC3E}">
        <p14:creationId xmlns:p14="http://schemas.microsoft.com/office/powerpoint/2010/main" val="165995759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Ciudad Juárez</a:t>
            </a:r>
          </a:p>
        </p:txBody>
      </p:sp>
      <p:sp>
        <p:nvSpPr>
          <p:cNvPr id="4" name="Rectángulo 3">
            <a:extLst>
              <a:ext uri="{FF2B5EF4-FFF2-40B4-BE49-F238E27FC236}">
                <a16:creationId xmlns:a16="http://schemas.microsoft.com/office/drawing/2014/main" id="{A8BDED48-7847-1F4C-BF2C-9136A6E3D1BC}"/>
              </a:ext>
            </a:extLst>
          </p:cNvPr>
          <p:cNvSpPr/>
          <p:nvPr/>
        </p:nvSpPr>
        <p:spPr>
          <a:xfrm>
            <a:off x="457200" y="1322172"/>
            <a:ext cx="7689273" cy="5262979"/>
          </a:xfrm>
          <a:prstGeom prst="rect">
            <a:avLst/>
          </a:prstGeom>
        </p:spPr>
        <p:txBody>
          <a:bodyPr wrap="square">
            <a:spAutoFit/>
          </a:bodyPr>
          <a:lstStyle/>
          <a:p>
            <a:r>
              <a:rPr lang="es-MX" sz="2400" dirty="0"/>
              <a:t>Los asesinatos de Ciudad Juárez “nos conducen a una lectura más lúcida de las transformaciones que atraviesa el mundo en nuestros días”. </a:t>
            </a:r>
          </a:p>
          <a:p>
            <a:endParaRPr lang="es-MX" sz="2400" dirty="0"/>
          </a:p>
          <a:p>
            <a:r>
              <a:rPr lang="es-MX" sz="2400" dirty="0"/>
              <a:t>Afirma que, en un contexto de desestatización, neoliberalismo y de marcada desigualdad, se ha instalado en Juárez un Estado paralelo conformado por corporaciones armadas que poseen un dominio territorial absoluto y un accionar extremadamente sistemático y organizado. Es un totalitarismo de provincia en donde el cuerpo femenino forma parte de la dominación territorial y donde su aniquilamiento expresa y propicia la existencia de este dominio.</a:t>
            </a:r>
          </a:p>
          <a:p>
            <a:endParaRPr lang="es-MX" sz="2400" dirty="0"/>
          </a:p>
        </p:txBody>
      </p:sp>
    </p:spTree>
    <p:extLst>
      <p:ext uri="{BB962C8B-B14F-4D97-AF65-F5344CB8AC3E}">
        <p14:creationId xmlns:p14="http://schemas.microsoft.com/office/powerpoint/2010/main" val="371378299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Ciudad Juárez</a:t>
            </a:r>
          </a:p>
        </p:txBody>
      </p:sp>
      <p:sp>
        <p:nvSpPr>
          <p:cNvPr id="4" name="Rectángulo 3">
            <a:extLst>
              <a:ext uri="{FF2B5EF4-FFF2-40B4-BE49-F238E27FC236}">
                <a16:creationId xmlns:a16="http://schemas.microsoft.com/office/drawing/2014/main" id="{A8BDED48-7847-1F4C-BF2C-9136A6E3D1BC}"/>
              </a:ext>
            </a:extLst>
          </p:cNvPr>
          <p:cNvSpPr/>
          <p:nvPr/>
        </p:nvSpPr>
        <p:spPr>
          <a:xfrm>
            <a:off x="457200" y="1322172"/>
            <a:ext cx="7689273" cy="1938992"/>
          </a:xfrm>
          <a:prstGeom prst="rect">
            <a:avLst/>
          </a:prstGeom>
        </p:spPr>
        <p:txBody>
          <a:bodyPr wrap="square">
            <a:spAutoFit/>
          </a:bodyPr>
          <a:lstStyle/>
          <a:p>
            <a:r>
              <a:rPr lang="es-MX" sz="2400" dirty="0"/>
              <a:t>Definida como una Segunda Realidad ejecutada mediante un Segundo Estado, esta estructura subyacente encuentra su fundamentación en una segunda economía informal, constituida por un enormemente abultado capital de origen criminal.</a:t>
            </a:r>
          </a:p>
        </p:txBody>
      </p:sp>
    </p:spTree>
    <p:extLst>
      <p:ext uri="{BB962C8B-B14F-4D97-AF65-F5344CB8AC3E}">
        <p14:creationId xmlns:p14="http://schemas.microsoft.com/office/powerpoint/2010/main" val="355557013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Ciudad Juárez</a:t>
            </a:r>
          </a:p>
        </p:txBody>
      </p:sp>
      <p:pic>
        <p:nvPicPr>
          <p:cNvPr id="1026" name="Picture 2" descr="Resultado de imagen para muertas juarez">
            <a:extLst>
              <a:ext uri="{FF2B5EF4-FFF2-40B4-BE49-F238E27FC236}">
                <a16:creationId xmlns:a16="http://schemas.microsoft.com/office/drawing/2014/main" id="{BF1E2D77-0EE7-AE41-AD8F-4BE1FB38B37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4882" y="1322172"/>
            <a:ext cx="7648632" cy="46828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215446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Ciudad Juárez</a:t>
            </a:r>
          </a:p>
        </p:txBody>
      </p:sp>
      <p:pic>
        <p:nvPicPr>
          <p:cNvPr id="3074" name="Picture 2" descr="Resultado de imagen para muertas juarez">
            <a:extLst>
              <a:ext uri="{FF2B5EF4-FFF2-40B4-BE49-F238E27FC236}">
                <a16:creationId xmlns:a16="http://schemas.microsoft.com/office/drawing/2014/main" id="{34DBDC2E-B1F6-B545-95A2-25B84A3F1EB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1" y="1008496"/>
            <a:ext cx="8128000" cy="5422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3643549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5396346" y="5574418"/>
            <a:ext cx="4038600" cy="748553"/>
          </a:xfrm>
        </p:spPr>
        <p:txBody>
          <a:bodyPr>
            <a:normAutofit/>
          </a:bodyPr>
          <a:lstStyle/>
          <a:p>
            <a:r>
              <a:rPr lang="es-ES" sz="1800" dirty="0"/>
              <a:t>Dra. Juana E. Suárez Conejero</a:t>
            </a:r>
          </a:p>
        </p:txBody>
      </p:sp>
      <p:sp>
        <p:nvSpPr>
          <p:cNvPr id="9" name="Título 1">
            <a:extLst>
              <a:ext uri="{FF2B5EF4-FFF2-40B4-BE49-F238E27FC236}">
                <a16:creationId xmlns:a16="http://schemas.microsoft.com/office/drawing/2014/main" id="{2E6C4136-436F-3D4D-A884-117803F2897F}"/>
              </a:ext>
            </a:extLst>
          </p:cNvPr>
          <p:cNvSpPr>
            <a:spLocks noGrp="1"/>
          </p:cNvSpPr>
          <p:nvPr>
            <p:ph type="ctrTitle"/>
          </p:nvPr>
        </p:nvSpPr>
        <p:spPr>
          <a:xfrm>
            <a:off x="900545" y="4624668"/>
            <a:ext cx="7938655" cy="933450"/>
          </a:xfrm>
        </p:spPr>
        <p:txBody>
          <a:bodyPr>
            <a:normAutofit/>
          </a:bodyPr>
          <a:lstStyle/>
          <a:p>
            <a:pPr algn="r"/>
            <a:r>
              <a:rPr lang="es-ES" dirty="0"/>
              <a:t>MUCHAS GRACIAS</a:t>
            </a:r>
          </a:p>
        </p:txBody>
      </p:sp>
    </p:spTree>
    <p:extLst>
      <p:ext uri="{BB962C8B-B14F-4D97-AF65-F5344CB8AC3E}">
        <p14:creationId xmlns:p14="http://schemas.microsoft.com/office/powerpoint/2010/main" val="10976277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474572"/>
            <a:ext cx="7841672" cy="4893647"/>
          </a:xfrm>
          <a:prstGeom prst="rect">
            <a:avLst/>
          </a:prstGeom>
        </p:spPr>
        <p:txBody>
          <a:bodyPr wrap="square">
            <a:spAutoFit/>
          </a:bodyPr>
          <a:lstStyle/>
          <a:p>
            <a:r>
              <a:rPr lang="es-MX" sz="2400" dirty="0"/>
              <a:t>La Conquista de América produjo una tensión entre la novedad del territorio y las costumbres de sus habitantes.</a:t>
            </a:r>
          </a:p>
          <a:p>
            <a:endParaRPr lang="es-MX" sz="2400" dirty="0"/>
          </a:p>
          <a:p>
            <a:r>
              <a:rPr lang="es-MX" sz="2400" dirty="0"/>
              <a:t>Es decir, había una importante contradicción entre el proyecto de construcción del mundo en Europa y el proyecto de construcción del mundo en América Latina. </a:t>
            </a:r>
          </a:p>
          <a:p>
            <a:endParaRPr lang="es-MX" sz="2400" dirty="0"/>
          </a:p>
          <a:p>
            <a:r>
              <a:rPr lang="es-MX" sz="2400" dirty="0"/>
              <a:t>Las propuestas de organización y las formas de vida eran diferentes.</a:t>
            </a:r>
          </a:p>
          <a:p>
            <a:endParaRPr lang="es-MX" sz="2400" dirty="0"/>
          </a:p>
          <a:p>
            <a:r>
              <a:rPr lang="es-MX" sz="2400" dirty="0"/>
              <a:t>Esta tensión, estas contradicciones, hacen emerger “la colonialidad”.</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Colonialidad y Poder</a:t>
            </a:r>
          </a:p>
        </p:txBody>
      </p:sp>
    </p:spTree>
    <p:extLst>
      <p:ext uri="{BB962C8B-B14F-4D97-AF65-F5344CB8AC3E}">
        <p14:creationId xmlns:p14="http://schemas.microsoft.com/office/powerpoint/2010/main" val="3318866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474572"/>
            <a:ext cx="7841672" cy="3416320"/>
          </a:xfrm>
          <a:prstGeom prst="rect">
            <a:avLst/>
          </a:prstGeom>
        </p:spPr>
        <p:txBody>
          <a:bodyPr wrap="square">
            <a:spAutoFit/>
          </a:bodyPr>
          <a:lstStyle/>
          <a:p>
            <a:r>
              <a:rPr lang="es-MX" sz="2400" dirty="0"/>
              <a:t>Todo lo anterior produce que se demarcaran profundamente las fronteras geopolíticas, sociales y culturales entre Europa y América Latina.</a:t>
            </a:r>
          </a:p>
          <a:p>
            <a:endParaRPr lang="es-MX" sz="2400" dirty="0"/>
          </a:p>
          <a:p>
            <a:r>
              <a:rPr lang="es-MX" sz="2400" dirty="0"/>
              <a:t>Y como consecuencia de ello, emergiesen categorías étnicas que convirtieron al racismo en un elemento esencial para estructurar la explotación sistemática. </a:t>
            </a:r>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Colonialidad y Poder</a:t>
            </a:r>
          </a:p>
        </p:txBody>
      </p:sp>
    </p:spTree>
    <p:extLst>
      <p:ext uri="{BB962C8B-B14F-4D97-AF65-F5344CB8AC3E}">
        <p14:creationId xmlns:p14="http://schemas.microsoft.com/office/powerpoint/2010/main" val="18763432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474572"/>
            <a:ext cx="7841672" cy="5262979"/>
          </a:xfrm>
          <a:prstGeom prst="rect">
            <a:avLst/>
          </a:prstGeom>
        </p:spPr>
        <p:txBody>
          <a:bodyPr wrap="square">
            <a:spAutoFit/>
          </a:bodyPr>
          <a:lstStyle/>
          <a:p>
            <a:r>
              <a:rPr lang="es-MX" sz="2400" dirty="0"/>
              <a:t>Hablando desde el marxismo, se puede inferir, para Segato, que las relaciones de producción en América Latina quedaron jerarquizadas bajo la estructura racial.</a:t>
            </a:r>
          </a:p>
          <a:p>
            <a:endParaRPr lang="es-MX" sz="2400" dirty="0"/>
          </a:p>
          <a:p>
            <a:r>
              <a:rPr lang="es-MX" sz="2400" dirty="0"/>
              <a:t>Esta estructura marginó las formas de organización económica presentes en América Latina, basadas en la solidaridad y la comunidad, y privilegió las formas de organización económica europeas basadas en la competencia y el capital.</a:t>
            </a:r>
          </a:p>
          <a:p>
            <a:endParaRPr lang="es-MX" sz="2400" dirty="0"/>
          </a:p>
          <a:p>
            <a:r>
              <a:rPr lang="es-MX" sz="2400" dirty="0"/>
              <a:t>Quienes representaban discontinuidades con el mundo económico y cultural europeo (sistema mundo) fueron sometidos.</a:t>
            </a:r>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Colonialidad y Poder</a:t>
            </a:r>
          </a:p>
        </p:txBody>
      </p:sp>
    </p:spTree>
    <p:extLst>
      <p:ext uri="{BB962C8B-B14F-4D97-AF65-F5344CB8AC3E}">
        <p14:creationId xmlns:p14="http://schemas.microsoft.com/office/powerpoint/2010/main" val="7048990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474572"/>
            <a:ext cx="7841672" cy="5262979"/>
          </a:xfrm>
          <a:prstGeom prst="rect">
            <a:avLst/>
          </a:prstGeom>
        </p:spPr>
        <p:txBody>
          <a:bodyPr wrap="square">
            <a:spAutoFit/>
          </a:bodyPr>
          <a:lstStyle/>
          <a:p>
            <a:r>
              <a:rPr lang="es-MX" sz="2400" dirty="0"/>
              <a:t>Ello trae varias consecuencias:</a:t>
            </a:r>
          </a:p>
          <a:p>
            <a:endParaRPr lang="es-MX" sz="2400" dirty="0"/>
          </a:p>
          <a:p>
            <a:pPr marL="457200" indent="-457200">
              <a:buAutoNum type="arabicPeriod"/>
            </a:pPr>
            <a:r>
              <a:rPr lang="es-MX" sz="2400" dirty="0"/>
              <a:t>La racialización: la jerarquía colonial que establecería que los “blancos” serían los legítimos amos del control del trabajo.</a:t>
            </a:r>
          </a:p>
          <a:p>
            <a:pPr marL="457200" indent="-457200">
              <a:buAutoNum type="arabicPeriod"/>
            </a:pPr>
            <a:r>
              <a:rPr lang="es-MX" sz="2400" dirty="0"/>
              <a:t>El eurocentrismo: la primacía del proyecto capitalista frente a los proyectos autóctonos no capitalistas.</a:t>
            </a:r>
          </a:p>
          <a:p>
            <a:pPr marL="457200" indent="-457200">
              <a:buAutoNum type="arabicPeriod"/>
            </a:pPr>
            <a:r>
              <a:rPr lang="es-MX" sz="2400" dirty="0"/>
              <a:t>El binomio civilizado – primitivo: privilegiando aquello que respondiera a la racionalidad impuesta por la modernidad europea y en detrimento de lo restante, creándose prejuicios sobre nuestra cultural la cual se consideraba como irracional.</a:t>
            </a:r>
          </a:p>
          <a:p>
            <a:pPr marL="457200" indent="-457200">
              <a:buAutoNum type="arabicPeriod"/>
            </a:pPr>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Rita Segato – Colonialidad y Poder</a:t>
            </a:r>
          </a:p>
        </p:txBody>
      </p:sp>
    </p:spTree>
    <p:extLst>
      <p:ext uri="{BB962C8B-B14F-4D97-AF65-F5344CB8AC3E}">
        <p14:creationId xmlns:p14="http://schemas.microsoft.com/office/powerpoint/2010/main" val="2542721423"/>
      </p:ext>
    </p:extLst>
  </p:cSld>
  <p:clrMapOvr>
    <a:masterClrMapping/>
  </p:clrMapOvr>
</p:sld>
</file>

<file path=ppt/theme/theme1.xml><?xml version="1.0" encoding="utf-8"?>
<a:theme xmlns:a="http://schemas.openxmlformats.org/drawingml/2006/main" name="Tema1">
  <a:themeElements>
    <a:clrScheme name="Cuadrícula">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Clásico de Offic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6855</TotalTime>
  <Words>3807</Words>
  <Application>Microsoft Macintosh PowerPoint</Application>
  <PresentationFormat>Presentación en pantalla (4:3)</PresentationFormat>
  <Paragraphs>285</Paragraphs>
  <Slides>59</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59</vt:i4>
      </vt:variant>
    </vt:vector>
  </HeadingPairs>
  <TitlesOfParts>
    <vt:vector size="62" baseType="lpstr">
      <vt:lpstr>Arial</vt:lpstr>
      <vt:lpstr>Wingdings</vt:lpstr>
      <vt:lpstr>Tema1</vt:lpstr>
      <vt:lpstr>RITA SEGATO </vt:lpstr>
      <vt:lpstr>Rita Segato</vt:lpstr>
      <vt:lpstr>Rita Segato</vt:lpstr>
      <vt:lpstr>Rita Segato – Colonialidad y Poder</vt:lpstr>
      <vt:lpstr>Rita Segato – Colonialidad y Poder</vt:lpstr>
      <vt:lpstr>Rita Segato – Colonialidad y Poder</vt:lpstr>
      <vt:lpstr>Rita Segato – Colonialidad y Poder</vt:lpstr>
      <vt:lpstr>Rita Segato – Colonialidad y Poder</vt:lpstr>
      <vt:lpstr>Rita Segato – Colonialidad y Poder</vt:lpstr>
      <vt:lpstr>Rita Segato – Colonialidad y Poder</vt:lpstr>
      <vt:lpstr>Rita Segato – Colonialidad y Poder</vt:lpstr>
      <vt:lpstr>Rita Segato – Colonialidad y Poder</vt:lpstr>
      <vt:lpstr>Rita Segato – Colonialidad y Poder</vt:lpstr>
      <vt:lpstr>Rita Segato – Colonialidad y Poder</vt:lpstr>
      <vt:lpstr>Rita Segato – Colonialidad y Poder</vt:lpstr>
      <vt:lpstr>Rita Segato – Colonialidad y Poder</vt:lpstr>
      <vt:lpstr>Rita Segato – Violencia de género</vt:lpstr>
      <vt:lpstr>Rita Segato – Violencia de género</vt:lpstr>
      <vt:lpstr>Rita Segato – Violencia de género</vt:lpstr>
      <vt:lpstr>Rita Segato – Violencia de género</vt:lpstr>
      <vt:lpstr>Rita Segato – Violencia de género</vt:lpstr>
      <vt:lpstr>Rita Segato – Violencia de género</vt:lpstr>
      <vt:lpstr>Rita Segato – Violencia de género</vt:lpstr>
      <vt:lpstr>Rita Segato – Violencia de género</vt:lpstr>
      <vt:lpstr>Rita Segato – Colonialidad y género</vt:lpstr>
      <vt:lpstr>Rita Segato – Colonialidad y género</vt:lpstr>
      <vt:lpstr>Rita Segato – Colonialidad y género</vt:lpstr>
      <vt:lpstr>Rita Segato – Colonialidad y género</vt:lpstr>
      <vt:lpstr>Rita Segato – Colonialidad y género</vt:lpstr>
      <vt:lpstr>Rita Segato – Colonialidad y género</vt:lpstr>
      <vt:lpstr>Rita Segato – Colonialidad y género</vt:lpstr>
      <vt:lpstr>Rita Segato – Colonialidad y género</vt:lpstr>
      <vt:lpstr>Rita Segato – Femigenocidio</vt:lpstr>
      <vt:lpstr>Rita Segato – Femigenocidio</vt:lpstr>
      <vt:lpstr>Rita Segato – Femigenocidio</vt:lpstr>
      <vt:lpstr>Rita Segato – Femigenocidio</vt:lpstr>
      <vt:lpstr>Rita Segato – Femigenocidio</vt:lpstr>
      <vt:lpstr>Rita Segato – Femigenocidio</vt:lpstr>
      <vt:lpstr>Rita Segato – Femigenocidio</vt:lpstr>
      <vt:lpstr>Rita Segato – Femigenocidio</vt:lpstr>
      <vt:lpstr>Rita Segato – Femigenocidio</vt:lpstr>
      <vt:lpstr>Rita Segato – Femigenocidio</vt:lpstr>
      <vt:lpstr>Rita Segato – Femigenocidio</vt:lpstr>
      <vt:lpstr>Rita Segato – Femigenocidio</vt:lpstr>
      <vt:lpstr>Rita Segato – Femigenocidio</vt:lpstr>
      <vt:lpstr>Rita Segato – Femigenocidio</vt:lpstr>
      <vt:lpstr>Rita Segato – Femigenocidio</vt:lpstr>
      <vt:lpstr>Rita Segato – Femigenocidio</vt:lpstr>
      <vt:lpstr>Rita Segato – Ciudad Juárez</vt:lpstr>
      <vt:lpstr>Rita Segato – Ciudad Juárez</vt:lpstr>
      <vt:lpstr>Rita Segato – Ciudad Juárez</vt:lpstr>
      <vt:lpstr>Rita Segato – Ciudad Juárez</vt:lpstr>
      <vt:lpstr>Rita Segato – Ciudad Juárez</vt:lpstr>
      <vt:lpstr>Rita Segato – Ciudad Juárez</vt:lpstr>
      <vt:lpstr>Rita Segato – Ciudad Juárez</vt:lpstr>
      <vt:lpstr>Rita Segato – Ciudad Juárez</vt:lpstr>
      <vt:lpstr>Rita Segato – Ciudad Juárez</vt:lpstr>
      <vt:lpstr>Rita Segato – Ciudad Juárez</vt:lpstr>
      <vt:lpstr>MUCHAS GRACIAS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IMPORTANCIA DE LA FUNDAMENTACIÓN TEÓRICA EN LA INTERVENCIÓN SOCIAL</dc:title>
  <dc:creator>Dra. Juana E. Suárez Conejero</dc:creator>
  <cp:lastModifiedBy>Dra. Juana E. Suárez Conejero</cp:lastModifiedBy>
  <cp:revision>252</cp:revision>
  <dcterms:created xsi:type="dcterms:W3CDTF">2020-08-25T23:47:16Z</dcterms:created>
  <dcterms:modified xsi:type="dcterms:W3CDTF">2021-02-18T23:13:51Z</dcterms:modified>
</cp:coreProperties>
</file>