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59" r:id="rId3"/>
    <p:sldId id="360" r:id="rId4"/>
    <p:sldId id="370" r:id="rId5"/>
    <p:sldId id="371" r:id="rId6"/>
    <p:sldId id="372" r:id="rId7"/>
    <p:sldId id="373" r:id="rId8"/>
    <p:sldId id="361" r:id="rId9"/>
    <p:sldId id="362" r:id="rId10"/>
    <p:sldId id="363" r:id="rId11"/>
    <p:sldId id="374" r:id="rId12"/>
    <p:sldId id="364" r:id="rId13"/>
    <p:sldId id="367" r:id="rId14"/>
    <p:sldId id="365" r:id="rId15"/>
    <p:sldId id="366" r:id="rId16"/>
    <p:sldId id="375" r:id="rId17"/>
    <p:sldId id="368" r:id="rId18"/>
    <p:sldId id="376" r:id="rId19"/>
    <p:sldId id="377" r:id="rId20"/>
    <p:sldId id="369" r:id="rId21"/>
    <p:sldId id="378" r:id="rId22"/>
    <p:sldId id="379" r:id="rId23"/>
    <p:sldId id="380" r:id="rId24"/>
    <p:sldId id="381" r:id="rId25"/>
    <p:sldId id="408" r:id="rId26"/>
    <p:sldId id="407" r:id="rId27"/>
    <p:sldId id="385" r:id="rId28"/>
    <p:sldId id="386" r:id="rId29"/>
    <p:sldId id="383" r:id="rId30"/>
    <p:sldId id="387" r:id="rId31"/>
    <p:sldId id="389" r:id="rId32"/>
    <p:sldId id="393" r:id="rId33"/>
    <p:sldId id="394" r:id="rId34"/>
    <p:sldId id="395" r:id="rId35"/>
    <p:sldId id="396" r:id="rId36"/>
    <p:sldId id="390" r:id="rId37"/>
    <p:sldId id="391" r:id="rId38"/>
    <p:sldId id="388" r:id="rId39"/>
    <p:sldId id="384" r:id="rId40"/>
    <p:sldId id="397" r:id="rId41"/>
    <p:sldId id="398" r:id="rId42"/>
    <p:sldId id="400" r:id="rId43"/>
    <p:sldId id="401" r:id="rId44"/>
    <p:sldId id="402" r:id="rId45"/>
    <p:sldId id="403" r:id="rId46"/>
    <p:sldId id="399" r:id="rId47"/>
    <p:sldId id="404" r:id="rId48"/>
    <p:sldId id="405" r:id="rId49"/>
    <p:sldId id="406" r:id="rId50"/>
    <p:sldId id="409" r:id="rId51"/>
    <p:sldId id="410" r:id="rId52"/>
    <p:sldId id="411" r:id="rId53"/>
    <p:sldId id="412" r:id="rId54"/>
    <p:sldId id="413" r:id="rId55"/>
    <p:sldId id="414" r:id="rId56"/>
    <p:sldId id="415" r:id="rId57"/>
    <p:sldId id="416" r:id="rId58"/>
    <p:sldId id="417" r:id="rId59"/>
    <p:sldId id="418" r:id="rId60"/>
    <p:sldId id="31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p:scale>
          <a:sx n="91" d="100"/>
          <a:sy n="91" d="100"/>
        </p:scale>
        <p:origin x="170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2/9/21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2/9/21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2/9/21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2/9/21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2/9/21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fontScale="90000"/>
          </a:bodyPr>
          <a:lstStyle/>
          <a:p>
            <a:pPr algn="r"/>
            <a:r>
              <a:rPr lang="es-ES" dirty="0"/>
              <a:t>NANCY FRASER</a:t>
            </a:r>
            <a:br>
              <a:rPr lang="es-ES" dirty="0"/>
            </a:br>
            <a:endParaRPr lang="es-ES" dirty="0"/>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524315"/>
          </a:xfrm>
          <a:prstGeom prst="rect">
            <a:avLst/>
          </a:prstGeom>
        </p:spPr>
        <p:txBody>
          <a:bodyPr wrap="square">
            <a:spAutoFit/>
          </a:bodyPr>
          <a:lstStyle/>
          <a:p>
            <a:r>
              <a:rPr lang="es-MX" sz="2400" dirty="0"/>
              <a:t>Fraser identifica que los reclamos de las primeras luchas feministas fueron convertidos en pilares de la ideología neoliberal. </a:t>
            </a:r>
          </a:p>
          <a:p>
            <a:endParaRPr lang="es-MX" sz="2400" dirty="0"/>
          </a:p>
          <a:p>
            <a:r>
              <a:rPr lang="es-MX" sz="2400" dirty="0"/>
              <a:t>Por lo que constata que las ideas feministas han sido instrumentalizadas ideológicamente en los últimos años.</a:t>
            </a:r>
          </a:p>
          <a:p>
            <a:endParaRPr lang="es-MX" sz="2400" dirty="0"/>
          </a:p>
          <a:p>
            <a:r>
              <a:rPr lang="es-MX" sz="2400" dirty="0"/>
              <a:t>¿Cómo ha pasado esto?</a:t>
            </a:r>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3555678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893647"/>
          </a:xfrm>
          <a:prstGeom prst="rect">
            <a:avLst/>
          </a:prstGeom>
        </p:spPr>
        <p:txBody>
          <a:bodyPr wrap="square">
            <a:spAutoFit/>
          </a:bodyPr>
          <a:lstStyle/>
          <a:p>
            <a:r>
              <a:rPr lang="es-MX" sz="2400" dirty="0"/>
              <a:t>Primer postulado</a:t>
            </a:r>
          </a:p>
          <a:p>
            <a:endParaRPr lang="es-MX" sz="2400" dirty="0"/>
          </a:p>
          <a:p>
            <a:r>
              <a:rPr lang="es-MX" sz="2400" dirty="0"/>
              <a:t>Detrás del empoderamiento de la mujer se ha justificado su explotación. </a:t>
            </a:r>
          </a:p>
          <a:p>
            <a:endParaRPr lang="es-MX" sz="2400" dirty="0"/>
          </a:p>
          <a:p>
            <a:r>
              <a:rPr lang="es-MX" sz="2400" dirty="0"/>
              <a:t>Las luchas feministas propiciaron el trabajo asalariado, flexible, y mal pagado de las mujeres, sobre el que se sostiene el modo de producción en su fase actual.</a:t>
            </a:r>
          </a:p>
          <a:p>
            <a:endParaRPr lang="es-MX" sz="2400" dirty="0"/>
          </a:p>
          <a:p>
            <a:r>
              <a:rPr lang="es-MX" sz="2400" dirty="0"/>
              <a:t>Para ella, es necesario reivindicar un modo de vida no atado al trabajo asalariado precario y que dote de valor a las actividades no remuneradas (incluyendo las vinculadas al cuidado).</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1014757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04575" y="878826"/>
            <a:ext cx="7977425" cy="6001643"/>
          </a:xfrm>
          <a:prstGeom prst="rect">
            <a:avLst/>
          </a:prstGeom>
        </p:spPr>
        <p:txBody>
          <a:bodyPr wrap="square">
            <a:spAutoFit/>
          </a:bodyPr>
          <a:lstStyle/>
          <a:p>
            <a:r>
              <a:rPr lang="es-MX" sz="2400" dirty="0"/>
              <a:t>Segundo postulado</a:t>
            </a:r>
          </a:p>
          <a:p>
            <a:endParaRPr lang="es-MX" sz="2400" dirty="0"/>
          </a:p>
          <a:p>
            <a:r>
              <a:rPr lang="es-MX" sz="2400" dirty="0"/>
              <a:t>Al enfatizar la identidad de género y politizar lo personal, se contribuyó al olvido de la batalla por la igualdad económica. Lo estructural y lo económico se diluyeron. La crítica al sexismo cultural hizo que se olvidara la crítica a la economía política. </a:t>
            </a:r>
          </a:p>
          <a:p>
            <a:endParaRPr lang="es-MX" sz="2400" dirty="0"/>
          </a:p>
          <a:p>
            <a:r>
              <a:rPr lang="es-MX" sz="2400" dirty="0"/>
              <a:t>Aparecieron muchos movimientos aislados, con reivndicaciones culturales identitarias, que diluyeron el horizonte utópico.</a:t>
            </a:r>
          </a:p>
          <a:p>
            <a:endParaRPr lang="es-MX" sz="2400" dirty="0"/>
          </a:p>
          <a:p>
            <a:r>
              <a:rPr lang="es-MX" sz="2400" dirty="0"/>
              <a:t>Para ella es necesario distinguir entre la crítica al economicismo y las políticas de identidad, para poder tener como horizonte la lucha por la justicia económica y social.</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654903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934244"/>
            <a:ext cx="7661563" cy="5632311"/>
          </a:xfrm>
          <a:prstGeom prst="rect">
            <a:avLst/>
          </a:prstGeom>
        </p:spPr>
        <p:txBody>
          <a:bodyPr wrap="square">
            <a:spAutoFit/>
          </a:bodyPr>
          <a:lstStyle/>
          <a:p>
            <a:r>
              <a:rPr lang="es-MX" sz="2400" dirty="0"/>
              <a:t>Tercer postulado</a:t>
            </a:r>
          </a:p>
          <a:p>
            <a:endParaRPr lang="es-MX" sz="2400" dirty="0"/>
          </a:p>
          <a:p>
            <a:r>
              <a:rPr lang="es-MX" sz="2400" dirty="0"/>
              <a:t>La crítica al Estado regulador e intervencionista propició microestrategias destinadas al público femenino. Ello redundó en una disminución importante de las políticas macroestructurales. Esto lo vemos en nuestras políticas sociales, en el trabajo social …</a:t>
            </a:r>
          </a:p>
          <a:p>
            <a:endParaRPr lang="es-MX" sz="2400" dirty="0"/>
          </a:p>
          <a:p>
            <a:r>
              <a:rPr lang="es-MX" sz="2400" dirty="0"/>
              <a:t>Fraser señala la importancia de suspender la falsa continuidad entre la la burocracia y el fundamentalismo del libre mercado. Para ella, es necesario promover un proceso creciente de democratización que robustezca los poderes públicos, sin los cuales no es posible poner límites al capital en la búsqueda de una mayor justicia real.</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3832349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endParaRPr lang="es-MX" sz="2400" dirty="0"/>
          </a:p>
          <a:p>
            <a:r>
              <a:rPr lang="es-MX" sz="2400" dirty="0"/>
              <a:t>Fraser llama a combatir la inocencia en el movimiento feminista y a sospechar de las buenas intenciones, aún cuando parezcan auténticas.  </a:t>
            </a:r>
          </a:p>
          <a:p>
            <a:endParaRPr lang="es-MX" sz="2400" dirty="0"/>
          </a:p>
          <a:p>
            <a:r>
              <a:rPr lang="es-MX" sz="2400" dirty="0"/>
              <a:t>Ella insiste en que es preciso interrumpir la “amistad peligrosa” que tenemos entre feminismo y neoliberalismo. </a:t>
            </a:r>
          </a:p>
          <a:p>
            <a:endParaRPr lang="es-MX" sz="2400" dirty="0"/>
          </a:p>
          <a:p>
            <a:r>
              <a:rPr lang="es-MX" sz="2400" dirty="0"/>
              <a:t>Yo añadiría, que es necesario interrumpir la “amistad peligrosa” que tenemos entre neoliberalismo y ciencias sociales, entre neoliberalismo y trabajo social.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4203639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661563" cy="4154984"/>
          </a:xfrm>
          <a:prstGeom prst="rect">
            <a:avLst/>
          </a:prstGeom>
        </p:spPr>
        <p:txBody>
          <a:bodyPr wrap="square">
            <a:spAutoFit/>
          </a:bodyPr>
          <a:lstStyle/>
          <a:p>
            <a:r>
              <a:rPr lang="es-MX" sz="2400" dirty="0"/>
              <a:t>Para Fraser, algo fundamental es dimensionar el conflicto.</a:t>
            </a:r>
          </a:p>
          <a:p>
            <a:endParaRPr lang="es-MX" sz="2400" dirty="0"/>
          </a:p>
          <a:p>
            <a:r>
              <a:rPr lang="es-MX" sz="2400" dirty="0"/>
              <a:t>No podemos pensar en la actualidad las relaciones de poder únicamente dentro de un Estado nación con un territorio limitado.</a:t>
            </a:r>
          </a:p>
          <a:p>
            <a:endParaRPr lang="es-MX" sz="2400" dirty="0"/>
          </a:p>
          <a:p>
            <a:r>
              <a:rPr lang="es-MX" sz="2400" dirty="0"/>
              <a:t>Tenemos que pensar en términos globales, en términos de imperialismo y de fuerzas trans-estatales, en términos de corporaciones multinacionales y de especuladores financieros, etc.</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Las luchas</a:t>
            </a:r>
          </a:p>
        </p:txBody>
      </p:sp>
    </p:spTree>
    <p:extLst>
      <p:ext uri="{BB962C8B-B14F-4D97-AF65-F5344CB8AC3E}">
        <p14:creationId xmlns:p14="http://schemas.microsoft.com/office/powerpoint/2010/main" val="323449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661563" cy="2308324"/>
          </a:xfrm>
          <a:prstGeom prst="rect">
            <a:avLst/>
          </a:prstGeom>
        </p:spPr>
        <p:txBody>
          <a:bodyPr wrap="square">
            <a:spAutoFit/>
          </a:bodyPr>
          <a:lstStyle/>
          <a:p>
            <a:r>
              <a:rPr lang="es-MX" sz="2400" dirty="0"/>
              <a:t>Por eso, Fraser prefiere utilizar el concepto de poderes públicos, en plural, en vez del concepto de “Estado”.</a:t>
            </a:r>
          </a:p>
          <a:p>
            <a:endParaRPr lang="es-MX" sz="2400" dirty="0"/>
          </a:p>
          <a:p>
            <a:r>
              <a:rPr lang="es-MX" sz="2400" dirty="0"/>
              <a:t>Para ella necesitamos poderes públicos en muchos niveles, y el nivel estatal (Estado Nación) es solo uno de estos niveles.</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Las luchas</a:t>
            </a:r>
          </a:p>
        </p:txBody>
      </p:sp>
    </p:spTree>
    <p:extLst>
      <p:ext uri="{BB962C8B-B14F-4D97-AF65-F5344CB8AC3E}">
        <p14:creationId xmlns:p14="http://schemas.microsoft.com/office/powerpoint/2010/main" val="3984039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524315"/>
          </a:xfrm>
          <a:prstGeom prst="rect">
            <a:avLst/>
          </a:prstGeom>
        </p:spPr>
        <p:txBody>
          <a:bodyPr wrap="square">
            <a:spAutoFit/>
          </a:bodyPr>
          <a:lstStyle/>
          <a:p>
            <a:r>
              <a:rPr lang="es-MX" sz="2400" dirty="0"/>
              <a:t>Para Nancy Fraser los poderes privados son muy fuertes, son muy grandes y están profundamente arraigados en las formas de opresión (incluyendo la de género, porque no es la única).</a:t>
            </a:r>
          </a:p>
          <a:p>
            <a:endParaRPr lang="es-MX" sz="2400" dirty="0"/>
          </a:p>
          <a:p>
            <a:r>
              <a:rPr lang="es-MX" sz="2400" dirty="0"/>
              <a:t>Para poder controlar a los poderes privados se necesitan poderes públicos robustos.</a:t>
            </a:r>
          </a:p>
          <a:p>
            <a:endParaRPr lang="es-MX" sz="2400" dirty="0"/>
          </a:p>
          <a:p>
            <a:r>
              <a:rPr lang="es-MX" sz="2400" dirty="0"/>
              <a:t>Plantea que el poder público debe institucionalizarse y, por supuesto, tiene que abrirse a la sociedad civil, a los movimientos sociales, a la opinión pública, etc.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Las luchas</a:t>
            </a:r>
          </a:p>
        </p:txBody>
      </p:sp>
    </p:spTree>
    <p:extLst>
      <p:ext uri="{BB962C8B-B14F-4D97-AF65-F5344CB8AC3E}">
        <p14:creationId xmlns:p14="http://schemas.microsoft.com/office/powerpoint/2010/main" val="1820966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3785652"/>
          </a:xfrm>
          <a:prstGeom prst="rect">
            <a:avLst/>
          </a:prstGeom>
        </p:spPr>
        <p:txBody>
          <a:bodyPr wrap="square">
            <a:spAutoFit/>
          </a:bodyPr>
          <a:lstStyle/>
          <a:p>
            <a:r>
              <a:rPr lang="es-MX" sz="2400" dirty="0"/>
              <a:t>Aquí hay un punto de coincidencia entre ella y Habermas y su teoría de la acción comunicativa.</a:t>
            </a:r>
          </a:p>
          <a:p>
            <a:endParaRPr lang="es-MX" sz="2400" dirty="0"/>
          </a:p>
          <a:p>
            <a:r>
              <a:rPr lang="es-MX" sz="2400" dirty="0"/>
              <a:t>Lo político debe ser entendido según un modelo de doble vertiente: </a:t>
            </a:r>
          </a:p>
          <a:p>
            <a:endParaRPr lang="es-MX" sz="2400" dirty="0"/>
          </a:p>
          <a:p>
            <a:r>
              <a:rPr lang="es-MX" sz="2400" dirty="0"/>
              <a:t>Poderes públicos institucionalizados.</a:t>
            </a:r>
          </a:p>
          <a:p>
            <a:r>
              <a:rPr lang="es-MX" sz="2400" dirty="0"/>
              <a:t>Corrientes informales de opinión y acción en la sociedad civil.</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Las luchas</a:t>
            </a:r>
          </a:p>
        </p:txBody>
      </p:sp>
    </p:spTree>
    <p:extLst>
      <p:ext uri="{BB962C8B-B14F-4D97-AF65-F5344CB8AC3E}">
        <p14:creationId xmlns:p14="http://schemas.microsoft.com/office/powerpoint/2010/main" val="1243235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989662"/>
            <a:ext cx="7661563" cy="6001643"/>
          </a:xfrm>
          <a:prstGeom prst="rect">
            <a:avLst/>
          </a:prstGeom>
        </p:spPr>
        <p:txBody>
          <a:bodyPr wrap="square">
            <a:spAutoFit/>
          </a:bodyPr>
          <a:lstStyle/>
          <a:p>
            <a:r>
              <a:rPr lang="es-MX" sz="2400" dirty="0"/>
              <a:t>Y todo consiste en la comunicación y relación entre ambos. </a:t>
            </a:r>
          </a:p>
          <a:p>
            <a:endParaRPr lang="es-MX" sz="2400" dirty="0"/>
          </a:p>
          <a:p>
            <a:r>
              <a:rPr lang="es-MX" sz="2400" dirty="0"/>
              <a:t>Una gran preocupación actual de Fraser es ver cómo las luchas pierden institucionalidad.</a:t>
            </a:r>
          </a:p>
          <a:p>
            <a:endParaRPr lang="es-MX" sz="2400" dirty="0"/>
          </a:p>
          <a:p>
            <a:r>
              <a:rPr lang="es-MX" sz="2400" dirty="0"/>
              <a:t>Por ejemplo, se concentran en prácticas anarquistas o prácticas militantes de estructuras limitadas que permiten que el poder privado siga haciendo lo que se le ocurre.</a:t>
            </a:r>
          </a:p>
          <a:p>
            <a:endParaRPr lang="es-MX" sz="2400" dirty="0"/>
          </a:p>
          <a:p>
            <a:r>
              <a:rPr lang="es-MX" sz="2400" dirty="0"/>
              <a:t>Fraser considera esto como un desarrollo negativo: es necesario comprender la importancia del poder público institucionalizado para poder detener a los poderes privados.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Las luchas</a:t>
            </a:r>
          </a:p>
        </p:txBody>
      </p:sp>
    </p:spTree>
    <p:extLst>
      <p:ext uri="{BB962C8B-B14F-4D97-AF65-F5344CB8AC3E}">
        <p14:creationId xmlns:p14="http://schemas.microsoft.com/office/powerpoint/2010/main" val="296639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15604272"/>
          </a:xfrm>
          <a:prstGeom prst="rect">
            <a:avLst/>
          </a:prstGeom>
        </p:spPr>
        <p:txBody>
          <a:bodyPr wrap="square">
            <a:spAutoFit/>
          </a:bodyPr>
          <a:lstStyle/>
          <a:p>
            <a:r>
              <a:rPr lang="es-MX" sz="2400" dirty="0"/>
              <a:t>Feminista y socialista.</a:t>
            </a:r>
          </a:p>
          <a:p>
            <a:endParaRPr lang="es-MX" sz="2400" dirty="0"/>
          </a:p>
          <a:p>
            <a:r>
              <a:rPr lang="es-MX" sz="2400" dirty="0"/>
              <a:t>Destacada socióloga partidaria de la teórica crítica, aunque se separa de Habermas: “no basta con intentar reformar tal o cual pieza; hay conexiones, profundas conexiones en el sistema social. Y si estas conexiones no se comprenden, uno termina mejorando un poco una cosa y empeorando otra”.</a:t>
            </a:r>
          </a:p>
          <a:p>
            <a:endParaRPr lang="es-MX" sz="2400" dirty="0"/>
          </a:p>
          <a:p>
            <a:r>
              <a:rPr lang="es-MX" sz="2400" dirty="0"/>
              <a:t>Marxista heterodoxa.</a:t>
            </a:r>
          </a:p>
          <a:p>
            <a:endParaRPr lang="es-MX" sz="2400" dirty="0"/>
          </a:p>
          <a:p>
            <a:r>
              <a:rPr lang="es-MX" sz="2400" dirty="0"/>
              <a:t>Su itinerario militante se extiende desde los derechos civiles a la oposición a la guerra de Vietnam, luego al movimiento estudiantil, y después al feminismo.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a:t>
            </a:r>
          </a:p>
        </p:txBody>
      </p:sp>
    </p:spTree>
    <p:extLst>
      <p:ext uri="{BB962C8B-B14F-4D97-AF65-F5344CB8AC3E}">
        <p14:creationId xmlns:p14="http://schemas.microsoft.com/office/powerpoint/2010/main" val="1634164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154984"/>
          </a:xfrm>
          <a:prstGeom prst="rect">
            <a:avLst/>
          </a:prstGeom>
        </p:spPr>
        <p:txBody>
          <a:bodyPr wrap="square">
            <a:spAutoFit/>
          </a:bodyPr>
          <a:lstStyle/>
          <a:p>
            <a:endParaRPr lang="es-MX" sz="2400" dirty="0"/>
          </a:p>
          <a:p>
            <a:r>
              <a:rPr lang="es-MX" sz="2400" dirty="0"/>
              <a:t>Para Nancy Fraser los poderes androcéntricos se estructuran alrededor de tres órdenes de </a:t>
            </a:r>
          </a:p>
          <a:p>
            <a:r>
              <a:rPr lang="es-MX" sz="2400" dirty="0"/>
              <a:t>subordinación que se encuentran relacionados entre sí: </a:t>
            </a:r>
          </a:p>
          <a:p>
            <a:endParaRPr lang="es-MX" sz="2400" dirty="0"/>
          </a:p>
          <a:p>
            <a:pPr marL="457200" indent="-457200">
              <a:buFont typeface="+mj-lt"/>
              <a:buAutoNum type="arabicPeriod"/>
            </a:pPr>
            <a:r>
              <a:rPr lang="es-MX" sz="2400" dirty="0"/>
              <a:t>Mala distribución o injusticia socioeconómica</a:t>
            </a:r>
          </a:p>
          <a:p>
            <a:pPr marL="457200" indent="-457200">
              <a:buFont typeface="+mj-lt"/>
              <a:buAutoNum type="arabicPeriod"/>
            </a:pPr>
            <a:r>
              <a:rPr lang="es-MX" sz="2400" dirty="0"/>
              <a:t>Falta de reconocimiento o injusticia cultural o simbólica</a:t>
            </a:r>
          </a:p>
          <a:p>
            <a:pPr marL="457200" indent="-457200">
              <a:buFont typeface="+mj-lt"/>
              <a:buAutoNum type="arabicPeriod"/>
            </a:pPr>
            <a:r>
              <a:rPr lang="es-MX" sz="2400" dirty="0"/>
              <a:t>Falta de representación o injusticia política</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1025261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524315"/>
          </a:xfrm>
          <a:prstGeom prst="rect">
            <a:avLst/>
          </a:prstGeom>
        </p:spPr>
        <p:txBody>
          <a:bodyPr wrap="square">
            <a:spAutoFit/>
          </a:bodyPr>
          <a:lstStyle/>
          <a:p>
            <a:r>
              <a:rPr lang="es-MX" sz="2400" u="sng" dirty="0"/>
              <a:t>La mala distribución o la injusticia socioeconómica</a:t>
            </a:r>
          </a:p>
          <a:p>
            <a:endParaRPr lang="es-MX" sz="2400" dirty="0"/>
          </a:p>
          <a:p>
            <a:r>
              <a:rPr lang="es-MX" sz="2400" dirty="0"/>
              <a:t>Fraser coincide con Marx en que la explotación es la apropiación de los frutos del trabajo de otros en beneficio propio.</a:t>
            </a:r>
          </a:p>
          <a:p>
            <a:endParaRPr lang="es-MX" sz="2400" dirty="0"/>
          </a:p>
          <a:p>
            <a:r>
              <a:rPr lang="es-MX" sz="2400" dirty="0"/>
              <a:t>La marginación económica consiste en confinar a las personas a realizar tareas indeseables o mal pagadas, o en la negación al acceso a trabajos que generen ingresos suficientes, o en la privación o negación de un nivel de vida material suficiente.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34115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u="sng" dirty="0"/>
              <a:t>La mala distribución o la injusticia socioeconómica</a:t>
            </a:r>
          </a:p>
          <a:p>
            <a:endParaRPr lang="es-MX" sz="2400" dirty="0"/>
          </a:p>
          <a:p>
            <a:r>
              <a:rPr lang="es-MX" sz="2400" dirty="0"/>
              <a:t>Fraser parte de la concepción marxista de clases sociales.</a:t>
            </a:r>
          </a:p>
          <a:p>
            <a:endParaRPr lang="es-MX" sz="2400" dirty="0"/>
          </a:p>
          <a:p>
            <a:r>
              <a:rPr lang="es-MX" sz="2400" dirty="0"/>
              <a:t>Para ella debemos concebir a la clase dominada como aquella colectividad que vende su fuerza de trabajo a la burguesía a la clase dominante a cambio de un salario, la cual recibe ganancias mayores a través de la plusvalía. </a:t>
            </a:r>
          </a:p>
          <a:p>
            <a:endParaRPr lang="es-MX" sz="2400" dirty="0"/>
          </a:p>
          <a:p>
            <a:r>
              <a:rPr lang="es-MX" sz="2400" dirty="0"/>
              <a:t>Esta división del trabajo será la realidad que configura la injusticia de un modelo económico basado en la explotación del proletariado en tanto clase dominada.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254742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3046988"/>
          </a:xfrm>
          <a:prstGeom prst="rect">
            <a:avLst/>
          </a:prstGeom>
        </p:spPr>
        <p:txBody>
          <a:bodyPr wrap="square">
            <a:spAutoFit/>
          </a:bodyPr>
          <a:lstStyle/>
          <a:p>
            <a:endParaRPr lang="es-MX" sz="2400" dirty="0"/>
          </a:p>
          <a:p>
            <a:endParaRPr lang="es-MX" sz="2400" dirty="0"/>
          </a:p>
          <a:p>
            <a:r>
              <a:rPr lang="es-MX" sz="2400" dirty="0"/>
              <a:t>¿Cómo lograr la justicia socioeconómica?</a:t>
            </a:r>
          </a:p>
          <a:p>
            <a:endParaRPr lang="es-MX" sz="2400" dirty="0"/>
          </a:p>
          <a:p>
            <a:r>
              <a:rPr lang="es-MX" sz="2400" dirty="0"/>
              <a:t>Inspirada por Marx, para Fraser, la solución pasaría forzosamente por la redistribución, a través de la reestructuración de la economía.</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678089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3785652"/>
          </a:xfrm>
          <a:prstGeom prst="rect">
            <a:avLst/>
          </a:prstGeom>
        </p:spPr>
        <p:txBody>
          <a:bodyPr wrap="square">
            <a:spAutoFit/>
          </a:bodyPr>
          <a:lstStyle/>
          <a:p>
            <a:r>
              <a:rPr lang="es-MX" sz="2400" u="sng" dirty="0"/>
              <a:t>La falta de reconocimiento o la injusticia cultural o simbólica</a:t>
            </a:r>
          </a:p>
          <a:p>
            <a:endParaRPr lang="es-MX" sz="2400" dirty="0"/>
          </a:p>
          <a:p>
            <a:r>
              <a:rPr lang="es-MX" sz="2400" dirty="0"/>
              <a:t>Para Frazer la injusticia no es solo económica, sino que también se encuentra arraigada en los patrones sociales de representación, interpretación y comunicación. </a:t>
            </a:r>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186525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u="sng" dirty="0"/>
              <a:t>La falta de reconocimiento o la injusticia cultural o simbólica</a:t>
            </a:r>
          </a:p>
          <a:p>
            <a:endParaRPr lang="es-MX" sz="2400" dirty="0"/>
          </a:p>
          <a:p>
            <a:r>
              <a:rPr lang="es-MX" sz="2400" dirty="0"/>
              <a:t>La autora se desmarca de las ideas materialistas conceptualizadas por Marx y Engels en que se afirma que la economía es la creadora de todas las distinciones de estatus –dimensión cultural–. </a:t>
            </a:r>
          </a:p>
          <a:p>
            <a:endParaRPr lang="es-MX" sz="2400" dirty="0"/>
          </a:p>
          <a:p>
            <a:r>
              <a:rPr lang="es-MX" sz="2400" dirty="0"/>
              <a:t>Fraser niega que los mercados ocupen la totalidad del espacio social : « incluso en su propio territorio, los mercados no disuelven simplemente las distinciones de estatus, sino que las instrumentalizan, inclinando los patrones preexistentes de valor cultural hacia los fines capitalistas.</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789542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6740307"/>
          </a:xfrm>
          <a:prstGeom prst="rect">
            <a:avLst/>
          </a:prstGeom>
        </p:spPr>
        <p:txBody>
          <a:bodyPr wrap="square">
            <a:spAutoFit/>
          </a:bodyPr>
          <a:lstStyle/>
          <a:p>
            <a:r>
              <a:rPr lang="es-MX" sz="2400" u="sng" dirty="0"/>
              <a:t>La falta de reconocimiento o la injusticia cultural o simbólica</a:t>
            </a:r>
          </a:p>
          <a:p>
            <a:endParaRPr lang="es-MX" sz="2400" dirty="0"/>
          </a:p>
          <a:p>
            <a:r>
              <a:rPr lang="es-MX" sz="2400" dirty="0"/>
              <a:t>Tipos de injusticias culturales o simbólicas:</a:t>
            </a:r>
          </a:p>
          <a:p>
            <a:endParaRPr lang="es-MX" sz="2400" dirty="0"/>
          </a:p>
          <a:p>
            <a:pPr marL="457200" indent="-457200">
              <a:buAutoNum type="arabicPeriod"/>
            </a:pPr>
            <a:r>
              <a:rPr lang="es-MX" sz="2400" dirty="0"/>
              <a:t>La dominación cultural (estar sujetos a patrones de interpretación y comunicación asociados con una cultura androcéntrica).</a:t>
            </a:r>
          </a:p>
          <a:p>
            <a:pPr marL="457200" indent="-457200">
              <a:buFont typeface="+mj-lt"/>
              <a:buAutoNum type="arabicPeriod"/>
            </a:pPr>
            <a:r>
              <a:rPr lang="es-MX" sz="2400" dirty="0"/>
              <a:t>El no reconocimiento (Invisibilización a través de prácticas representativas, interpretativas y comunicativas de la propia cultura).</a:t>
            </a:r>
          </a:p>
          <a:p>
            <a:pPr marL="457200" indent="-457200">
              <a:buFont typeface="+mj-lt"/>
              <a:buAutoNum type="arabicPeriod"/>
            </a:pPr>
            <a:r>
              <a:rPr lang="es-MX" sz="2400" dirty="0"/>
              <a:t>El irrespeto (ser calumniado o menospreciado en las representaciones culturales públicas estereotipadas o en las interacciones cotidianas).</a:t>
            </a:r>
          </a:p>
          <a:p>
            <a:pPr marL="457200" indent="-457200">
              <a:buAutoNum type="arabicPeriod"/>
            </a:pPr>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444293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u="sng" dirty="0"/>
              <a:t>La falta de reconocimiento o la injusticia cultural o simbólica</a:t>
            </a:r>
          </a:p>
          <a:p>
            <a:endParaRPr lang="es-MX" sz="2400" dirty="0"/>
          </a:p>
          <a:p>
            <a:r>
              <a:rPr lang="es-MX" sz="2400" dirty="0"/>
              <a:t>Por ejemplo, la injusticia heterosexista y homofóbica se deriva del estatus jerarquizado que imponen los patrones culturales heteronormativos. </a:t>
            </a:r>
          </a:p>
          <a:p>
            <a:endParaRPr lang="es-MX" sz="2400" dirty="0"/>
          </a:p>
          <a:p>
            <a:r>
              <a:rPr lang="es-MX" sz="2400" dirty="0"/>
              <a:t>La injusticia que sufren los homosexuales no puede ser atribuida a su posición en la división del trabajo, porque hay homosexuales en toda la estructura de clases.</a:t>
            </a:r>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15973898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524315"/>
          </a:xfrm>
          <a:prstGeom prst="rect">
            <a:avLst/>
          </a:prstGeom>
        </p:spPr>
        <p:txBody>
          <a:bodyPr wrap="square">
            <a:spAutoFit/>
          </a:bodyPr>
          <a:lstStyle/>
          <a:p>
            <a:r>
              <a:rPr lang="es-MX" sz="2400" u="sng" dirty="0"/>
              <a:t>La falta de reconocimiento o la injusticia cultural o simbólica</a:t>
            </a:r>
          </a:p>
          <a:p>
            <a:endParaRPr lang="es-MX" sz="2400" dirty="0"/>
          </a:p>
          <a:p>
            <a:r>
              <a:rPr lang="es-MX" sz="2400" dirty="0"/>
              <a:t>Esta injusticia es un asunto esencialmente de reconocimiento y de una estructura cultural-valorativa injusta.</a:t>
            </a:r>
          </a:p>
          <a:p>
            <a:endParaRPr lang="es-MX" sz="2400" dirty="0"/>
          </a:p>
          <a:p>
            <a:r>
              <a:rPr lang="es-MX" sz="2400" dirty="0"/>
              <a:t>Serán los patrones culturales los que habrán de ser redefinidos y cambiados para no privilegiar unas opciones sexuales y menospreciar otras.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002325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dirty="0"/>
              <a:t>¿Cómo lograr la justicia cultural o simbólica?</a:t>
            </a:r>
          </a:p>
          <a:p>
            <a:endParaRPr lang="es-MX" sz="2400" dirty="0"/>
          </a:p>
          <a:p>
            <a:r>
              <a:rPr lang="es-MX" sz="2400" dirty="0"/>
              <a:t>Inspirada por Weber, para Fraser la manera de lograr el reconocimiento cultural o simbólico será a partir del concepto weberiano de estatus. </a:t>
            </a:r>
          </a:p>
          <a:p>
            <a:endParaRPr lang="es-MX" sz="2400" dirty="0"/>
          </a:p>
          <a:p>
            <a:r>
              <a:rPr lang="es-MX" sz="2400" dirty="0"/>
              <a:t>Se debe poner el acento en la igualdad como valor moral en todos los colectivos, para poder desplazar los contenidos del habitual modelo de reconocimiento de la identidad o contenidos culturales específicos. </a:t>
            </a:r>
          </a:p>
          <a:p>
            <a:endParaRPr lang="es-MX" sz="2400" dirty="0"/>
          </a:p>
          <a:p>
            <a:r>
              <a:rPr lang="es-MX" sz="2400" dirty="0"/>
              <a:t>La igualdad de género es también la igualdad etárea, es también la igualdad racial, y un gran etcétera.</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4004687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14126944"/>
          </a:xfrm>
          <a:prstGeom prst="rect">
            <a:avLst/>
          </a:prstGeom>
        </p:spPr>
        <p:txBody>
          <a:bodyPr wrap="square">
            <a:spAutoFit/>
          </a:bodyPr>
          <a:lstStyle/>
          <a:p>
            <a:r>
              <a:rPr lang="es-MX" sz="2400" dirty="0"/>
              <a:t>Su pensamiento está influenciado por:</a:t>
            </a:r>
          </a:p>
          <a:p>
            <a:endParaRPr lang="es-MX" sz="2400" dirty="0"/>
          </a:p>
          <a:p>
            <a:r>
              <a:rPr lang="es-MX" sz="2400" dirty="0"/>
              <a:t>Marx, Engels</a:t>
            </a:r>
          </a:p>
          <a:p>
            <a:r>
              <a:rPr lang="es-MX" sz="2400" dirty="0"/>
              <a:t>Max Weber</a:t>
            </a:r>
          </a:p>
          <a:p>
            <a:r>
              <a:rPr lang="es-MX" sz="2400" dirty="0"/>
              <a:t>Neomarxismo (Gramsci y Althusser)</a:t>
            </a:r>
          </a:p>
          <a:p>
            <a:r>
              <a:rPr lang="es-MX" sz="2400" dirty="0"/>
              <a:t>Escuela de Frankfurt (Adorno, Horkheimer, Marcurse, Habermas) </a:t>
            </a:r>
          </a:p>
          <a:p>
            <a:r>
              <a:rPr lang="es-MX" sz="2400" dirty="0"/>
              <a:t>Foucault</a:t>
            </a:r>
          </a:p>
          <a:p>
            <a:r>
              <a:rPr lang="es-MX" sz="2400" dirty="0"/>
              <a:t>Bourdieu</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a:t>
            </a:r>
          </a:p>
        </p:txBody>
      </p:sp>
    </p:spTree>
    <p:extLst>
      <p:ext uri="{BB962C8B-B14F-4D97-AF65-F5344CB8AC3E}">
        <p14:creationId xmlns:p14="http://schemas.microsoft.com/office/powerpoint/2010/main" val="13112957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292886" y="1225689"/>
            <a:ext cx="7884941" cy="5632311"/>
          </a:xfrm>
          <a:prstGeom prst="rect">
            <a:avLst/>
          </a:prstGeom>
        </p:spPr>
        <p:txBody>
          <a:bodyPr wrap="square">
            <a:spAutoFit/>
          </a:bodyPr>
          <a:lstStyle/>
          <a:p>
            <a:r>
              <a:rPr lang="es-MX" sz="2400" dirty="0"/>
              <a:t>Pero de aquí se deriva una pregunta mayor: </a:t>
            </a:r>
          </a:p>
          <a:p>
            <a:r>
              <a:rPr lang="es-MX" sz="2400" dirty="0"/>
              <a:t>¿Cómo vincular la justicia socioeconómica con la justicia cultural o simbólica?</a:t>
            </a:r>
          </a:p>
          <a:p>
            <a:endParaRPr lang="es-MX" sz="2400" dirty="0"/>
          </a:p>
          <a:p>
            <a:r>
              <a:rPr lang="es-MX" sz="2400" dirty="0"/>
              <a:t>Fraser plantea que ello debe lograrse a través de la PARIDAD DE LA PARTICIPACIÓN</a:t>
            </a:r>
          </a:p>
          <a:p>
            <a:endParaRPr lang="es-MX" sz="2400" dirty="0"/>
          </a:p>
          <a:p>
            <a:r>
              <a:rPr lang="es-MX" sz="2400" dirty="0"/>
              <a:t>“Es condición necesaria para lograr la paridad de participación que las desigualdades sociales sistémicas sean eliminadas. Esto no significa que todo el mundo deba tener exactamente la misma renta, pero sí se requiere de un tipo de igualdad aproximada que sea incompatible con las relaciones de dominación y subordinación generadas de forma sistémica.”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4278264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632311"/>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Para Fraser la igualdad formal de derechos carece de justo valo”, debido a la falta de precondiciones necesarias para su ejercicio.</a:t>
            </a:r>
          </a:p>
          <a:p>
            <a:endParaRPr lang="es-MX" sz="2400" dirty="0"/>
          </a:p>
          <a:p>
            <a:r>
              <a:rPr lang="es-MX" sz="2400" dirty="0"/>
              <a:t>Es por eso que para Fraser los derechos se quedan en el plano de las ideas, a pesar de su importancia simbólica.</a:t>
            </a:r>
          </a:p>
          <a:p>
            <a:endParaRPr lang="es-MX" sz="2400" dirty="0"/>
          </a:p>
          <a:p>
            <a:r>
              <a:rPr lang="es-MX" sz="2400" dirty="0"/>
              <a:t>Los requisitos que deben tomarse en cuenta para sobrepasar esto están vinculados a condiciones objetivas y subjetivas.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122630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786467" cy="3785652"/>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Las condiciones objetivas son las que harán referencia a la distribución: los recursos materiales deben distribuirse de manera que garanticen la independencia y “la voz” de todos.</a:t>
            </a:r>
          </a:p>
          <a:p>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7907230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814602" cy="3785652"/>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Habrán de ser reformadas o transformadas todas las estructuras económicas que priven a algunos colectivos de la plena participación, incluyendo también los regímenes de propiedad o mercados laborales. </a:t>
            </a:r>
          </a:p>
          <a:p>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0722391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Las condiciones subjetivas son las </a:t>
            </a:r>
          </a:p>
          <a:p>
            <a:r>
              <a:rPr lang="es-MX" sz="2400" dirty="0"/>
              <a:t>relacionadas con la categoría de “reconocimiento”. </a:t>
            </a:r>
          </a:p>
          <a:p>
            <a:endParaRPr lang="es-MX" sz="2400" dirty="0"/>
          </a:p>
          <a:p>
            <a:r>
              <a:rPr lang="es-MX" sz="2400" dirty="0"/>
              <a:t>Son las que requieren que los patrones culturales  internalizados expresen el mismo respeto a todos </a:t>
            </a:r>
          </a:p>
          <a:p>
            <a:r>
              <a:rPr lang="es-MX" sz="2400" dirty="0"/>
              <a:t>los participantes y garanticen la igualdad de oportunidades para conseguir el reconocimiento social.</a:t>
            </a:r>
          </a:p>
          <a:p>
            <a:endParaRPr lang="es-MX" sz="2400" dirty="0"/>
          </a:p>
          <a:p>
            <a:endParaRPr lang="es-MX" sz="2400" dirty="0"/>
          </a:p>
          <a:p>
            <a:r>
              <a:rPr lang="es-MX" sz="2400" dirty="0"/>
              <a:t>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1221795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5262979"/>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Para Fraser habrá que redefinir a todas las instituciones que no lo hagan: desde el derecho formal hasta las políticas gubernamentales,  pasando por las prácticas sociales informales y las costumbres sedimentadas en la sociedad civil. </a:t>
            </a:r>
          </a:p>
          <a:p>
            <a:endParaRPr lang="es-MX" sz="2400" dirty="0"/>
          </a:p>
          <a:p>
            <a:r>
              <a:rPr lang="es-MX" sz="2400" dirty="0"/>
              <a:t>Todo este desmantelamiento de obstáculos posibilitará resaltar la vertiente negativa de la norma y de las instituciones al poner de relieve todo aquello que no permita la justicia social.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2399853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893647"/>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La justicia como paridad participativa deberá garantizar la oportunidad de decidir con libertad, sin las limitaciones impuestas por las relaciones de dominación. </a:t>
            </a:r>
          </a:p>
          <a:p>
            <a:endParaRPr lang="es-MX" sz="2400" dirty="0"/>
          </a:p>
          <a:p>
            <a:r>
              <a:rPr lang="es-MX" sz="2400" dirty="0"/>
              <a:t>Por tanto, deberá eliminar los obstáculos a la paridad en los principales campos: la política, los mercados de trabajo, la familia y la sociedad civil.</a:t>
            </a:r>
          </a:p>
          <a:p>
            <a:r>
              <a:rPr lang="es-MX" sz="2400" dirty="0"/>
              <a:t>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8868496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524315"/>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En ese sentido, la regla de la paridad de participación constituirá la vara para medir las acciones o políticas justas o injustas. </a:t>
            </a:r>
          </a:p>
          <a:p>
            <a:endParaRPr lang="es-MX" sz="2400" dirty="0"/>
          </a:p>
          <a:p>
            <a:r>
              <a:rPr lang="es-MX" sz="2400" dirty="0"/>
              <a:t>Cuando las acciones o políticas contribuyan a la paridad en condiciones de igualdad serán justas. </a:t>
            </a:r>
          </a:p>
          <a:p>
            <a:r>
              <a:rPr lang="es-MX" sz="2400" dirty="0"/>
              <a:t>Al revés, cuando no contribuyan, serán injustas. </a:t>
            </a:r>
          </a:p>
          <a:p>
            <a:r>
              <a:rPr lang="es-MX" sz="2400" dirty="0"/>
              <a:t>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891864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3046988"/>
          </a:xfrm>
          <a:prstGeom prst="rect">
            <a:avLst/>
          </a:prstGeom>
        </p:spPr>
        <p:txBody>
          <a:bodyPr wrap="square">
            <a:spAutoFit/>
          </a:bodyPr>
          <a:lstStyle/>
          <a:p>
            <a:r>
              <a:rPr lang="es-MX" sz="2400" dirty="0"/>
              <a:t>¿Cómo vincular la justicia socioeconómica con la justicia cultural o simbólica?</a:t>
            </a:r>
          </a:p>
          <a:p>
            <a:endParaRPr lang="es-MX" sz="2400" dirty="0"/>
          </a:p>
          <a:p>
            <a:r>
              <a:rPr lang="es-MX" sz="2400" dirty="0"/>
              <a:t>Ello se traducirá en la igualdad real de oportunidades y en la igualdad real de autonomía, que posibilite la libertad real de participar a la par con los demás en la vida social.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13760012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4154984"/>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Para Fraser distribución y reconocimiento son políticos en el sentido de que son objetos de poder y de protesta.</a:t>
            </a:r>
          </a:p>
          <a:p>
            <a:endParaRPr lang="es-MX" sz="2400" dirty="0"/>
          </a:p>
          <a:p>
            <a:r>
              <a:rPr lang="es-MX" sz="2400" dirty="0"/>
              <a:t>Ella se refiere a lo político en un sentido específico y constitutivo, que hace referencia a la jurisdicción del Estado, en tanto detentor de la violencia legítima, y a las normas de decisión que estructuran las protestas.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81593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Para Nancy Fraser hemos vivido tres tipos de feminismo</a:t>
            </a:r>
          </a:p>
          <a:p>
            <a:endParaRPr lang="es-MX" sz="2400" dirty="0"/>
          </a:p>
          <a:p>
            <a:r>
              <a:rPr lang="es-MX" sz="2400" dirty="0"/>
              <a:t>El insurgente</a:t>
            </a:r>
          </a:p>
          <a:p>
            <a:endParaRPr lang="es-MX" sz="2400" dirty="0"/>
          </a:p>
          <a:p>
            <a:r>
              <a:rPr lang="es-MX" sz="2400" dirty="0"/>
              <a:t>Ubicado en los años 60 y 70 (2da. ola), enfocado en la liberación de las mujeres y a la vez compañero de otros movimientos anticapitalistas.</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El feminismo</a:t>
            </a:r>
          </a:p>
        </p:txBody>
      </p:sp>
    </p:spTree>
    <p:extLst>
      <p:ext uri="{BB962C8B-B14F-4D97-AF65-F5344CB8AC3E}">
        <p14:creationId xmlns:p14="http://schemas.microsoft.com/office/powerpoint/2010/main" val="40061543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6370975"/>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Para Fraser la injusticia por falta de representación se da en 3 niveles:</a:t>
            </a:r>
          </a:p>
          <a:p>
            <a:endParaRPr lang="es-MX" sz="2400" dirty="0"/>
          </a:p>
          <a:p>
            <a:r>
              <a:rPr lang="es-MX" sz="2400" dirty="0"/>
              <a:t>Primer nivel</a:t>
            </a:r>
          </a:p>
          <a:p>
            <a:endParaRPr lang="es-MX" sz="2400" dirty="0"/>
          </a:p>
          <a:p>
            <a:r>
              <a:rPr lang="es-MX" sz="2400" dirty="0"/>
              <a:t>Son todos los procedimientos y normas de decisión política que excluyen la oportunidad de participar en igualdad. Se identifican como la “falta de representación política ordinaria” aludiendo el ámbito de los sistemas electorales, las cuotas, etc. </a:t>
            </a:r>
          </a:p>
          <a:p>
            <a:endParaRPr lang="es-MX" sz="2400" dirty="0"/>
          </a:p>
          <a:p>
            <a:r>
              <a:rPr lang="es-MX" sz="2400" dirty="0"/>
              <a:t>El estado territorial ha dado alguna respuesta en este nivel (cuotas de género, por ejemplo).</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27774959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4893647"/>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Segundo nivel</a:t>
            </a:r>
          </a:p>
          <a:p>
            <a:endParaRPr lang="es-MX" sz="2400" dirty="0"/>
          </a:p>
          <a:p>
            <a:r>
              <a:rPr lang="es-MX" sz="2400" dirty="0"/>
              <a:t>La actualidad determinada por las transformaciones económico-sociales (con la globalización y las migraciones como máximos exponentes) ha dado origen a un nuevo espacio transnacional post-Estado. </a:t>
            </a:r>
          </a:p>
          <a:p>
            <a:endParaRPr lang="es-MX" sz="2400" dirty="0"/>
          </a:p>
          <a:p>
            <a:r>
              <a:rPr lang="es-MX" sz="2400" dirty="0"/>
              <a:t>Muchas de las competencias que tenía el Estado territorial moderno han mutado.</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6568671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262979"/>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Segundo nivel</a:t>
            </a:r>
          </a:p>
          <a:p>
            <a:endParaRPr lang="es-MX" sz="2400" dirty="0"/>
          </a:p>
          <a:p>
            <a:r>
              <a:rPr lang="es-MX" sz="2400" dirty="0"/>
              <a:t>Las decisiones de un Estado pueden afectar a personas situadas fuera de éste, en algunas áreas no se puede legislar ni actuar sin darle espacio a poderes trasnacionales.  En otros casos, la solución de problemas globales requiere procesos y espacios políticos más amplios.</a:t>
            </a:r>
          </a:p>
          <a:p>
            <a:endParaRPr lang="es-MX" sz="2400" dirty="0"/>
          </a:p>
          <a:p>
            <a:r>
              <a:rPr lang="es-MX" sz="2400" dirty="0"/>
              <a:t>Las exigencias y reivindicaciones redistributivas y de reconocimiento ya no pueden ser abordadas desde la perspectiva estatal-nacional.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9153282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262979"/>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Segundo nivel</a:t>
            </a:r>
          </a:p>
          <a:p>
            <a:endParaRPr lang="es-MX" sz="2400" dirty="0"/>
          </a:p>
          <a:p>
            <a:r>
              <a:rPr lang="es-MX" sz="2400" dirty="0"/>
              <a:t>Para Nancy Fraser el Estado actual es una unidad inadecuada para ocuparse de la justicia. </a:t>
            </a:r>
          </a:p>
          <a:p>
            <a:endParaRPr lang="es-MX" sz="2400" dirty="0"/>
          </a:p>
          <a:p>
            <a:r>
              <a:rPr lang="es-MX" sz="2400" dirty="0"/>
              <a:t>En este sentido se formula el segundo nivel de falta de representación:  que es la carencia de un marco adecuado. </a:t>
            </a:r>
          </a:p>
          <a:p>
            <a:endParaRPr lang="es-MX" sz="2400" dirty="0"/>
          </a:p>
          <a:p>
            <a:r>
              <a:rPr lang="es-MX" sz="2400" dirty="0"/>
              <a:t>Porque el Estado nación actual es un un marco o </a:t>
            </a:r>
          </a:p>
          <a:p>
            <a:r>
              <a:rPr lang="es-MX" sz="2400" dirty="0"/>
              <a:t>comunidad que excluye de manera absoluta a determinados colectivos, dadas las las inequidades y </a:t>
            </a:r>
          </a:p>
          <a:p>
            <a:r>
              <a:rPr lang="es-MX" sz="2400" dirty="0"/>
              <a:t>desigualdades transfronterizas que crea la globalización.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10932094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4893647"/>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Segundo nivel</a:t>
            </a:r>
          </a:p>
          <a:p>
            <a:endParaRPr lang="es-MX" sz="2400" dirty="0"/>
          </a:p>
          <a:p>
            <a:r>
              <a:rPr lang="es-MX" sz="2400" dirty="0"/>
              <a:t>Para Nancy Fraser entre los protegidos contra el alcance de la justicia se encuentran los Estados depredadores y los poderes privados transnacionales más poderosos, incluidos los inversores y acreedores extranjeros, especuladores monetarios internacionales y empresas multinacionales.</a:t>
            </a:r>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793130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262979"/>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Segundo nivel</a:t>
            </a:r>
          </a:p>
          <a:p>
            <a:endParaRPr lang="es-MX" sz="2400" dirty="0"/>
          </a:p>
          <a:p>
            <a:r>
              <a:rPr lang="es-MX" sz="2400" dirty="0"/>
              <a:t>Los excluidos son los todos los colectivos a los que se les niega presentar reivindicaciones transnacionales que tengan que ver con controlar los privilegiados. </a:t>
            </a:r>
          </a:p>
          <a:p>
            <a:endParaRPr lang="es-MX" sz="2400" dirty="0"/>
          </a:p>
          <a:p>
            <a:r>
              <a:rPr lang="es-MX" sz="2400" dirty="0"/>
              <a:t>Por lo tanto, habrá todo un colectivo que, al no poder presentar reivindicaciones en general, no podrá hacer estas reivindicaciones de ningún tipo: ni distributivas ni de </a:t>
            </a:r>
          </a:p>
          <a:p>
            <a:r>
              <a:rPr lang="es-MX" sz="2400" dirty="0"/>
              <a:t>reconocimiento. </a:t>
            </a:r>
          </a:p>
          <a:p>
            <a:endParaRPr lang="es-MX" sz="2400" dirty="0"/>
          </a:p>
          <a:p>
            <a:r>
              <a:rPr lang="es-MX" sz="2400" dirty="0"/>
              <a:t>No hay redistribución o reconocimiento sin representación.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2367325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4893647"/>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Tercer nivel</a:t>
            </a:r>
          </a:p>
          <a:p>
            <a:endParaRPr lang="es-MX" sz="2400" dirty="0"/>
          </a:p>
          <a:p>
            <a:r>
              <a:rPr lang="es-MX" sz="2400" dirty="0"/>
              <a:t>Es la falta de representación metapolítica. </a:t>
            </a:r>
          </a:p>
          <a:p>
            <a:endParaRPr lang="es-MX" sz="2400" dirty="0"/>
          </a:p>
          <a:p>
            <a:r>
              <a:rPr lang="es-MX" sz="2400" dirty="0"/>
              <a:t>Hace referencia a la exclusión de participación en la elección del propio marco de discusión y debate trasnacional.</a:t>
            </a:r>
          </a:p>
          <a:p>
            <a:endParaRPr lang="es-MX" sz="2400" dirty="0"/>
          </a:p>
          <a:p>
            <a:r>
              <a:rPr lang="es-MX" sz="2400" dirty="0"/>
              <a:t>Este debate es monopolizado por los Estados y las elites transnacionales.</a:t>
            </a:r>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32561912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6370975"/>
          </a:xfrm>
          <a:prstGeom prst="rect">
            <a:avLst/>
          </a:prstGeom>
        </p:spPr>
        <p:txBody>
          <a:bodyPr wrap="square">
            <a:spAutoFit/>
          </a:bodyPr>
          <a:lstStyle/>
          <a:p>
            <a:r>
              <a:rPr lang="es-MX" sz="2400" u="sng" dirty="0"/>
              <a:t>La falta de representación o injusticia política </a:t>
            </a:r>
          </a:p>
          <a:p>
            <a:endParaRPr lang="es-MX" sz="2400" dirty="0"/>
          </a:p>
          <a:p>
            <a:r>
              <a:rPr lang="es-MX" sz="2400" dirty="0"/>
              <a:t>En conclusión, la dimensión política pone sobre la mesa la cuestión de la justicia actual.</a:t>
            </a:r>
          </a:p>
          <a:p>
            <a:endParaRPr lang="es-MX" sz="2400" dirty="0"/>
          </a:p>
          <a:p>
            <a:r>
              <a:rPr lang="es-MX" sz="2400" dirty="0"/>
              <a:t>Muestra muchos de los aspectos que el marco del Estado territorial no puede abordar. </a:t>
            </a:r>
          </a:p>
          <a:p>
            <a:endParaRPr lang="es-MX" sz="2400" dirty="0"/>
          </a:p>
          <a:p>
            <a:r>
              <a:rPr lang="es-MX" sz="2400" dirty="0"/>
              <a:t>Para la solución Fraser plantea visibilizar a los colectivos que no tienen voz ni son partes de esta discusión.</a:t>
            </a:r>
          </a:p>
          <a:p>
            <a:endParaRPr lang="es-MX" sz="2400" dirty="0"/>
          </a:p>
          <a:p>
            <a:r>
              <a:rPr lang="es-MX" sz="2400" dirty="0"/>
              <a:t>Todos los niveles de la dimensión política habrán de ser contemplados en la teoría de la justicia democrática post Estado Nación. </a:t>
            </a:r>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injusticia</a:t>
            </a:r>
          </a:p>
        </p:txBody>
      </p:sp>
    </p:spTree>
    <p:extLst>
      <p:ext uri="{BB962C8B-B14F-4D97-AF65-F5344CB8AC3E}">
        <p14:creationId xmlns:p14="http://schemas.microsoft.com/office/powerpoint/2010/main" val="41618223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3416320"/>
          </a:xfrm>
          <a:prstGeom prst="rect">
            <a:avLst/>
          </a:prstGeom>
        </p:spPr>
        <p:txBody>
          <a:bodyPr wrap="square">
            <a:spAutoFit/>
          </a:bodyPr>
          <a:lstStyle/>
          <a:p>
            <a:r>
              <a:rPr lang="es-MX" sz="2400" u="sng" dirty="0"/>
              <a:t>Un enfoque integrado de la justicia</a:t>
            </a:r>
          </a:p>
          <a:p>
            <a:endParaRPr lang="es-MX" sz="2400" dirty="0"/>
          </a:p>
          <a:p>
            <a:endParaRPr lang="es-MX" sz="2400" dirty="0"/>
          </a:p>
          <a:p>
            <a:r>
              <a:rPr lang="es-MX" sz="2400" dirty="0"/>
              <a:t>Para Fraser la justicia debe reunir las tres dimensiones.</a:t>
            </a:r>
          </a:p>
          <a:p>
            <a:endParaRPr lang="es-MX" sz="2400" dirty="0"/>
          </a:p>
          <a:p>
            <a:r>
              <a:rPr lang="es-MX" sz="2400" dirty="0"/>
              <a:t>Para ella no hay justicia si solo hay fundamento en una de estas dimensiones. </a:t>
            </a:r>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40720478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632311"/>
          </a:xfrm>
          <a:prstGeom prst="rect">
            <a:avLst/>
          </a:prstGeom>
        </p:spPr>
        <p:txBody>
          <a:bodyPr wrap="square">
            <a:spAutoFit/>
          </a:bodyPr>
          <a:lstStyle/>
          <a:p>
            <a:r>
              <a:rPr lang="es-MX" sz="2400" u="sng" dirty="0"/>
              <a:t>Un enfoque integrado de la justicia</a:t>
            </a:r>
          </a:p>
          <a:p>
            <a:endParaRPr lang="es-MX" sz="2400" dirty="0"/>
          </a:p>
          <a:p>
            <a:r>
              <a:rPr lang="es-MX" sz="2400" dirty="0"/>
              <a:t>Nancy Fraser señala que toda lucha por mejorar las condiciones materiales de un colectivo tiene que incorporar una lucha específica por redefinir el imaginario simbólico que también determina sus vidas. </a:t>
            </a:r>
          </a:p>
          <a:p>
            <a:endParaRPr lang="es-MX" sz="2400" dirty="0"/>
          </a:p>
          <a:p>
            <a:r>
              <a:rPr lang="es-MX" sz="2400" dirty="0"/>
              <a:t>El poder simbólico o cultural es tan importante como el económico y el político, por cuanto legitima los anteriores. </a:t>
            </a:r>
          </a:p>
          <a:p>
            <a:endParaRPr lang="es-MX" sz="2400" dirty="0"/>
          </a:p>
          <a:p>
            <a:r>
              <a:rPr lang="es-MX" sz="2400" dirty="0"/>
              <a:t>Es el poder de las ideas, de los relatos, también el de las películas y las canciones. Es el poder que modela lo que pensamos y sentimos. </a:t>
            </a:r>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2290706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El domesticado</a:t>
            </a:r>
          </a:p>
          <a:p>
            <a:endParaRPr lang="es-MX" sz="2400" dirty="0"/>
          </a:p>
          <a:p>
            <a:r>
              <a:rPr lang="es-MX" sz="2400" dirty="0"/>
              <a:t>El feminismo de los años 80, inmerso en pleno neoliberalismo, que se adentra en los laberintos de las políticas de reconocimiento de las identidades, y que fue abordado desde un plano más cultural.</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El feminismo</a:t>
            </a:r>
          </a:p>
        </p:txBody>
      </p:sp>
    </p:spTree>
    <p:extLst>
      <p:ext uri="{BB962C8B-B14F-4D97-AF65-F5344CB8AC3E}">
        <p14:creationId xmlns:p14="http://schemas.microsoft.com/office/powerpoint/2010/main" val="35756344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632311"/>
          </a:xfrm>
          <a:prstGeom prst="rect">
            <a:avLst/>
          </a:prstGeom>
        </p:spPr>
        <p:txBody>
          <a:bodyPr wrap="square">
            <a:spAutoFit/>
          </a:bodyPr>
          <a:lstStyle/>
          <a:p>
            <a:r>
              <a:rPr lang="es-MX" sz="2400" u="sng" dirty="0"/>
              <a:t>Un enfoque integrado de la justicia</a:t>
            </a:r>
          </a:p>
          <a:p>
            <a:endParaRPr lang="es-MX" sz="2400" dirty="0"/>
          </a:p>
          <a:p>
            <a:r>
              <a:rPr lang="es-MX" sz="2400" dirty="0"/>
              <a:t>Lo mismo sucede al revés. </a:t>
            </a:r>
          </a:p>
          <a:p>
            <a:endParaRPr lang="es-MX" sz="2400" dirty="0"/>
          </a:p>
          <a:p>
            <a:r>
              <a:rPr lang="es-MX" sz="2400" dirty="0"/>
              <a:t>La jerarquía de estatus y las diferencias culturales siempre tendrán un componente económico constitutivo al sostenerse y seguir reproduciéndose gracias a las condiciones materiales. </a:t>
            </a:r>
          </a:p>
          <a:p>
            <a:endParaRPr lang="es-MX" sz="2400" dirty="0"/>
          </a:p>
          <a:p>
            <a:r>
              <a:rPr lang="es-MX" sz="2400" dirty="0"/>
              <a:t>Lejos de ser dos esferas separadas, la injusticia económica y la cultural se encuentran usualmente entrelazadas, de modo que se refuerzan de manera dialéctica. </a:t>
            </a:r>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29013804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5262979"/>
          </a:xfrm>
          <a:prstGeom prst="rect">
            <a:avLst/>
          </a:prstGeom>
        </p:spPr>
        <p:txBody>
          <a:bodyPr wrap="square">
            <a:spAutoFit/>
          </a:bodyPr>
          <a:lstStyle/>
          <a:p>
            <a:r>
              <a:rPr lang="es-MX" sz="2400" u="sng" dirty="0"/>
              <a:t>Un enfoque integrado de la justicia</a:t>
            </a:r>
          </a:p>
          <a:p>
            <a:endParaRPr lang="es-MX" sz="2400" dirty="0"/>
          </a:p>
          <a:p>
            <a:r>
              <a:rPr lang="es-MX" sz="2400" dirty="0"/>
              <a:t>Al estatus le corresponde la injusticia del reconocimiento erróneo.</a:t>
            </a:r>
          </a:p>
          <a:p>
            <a:endParaRPr lang="es-MX" sz="2400" dirty="0"/>
          </a:p>
          <a:p>
            <a:r>
              <a:rPr lang="es-MX" sz="2400" dirty="0"/>
              <a:t>A la clase social le corresponde la injusticia de la mala distribución.</a:t>
            </a:r>
          </a:p>
          <a:p>
            <a:endParaRPr lang="es-MX" sz="2400" dirty="0"/>
          </a:p>
          <a:p>
            <a:r>
              <a:rPr lang="es-MX" sz="2400" dirty="0"/>
              <a:t>Sin embargo, el estatus puede ir acompañado de una mala distribución, así como la clase puede ir acompañada del reconocimiento erróneo. </a:t>
            </a:r>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36253652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6370975"/>
          </a:xfrm>
          <a:prstGeom prst="rect">
            <a:avLst/>
          </a:prstGeom>
        </p:spPr>
        <p:txBody>
          <a:bodyPr wrap="square">
            <a:spAutoFit/>
          </a:bodyPr>
          <a:lstStyle/>
          <a:p>
            <a:r>
              <a:rPr lang="es-MX" sz="2400" u="sng" dirty="0"/>
              <a:t>Un enfoque integrado de la justicia</a:t>
            </a:r>
          </a:p>
          <a:p>
            <a:endParaRPr lang="es-MX" sz="2400" dirty="0"/>
          </a:p>
          <a:p>
            <a:r>
              <a:rPr lang="es-MX" sz="2400" dirty="0"/>
              <a:t>Nos referimos a la tensión que puede producirse entre la distribución y el reconocimiento sobretodo en el momento de elaborar soluciones, y que obliga a siempre tener presente la vinculación y relación entre la dimensión económica y cultural así como la intersección entre los distintos mecanismos de subordinación. </a:t>
            </a:r>
          </a:p>
          <a:p>
            <a:endParaRPr lang="es-MX" sz="2400" dirty="0"/>
          </a:p>
          <a:p>
            <a:r>
              <a:rPr lang="es-MX" sz="2400" dirty="0"/>
              <a:t>Este apunte de Fraser nos alerta que cualquier política destinada a solucionar un tipo de injusticia tendrá que reparar en todos los posibles efectos que pueda tener (en las otras dimensiones o en los demás ejes de subordinación). </a:t>
            </a:r>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30809201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4893647"/>
          </a:xfrm>
          <a:prstGeom prst="rect">
            <a:avLst/>
          </a:prstGeom>
        </p:spPr>
        <p:txBody>
          <a:bodyPr wrap="square">
            <a:spAutoFit/>
          </a:bodyPr>
          <a:lstStyle/>
          <a:p>
            <a:r>
              <a:rPr lang="es-MX" sz="2400" u="sng" dirty="0"/>
              <a:t>Un enfoque integrado de la justicia</a:t>
            </a:r>
          </a:p>
          <a:p>
            <a:endParaRPr lang="es-MX" sz="2400" dirty="0"/>
          </a:p>
          <a:p>
            <a:r>
              <a:rPr lang="es-MX" sz="2400" dirty="0"/>
              <a:t>El enfoque integrado subraya la necesidad de una mirada l tridimensional cuando se consideren todos los ejes de subordinación al mismo tiempo. </a:t>
            </a:r>
          </a:p>
          <a:p>
            <a:endParaRPr lang="es-MX" sz="2400" dirty="0"/>
          </a:p>
          <a:p>
            <a:r>
              <a:rPr lang="es-MX" sz="2400" dirty="0"/>
              <a:t>La injusticia se visualiza mejor en la intersección de las diferencias: hombres gays y de clase trabajadora; mujeres trabajadoras y racializadas; mujeres lesbianas sin acceso a la política, etc. </a:t>
            </a:r>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La justicia</a:t>
            </a:r>
          </a:p>
        </p:txBody>
      </p:sp>
    </p:spTree>
    <p:extLst>
      <p:ext uri="{BB962C8B-B14F-4D97-AF65-F5344CB8AC3E}">
        <p14:creationId xmlns:p14="http://schemas.microsoft.com/office/powerpoint/2010/main" val="5368919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8229598" cy="3785652"/>
          </a:xfrm>
          <a:prstGeom prst="rect">
            <a:avLst/>
          </a:prstGeom>
        </p:spPr>
        <p:txBody>
          <a:bodyPr wrap="square">
            <a:spAutoFit/>
          </a:bodyPr>
          <a:lstStyle/>
          <a:p>
            <a:r>
              <a:rPr lang="es-MX" sz="2400" dirty="0"/>
              <a:t>Nancy Fraser plantea dos tipos de estrategias para remediar las injusticias: </a:t>
            </a:r>
          </a:p>
          <a:p>
            <a:endParaRPr lang="es-MX" sz="2400" dirty="0"/>
          </a:p>
          <a:p>
            <a:r>
              <a:rPr lang="es-MX" sz="2400" dirty="0"/>
              <a:t>Las estrategias de afirmación: centrada en resultados</a:t>
            </a:r>
          </a:p>
          <a:p>
            <a:endParaRPr lang="es-MX" sz="2400" dirty="0"/>
          </a:p>
          <a:p>
            <a:r>
              <a:rPr lang="es-MX" sz="2400" dirty="0"/>
              <a:t>Las estrategias de transformación: abordar las causas</a:t>
            </a:r>
          </a:p>
          <a:p>
            <a:endParaRPr lang="es-MX" sz="2400" dirty="0"/>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23969542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88955"/>
            <a:ext cx="7556313" cy="5632311"/>
          </a:xfrm>
          <a:prstGeom prst="rect">
            <a:avLst/>
          </a:prstGeom>
        </p:spPr>
        <p:txBody>
          <a:bodyPr wrap="square">
            <a:spAutoFit/>
          </a:bodyPr>
          <a:lstStyle/>
          <a:p>
            <a:r>
              <a:rPr lang="es-MX" sz="2400" dirty="0"/>
              <a:t>La solución afirmativa se limita a elevar la autoestima de quienes son reconocidos erróneamente.</a:t>
            </a:r>
          </a:p>
          <a:p>
            <a:endParaRPr lang="es-MX" sz="2400" dirty="0"/>
          </a:p>
          <a:p>
            <a:r>
              <a:rPr lang="es-MX" sz="2400" dirty="0"/>
              <a:t>La solución transformadora desestabiliza las diferenciaciones de estatus vigentes y cambia la </a:t>
            </a:r>
          </a:p>
          <a:p>
            <a:r>
              <a:rPr lang="es-MX" sz="2400" dirty="0"/>
              <a:t>autoidentidad de todos.</a:t>
            </a:r>
          </a:p>
          <a:p>
            <a:endParaRPr lang="es-MX" sz="2400" dirty="0"/>
          </a:p>
          <a:p>
            <a:r>
              <a:rPr lang="es-MX" sz="2400" dirty="0"/>
              <a:t>Para Fraser, el proyecto asociado a la solución </a:t>
            </a:r>
          </a:p>
          <a:p>
            <a:r>
              <a:rPr lang="es-MX" sz="2400" dirty="0"/>
              <a:t>afirmativa es el multiculturalismo central, mientras que el vinculado a la transformación es el de la deconstrucción.</a:t>
            </a:r>
            <a:br>
              <a:rPr lang="es-MX" sz="2400" dirty="0"/>
            </a:br>
            <a:endParaRPr lang="es-MX" sz="2400" dirty="0"/>
          </a:p>
          <a:p>
            <a:endParaRPr lang="es-MX" sz="2400" dirty="0"/>
          </a:p>
          <a:p>
            <a:br>
              <a:rPr lang="es-MX" sz="2400" dirty="0"/>
            </a:b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38973481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88955"/>
            <a:ext cx="7556313" cy="4154984"/>
          </a:xfrm>
          <a:prstGeom prst="rect">
            <a:avLst/>
          </a:prstGeom>
        </p:spPr>
        <p:txBody>
          <a:bodyPr wrap="square">
            <a:spAutoFit/>
          </a:bodyPr>
          <a:lstStyle/>
          <a:p>
            <a:r>
              <a:rPr lang="es-MX" sz="2400" dirty="0"/>
              <a:t>Fraser indica sus preferencias por la transformación en la dimensión distributiva y por la deconstrucción en la dimensión de valoración cultural. </a:t>
            </a:r>
          </a:p>
          <a:p>
            <a:endParaRPr lang="es-MX" sz="2400" dirty="0"/>
          </a:p>
          <a:p>
            <a:r>
              <a:rPr lang="es-MX" sz="2400" dirty="0"/>
              <a:t>No obstante, consciente de la dificultad de llevar a la práctica su ideal de soluciones, termina postulando la vía de la reforma no reformista. </a:t>
            </a:r>
          </a:p>
          <a:p>
            <a:endParaRPr lang="es-MX" sz="2400" dirty="0"/>
          </a:p>
          <a:p>
            <a:r>
              <a:rPr lang="es-MX" sz="2400" dirty="0"/>
              <a:t>Esta vía combinaría el carácter práctico de la afirmación con el empuje radical de la transformación, que ataca a la injusticia en su raíz.</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18278456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88955"/>
            <a:ext cx="7556313" cy="1938992"/>
          </a:xfrm>
          <a:prstGeom prst="rect">
            <a:avLst/>
          </a:prstGeom>
        </p:spPr>
        <p:txBody>
          <a:bodyPr wrap="square">
            <a:spAutoFit/>
          </a:bodyPr>
          <a:lstStyle/>
          <a:p>
            <a:r>
              <a:rPr lang="es-MX" sz="2400" dirty="0"/>
              <a:t>Fraser defenderá el postulado de que, bien articuladas y en determinados contextos, muchas propuestas afirmativas pueden acabar produciendo efectos transformadores </a:t>
            </a:r>
            <a:r>
              <a:rPr lang="es-MX" sz="2400" u="sng" dirty="0"/>
              <a:t>si son ejecutadas y pensadas de forma radical</a:t>
            </a:r>
            <a:r>
              <a:rPr lang="es-MX" sz="2400" dirty="0"/>
              <a:t>.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37737545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79778"/>
            <a:ext cx="8236633" cy="5262979"/>
          </a:xfrm>
          <a:prstGeom prst="rect">
            <a:avLst/>
          </a:prstGeom>
        </p:spPr>
        <p:txBody>
          <a:bodyPr wrap="square">
            <a:spAutoFit/>
          </a:bodyPr>
          <a:lstStyle/>
          <a:p>
            <a:r>
              <a:rPr lang="es-MX" sz="2400" dirty="0"/>
              <a:t>Para Fraser es fundamental solucionar la injusticia heterosexista. </a:t>
            </a:r>
          </a:p>
          <a:p>
            <a:endParaRPr lang="es-MX" sz="2400" dirty="0"/>
          </a:p>
          <a:p>
            <a:r>
              <a:rPr lang="es-MX" sz="2400" dirty="0"/>
              <a:t>Para ello, se requerirá además de la política de reconocimiento, una política de redistribución sexual que apoye y vaya de la mano de la primera, aunque la causa última de esta injusticia sea el orden de estatus y no el orden económico.</a:t>
            </a:r>
          </a:p>
          <a:p>
            <a:endParaRPr lang="es-MX" sz="2400" dirty="0"/>
          </a:p>
          <a:p>
            <a:r>
              <a:rPr lang="es-MX" sz="2400" dirty="0"/>
              <a:t>Por ejemplo, Nancy Fraser plantea la necesidad de una política de reconocimiento que cuestione las actitudes culturales de desprecio a las mujeres pobres y trabajadoras, porque estos daños de estatus pueden haber desarrollado vida propia, ajenos a la dimensión económica.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30418208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79778"/>
            <a:ext cx="8236633" cy="4524315"/>
          </a:xfrm>
          <a:prstGeom prst="rect">
            <a:avLst/>
          </a:prstGeom>
        </p:spPr>
        <p:txBody>
          <a:bodyPr wrap="square">
            <a:spAutoFit/>
          </a:bodyPr>
          <a:lstStyle/>
          <a:p>
            <a:r>
              <a:rPr lang="es-MX" sz="2400" dirty="0"/>
              <a:t>Termino comentando que para Fraser, en el contexto actual, el feminismo ocupar un lugar fundamental en la construcción de alternativas. </a:t>
            </a:r>
          </a:p>
          <a:p>
            <a:endParaRPr lang="es-MX" sz="2400" dirty="0"/>
          </a:p>
          <a:p>
            <a:r>
              <a:rPr lang="es-MX" sz="2400" dirty="0"/>
              <a:t>Ante la oportunidad que ha abierto la crisis neoliberal para cuestionar el sistema económico, Nancy Fraser considera que habrá que contar con el feminismo en el nuevo escenario mundial, a través la alianza con otras luchas.</a:t>
            </a:r>
          </a:p>
          <a:p>
            <a:endParaRPr lang="es-MX" sz="2400" dirty="0"/>
          </a:p>
          <a:p>
            <a:r>
              <a:rPr lang="es-MX" sz="2400" dirty="0"/>
              <a:t>Para el pensamiento reaccionario, son el feminismo y las “minorías” los que están rompiendo los marcos ahora sacudidos por el cambio histórico.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Solución a la injusticia</a:t>
            </a:r>
          </a:p>
        </p:txBody>
      </p:sp>
    </p:spTree>
    <p:extLst>
      <p:ext uri="{BB962C8B-B14F-4D97-AF65-F5344CB8AC3E}">
        <p14:creationId xmlns:p14="http://schemas.microsoft.com/office/powerpoint/2010/main" val="842593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El resurgente</a:t>
            </a:r>
          </a:p>
          <a:p>
            <a:endParaRPr lang="es-MX" sz="2400" dirty="0"/>
          </a:p>
          <a:p>
            <a:r>
              <a:rPr lang="es-MX" sz="2400" dirty="0"/>
              <a:t>El feminismo actual, que debe ser capaz de trabajar de la mano con otros movimientos en pro de la igualdad, para poner la economía bajo el control democrático.</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El feminismo</a:t>
            </a:r>
          </a:p>
        </p:txBody>
      </p:sp>
    </p:spTree>
    <p:extLst>
      <p:ext uri="{BB962C8B-B14F-4D97-AF65-F5344CB8AC3E}">
        <p14:creationId xmlns:p14="http://schemas.microsoft.com/office/powerpoint/2010/main" val="29553394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524315"/>
          </a:xfrm>
          <a:prstGeom prst="rect">
            <a:avLst/>
          </a:prstGeom>
        </p:spPr>
        <p:txBody>
          <a:bodyPr wrap="square">
            <a:spAutoFit/>
          </a:bodyPr>
          <a:lstStyle/>
          <a:p>
            <a:endParaRPr lang="es-MX" sz="2400" dirty="0"/>
          </a:p>
          <a:p>
            <a:r>
              <a:rPr lang="es-MX" sz="2400" dirty="0"/>
              <a:t>Y se pregunta ante la crisis actual: </a:t>
            </a:r>
          </a:p>
          <a:p>
            <a:endParaRPr lang="es-MX" sz="2400" dirty="0"/>
          </a:p>
          <a:p>
            <a:r>
              <a:rPr lang="es-MX" sz="2400" dirty="0"/>
              <a:t>¿Debemos ser más defensivas? ¿Organizarnos en movimientos para defender nuestros derechos?</a:t>
            </a:r>
          </a:p>
          <a:p>
            <a:endParaRPr lang="es-MX" sz="2400" dirty="0"/>
          </a:p>
          <a:p>
            <a:r>
              <a:rPr lang="es-MX" sz="2400" dirty="0"/>
              <a:t>¿O debemos concebir la crisis como una oportunidad de transformación, para superar la noción de igualdad entendida desde la óptica más liberal y conseguir la plena paridad de participación, una igualdad impregnada de democracia radical?</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El feminismo</a:t>
            </a:r>
          </a:p>
        </p:txBody>
      </p:sp>
    </p:spTree>
    <p:extLst>
      <p:ext uri="{BB962C8B-B14F-4D97-AF65-F5344CB8AC3E}">
        <p14:creationId xmlns:p14="http://schemas.microsoft.com/office/powerpoint/2010/main" val="148318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613117"/>
            <a:ext cx="7661563" cy="12649617"/>
          </a:xfrm>
          <a:prstGeom prst="rect">
            <a:avLst/>
          </a:prstGeom>
        </p:spPr>
        <p:txBody>
          <a:bodyPr wrap="square">
            <a:spAutoFit/>
          </a:bodyPr>
          <a:lstStyle/>
          <a:p>
            <a:r>
              <a:rPr lang="es-MX" sz="2400" dirty="0"/>
              <a:t>Y en este sentido, Nancy Fraser alerta sobre los riesgos que hemos tenido, durante los últimos años, de una funcionalización neoliberal del feminismo. (instrumentalización ideológica).</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Nancy Fraser - El feminismo</a:t>
            </a:r>
          </a:p>
        </p:txBody>
      </p:sp>
    </p:spTree>
    <p:extLst>
      <p:ext uri="{BB962C8B-B14F-4D97-AF65-F5344CB8AC3E}">
        <p14:creationId xmlns:p14="http://schemas.microsoft.com/office/powerpoint/2010/main" val="478699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83626"/>
            <a:ext cx="7661563" cy="15973604"/>
          </a:xfrm>
          <a:prstGeom prst="rect">
            <a:avLst/>
          </a:prstGeom>
        </p:spPr>
        <p:txBody>
          <a:bodyPr wrap="square">
            <a:spAutoFit/>
          </a:bodyPr>
          <a:lstStyle/>
          <a:p>
            <a:r>
              <a:rPr lang="es-MX" sz="2400" dirty="0"/>
              <a:t>Para ella, la segunda ola del feminismo emergió como una crítica al “nuevo espíritu del capitalismo”, como dirían Luc Boltanski y Eve Chiapello.</a:t>
            </a:r>
          </a:p>
          <a:p>
            <a:endParaRPr lang="es-MX" sz="2400" dirty="0"/>
          </a:p>
          <a:p>
            <a:r>
              <a:rPr lang="es-MX" sz="2400" dirty="0"/>
              <a:t>Como una critica al Estado regulador y paternalista que alimentó, sin desearlo, al actual capitalismo “desorganizado”, flexible y neoliberal. </a:t>
            </a:r>
          </a:p>
          <a:p>
            <a:endParaRPr lang="es-MX" sz="2400" dirty="0"/>
          </a:p>
          <a:p>
            <a:r>
              <a:rPr lang="es-MX" sz="2400" dirty="0"/>
              <a:t>Porque el Estado de bienestar se ha convertido en un instrumento que coadyuva al desarrollo de este nuevo espíritu.</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Feminismo y neoliberalismo</a:t>
            </a:r>
          </a:p>
        </p:txBody>
      </p:sp>
    </p:spTree>
    <p:extLst>
      <p:ext uri="{BB962C8B-B14F-4D97-AF65-F5344CB8AC3E}">
        <p14:creationId xmlns:p14="http://schemas.microsoft.com/office/powerpoint/2010/main" val="2770905248"/>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6077</TotalTime>
  <Words>3962</Words>
  <Application>Microsoft Macintosh PowerPoint</Application>
  <PresentationFormat>Presentación en pantalla (4:3)</PresentationFormat>
  <Paragraphs>537</Paragraphs>
  <Slides>60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60</vt:i4>
      </vt:variant>
    </vt:vector>
  </HeadingPairs>
  <TitlesOfParts>
    <vt:vector size="63" baseType="lpstr">
      <vt:lpstr>Arial</vt:lpstr>
      <vt:lpstr>Wingdings</vt:lpstr>
      <vt:lpstr>Tema1</vt:lpstr>
      <vt:lpstr>NANCY FRASER </vt:lpstr>
      <vt:lpstr>Nancy Fraser</vt:lpstr>
      <vt:lpstr>Nancy Fraser</vt:lpstr>
      <vt:lpstr>Nancy Fraser - El feminismo</vt:lpstr>
      <vt:lpstr>Nancy Fraser - El feminismo</vt:lpstr>
      <vt:lpstr>Nancy Fraser - El feminismo</vt:lpstr>
      <vt:lpstr>Nancy Fraser - El feminismo</vt:lpstr>
      <vt:lpstr>Nancy Fraser - El feminismo</vt:lpstr>
      <vt:lpstr>Feminismo y neoliberalismo</vt:lpstr>
      <vt:lpstr>Feminismo y neoliberalismo</vt:lpstr>
      <vt:lpstr>Feminismo y neoliberalismo</vt:lpstr>
      <vt:lpstr>Feminismo y neoliberalismo</vt:lpstr>
      <vt:lpstr>Feminismo y neoliberalismo</vt:lpstr>
      <vt:lpstr>Feminismo y neoliberalismo</vt:lpstr>
      <vt:lpstr>Nancy Fraser – Las luchas</vt:lpstr>
      <vt:lpstr>Nancy Fraser – Las luchas</vt:lpstr>
      <vt:lpstr>Nancy Fraser – Las luchas</vt:lpstr>
      <vt:lpstr>Nancy Fraser – Las luchas</vt:lpstr>
      <vt:lpstr>Nancy Fraser – Las luchas</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injusticia</vt:lpstr>
      <vt:lpstr>Nancy Fraser – La justicia</vt:lpstr>
      <vt:lpstr>Nancy Fraser – La justicia</vt:lpstr>
      <vt:lpstr>Nancy Fraser – La justicia</vt:lpstr>
      <vt:lpstr>Nancy Fraser – La justicia</vt:lpstr>
      <vt:lpstr>Nancy Fraser – La justicia</vt:lpstr>
      <vt:lpstr>Nancy Fraser – La justicia</vt:lpstr>
      <vt:lpstr>Solución a la injusticia</vt:lpstr>
      <vt:lpstr>Solución a la injusticia</vt:lpstr>
      <vt:lpstr>Solución a la injusticia</vt:lpstr>
      <vt:lpstr>Solución a la injusticia</vt:lpstr>
      <vt:lpstr>Solución a la injusticia</vt:lpstr>
      <vt:lpstr>Solución a la injusticia</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186</cp:revision>
  <dcterms:created xsi:type="dcterms:W3CDTF">2020-08-25T23:47:16Z</dcterms:created>
  <dcterms:modified xsi:type="dcterms:W3CDTF">2021-02-11T17:15:30Z</dcterms:modified>
</cp:coreProperties>
</file>