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59" r:id="rId3"/>
    <p:sldId id="362" r:id="rId4"/>
    <p:sldId id="363" r:id="rId5"/>
    <p:sldId id="364" r:id="rId6"/>
    <p:sldId id="365" r:id="rId7"/>
    <p:sldId id="366" r:id="rId8"/>
    <p:sldId id="367" r:id="rId9"/>
    <p:sldId id="368" r:id="rId10"/>
    <p:sldId id="369" r:id="rId11"/>
    <p:sldId id="370" r:id="rId12"/>
    <p:sldId id="371" r:id="rId13"/>
    <p:sldId id="372" r:id="rId14"/>
    <p:sldId id="373" r:id="rId15"/>
    <p:sldId id="374" r:id="rId16"/>
    <p:sldId id="375" r:id="rId17"/>
    <p:sldId id="376" r:id="rId18"/>
    <p:sldId id="377" r:id="rId19"/>
    <p:sldId id="379" r:id="rId20"/>
    <p:sldId id="378" r:id="rId21"/>
    <p:sldId id="380" r:id="rId22"/>
    <p:sldId id="381" r:id="rId23"/>
    <p:sldId id="382" r:id="rId24"/>
    <p:sldId id="383" r:id="rId25"/>
    <p:sldId id="384" r:id="rId26"/>
    <p:sldId id="385" r:id="rId27"/>
    <p:sldId id="386" r:id="rId28"/>
    <p:sldId id="387" r:id="rId29"/>
    <p:sldId id="388" r:id="rId30"/>
    <p:sldId id="389" r:id="rId31"/>
    <p:sldId id="390" r:id="rId32"/>
    <p:sldId id="391" r:id="rId33"/>
    <p:sldId id="392" r:id="rId34"/>
    <p:sldId id="393" r:id="rId35"/>
    <p:sldId id="394" r:id="rId36"/>
    <p:sldId id="395" r:id="rId37"/>
    <p:sldId id="396" r:id="rId38"/>
    <p:sldId id="397" r:id="rId39"/>
    <p:sldId id="398" r:id="rId40"/>
    <p:sldId id="399" r:id="rId41"/>
    <p:sldId id="400" r:id="rId42"/>
    <p:sldId id="401" r:id="rId43"/>
    <p:sldId id="402" r:id="rId44"/>
    <p:sldId id="403" r:id="rId45"/>
    <p:sldId id="317"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p:scale>
          <a:sx n="95" d="100"/>
          <a:sy n="95" d="100"/>
        </p:scale>
        <p:origin x="15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2/25/21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2/25/21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2/25/21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2/25/21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2/25/21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2/25/21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fontScale="90000"/>
          </a:bodyPr>
          <a:lstStyle/>
          <a:p>
            <a:pPr algn="r"/>
            <a:r>
              <a:rPr lang="es-ES" dirty="0"/>
              <a:t>SILVIA FEDERICI</a:t>
            </a:r>
            <a:br>
              <a:rPr lang="es-ES" dirty="0"/>
            </a:br>
            <a:endParaRPr lang="es-ES" dirty="0"/>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Entonces Federici se pregunta:</a:t>
            </a:r>
          </a:p>
          <a:p>
            <a:endParaRPr lang="es-MX" sz="2400" dirty="0"/>
          </a:p>
          <a:p>
            <a:r>
              <a:rPr lang="es-MX" sz="2400" dirty="0"/>
              <a:t>¿Qué perspectivas tenemos de que la teoría marxista nos pueda seguir sirviendo como guía para el cambio social en la actualidad?</a:t>
            </a:r>
          </a:p>
          <a:p>
            <a:endParaRPr lang="es-MX" sz="2400" dirty="0"/>
          </a:p>
          <a:p>
            <a:r>
              <a:rPr lang="es-MX" sz="2400" dirty="0"/>
              <a:t>Y de esta pregunta nace su teoría crítica al marxismo, que expondremos a continuación.</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068760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893647"/>
          </a:xfrm>
          <a:prstGeom prst="rect">
            <a:avLst/>
          </a:prstGeom>
        </p:spPr>
        <p:txBody>
          <a:bodyPr wrap="square">
            <a:spAutoFit/>
          </a:bodyPr>
          <a:lstStyle/>
          <a:p>
            <a:r>
              <a:rPr lang="es-MX" sz="2400" dirty="0"/>
              <a:t>La reproducción de la fuerza de trabajo</a:t>
            </a:r>
          </a:p>
          <a:p>
            <a:endParaRPr lang="es-MX" sz="2400" dirty="0"/>
          </a:p>
          <a:p>
            <a:r>
              <a:rPr lang="es-MX" sz="2400" dirty="0"/>
              <a:t>Para Federici, Marx ignoró la existencia del trabajo reproductivo de las mujeres. </a:t>
            </a:r>
          </a:p>
          <a:p>
            <a:endParaRPr lang="es-MX" sz="2400" dirty="0"/>
          </a:p>
          <a:p>
            <a:r>
              <a:rPr lang="es-MX" sz="2400" dirty="0"/>
              <a:t>Él reconocía que, como cualquier otra mercancía, la fuerza de trabajo debe ser producida y, consecuentemente, posee un valor económico, por lo que representa «una determinada cantidad de trabajo social medio materializado en ella».</a:t>
            </a:r>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070517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893647"/>
          </a:xfrm>
          <a:prstGeom prst="rect">
            <a:avLst/>
          </a:prstGeom>
        </p:spPr>
        <p:txBody>
          <a:bodyPr wrap="square">
            <a:spAutoFit/>
          </a:bodyPr>
          <a:lstStyle/>
          <a:p>
            <a:r>
              <a:rPr lang="es-MX" sz="2400" dirty="0"/>
              <a:t>Para Marx ningún otro trabajo interviene en la puesta a punto de los bienes que consumen los trabajadores o en la restauración física y emocional de su capacidad de trabajo. </a:t>
            </a:r>
          </a:p>
          <a:p>
            <a:endParaRPr lang="es-MX" sz="2400" dirty="0"/>
          </a:p>
          <a:p>
            <a:r>
              <a:rPr lang="es-MX" sz="2400" dirty="0"/>
              <a:t>Por consiguiente, el valor de la fuerza de trabajo se mide en función del valor de las mercancías (alimento, vestido, vivienda) que se debe suministrar al trabajador para «asegurar la subsistencia de su poseedor», es decir, se mide en función del tiempo de trabajo socialmente necesario para su producción.</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977569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Para Federici, las feministas han demostrado con su praxis lo que Marx no tuvo en cuenta: que la reproducción de la fuerza de trabajo requiere un abanico mucho más amplio de actividades que el mero consumo de mercancías, puesto que los alimentos deben prepararse para ser consumidos, la ropa tiene que ser lavada y hay que cuidar y reparar los cuerpos humanos.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814075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2677656"/>
          </a:xfrm>
          <a:prstGeom prst="rect">
            <a:avLst/>
          </a:prstGeom>
        </p:spPr>
        <p:txBody>
          <a:bodyPr wrap="square">
            <a:spAutoFit/>
          </a:bodyPr>
          <a:lstStyle/>
          <a:p>
            <a:r>
              <a:rPr lang="es-MX" sz="2400" dirty="0"/>
              <a:t>El reconocimiento e identificación que las feministas hicieron de la centralidad de la reproducción y del trabajo doméstico de las mujeres en la acumulación capitalista, ha posibilitado una reconsideración de las categorías marxistas y una nueva compresión de la historia y de los fundamentos del desarrollo capitalista.</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234518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La teoría feminista, para Federici, adquirió consistencia al confirmar que el capitalismo no era necesariamente identificable con el trabajo asalariado contractual.</a:t>
            </a:r>
          </a:p>
          <a:p>
            <a:endParaRPr lang="es-MX" sz="2400" dirty="0"/>
          </a:p>
          <a:p>
            <a:r>
              <a:rPr lang="es-MX" sz="2400" dirty="0"/>
              <a:t>El reconocimiento del trabajo doméstico ha posibilitado la compresión de que el capitalismo se sustenta en la producción de un tipo determinado de trabajadores, y en consecuencia de un determinado modelo de familia, sexualidad y procreación.</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703747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2677656"/>
          </a:xfrm>
          <a:prstGeom prst="rect">
            <a:avLst/>
          </a:prstGeom>
        </p:spPr>
        <p:txBody>
          <a:bodyPr wrap="square">
            <a:spAutoFit/>
          </a:bodyPr>
          <a:lstStyle/>
          <a:p>
            <a:r>
              <a:rPr lang="es-MX" sz="2400" dirty="0"/>
              <a:t>Ello conduce a redefinir la esfera privada como una esfera de relaciones de producción y también como terreno para las luchas anticapitalistas. </a:t>
            </a:r>
          </a:p>
          <a:p>
            <a:endParaRPr lang="es-MX" sz="2400" dirty="0"/>
          </a:p>
          <a:p>
            <a:r>
              <a:rPr lang="es-MX" sz="2400" dirty="0"/>
              <a:t>Lo personal se vuelve político al reconocer que el Estado y el capital también están dentro de la esfera privada.</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78775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2308324"/>
          </a:xfrm>
          <a:prstGeom prst="rect">
            <a:avLst/>
          </a:prstGeom>
        </p:spPr>
        <p:txBody>
          <a:bodyPr wrap="square">
            <a:spAutoFit/>
          </a:bodyPr>
          <a:lstStyle/>
          <a:p>
            <a:r>
              <a:rPr lang="es-MX" sz="2400" dirty="0"/>
              <a:t>Lo anterior se complejiza y acentúa en la actualidad con la globalización neoliberal.</a:t>
            </a:r>
          </a:p>
          <a:p>
            <a:endParaRPr lang="es-MX" sz="2400" dirty="0"/>
          </a:p>
          <a:p>
            <a:r>
              <a:rPr lang="es-MX" sz="2400" dirty="0"/>
              <a:t>Por ello Silvia Federici se pregunta:</a:t>
            </a:r>
          </a:p>
          <a:p>
            <a:endParaRPr lang="es-MX" sz="2400" dirty="0"/>
          </a:p>
          <a:p>
            <a:r>
              <a:rPr lang="es-MX" sz="2400" dirty="0"/>
              <a:t>¿cómo ha reestructurado la globalización económica la reproducción de la fuerza de trabajo?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555123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524315"/>
          </a:xfrm>
          <a:prstGeom prst="rect">
            <a:avLst/>
          </a:prstGeom>
        </p:spPr>
        <p:txBody>
          <a:bodyPr wrap="square">
            <a:spAutoFit/>
          </a:bodyPr>
          <a:lstStyle/>
          <a:p>
            <a:r>
              <a:rPr lang="es-MX" sz="2400" dirty="0"/>
              <a:t>Para esta autora, la reestructuración de la economía mundial bajo la globalización neoliberal ha adoptado cuatro estrategias.</a:t>
            </a:r>
          </a:p>
          <a:p>
            <a:endParaRPr lang="es-MX" sz="2400" dirty="0"/>
          </a:p>
          <a:p>
            <a:r>
              <a:rPr lang="es-MX" sz="2400" dirty="0"/>
              <a:t>ESTRATEGIA 1</a:t>
            </a:r>
          </a:p>
          <a:p>
            <a:endParaRPr lang="es-MX" sz="2400" dirty="0"/>
          </a:p>
          <a:p>
            <a:r>
              <a:rPr lang="es-MX" sz="2400" dirty="0"/>
              <a:t>Se ha producido una expansión del mercado de trabajo, un salto histórico en el tamaño del mundo proletario. Se ha lanzado a millones de personas a este mercado al despojarlas de sus derechos. Por otra parte, este mercado también se ha ensanchado con el empleo de las mujeres.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8847267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ESTRATEGIA 1</a:t>
            </a:r>
          </a:p>
          <a:p>
            <a:endParaRPr lang="es-MX" sz="2400" dirty="0"/>
          </a:p>
          <a:p>
            <a:r>
              <a:rPr lang="es-MX" sz="2400" dirty="0"/>
              <a:t>Mediante la destrucción de las economías de subsistencia, al provocar la dependencia de ingresos monetarios a millones de personas, la clase capitalista ha relanzado el proceso de acumulación y recortado los costos de la producción laboral.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755065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Pensadora que se inserta en la dinámica entre feminismo y movimientos de izquierda.</a:t>
            </a:r>
          </a:p>
          <a:p>
            <a:endParaRPr lang="es-MX" sz="2400" dirty="0"/>
          </a:p>
          <a:p>
            <a:r>
              <a:rPr lang="es-MX" sz="2400" dirty="0"/>
              <a:t>Marxista. Le hace una crítica directa a El Capital, incorporando a éste una visión de género. </a:t>
            </a:r>
          </a:p>
          <a:p>
            <a:endParaRPr lang="es-MX" sz="2400" dirty="0"/>
          </a:p>
          <a:p>
            <a:r>
              <a:rPr lang="es-MX" sz="2400" dirty="0"/>
              <a:t>Es también una ferviente teórica vinculada a la acción: construcción de alternativas y análisis de las luchas.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634164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893647"/>
          </a:xfrm>
          <a:prstGeom prst="rect">
            <a:avLst/>
          </a:prstGeom>
        </p:spPr>
        <p:txBody>
          <a:bodyPr wrap="square">
            <a:spAutoFit/>
          </a:bodyPr>
          <a:lstStyle/>
          <a:p>
            <a:r>
              <a:rPr lang="es-MX" sz="2400" dirty="0"/>
              <a:t>ESTRATEGIA 1</a:t>
            </a:r>
          </a:p>
          <a:p>
            <a:endParaRPr lang="es-MX" sz="2400" dirty="0"/>
          </a:p>
          <a:p>
            <a:r>
              <a:rPr lang="es-MX" sz="2400" dirty="0"/>
              <a:t>La globalización neoliberal, en tanto proceso de acumulación primitiva, ha asumido formas variadas.</a:t>
            </a:r>
          </a:p>
          <a:p>
            <a:endParaRPr lang="es-MX" sz="2400" dirty="0"/>
          </a:p>
          <a:p>
            <a:r>
              <a:rPr lang="es-MX" sz="2400" dirty="0"/>
              <a:t>En el Norte ha significado la precarización laboral.</a:t>
            </a:r>
          </a:p>
          <a:p>
            <a:endParaRPr lang="es-MX" sz="2400" dirty="0"/>
          </a:p>
          <a:p>
            <a:r>
              <a:rPr lang="es-MX" sz="2400" dirty="0"/>
              <a:t>En los antiguos países socialistas, se ha producido la desestatalización de la industria, la descolectivización de la agricultura y la privatización de la riqueza social.</a:t>
            </a:r>
          </a:p>
          <a:p>
            <a:endParaRPr lang="es-MX" sz="2400" dirty="0"/>
          </a:p>
          <a:p>
            <a:r>
              <a:rPr lang="es-MX" sz="2400" dirty="0"/>
              <a:t>En el Sur, hemos sido testigos de la «maquilización» de la producción, la liberalización de las importaciones y las privatizaciones de las tierras.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73627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154984"/>
          </a:xfrm>
          <a:prstGeom prst="rect">
            <a:avLst/>
          </a:prstGeom>
        </p:spPr>
        <p:txBody>
          <a:bodyPr wrap="square">
            <a:spAutoFit/>
          </a:bodyPr>
          <a:lstStyle/>
          <a:p>
            <a:r>
              <a:rPr lang="es-MX" sz="2400" dirty="0"/>
              <a:t>ESTRATEGIA 2</a:t>
            </a:r>
          </a:p>
          <a:p>
            <a:endParaRPr lang="es-MX" sz="2400" dirty="0"/>
          </a:p>
          <a:p>
            <a:r>
              <a:rPr lang="es-MX" sz="2400" dirty="0"/>
              <a:t>La desterritorialización del capital y la financiarización de las actividades económicas, posibilitadas por la «revolución informática», han creado las condiciones económicas por las que la acumulación primitiva se haya convertido en un proceso permanente, mediante el movimiento casi instantáneo del capital a lo largo del planeta, al haber derribado una y otra vez las barreras levantadas contra el capital por la resistencia de los trabajadores a la explotación.</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240207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5262979"/>
          </a:xfrm>
          <a:prstGeom prst="rect">
            <a:avLst/>
          </a:prstGeom>
        </p:spPr>
        <p:txBody>
          <a:bodyPr wrap="square">
            <a:spAutoFit/>
          </a:bodyPr>
          <a:lstStyle/>
          <a:p>
            <a:r>
              <a:rPr lang="es-MX" sz="2400" dirty="0"/>
              <a:t>ESTRATEGIA 3</a:t>
            </a:r>
          </a:p>
          <a:p>
            <a:endParaRPr lang="es-MX" sz="2400" dirty="0"/>
          </a:p>
          <a:p>
            <a:r>
              <a:rPr lang="es-MX" sz="2400" dirty="0"/>
              <a:t>La desinversión sistemática que el Estado ha llevado a cabo en la reproducción de la fuerza de trabajo, implementada mediante los programas de ajuste estructural y el desmantelamiento del «Estado de bienestar». </a:t>
            </a:r>
          </a:p>
          <a:p>
            <a:endParaRPr lang="es-MX" sz="2400" dirty="0"/>
          </a:p>
          <a:p>
            <a:r>
              <a:rPr lang="es-MX" sz="2400" dirty="0"/>
              <a:t>Surge toda una ideología que resignifica a los trabajadores como microemprendedores, supuestamente responsables de la inversión en ellos mismos y únicos beneficiarios de las actividades reproductivas en ellos materializadas. En consecuencia se ha producido un cambio en los ejes temporales existentes entre reproducción y acumulación.</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588968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3416320"/>
          </a:xfrm>
          <a:prstGeom prst="rect">
            <a:avLst/>
          </a:prstGeom>
        </p:spPr>
        <p:txBody>
          <a:bodyPr wrap="square">
            <a:spAutoFit/>
          </a:bodyPr>
          <a:lstStyle/>
          <a:p>
            <a:r>
              <a:rPr lang="es-MX" sz="2400" dirty="0"/>
              <a:t>ESTRATEGIA 3</a:t>
            </a:r>
          </a:p>
          <a:p>
            <a:endParaRPr lang="es-MX" sz="2400" dirty="0"/>
          </a:p>
          <a:p>
            <a:r>
              <a:rPr lang="es-MX" sz="2400" dirty="0"/>
              <a:t>Los trabajadores se ven obligados a hacerse cargo de los costes de su reproducción en la medida en que se han reducido los subsidios en salud, educación, pensiones y transporte público, además de sufrir un aumento de los impuestos, con lo que cada articulación de la reproducción de la fuerza de trabajo ha devenido un momento de acumulación inmediata.</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592931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3046988"/>
          </a:xfrm>
          <a:prstGeom prst="rect">
            <a:avLst/>
          </a:prstGeom>
        </p:spPr>
        <p:txBody>
          <a:bodyPr wrap="square">
            <a:spAutoFit/>
          </a:bodyPr>
          <a:lstStyle/>
          <a:p>
            <a:r>
              <a:rPr lang="es-MX" sz="2400" dirty="0"/>
              <a:t>ESTRATEGIA 4</a:t>
            </a:r>
          </a:p>
          <a:p>
            <a:endParaRPr lang="es-MX" sz="2400" dirty="0"/>
          </a:p>
          <a:p>
            <a:r>
              <a:rPr lang="es-MX" sz="2400" dirty="0"/>
              <a:t>La apropiación empresarial y la destrucción del medio ambiente han alcanzado un pico histórico, acabando con el hogar y los medios de subsistencia de extensas poblaciones, cuyas tierra han sido privatizadas y hechas accesibles para la agroindustria, la extracción mineral o la pesca industrial.</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631262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8229598" cy="3416320"/>
          </a:xfrm>
          <a:prstGeom prst="rect">
            <a:avLst/>
          </a:prstGeom>
        </p:spPr>
        <p:txBody>
          <a:bodyPr wrap="square">
            <a:spAutoFit/>
          </a:bodyPr>
          <a:lstStyle/>
          <a:p>
            <a:r>
              <a:rPr lang="es-MX" sz="2400" dirty="0"/>
              <a:t>ESTRATEGIA 4</a:t>
            </a:r>
          </a:p>
          <a:p>
            <a:endParaRPr lang="es-MX" sz="2400" dirty="0"/>
          </a:p>
          <a:p>
            <a:r>
              <a:rPr lang="es-MX" sz="2400" dirty="0"/>
              <a:t>El Nuevo Orden Mundial es un proceso de recolonización. Lejos de comprimir el planeta en una red de circuitos interdependientes, lo ha reconstruido como un sistema de estructura piramidal, al aumentar las desigualdades y la polarización social y económica, y al profundizar las jerarquías que históricamente han caracterizado la división sexual e internacional del trabajo.</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238248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1938992"/>
          </a:xfrm>
          <a:prstGeom prst="rect">
            <a:avLst/>
          </a:prstGeom>
        </p:spPr>
        <p:txBody>
          <a:bodyPr wrap="square">
            <a:spAutoFit/>
          </a:bodyPr>
          <a:lstStyle/>
          <a:p>
            <a:r>
              <a:rPr lang="es-MX" sz="2400" dirty="0"/>
              <a:t>A la luz de este contexto, Federici se pregunta qué tal le ha ido al trabajo reproductivo con las transformaciones de la economía global, y cómo estos cambios han remodelado la división sexual del trabajo y las relaciones entre hombres y mujeres.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447136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524315"/>
          </a:xfrm>
          <a:prstGeom prst="rect">
            <a:avLst/>
          </a:prstGeom>
        </p:spPr>
        <p:txBody>
          <a:bodyPr wrap="square">
            <a:spAutoFit/>
          </a:bodyPr>
          <a:lstStyle/>
          <a:p>
            <a:r>
              <a:rPr lang="es-MX" sz="2400" dirty="0"/>
              <a:t>Para poder responder lo anterior, Federici diferencia producción y reproducción. </a:t>
            </a:r>
          </a:p>
          <a:p>
            <a:endParaRPr lang="es-MX" sz="2400" dirty="0"/>
          </a:p>
          <a:p>
            <a:r>
              <a:rPr lang="es-MX" sz="2400" dirty="0"/>
              <a:t>La primera diferencia que hay que tener en cuenta es que mientras que la producción ha sido reestructurada mediante un salto tecnológico en las áreas claves de la economía mundial, no se ha producido ningún avance tecnológico en la esfera del trabajo doméstico que reduzca significativamente el trabajo socialmente necesario para la reproducción de la fuerza de trabajo, pese al masivo incremento de mujeres empleadas fuera del hogar.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4205782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5262979"/>
          </a:xfrm>
          <a:prstGeom prst="rect">
            <a:avLst/>
          </a:prstGeom>
        </p:spPr>
        <p:txBody>
          <a:bodyPr wrap="square">
            <a:spAutoFit/>
          </a:bodyPr>
          <a:lstStyle/>
          <a:p>
            <a:r>
              <a:rPr lang="es-MX" sz="2400" dirty="0"/>
              <a:t>Para poder responder lo anterior, Federici diferencia producción y reproducción. </a:t>
            </a:r>
          </a:p>
          <a:p>
            <a:endParaRPr lang="es-MX" sz="2400" dirty="0"/>
          </a:p>
          <a:p>
            <a:r>
              <a:rPr lang="es-MX" sz="2400" dirty="0"/>
              <a:t>La producción ha sido reestructurada mediante un salto tecnológico en las áreas claves de la economía mundial.</a:t>
            </a:r>
          </a:p>
          <a:p>
            <a:endParaRPr lang="es-MX" sz="2400" dirty="0"/>
          </a:p>
          <a:p>
            <a:r>
              <a:rPr lang="es-MX" sz="2400" dirty="0"/>
              <a:t>Para la reproducción de la fuerza de trabajo no se ha producido ningún avance tecnológico en la esfera del trabajo doméstico que reduzca significativamente el trabajo socialmente necesario para ello, pese al masivo incremento de mujeres empleadas fuera del hogar.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2158691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La producción ha crecido desde lo tecnológico.</a:t>
            </a:r>
          </a:p>
          <a:p>
            <a:endParaRPr lang="es-MX" sz="2400" dirty="0"/>
          </a:p>
          <a:p>
            <a:r>
              <a:rPr lang="es-MX" sz="2400" dirty="0"/>
              <a:t>En cuanto a la reproducción, el trabajo doméstico ha sido mercantilizado, redistribuido sobre las mujeres inmigrantes. </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4264224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2677656"/>
          </a:xfrm>
          <a:prstGeom prst="rect">
            <a:avLst/>
          </a:prstGeom>
        </p:spPr>
        <p:txBody>
          <a:bodyPr wrap="square">
            <a:spAutoFit/>
          </a:bodyPr>
          <a:lstStyle/>
          <a:p>
            <a:r>
              <a:rPr lang="es-MX" sz="2400" dirty="0"/>
              <a:t>Hay mucho de Silvia Federici.</a:t>
            </a:r>
          </a:p>
          <a:p>
            <a:endParaRPr lang="es-MX" sz="2400" dirty="0"/>
          </a:p>
          <a:p>
            <a:r>
              <a:rPr lang="es-MX" sz="2400" dirty="0"/>
              <a:t>Nos centraremos hoy en su crítica a Marx y en sus postulados sobre trabajo doméstico, reproducción y luchas feministas.</a:t>
            </a:r>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5632828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524315"/>
          </a:xfrm>
          <a:prstGeom prst="rect">
            <a:avLst/>
          </a:prstGeom>
        </p:spPr>
        <p:txBody>
          <a:bodyPr wrap="square">
            <a:spAutoFit/>
          </a:bodyPr>
          <a:lstStyle/>
          <a:p>
            <a:r>
              <a:rPr lang="es-MX" sz="2400" dirty="0"/>
              <a:t>El trabajo doméstico y el trabajo de cuidados han sido redistribuidos mediante su comercialización y globalización. </a:t>
            </a:r>
          </a:p>
          <a:p>
            <a:endParaRPr lang="es-MX" sz="2400" dirty="0"/>
          </a:p>
          <a:p>
            <a:r>
              <a:rPr lang="es-MX" sz="2400" dirty="0"/>
              <a:t>Al incrementarse la participación de las mujeres en el trabajo asalariado, grandes cuotas de trabajo doméstico se han visto externalizadas del hogar y reorganizadas mercantilmente mediante el aumento de la industria de servicios, que a día de hoy constituye el sector económico dominante desde el punto de vista del empleo asalariado.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934827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También se ha producido a nivel internacional una reconversión del trabajo reproductivo, por la cual gran parte de la reproducción metropolitana ahora la llevan a cabo mujeres inmigrantes, especialmente en lo relativo al cuidado de los niños y los ancianos y en la reproducción sexual de los trabajadores masculinos.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1459364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5262979"/>
          </a:xfrm>
          <a:prstGeom prst="rect">
            <a:avLst/>
          </a:prstGeom>
        </p:spPr>
        <p:txBody>
          <a:bodyPr wrap="square">
            <a:spAutoFit/>
          </a:bodyPr>
          <a:lstStyle/>
          <a:p>
            <a:r>
              <a:rPr lang="es-MX" sz="2400" dirty="0"/>
              <a:t>Ni la reorganización del trabajo reproductivo bajo un prisma mercantil, ni la «globalización de los cuidados», ni mucho menos la «tecnologización» del trabajo reproductivo, han «liberado a las mujeres» ni eliminado la explotación inherente al trabajo reproductivo en su forma actual. </a:t>
            </a:r>
          </a:p>
          <a:p>
            <a:endParaRPr lang="es-MX" sz="2400" dirty="0"/>
          </a:p>
          <a:p>
            <a:r>
              <a:rPr lang="es-MX" sz="2400" dirty="0"/>
              <a:t>En una perspectiva global se puede observar que no solo las mujeres siguen cargando con la mayor parte del trabajo doméstico en todos los países, sino que además, la cantidad de trabajo doméstico que realizan, se ha incrementado, incluso para las mujeres que tienen otro trabajo fuera de casa.</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8591798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154984"/>
          </a:xfrm>
          <a:prstGeom prst="rect">
            <a:avLst/>
          </a:prstGeom>
        </p:spPr>
        <p:txBody>
          <a:bodyPr wrap="square">
            <a:spAutoFit/>
          </a:bodyPr>
          <a:lstStyle/>
          <a:p>
            <a:r>
              <a:rPr lang="es-MX" sz="2400" dirty="0"/>
              <a:t>Para Federici tres factores han provocado el alargamiento de la jornada laboral de las mujeres y el aumento de trabajo en el hogar.</a:t>
            </a:r>
          </a:p>
          <a:p>
            <a:endParaRPr lang="es-MX" sz="2400" dirty="0"/>
          </a:p>
          <a:p>
            <a:r>
              <a:rPr lang="es-MX" sz="2400" dirty="0"/>
              <a:t>1. Las mujeres han actuado como parachoques de la globalización económica, compensando con su trabajo el deterioro de las condiciones económicas producido por la liberalización de la economía mundial y el incremento en desinversión social acometido por los Estados.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610578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2. La expansión del «trabajo en casa» debido a la descentralización de la producción industrial y la expansión del trabajo informal. Lejos de ser una forma anacrónica de trabajo, el trabajo en casa ha demostrado ser una estrategia capitalista a largo plazo. </a:t>
            </a:r>
          </a:p>
          <a:p>
            <a:endParaRPr lang="es-MX" sz="2400" dirty="0"/>
          </a:p>
          <a:p>
            <a:r>
              <a:rPr lang="es-MX" sz="2400" dirty="0"/>
              <a:t>Y en eso llegó el COVID19 – qué casualidad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9223159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416320"/>
          </a:xfrm>
          <a:prstGeom prst="rect">
            <a:avLst/>
          </a:prstGeom>
        </p:spPr>
        <p:txBody>
          <a:bodyPr wrap="square">
            <a:spAutoFit/>
          </a:bodyPr>
          <a:lstStyle/>
          <a:p>
            <a:r>
              <a:rPr lang="es-MX" sz="2400" dirty="0"/>
              <a:t>Muchas mujeres eligen este tipo de trabajo en un intento de conciliar la obtención de un salario con el cuidado de sus familias; pero el resultado es la esclavización a un trabajo que proporciona un salario «muy lejos del salario medio que se pagaría por la misma tarea en su lugar de producción habitual, y que reproduce la división sexual del trabajo anclando aún más profundamente a las mujeres al trabajo doméstico».</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8989156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2308324"/>
          </a:xfrm>
          <a:prstGeom prst="rect">
            <a:avLst/>
          </a:prstGeom>
        </p:spPr>
        <p:txBody>
          <a:bodyPr wrap="square">
            <a:spAutoFit/>
          </a:bodyPr>
          <a:lstStyle/>
          <a:p>
            <a:r>
              <a:rPr lang="es-MX" sz="2400" dirty="0"/>
              <a:t>3. El aumento en el empleo femenino fuera del hogar y la reestructuración de la reproducción no han eliminado las jerarquías laborales de género. Pese al aumento del desempleo masculino, las mujeres todavía ganan solo una fracción de lo que ganan los hombres.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3008926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426035" cy="4524315"/>
          </a:xfrm>
          <a:prstGeom prst="rect">
            <a:avLst/>
          </a:prstGeom>
        </p:spPr>
        <p:txBody>
          <a:bodyPr wrap="square">
            <a:spAutoFit/>
          </a:bodyPr>
          <a:lstStyle/>
          <a:p>
            <a:r>
              <a:rPr lang="es-MX" sz="2400" dirty="0"/>
              <a:t>Esto ha derivado, para Federici, en un incremento en la violencia contra las mujeres, impulsado por 3 factores:</a:t>
            </a:r>
          </a:p>
          <a:p>
            <a:endParaRPr lang="es-MX" sz="2400" dirty="0"/>
          </a:p>
          <a:p>
            <a:pPr marL="457200" indent="-457200">
              <a:buAutoNum type="arabicPeriod"/>
            </a:pPr>
            <a:r>
              <a:rPr lang="es-MX" sz="2400" dirty="0"/>
              <a:t>La competición económica.</a:t>
            </a:r>
          </a:p>
          <a:p>
            <a:pPr marL="457200" indent="-457200">
              <a:buAutoNum type="arabicPeriod"/>
            </a:pPr>
            <a:r>
              <a:rPr lang="es-MX" sz="2400" dirty="0"/>
              <a:t>La frustración que los hombres experimentan al no ser capaces de cumplir su rol como proveedores de la familia.</a:t>
            </a:r>
          </a:p>
          <a:p>
            <a:pPr marL="457200" indent="-457200">
              <a:buAutoNum type="arabicPeriod"/>
            </a:pPr>
            <a:r>
              <a:rPr lang="es-MX" sz="2400" dirty="0"/>
              <a:t>Los hombres ahora tienen menos control sobre los cuerpos y el trabajo de las mujeres, ya que muchas más mujeres disponen de su propio dinero y pasan más tiempo fuera del hogar.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514140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920391"/>
            <a:ext cx="7897090" cy="5632311"/>
          </a:xfrm>
          <a:prstGeom prst="rect">
            <a:avLst/>
          </a:prstGeom>
        </p:spPr>
        <p:txBody>
          <a:bodyPr wrap="square">
            <a:spAutoFit/>
          </a:bodyPr>
          <a:lstStyle/>
          <a:p>
            <a:r>
              <a:rPr lang="es-MX" sz="2400" dirty="0"/>
              <a:t>Todo lo anterior es sustrato para la reconfiguración de las luchas feministas.</a:t>
            </a:r>
          </a:p>
          <a:p>
            <a:endParaRPr lang="es-MX" sz="2400" dirty="0"/>
          </a:p>
          <a:p>
            <a:r>
              <a:rPr lang="es-MX" sz="2400" dirty="0"/>
              <a:t>1. La lucha por el trabajo asalariado o por «unirse a la clase trabajadora en el lugar de trabajo» como dicen algunas feministas marxistas, no es el camino a la liberación. El trabajo asalariado puede ser una necesidad pero no puede considerarse una estrategia política coherente. Mientras que el trabajo reproductivo siga devaluado, mientras siga considerándose una tarea privada y responsabilidad exclusiva de las mujeres, estas siempre tendrán menos poder que los hombres para oponerse al Estado, y permanecerán en condiciones de extrema vulnerabilidad social y económica.</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2771134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897090" cy="4893647"/>
          </a:xfrm>
          <a:prstGeom prst="rect">
            <a:avLst/>
          </a:prstGeom>
        </p:spPr>
        <p:txBody>
          <a:bodyPr wrap="square">
            <a:spAutoFit/>
          </a:bodyPr>
          <a:lstStyle/>
          <a:p>
            <a:r>
              <a:rPr lang="es-MX" sz="2400" dirty="0"/>
              <a:t>2. </a:t>
            </a:r>
            <a:r>
              <a:rPr lang="nl" sz="2400" dirty="0"/>
              <a:t>Existen límites en el esquema mercantil a partir del cual se puede reorganizar el trabajo doméstico y reproductivo. Como, por ejemplo, ¿cómo reducir o mercantilizar el cuidado de los hĳos, de los mayores o de los enfermos sin imponer un gran coste a aquellos que están necesitados de cuidados? </a:t>
            </a:r>
          </a:p>
          <a:p>
            <a:endParaRPr lang="nl" sz="2400" dirty="0"/>
          </a:p>
          <a:p>
            <a:r>
              <a:rPr lang="nl" sz="2400" dirty="0"/>
              <a:t>La «solución» de traspasar esta carga a otras mujeres, tal y como se está haciendo hoy en día, tan solo crea nuevas desigualdades entre las mujeres y alarga la crisis reproductiva, al desplazarla temporalmente sobre las familias de aquellas mujeres que trabajan como cuidadoras asalariadas.</a:t>
            </a:r>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093903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524315"/>
          </a:xfrm>
          <a:prstGeom prst="rect">
            <a:avLst/>
          </a:prstGeom>
        </p:spPr>
        <p:txBody>
          <a:bodyPr wrap="square">
            <a:spAutoFit/>
          </a:bodyPr>
          <a:lstStyle/>
          <a:p>
            <a:r>
              <a:rPr lang="es-MX" sz="2400" dirty="0"/>
              <a:t>Parte de tres portulados:</a:t>
            </a:r>
          </a:p>
          <a:p>
            <a:endParaRPr lang="es-MX" sz="2400" dirty="0"/>
          </a:p>
          <a:p>
            <a:pPr marL="457200" indent="-457200">
              <a:buFont typeface="+mj-lt"/>
              <a:buAutoNum type="arabicPeriod"/>
            </a:pPr>
            <a:r>
              <a:rPr lang="es-MX" sz="2400" dirty="0"/>
              <a:t>El trabajo femenino y la procreación forman parte de la estructura económica y social capitalista. </a:t>
            </a:r>
          </a:p>
          <a:p>
            <a:pPr marL="457200" indent="-457200">
              <a:buFont typeface="+mj-lt"/>
              <a:buAutoNum type="arabicPeriod"/>
            </a:pPr>
            <a:endParaRPr lang="es-MX" sz="2400" dirty="0"/>
          </a:p>
          <a:p>
            <a:pPr marL="457200" indent="-457200">
              <a:buFont typeface="+mj-lt"/>
              <a:buAutoNum type="arabicPeriod"/>
            </a:pPr>
            <a:r>
              <a:rPr lang="es-MX" sz="2400" dirty="0"/>
              <a:t>El capitalismo ha conducido a la sobreexplotación de las mujeres. </a:t>
            </a:r>
          </a:p>
          <a:p>
            <a:pPr marL="457200" indent="-457200">
              <a:buFont typeface="+mj-lt"/>
              <a:buAutoNum type="arabicPeriod"/>
            </a:pPr>
            <a:endParaRPr lang="es-MX" sz="2400" dirty="0"/>
          </a:p>
          <a:p>
            <a:pPr marL="457200" indent="-457200">
              <a:buFont typeface="+mj-lt"/>
              <a:buAutoNum type="arabicPeriod"/>
            </a:pPr>
            <a:r>
              <a:rPr lang="es-MX" sz="2400" dirty="0"/>
              <a:t>Las mujeres no asalariadas son parte fundamental de la economía mundial. El salario equivalente a su fuerza de trabajo se estima en 16 billones de dólares.</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42750756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897090" cy="6001643"/>
          </a:xfrm>
          <a:prstGeom prst="rect">
            <a:avLst/>
          </a:prstGeom>
        </p:spPr>
        <p:txBody>
          <a:bodyPr wrap="square">
            <a:spAutoFit/>
          </a:bodyPr>
          <a:lstStyle/>
          <a:p>
            <a:r>
              <a:rPr lang="es-MX" sz="2400" dirty="0"/>
              <a:t>Para Federici necesitamos:</a:t>
            </a:r>
          </a:p>
          <a:p>
            <a:endParaRPr lang="es-MX" sz="2400" dirty="0"/>
          </a:p>
          <a:p>
            <a:pPr marL="342900" indent="-342900">
              <a:buFont typeface="Arial" panose="020B0604020202020204" pitchFamily="34" charset="0"/>
              <a:buChar char="•"/>
            </a:pPr>
            <a:r>
              <a:rPr lang="es-MX" sz="2400" dirty="0"/>
              <a:t>Un resurgimiento y un nuevo impulso de las luchas colectivas sobre la reproducción.</a:t>
            </a:r>
          </a:p>
          <a:p>
            <a:pPr marL="342900" indent="-342900">
              <a:buFont typeface="Arial" panose="020B0604020202020204" pitchFamily="34" charset="0"/>
              <a:buChar char="•"/>
            </a:pPr>
            <a:r>
              <a:rPr lang="es-MX" sz="2400" dirty="0"/>
              <a:t>Reclamar el control sobre las condiciones materiales de nuestra reproducción.</a:t>
            </a:r>
          </a:p>
          <a:p>
            <a:pPr marL="342900" indent="-342900">
              <a:buFont typeface="Arial" panose="020B0604020202020204" pitchFamily="34" charset="0"/>
              <a:buChar char="•"/>
            </a:pPr>
            <a:r>
              <a:rPr lang="es-MX" sz="2400" dirty="0"/>
              <a:t>Crear nuevas formas de cooperación que escapen a la lógica del capital y del mercado.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22119767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897090" cy="4524315"/>
          </a:xfrm>
          <a:prstGeom prst="rect">
            <a:avLst/>
          </a:prstGeom>
        </p:spPr>
        <p:txBody>
          <a:bodyPr wrap="square">
            <a:spAutoFit/>
          </a:bodyPr>
          <a:lstStyle/>
          <a:p>
            <a:r>
              <a:rPr lang="es-MX" sz="2400" dirty="0"/>
              <a:t>Para esta autora, y este reflexión es anterior al COVID19, este proceso estaba en marcha en muchas partes del planeta y con posibilidades de expandirse frente a la perspectiva de un colapso del sistema financiero mundial. </a:t>
            </a:r>
          </a:p>
          <a:p>
            <a:endParaRPr lang="es-MX" sz="2400" dirty="0"/>
          </a:p>
          <a:p>
            <a:r>
              <a:rPr lang="es-MX" sz="2400" dirty="0"/>
              <a:t>Federici consideraba que los gobiernos iban a usar la crisis financiera para intentar imponer regímenes de austeridad en nuestras vidas durante los próximos años.</a:t>
            </a:r>
          </a:p>
          <a:p>
            <a:endParaRPr lang="es-MX" sz="2400" dirty="0"/>
          </a:p>
          <a:p>
            <a:r>
              <a:rPr lang="es-MX" sz="2400" dirty="0"/>
              <a:t>¿Les suena conocido?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42902479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897090" cy="3785652"/>
          </a:xfrm>
          <a:prstGeom prst="rect">
            <a:avLst/>
          </a:prstGeom>
        </p:spPr>
        <p:txBody>
          <a:bodyPr wrap="square">
            <a:spAutoFit/>
          </a:bodyPr>
          <a:lstStyle/>
          <a:p>
            <a:r>
              <a:rPr lang="es-MX" sz="2400" dirty="0"/>
              <a:t>Para esta autora, y este reflexión es anterior al COVID19, este proceso estaba en marcha en muchas partes del planeta y con posibilidades de expandirse frente a la perspectiva de un colapso del sistema financiero mundial. </a:t>
            </a:r>
          </a:p>
          <a:p>
            <a:endParaRPr lang="es-MX" sz="2400" dirty="0"/>
          </a:p>
          <a:p>
            <a:r>
              <a:rPr lang="es-MX" sz="2400" dirty="0"/>
              <a:t>Federici consideraba que los gobiernos iban a usar la crisis financiera para intentar imponer regímenes de austeridad en nuestras vidas durante los próximos años. </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25346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897090" cy="5262979"/>
          </a:xfrm>
          <a:prstGeom prst="rect">
            <a:avLst/>
          </a:prstGeom>
        </p:spPr>
        <p:txBody>
          <a:bodyPr wrap="square">
            <a:spAutoFit/>
          </a:bodyPr>
          <a:lstStyle/>
          <a:p>
            <a:r>
              <a:rPr lang="es-MX" sz="2400" dirty="0"/>
              <a:t>Concluyendo:</a:t>
            </a:r>
          </a:p>
          <a:p>
            <a:endParaRPr lang="es-MX" sz="2400" dirty="0"/>
          </a:p>
          <a:p>
            <a:r>
              <a:rPr lang="es-MX" sz="2400" dirty="0"/>
              <a:t>La economìa no puede ser un sistema sin posibilidad de vida digna, que produczca desigualdad social y se apropie de las riquezas naturales.</a:t>
            </a:r>
          </a:p>
          <a:p>
            <a:endParaRPr lang="es-MX" sz="2400" dirty="0"/>
          </a:p>
          <a:p>
            <a:r>
              <a:rPr lang="es-MX" sz="2400" dirty="0"/>
              <a:t>A nivel teórico, la economía feminista busca promover la crítica del sistema de acumulación capitalista, que se funda en la explotación del trabajo humano y la explotación de los recursos naturales. Se propone estudiar, debatir y analizar otras formas de producción y sistematizar las críticas al modelo de producción neoliberal.</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1449836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22172"/>
            <a:ext cx="7556313" cy="5262979"/>
          </a:xfrm>
          <a:prstGeom prst="rect">
            <a:avLst/>
          </a:prstGeom>
        </p:spPr>
        <p:txBody>
          <a:bodyPr wrap="square">
            <a:spAutoFit/>
          </a:bodyPr>
          <a:lstStyle/>
          <a:p>
            <a:r>
              <a:rPr lang="es-MX" sz="2400" dirty="0"/>
              <a:t>Vivimos en un estado de precarización total no sólo del trabajo, sino de la vida. Debemos depender del mercado para la reproducción de nuestras vidas, en un contexto en el cual el Estado endeudado recorta cada vez más sus inversiones en políticas públicas. </a:t>
            </a:r>
          </a:p>
          <a:p>
            <a:endParaRPr lang="es-MX" sz="2400" dirty="0"/>
          </a:p>
          <a:p>
            <a:r>
              <a:rPr lang="es-MX" sz="2400" dirty="0"/>
              <a:t>El mundo se muestra devastado y en un proceso de guerras, inseguridad, violencias, que han obligado a millones de personas a convertirse en refugiados y a otros cientos de millones a luchar para sobrevivir. En ese marco es importante comprender cuáles son las raíces económicas de esas violencias y comenzar a pensar cómo no sólo resistirlas, sino cambiarlas.</a:t>
            </a:r>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8944418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9" name="Título 1">
            <a:extLst>
              <a:ext uri="{FF2B5EF4-FFF2-40B4-BE49-F238E27FC236}">
                <a16:creationId xmlns:a16="http://schemas.microsoft.com/office/drawing/2014/main" id="{2E6C4136-436F-3D4D-A884-117803F2897F}"/>
              </a:ext>
            </a:extLst>
          </p:cNvPr>
          <p:cNvSpPr>
            <a:spLocks noGrp="1"/>
          </p:cNvSpPr>
          <p:nvPr>
            <p:ph type="ctrTitle"/>
          </p:nvPr>
        </p:nvSpPr>
        <p:spPr>
          <a:xfrm>
            <a:off x="900545" y="4624668"/>
            <a:ext cx="7938655" cy="933450"/>
          </a:xfrm>
        </p:spPr>
        <p:txBody>
          <a:bodyPr>
            <a:normAutofit/>
          </a:bodyPr>
          <a:lstStyle/>
          <a:p>
            <a:pPr algn="r"/>
            <a:r>
              <a:rPr lang="es-ES" dirty="0"/>
              <a:t>MUCHAS GRACIAS</a:t>
            </a:r>
          </a:p>
        </p:txBody>
      </p:sp>
    </p:spTree>
    <p:extLst>
      <p:ext uri="{BB962C8B-B14F-4D97-AF65-F5344CB8AC3E}">
        <p14:creationId xmlns:p14="http://schemas.microsoft.com/office/powerpoint/2010/main" val="109762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Para Federici el análisis que Marx hizo del capitalismo solo concibe el trabajo a través de la producción de mercancías, de valor de uso o de valor de cambio (Ley del valor). El trabajo de Marx toma su expresión en el mercado, a través de las mercancías.</a:t>
            </a:r>
          </a:p>
          <a:p>
            <a:endParaRPr lang="es-MX" sz="2400" dirty="0"/>
          </a:p>
          <a:p>
            <a:r>
              <a:rPr lang="es-MX" sz="2400" dirty="0"/>
              <a:t>Ello lo lleva a ignorar la importancia del trabajo que está fuera de este circuito: el trabajo no asalariado en el proceso de acumulación capitalista, que principalmente hacemos las mujeres. </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268004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4893647"/>
          </a:xfrm>
          <a:prstGeom prst="rect">
            <a:avLst/>
          </a:prstGeom>
        </p:spPr>
        <p:txBody>
          <a:bodyPr wrap="square">
            <a:spAutoFit/>
          </a:bodyPr>
          <a:lstStyle/>
          <a:p>
            <a:r>
              <a:rPr lang="es-MX" sz="2400" dirty="0"/>
              <a:t>Lo anterior limitó la comprensión de Marx de la explotación capitalista del trabajo y de la función que el salario desempeña en la creación de divisiones dentro de la clase trabajadora, comenzando por la relación entre mujeres y hombres.</a:t>
            </a:r>
          </a:p>
          <a:p>
            <a:endParaRPr lang="es-MX" sz="2400" dirty="0"/>
          </a:p>
          <a:p>
            <a:r>
              <a:rPr lang="es-MX" sz="2400" dirty="0"/>
              <a:t>Para Federici el capitalismo se apoya en el trabajo doméstico no remunerado, como herramienta que permite la reproducción de la fuerza de trabajo.</a:t>
            </a:r>
          </a:p>
          <a:p>
            <a:endParaRPr lang="es-MX" sz="2400" dirty="0"/>
          </a:p>
          <a:p>
            <a:r>
              <a:rPr lang="es-MX" sz="2400" dirty="0"/>
              <a:t>La actividades reproductivas son devaluadas dentro del capitalismo en tanto estrategia para disminuir los costos de la mano de obra asalariada.</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789614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Estos postulados se sustentan en 3 ejes:</a:t>
            </a:r>
          </a:p>
          <a:p>
            <a:endParaRPr lang="es-MX" sz="2400" dirty="0"/>
          </a:p>
          <a:p>
            <a:r>
              <a:rPr lang="es-MX" sz="2400" dirty="0"/>
              <a:t>1. Cinco siglos de desarrollo capitalista no han creado las condiciones materiales para salir de él. Por el contrario, lo han reforzado. Para Marx, la pauperización conduciría al cambio social. Sin embargo, Federici hace notar que el capitalismo ha demostrado todo lo contrario, dado que la carestía mundial es una herramienta de mantenimiento del orden capitalista.</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1882724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785652"/>
          </a:xfrm>
          <a:prstGeom prst="rect">
            <a:avLst/>
          </a:prstGeom>
        </p:spPr>
        <p:txBody>
          <a:bodyPr wrap="square">
            <a:spAutoFit/>
          </a:bodyPr>
          <a:lstStyle/>
          <a:p>
            <a:r>
              <a:rPr lang="es-MX" sz="2400" dirty="0"/>
              <a:t>Estos postulados se sustentan en 3 ejes:</a:t>
            </a:r>
          </a:p>
          <a:p>
            <a:endParaRPr lang="es-MX" sz="2400" dirty="0"/>
          </a:p>
          <a:p>
            <a:r>
              <a:rPr lang="es-MX" sz="2400" dirty="0"/>
              <a:t>2. El capitalismo ha sabido instrumentalizar a los trabajadores, mediante una división desigual del trabajo, por medio del uso del salario, y mediante la institucionalización del sexismo y el racismo. Ello conduce a que existan regímenes laborales diferenciados, basados en el supuesto de diferencias de variado orden, que hacen a unas personas unas más aptas que otras para determinadas tareas.</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592152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211336"/>
            <a:ext cx="7556313" cy="3046988"/>
          </a:xfrm>
          <a:prstGeom prst="rect">
            <a:avLst/>
          </a:prstGeom>
        </p:spPr>
        <p:txBody>
          <a:bodyPr wrap="square">
            <a:spAutoFit/>
          </a:bodyPr>
          <a:lstStyle/>
          <a:p>
            <a:r>
              <a:rPr lang="es-MX" sz="2400" dirty="0"/>
              <a:t>Estos postulados se sustentan en 3 ejes:</a:t>
            </a:r>
          </a:p>
          <a:p>
            <a:endParaRPr lang="es-MX" sz="2400" dirty="0"/>
          </a:p>
          <a:p>
            <a:r>
              <a:rPr lang="es-MX" sz="2400" dirty="0"/>
              <a:t>3. Las luchas más antisistémicas del último siglo (en muchos casos) no tuvieron como protagonistas a los sujetos revolucionarios previstos por Marx: los trabajadores industriales asalariados. Sino que se efectuaron desde los movimientos campesinos, indígenas, anticoloniales, antiapartheid, feministas, etc.</a:t>
            </a:r>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206066"/>
            <a:ext cx="7556313" cy="1116106"/>
          </a:xfrm>
        </p:spPr>
        <p:txBody>
          <a:bodyPr/>
          <a:lstStyle/>
          <a:p>
            <a:r>
              <a:rPr lang="es-MX" dirty="0"/>
              <a:t>Silvia Federici</a:t>
            </a:r>
          </a:p>
        </p:txBody>
      </p:sp>
    </p:spTree>
    <p:extLst>
      <p:ext uri="{BB962C8B-B14F-4D97-AF65-F5344CB8AC3E}">
        <p14:creationId xmlns:p14="http://schemas.microsoft.com/office/powerpoint/2010/main" val="3076345328"/>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6551</TotalTime>
  <Words>2985</Words>
  <Application>Microsoft Macintosh PowerPoint</Application>
  <PresentationFormat>Presentación en pantalla (4:3)</PresentationFormat>
  <Paragraphs>199</Paragraphs>
  <Slides>45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45</vt:i4>
      </vt:variant>
    </vt:vector>
  </HeadingPairs>
  <TitlesOfParts>
    <vt:vector size="48" baseType="lpstr">
      <vt:lpstr>Arial</vt:lpstr>
      <vt:lpstr>Wingdings</vt:lpstr>
      <vt:lpstr>Tema1</vt:lpstr>
      <vt:lpstr>SILVIA FEDERICI </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Silvia Federici</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230</cp:revision>
  <dcterms:created xsi:type="dcterms:W3CDTF">2020-08-25T23:47:16Z</dcterms:created>
  <dcterms:modified xsi:type="dcterms:W3CDTF">2021-02-25T19:31:52Z</dcterms:modified>
</cp:coreProperties>
</file>