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3" r:id="rId3"/>
    <p:sldId id="314" r:id="rId4"/>
    <p:sldId id="318" r:id="rId5"/>
    <p:sldId id="319" r:id="rId6"/>
    <p:sldId id="316" r:id="rId7"/>
    <p:sldId id="317" r:id="rId8"/>
    <p:sldId id="315" r:id="rId9"/>
    <p:sldId id="320" r:id="rId10"/>
    <p:sldId id="321" r:id="rId11"/>
    <p:sldId id="322" r:id="rId12"/>
    <p:sldId id="323" r:id="rId13"/>
    <p:sldId id="324" r:id="rId14"/>
    <p:sldId id="328" r:id="rId15"/>
    <p:sldId id="325" r:id="rId16"/>
    <p:sldId id="352" r:id="rId17"/>
    <p:sldId id="327" r:id="rId18"/>
    <p:sldId id="331" r:id="rId19"/>
    <p:sldId id="332" r:id="rId20"/>
    <p:sldId id="329" r:id="rId21"/>
    <p:sldId id="330" r:id="rId22"/>
    <p:sldId id="333" r:id="rId23"/>
    <p:sldId id="334" r:id="rId24"/>
    <p:sldId id="335" r:id="rId25"/>
    <p:sldId id="336" r:id="rId26"/>
    <p:sldId id="337" r:id="rId27"/>
    <p:sldId id="338" r:id="rId28"/>
    <p:sldId id="351" r:id="rId29"/>
    <p:sldId id="355" r:id="rId30"/>
    <p:sldId id="353" r:id="rId31"/>
    <p:sldId id="356" r:id="rId32"/>
    <p:sldId id="357" r:id="rId33"/>
    <p:sldId id="358" r:id="rId34"/>
    <p:sldId id="359" r:id="rId35"/>
    <p:sldId id="363" r:id="rId36"/>
    <p:sldId id="362" r:id="rId37"/>
    <p:sldId id="354" r:id="rId38"/>
    <p:sldId id="360" r:id="rId39"/>
    <p:sldId id="361" r:id="rId40"/>
    <p:sldId id="339" r:id="rId41"/>
    <p:sldId id="343" r:id="rId42"/>
    <p:sldId id="340" r:id="rId43"/>
    <p:sldId id="344" r:id="rId44"/>
    <p:sldId id="342" r:id="rId45"/>
    <p:sldId id="341" r:id="rId46"/>
    <p:sldId id="345" r:id="rId47"/>
    <p:sldId id="346" r:id="rId48"/>
    <p:sldId id="347" r:id="rId49"/>
    <p:sldId id="348" r:id="rId50"/>
    <p:sldId id="349" r:id="rId51"/>
    <p:sldId id="350" r:id="rId52"/>
    <p:sldId id="281"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09"/>
  </p:normalViewPr>
  <p:slideViewPr>
    <p:cSldViewPr snapToGrid="0" snapToObjects="1">
      <p:cViewPr>
        <p:scale>
          <a:sx n="92" d="100"/>
          <a:sy n="92" d="100"/>
        </p:scale>
        <p:origin x="1664"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1/27/21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1/27/21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1/27/21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1/27/21</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1/27/21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1/27/21</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1/27/21</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1/27/21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1/27/21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1/27/21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1/27/21</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1/27/21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1/27/21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1/27/21</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660072" y="5188375"/>
            <a:ext cx="5860473" cy="933450"/>
          </a:xfrm>
        </p:spPr>
        <p:txBody>
          <a:bodyPr>
            <a:normAutofit fontScale="90000"/>
          </a:bodyPr>
          <a:lstStyle/>
          <a:p>
            <a:pPr algn="r"/>
            <a:r>
              <a:rPr lang="es-ES" dirty="0"/>
              <a:t>Las madres de las ciencias sociales</a:t>
            </a:r>
            <a:br>
              <a:rPr lang="es-ES" dirty="0"/>
            </a:br>
            <a:r>
              <a:rPr lang="es-ES" dirty="0"/>
              <a:t>Dra. Juana E. Suárez Conejero</a:t>
            </a:r>
          </a:p>
        </p:txBody>
      </p:sp>
    </p:spTree>
    <p:extLst>
      <p:ext uri="{BB962C8B-B14F-4D97-AF65-F5344CB8AC3E}">
        <p14:creationId xmlns:p14="http://schemas.microsoft.com/office/powerpoint/2010/main" val="2971912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302987" y="2090172"/>
            <a:ext cx="8538025" cy="2677656"/>
          </a:xfrm>
          <a:prstGeom prst="rect">
            <a:avLst/>
          </a:prstGeom>
          <a:noFill/>
        </p:spPr>
        <p:txBody>
          <a:bodyPr wrap="square" rtlCol="0">
            <a:spAutoFit/>
          </a:bodyPr>
          <a:lstStyle/>
          <a:p>
            <a:r>
              <a:rPr lang="es-ES" sz="2400" dirty="0"/>
              <a:t>Un análisis histórico nos permite constatar las dificultades (e incluso imposibilidad) que tenían las mujeres para acceder a las instituciones educativas y científicas.</a:t>
            </a:r>
          </a:p>
          <a:p>
            <a:endParaRPr lang="es-ES" sz="2400" dirty="0"/>
          </a:p>
          <a:p>
            <a:r>
              <a:rPr lang="es-ES" sz="2400" dirty="0"/>
              <a:t>La escasa presencia de mujeres en la práctica científica (aún en la actualidad) nos conduce a preguntarnos por los mecanismos que lo provocaron y que aún hoy lo provocan.</a:t>
            </a:r>
          </a:p>
        </p:txBody>
      </p:sp>
    </p:spTree>
    <p:extLst>
      <p:ext uri="{BB962C8B-B14F-4D97-AF65-F5344CB8AC3E}">
        <p14:creationId xmlns:p14="http://schemas.microsoft.com/office/powerpoint/2010/main" val="2353012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302987" y="1334685"/>
            <a:ext cx="8538025" cy="4893647"/>
          </a:xfrm>
          <a:prstGeom prst="rect">
            <a:avLst/>
          </a:prstGeom>
          <a:noFill/>
        </p:spPr>
        <p:txBody>
          <a:bodyPr wrap="square" rtlCol="0">
            <a:spAutoFit/>
          </a:bodyPr>
          <a:lstStyle/>
          <a:p>
            <a:r>
              <a:rPr lang="es-ES" sz="2400" dirty="0"/>
              <a:t>Podríamos pensar que los avances logrados en cuanto a la igualdad educativa de las coadyuvarían a resolver esto.</a:t>
            </a:r>
          </a:p>
          <a:p>
            <a:endParaRPr lang="es-ES" sz="2400" dirty="0"/>
          </a:p>
          <a:p>
            <a:r>
              <a:rPr lang="es-ES" sz="2400" dirty="0"/>
              <a:t>La idea general ha sido que, dada la imposibilidad de que las mujeres se instruyeran en ciencia, no resultaba extraño que su número fuera escaso y la consecuencia lógica del acceso de las mujeres en igualdad de condiciones a los estudios sería un aumento espectacular en su participación.</a:t>
            </a:r>
          </a:p>
          <a:p>
            <a:endParaRPr lang="es-ES" sz="2400" dirty="0"/>
          </a:p>
          <a:p>
            <a:r>
              <a:rPr lang="es-ES" sz="2400" dirty="0"/>
              <a:t>Sin embargo, la participación de las mujeres haciendo ciencia y tecnología sigue siendo muy inferior a lo que podría esperarse.</a:t>
            </a:r>
          </a:p>
          <a:p>
            <a:endParaRPr lang="es-ES" sz="2400" dirty="0"/>
          </a:p>
        </p:txBody>
      </p:sp>
    </p:spTree>
    <p:extLst>
      <p:ext uri="{BB962C8B-B14F-4D97-AF65-F5344CB8AC3E}">
        <p14:creationId xmlns:p14="http://schemas.microsoft.com/office/powerpoint/2010/main" val="3131177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302987" y="2067204"/>
            <a:ext cx="8538025" cy="3046988"/>
          </a:xfrm>
          <a:prstGeom prst="rect">
            <a:avLst/>
          </a:prstGeom>
          <a:noFill/>
        </p:spPr>
        <p:txBody>
          <a:bodyPr wrap="square" rtlCol="0">
            <a:spAutoFit/>
          </a:bodyPr>
          <a:lstStyle/>
          <a:p>
            <a:r>
              <a:rPr lang="es-ES" sz="2400" dirty="0"/>
              <a:t>En 1997, la revista </a:t>
            </a:r>
            <a:r>
              <a:rPr lang="es-ES" sz="2400" dirty="0" err="1"/>
              <a:t>Nature</a:t>
            </a:r>
            <a:r>
              <a:rPr lang="es-ES" sz="2400" dirty="0"/>
              <a:t> publicó un estudio efectuado por dos investigadoras suecas que mostraba por qué era el doble de probable que un hombre consiguiera una beca posdoctoral a que la obtuviera una mujer, demostrando que los evaluadores conferían inadvertidamente a los hombres, sólo por el hecho de serlo, una ventaja equiparable al valor de 20 publicaciones científicas en revistas de prestigio.</a:t>
            </a:r>
          </a:p>
          <a:p>
            <a:endParaRPr lang="es-ES" sz="2400" dirty="0"/>
          </a:p>
        </p:txBody>
      </p:sp>
    </p:spTree>
    <p:extLst>
      <p:ext uri="{BB962C8B-B14F-4D97-AF65-F5344CB8AC3E}">
        <p14:creationId xmlns:p14="http://schemas.microsoft.com/office/powerpoint/2010/main" val="4076808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302987" y="1334685"/>
            <a:ext cx="7867258" cy="4893647"/>
          </a:xfrm>
          <a:prstGeom prst="rect">
            <a:avLst/>
          </a:prstGeom>
          <a:noFill/>
        </p:spPr>
        <p:txBody>
          <a:bodyPr wrap="square" rtlCol="0">
            <a:spAutoFit/>
          </a:bodyPr>
          <a:lstStyle/>
          <a:p>
            <a:r>
              <a:rPr lang="es-ES" sz="2400" dirty="0"/>
              <a:t>En un reciente estudio sobre la discriminación por razones de género efectuado en el MIT, las mujeres pertenecientes al claustro facultativo se preguntaban por qué habían tardado tanto tiempo en darse cuenta de las desigualdades existentes en esa institución. La respuesta era que la discriminación no se manifestaba como ellas pensaban que debía hacerlo. Eso significa que resulta difícil apreciar a primera vista la discriminación, porque consiste en «actitudes y supuestos poderosos, aunque no reconocidos, que operan sistemáticamente en contra de las mujeres» y porque a veces parece que son, simplemente, circunstancias especiales.</a:t>
            </a:r>
          </a:p>
        </p:txBody>
      </p:sp>
    </p:spTree>
    <p:extLst>
      <p:ext uri="{BB962C8B-B14F-4D97-AF65-F5344CB8AC3E}">
        <p14:creationId xmlns:p14="http://schemas.microsoft.com/office/powerpoint/2010/main" val="1247062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pic>
        <p:nvPicPr>
          <p:cNvPr id="5" name="Imagen 4">
            <a:extLst>
              <a:ext uri="{FF2B5EF4-FFF2-40B4-BE49-F238E27FC236}">
                <a16:creationId xmlns:a16="http://schemas.microsoft.com/office/drawing/2014/main" id="{4C8BDE83-1563-DE42-A0CB-F18EB17E1A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31899"/>
            <a:ext cx="9144000" cy="4976091"/>
          </a:xfrm>
          <a:prstGeom prst="rect">
            <a:avLst/>
          </a:prstGeom>
        </p:spPr>
      </p:pic>
    </p:spTree>
    <p:extLst>
      <p:ext uri="{BB962C8B-B14F-4D97-AF65-F5344CB8AC3E}">
        <p14:creationId xmlns:p14="http://schemas.microsoft.com/office/powerpoint/2010/main" val="4277293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pic>
        <p:nvPicPr>
          <p:cNvPr id="6" name="Imagen 5">
            <a:extLst>
              <a:ext uri="{FF2B5EF4-FFF2-40B4-BE49-F238E27FC236}">
                <a16:creationId xmlns:a16="http://schemas.microsoft.com/office/drawing/2014/main" id="{C2F31C36-21F7-D442-8F46-C9B3F6B95C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3932" y="101600"/>
            <a:ext cx="8331200" cy="6654800"/>
          </a:xfrm>
          <a:prstGeom prst="rect">
            <a:avLst/>
          </a:prstGeom>
        </p:spPr>
      </p:pic>
    </p:spTree>
    <p:extLst>
      <p:ext uri="{BB962C8B-B14F-4D97-AF65-F5344CB8AC3E}">
        <p14:creationId xmlns:p14="http://schemas.microsoft.com/office/powerpoint/2010/main" val="2019480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613932" y="1500940"/>
            <a:ext cx="7867258" cy="1938992"/>
          </a:xfrm>
          <a:prstGeom prst="rect">
            <a:avLst/>
          </a:prstGeom>
          <a:noFill/>
        </p:spPr>
        <p:txBody>
          <a:bodyPr wrap="square" rtlCol="0">
            <a:spAutoFit/>
          </a:bodyPr>
          <a:lstStyle/>
          <a:p>
            <a:endParaRPr lang="es-ES" sz="2400" dirty="0"/>
          </a:p>
          <a:p>
            <a:endParaRPr lang="es-ES" sz="2400" dirty="0"/>
          </a:p>
          <a:p>
            <a:r>
              <a:rPr lang="es-ES" sz="2400" dirty="0"/>
              <a:t>En resumen, el patriarcado continúa, continúa borrándonos …</a:t>
            </a:r>
          </a:p>
          <a:p>
            <a:endParaRPr lang="es-ES" sz="2400" dirty="0"/>
          </a:p>
        </p:txBody>
      </p:sp>
    </p:spTree>
    <p:extLst>
      <p:ext uri="{BB962C8B-B14F-4D97-AF65-F5344CB8AC3E}">
        <p14:creationId xmlns:p14="http://schemas.microsoft.com/office/powerpoint/2010/main" val="960099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Las madres de las ciencias </a:t>
            </a:r>
            <a:br>
              <a:rPr lang="es-ES" dirty="0"/>
            </a:br>
            <a:r>
              <a:rPr lang="es-ES" dirty="0"/>
              <a:t>sociales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638371" y="1875012"/>
            <a:ext cx="7867258" cy="5632311"/>
          </a:xfrm>
          <a:prstGeom prst="rect">
            <a:avLst/>
          </a:prstGeom>
          <a:noFill/>
        </p:spPr>
        <p:txBody>
          <a:bodyPr wrap="square" rtlCol="0">
            <a:spAutoFit/>
          </a:bodyPr>
          <a:lstStyle/>
          <a:p>
            <a:r>
              <a:rPr lang="es-ES" sz="2400" dirty="0"/>
              <a:t>Deben ser muchísimas, de ello no tenemos dudas.</a:t>
            </a:r>
          </a:p>
          <a:p>
            <a:endParaRPr lang="es-ES" sz="2400" dirty="0"/>
          </a:p>
          <a:p>
            <a:r>
              <a:rPr lang="es-ES" sz="2400" dirty="0"/>
              <a:t>Deben haber pensadoras africanas, latinoamericanas, de culturas mesoamericanas, etc.</a:t>
            </a:r>
          </a:p>
          <a:p>
            <a:endParaRPr lang="es-ES" sz="2400" dirty="0"/>
          </a:p>
          <a:p>
            <a:r>
              <a:rPr lang="es-ES" sz="2400" dirty="0"/>
              <a:t>Hemos podido identificar a varias:</a:t>
            </a:r>
          </a:p>
          <a:p>
            <a:endParaRPr lang="es-ES" sz="2400" dirty="0"/>
          </a:p>
          <a:p>
            <a:r>
              <a:rPr lang="es-ES" sz="2400" dirty="0" err="1"/>
              <a:t>Harriet</a:t>
            </a:r>
            <a:r>
              <a:rPr lang="es-ES" sz="2400" dirty="0"/>
              <a:t> </a:t>
            </a:r>
            <a:r>
              <a:rPr lang="es-ES" sz="2400" dirty="0" err="1"/>
              <a:t>Martineau</a:t>
            </a:r>
            <a:r>
              <a:rPr lang="es-ES" sz="2400" dirty="0"/>
              <a:t>, Marianne </a:t>
            </a:r>
            <a:r>
              <a:rPr lang="es-ES" sz="2400" dirty="0" err="1"/>
              <a:t>Schnitger</a:t>
            </a:r>
            <a:r>
              <a:rPr lang="es-ES" sz="2400" dirty="0"/>
              <a:t>, Beatrice Potter </a:t>
            </a:r>
            <a:r>
              <a:rPr lang="es-ES" sz="2400" dirty="0" err="1"/>
              <a:t>Webb</a:t>
            </a:r>
            <a:r>
              <a:rPr lang="es-ES" sz="2400" dirty="0"/>
              <a:t>, Flora </a:t>
            </a:r>
            <a:r>
              <a:rPr lang="es-ES" sz="2400" dirty="0" err="1"/>
              <a:t>Tristán</a:t>
            </a:r>
            <a:r>
              <a:rPr lang="es-ES" sz="2400" dirty="0"/>
              <a:t>, Clorinda </a:t>
            </a:r>
            <a:r>
              <a:rPr lang="es-ES" sz="2400" dirty="0" err="1"/>
              <a:t>Matto</a:t>
            </a:r>
            <a:r>
              <a:rPr lang="es-ES" sz="2400" dirty="0"/>
              <a:t> de Turner, Soledad Acosta de Samper, Florence </a:t>
            </a:r>
            <a:r>
              <a:rPr lang="es-ES" sz="2400" dirty="0" err="1"/>
              <a:t>Kellcv</a:t>
            </a:r>
            <a:r>
              <a:rPr lang="es-ES" sz="2400" dirty="0"/>
              <a:t>, Edith </a:t>
            </a:r>
            <a:r>
              <a:rPr lang="es-ES" sz="2400" dirty="0" err="1"/>
              <a:t>Abbot</a:t>
            </a:r>
            <a:r>
              <a:rPr lang="es-ES" sz="2400" dirty="0"/>
              <a:t>, </a:t>
            </a:r>
            <a:r>
              <a:rPr lang="es-ES" sz="2400" dirty="0" err="1"/>
              <a:t>Arina</a:t>
            </a:r>
            <a:r>
              <a:rPr lang="es-ES" sz="2400" dirty="0"/>
              <a:t> Julia Cooper y con seguridad hay muchas más. Hoy nos centraremos en las 3 primeras.</a:t>
            </a:r>
          </a:p>
          <a:p>
            <a:endParaRPr lang="es-ES" sz="2400" dirty="0"/>
          </a:p>
          <a:p>
            <a:endParaRPr lang="es-ES" sz="2400" dirty="0"/>
          </a:p>
          <a:p>
            <a:endParaRPr lang="es-ES" sz="2400" dirty="0"/>
          </a:p>
        </p:txBody>
      </p:sp>
    </p:spTree>
    <p:extLst>
      <p:ext uri="{BB962C8B-B14F-4D97-AF65-F5344CB8AC3E}">
        <p14:creationId xmlns:p14="http://schemas.microsoft.com/office/powerpoint/2010/main" val="1433467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err="1"/>
              <a:t>Harriet</a:t>
            </a:r>
            <a:r>
              <a:rPr lang="es-ES" dirty="0"/>
              <a:t> </a:t>
            </a:r>
            <a:r>
              <a:rPr lang="es-ES" dirty="0" err="1"/>
              <a:t>Martineau</a:t>
            </a:r>
            <a:r>
              <a:rPr lang="es-ES" dirty="0"/>
              <a:t> </a:t>
            </a:r>
            <a:r>
              <a:rPr lang="es-MX" dirty="0"/>
              <a:t>(1802-1876)</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458459" y="1987247"/>
            <a:ext cx="7867258" cy="3416320"/>
          </a:xfrm>
          <a:prstGeom prst="rect">
            <a:avLst/>
          </a:prstGeom>
          <a:noFill/>
        </p:spPr>
        <p:txBody>
          <a:bodyPr wrap="square" rtlCol="0">
            <a:spAutoFit/>
          </a:bodyPr>
          <a:lstStyle/>
          <a:p>
            <a:r>
              <a:rPr lang="es-ES" sz="2400" dirty="0" err="1"/>
              <a:t>Martineau</a:t>
            </a:r>
            <a:r>
              <a:rPr lang="es-ES" sz="2400" dirty="0"/>
              <a:t> escribió principalmente para los lectores de clase baja, porque consideraba que el conocimiento de los rudimentos de economía política les ayudaría a entender mejor la política económica de no intervención y adaptarse a sus exigencias. </a:t>
            </a:r>
          </a:p>
          <a:p>
            <a:endParaRPr lang="es-ES" sz="2400" dirty="0"/>
          </a:p>
          <a:p>
            <a:r>
              <a:rPr lang="es-ES" sz="2400" dirty="0" err="1"/>
              <a:t>Martineau</a:t>
            </a:r>
            <a:r>
              <a:rPr lang="es-ES" sz="2400" dirty="0"/>
              <a:t> creyó que la educación libre y popular mejoraría la vida de las clases más bajas de la sociedad. </a:t>
            </a:r>
          </a:p>
        </p:txBody>
      </p:sp>
    </p:spTree>
    <p:extLst>
      <p:ext uri="{BB962C8B-B14F-4D97-AF65-F5344CB8AC3E}">
        <p14:creationId xmlns:p14="http://schemas.microsoft.com/office/powerpoint/2010/main" val="569870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err="1"/>
              <a:t>Harriet</a:t>
            </a:r>
            <a:r>
              <a:rPr lang="es-ES" dirty="0"/>
              <a:t> </a:t>
            </a:r>
            <a:r>
              <a:rPr lang="es-ES" dirty="0" err="1"/>
              <a:t>Martineau</a:t>
            </a:r>
            <a:r>
              <a:rPr lang="es-ES" dirty="0"/>
              <a:t> </a:t>
            </a:r>
            <a:r>
              <a:rPr lang="es-MX" dirty="0"/>
              <a:t>(1802-1876)</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613174"/>
            <a:ext cx="7556313" cy="2677656"/>
          </a:xfrm>
          <a:prstGeom prst="rect">
            <a:avLst/>
          </a:prstGeom>
          <a:noFill/>
        </p:spPr>
        <p:txBody>
          <a:bodyPr wrap="square" rtlCol="0">
            <a:spAutoFit/>
          </a:bodyPr>
          <a:lstStyle/>
          <a:p>
            <a:r>
              <a:rPr lang="es-ES" sz="2400" dirty="0" err="1"/>
              <a:t>Harriet</a:t>
            </a:r>
            <a:r>
              <a:rPr lang="es-ES" sz="2400" dirty="0"/>
              <a:t> </a:t>
            </a:r>
            <a:r>
              <a:rPr lang="es-ES" sz="2400" dirty="0" err="1"/>
              <a:t>Martineau</a:t>
            </a:r>
            <a:r>
              <a:rPr lang="es-ES" sz="2400" dirty="0"/>
              <a:t> tuvo la originalidad de escribir novelas de contenido </a:t>
            </a:r>
            <a:r>
              <a:rPr lang="es-ES" sz="2400" dirty="0" err="1"/>
              <a:t>económico</a:t>
            </a:r>
            <a:r>
              <a:rPr lang="es-ES" sz="2400" dirty="0"/>
              <a:t>. </a:t>
            </a:r>
          </a:p>
          <a:p>
            <a:endParaRPr lang="es-ES" sz="2400" dirty="0"/>
          </a:p>
          <a:p>
            <a:r>
              <a:rPr lang="es-ES" sz="2400" dirty="0"/>
              <a:t>Bajo argumentos de </a:t>
            </a:r>
            <a:r>
              <a:rPr lang="es-ES" sz="2400" dirty="0" err="1"/>
              <a:t>ficción</a:t>
            </a:r>
            <a:r>
              <a:rPr lang="es-ES" sz="2400" dirty="0"/>
              <a:t> describió los principios del modelo </a:t>
            </a:r>
            <a:r>
              <a:rPr lang="es-ES" sz="2400" dirty="0" err="1"/>
              <a:t>económico</a:t>
            </a:r>
            <a:r>
              <a:rPr lang="es-ES" sz="2400" dirty="0"/>
              <a:t> </a:t>
            </a:r>
            <a:r>
              <a:rPr lang="es-ES" sz="2400" dirty="0" err="1"/>
              <a:t>clásico</a:t>
            </a:r>
            <a:r>
              <a:rPr lang="es-ES" sz="2400" dirty="0"/>
              <a:t> que explicaba el sistema productivo </a:t>
            </a:r>
            <a:r>
              <a:rPr lang="es-ES" sz="2400" dirty="0" err="1"/>
              <a:t>británico</a:t>
            </a:r>
            <a:r>
              <a:rPr lang="es-ES" sz="2400" dirty="0"/>
              <a:t> del siglo XIX. </a:t>
            </a:r>
          </a:p>
          <a:p>
            <a:endParaRPr lang="es-ES" sz="2400" dirty="0"/>
          </a:p>
        </p:txBody>
      </p:sp>
    </p:spTree>
    <p:extLst>
      <p:ext uri="{BB962C8B-B14F-4D97-AF65-F5344CB8AC3E}">
        <p14:creationId xmlns:p14="http://schemas.microsoft.com/office/powerpoint/2010/main" val="3370993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40680" y="1822549"/>
            <a:ext cx="7702815" cy="3046988"/>
          </a:xfrm>
          <a:prstGeom prst="rect">
            <a:avLst/>
          </a:prstGeom>
          <a:noFill/>
        </p:spPr>
        <p:txBody>
          <a:bodyPr wrap="square" rtlCol="0">
            <a:spAutoFit/>
          </a:bodyPr>
          <a:lstStyle/>
          <a:p>
            <a:r>
              <a:rPr lang="es-ES" sz="2400" dirty="0"/>
              <a:t>En 1673 el cartesiano François </a:t>
            </a:r>
            <a:r>
              <a:rPr lang="es-ES" sz="2400" dirty="0" err="1"/>
              <a:t>Poullain</a:t>
            </a:r>
            <a:r>
              <a:rPr lang="es-ES" sz="2400" dirty="0"/>
              <a:t> de la Barre afirmó que la mente y el intelecto no tienen sexo.</a:t>
            </a:r>
          </a:p>
          <a:p>
            <a:endParaRPr lang="es-ES" sz="2400" dirty="0"/>
          </a:p>
          <a:p>
            <a:r>
              <a:rPr lang="es-ES" sz="2400" dirty="0"/>
              <a:t>Los desarrollos de la anatomía en esa época mostraban la igualdad entre hombres y mujeres con respecto al cerebro y los órganos sensoriales.</a:t>
            </a:r>
          </a:p>
          <a:p>
            <a:endParaRPr lang="es-ES" sz="2400" dirty="0"/>
          </a:p>
          <a:p>
            <a:r>
              <a:rPr lang="es-ES" sz="2400" dirty="0"/>
              <a:t>¿Qué pasó entonces? </a:t>
            </a:r>
          </a:p>
        </p:txBody>
      </p:sp>
    </p:spTree>
    <p:extLst>
      <p:ext uri="{BB962C8B-B14F-4D97-AF65-F5344CB8AC3E}">
        <p14:creationId xmlns:p14="http://schemas.microsoft.com/office/powerpoint/2010/main" val="41814505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err="1"/>
              <a:t>Harriet</a:t>
            </a:r>
            <a:r>
              <a:rPr lang="es-ES" dirty="0"/>
              <a:t> </a:t>
            </a:r>
            <a:r>
              <a:rPr lang="es-ES" dirty="0" err="1"/>
              <a:t>Martineau</a:t>
            </a:r>
            <a:r>
              <a:rPr lang="es-ES" dirty="0"/>
              <a:t> </a:t>
            </a:r>
            <a:r>
              <a:rPr lang="es-MX" dirty="0"/>
              <a:t>(1802-1876)</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458459" y="1756415"/>
            <a:ext cx="7867258" cy="3046988"/>
          </a:xfrm>
          <a:prstGeom prst="rect">
            <a:avLst/>
          </a:prstGeom>
          <a:noFill/>
        </p:spPr>
        <p:txBody>
          <a:bodyPr wrap="square" rtlCol="0">
            <a:spAutoFit/>
          </a:bodyPr>
          <a:lstStyle/>
          <a:p>
            <a:r>
              <a:rPr lang="es-ES" sz="2400" dirty="0" err="1"/>
              <a:t>Martineau</a:t>
            </a:r>
            <a:r>
              <a:rPr lang="es-ES" sz="2400" dirty="0"/>
              <a:t> es discípula de la doctrina determinista de causalidad de John Locke y popularizada por Joseph </a:t>
            </a:r>
            <a:r>
              <a:rPr lang="es-ES" sz="2400" dirty="0" err="1"/>
              <a:t>Priestley</a:t>
            </a:r>
            <a:r>
              <a:rPr lang="es-ES" sz="2400" dirty="0"/>
              <a:t> (1733-1804), que sostenía que todo era la consecuencia de lo que lo había precedido. </a:t>
            </a:r>
          </a:p>
          <a:p>
            <a:endParaRPr lang="es-ES" sz="2400" dirty="0"/>
          </a:p>
          <a:p>
            <a:r>
              <a:rPr lang="es-ES" sz="2400" dirty="0"/>
              <a:t>Para ella no hay voluntad humana libre o libre acción; el individuo es producto de sus circunstancias. </a:t>
            </a:r>
          </a:p>
          <a:p>
            <a:endParaRPr lang="es-ES" sz="2400" dirty="0"/>
          </a:p>
        </p:txBody>
      </p:sp>
    </p:spTree>
    <p:extLst>
      <p:ext uri="{BB962C8B-B14F-4D97-AF65-F5344CB8AC3E}">
        <p14:creationId xmlns:p14="http://schemas.microsoft.com/office/powerpoint/2010/main" val="31404363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err="1"/>
              <a:t>Harriet</a:t>
            </a:r>
            <a:r>
              <a:rPr lang="es-ES" dirty="0"/>
              <a:t> </a:t>
            </a:r>
            <a:r>
              <a:rPr lang="es-ES" dirty="0" err="1"/>
              <a:t>Martineau</a:t>
            </a:r>
            <a:r>
              <a:rPr lang="es-ES" dirty="0"/>
              <a:t> </a:t>
            </a:r>
            <a:r>
              <a:rPr lang="es-MX" dirty="0"/>
              <a:t>(1802-1876)</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458459" y="1756415"/>
            <a:ext cx="7867258" cy="4524315"/>
          </a:xfrm>
          <a:prstGeom prst="rect">
            <a:avLst/>
          </a:prstGeom>
          <a:noFill/>
        </p:spPr>
        <p:txBody>
          <a:bodyPr wrap="square" rtlCol="0">
            <a:spAutoFit/>
          </a:bodyPr>
          <a:lstStyle/>
          <a:p>
            <a:r>
              <a:rPr lang="es-ES" sz="2400" dirty="0"/>
              <a:t>Para ella, la sociedad funciona a partir de leyes naturales que pueden ser comprendidas por las ciencias y trasmitidas por la educación. </a:t>
            </a:r>
          </a:p>
          <a:p>
            <a:endParaRPr lang="es-ES" sz="2400" dirty="0"/>
          </a:p>
          <a:p>
            <a:r>
              <a:rPr lang="es-ES" sz="2400" dirty="0"/>
              <a:t>Estas leyes naturales son fundamentalmente leyes de la economía política. </a:t>
            </a:r>
          </a:p>
          <a:p>
            <a:endParaRPr lang="es-ES" sz="2400" dirty="0"/>
          </a:p>
          <a:p>
            <a:r>
              <a:rPr lang="es-ES" sz="2400" dirty="0" err="1"/>
              <a:t>Martineau</a:t>
            </a:r>
            <a:r>
              <a:rPr lang="es-ES" sz="2400" dirty="0"/>
              <a:t> trató de convencer tanto a capitalistas como a trabajadores de que debían aceptar las leyes económicas y trabajar en armonía con ellas, para alcanzar progreso industrial y bienestar general.</a:t>
            </a:r>
          </a:p>
          <a:p>
            <a:endParaRPr lang="es-ES" sz="2400" dirty="0"/>
          </a:p>
        </p:txBody>
      </p:sp>
    </p:spTree>
    <p:extLst>
      <p:ext uri="{BB962C8B-B14F-4D97-AF65-F5344CB8AC3E}">
        <p14:creationId xmlns:p14="http://schemas.microsoft.com/office/powerpoint/2010/main" val="39181425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err="1"/>
              <a:t>Harriet</a:t>
            </a:r>
            <a:r>
              <a:rPr lang="es-ES" dirty="0"/>
              <a:t> </a:t>
            </a:r>
            <a:r>
              <a:rPr lang="es-ES" dirty="0" err="1"/>
              <a:t>Martineau</a:t>
            </a:r>
            <a:r>
              <a:rPr lang="es-ES" dirty="0"/>
              <a:t> </a:t>
            </a:r>
            <a:r>
              <a:rPr lang="es-MX" dirty="0"/>
              <a:t>(1802-1876)</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336083"/>
            <a:ext cx="7826559" cy="5632311"/>
          </a:xfrm>
          <a:prstGeom prst="rect">
            <a:avLst/>
          </a:prstGeom>
          <a:noFill/>
        </p:spPr>
        <p:txBody>
          <a:bodyPr wrap="square" rtlCol="0">
            <a:spAutoFit/>
          </a:bodyPr>
          <a:lstStyle/>
          <a:p>
            <a:r>
              <a:rPr lang="es-ES" sz="2400" dirty="0"/>
              <a:t>La estructura del modelo capitalista que utilizó </a:t>
            </a:r>
            <a:r>
              <a:rPr lang="es-ES" sz="2400" dirty="0" err="1"/>
              <a:t>Martineau</a:t>
            </a:r>
            <a:r>
              <a:rPr lang="es-ES" sz="2400" dirty="0"/>
              <a:t> se asentaba sobre los tres pilares de la escuela </a:t>
            </a:r>
            <a:r>
              <a:rPr lang="es-ES" sz="2400" dirty="0" err="1"/>
              <a:t>clásica</a:t>
            </a:r>
            <a:r>
              <a:rPr lang="es-ES" sz="2400" dirty="0"/>
              <a:t> inglesa: </a:t>
            </a:r>
          </a:p>
          <a:p>
            <a:endParaRPr lang="es-ES" sz="2400" dirty="0"/>
          </a:p>
          <a:p>
            <a:pPr marL="457200" indent="-457200">
              <a:buFont typeface="+mj-lt"/>
              <a:buAutoNum type="arabicPeriod"/>
            </a:pPr>
            <a:r>
              <a:rPr lang="es-ES" sz="2400" dirty="0"/>
              <a:t>la propiedad privada de los medios de </a:t>
            </a:r>
            <a:r>
              <a:rPr lang="es-ES" sz="2400" dirty="0" err="1"/>
              <a:t>producción</a:t>
            </a:r>
            <a:endParaRPr lang="es-ES" sz="2400" dirty="0"/>
          </a:p>
          <a:p>
            <a:pPr marL="457200" indent="-457200">
              <a:buFont typeface="+mj-lt"/>
              <a:buAutoNum type="arabicPeriod"/>
            </a:pPr>
            <a:r>
              <a:rPr lang="es-ES" sz="2400" dirty="0"/>
              <a:t>la naturaleza humana (tendente a la </a:t>
            </a:r>
            <a:r>
              <a:rPr lang="es-ES" sz="2400" dirty="0" err="1"/>
              <a:t>especialización</a:t>
            </a:r>
            <a:r>
              <a:rPr lang="es-ES" sz="2400" dirty="0"/>
              <a:t> de las tareas productivas y abocada al intercambio mercantil)</a:t>
            </a:r>
          </a:p>
          <a:p>
            <a:pPr marL="457200" indent="-457200">
              <a:buFont typeface="+mj-lt"/>
              <a:buAutoNum type="arabicPeriod"/>
            </a:pPr>
            <a:r>
              <a:rPr lang="es-ES" sz="2400" dirty="0"/>
              <a:t>el </a:t>
            </a:r>
            <a:r>
              <a:rPr lang="es-ES" sz="2400" dirty="0" err="1"/>
              <a:t>estímulo</a:t>
            </a:r>
            <a:r>
              <a:rPr lang="es-ES" sz="2400" dirty="0"/>
              <a:t> de la iniciativa privada explicado por la </a:t>
            </a:r>
            <a:r>
              <a:rPr lang="es-ES" sz="2400" dirty="0" err="1"/>
              <a:t>reinversión</a:t>
            </a:r>
            <a:endParaRPr lang="es-ES" sz="2400" dirty="0"/>
          </a:p>
          <a:p>
            <a:endParaRPr lang="es-ES" sz="2400" dirty="0"/>
          </a:p>
          <a:p>
            <a:r>
              <a:rPr lang="es-ES" sz="2400" dirty="0"/>
              <a:t>Todos los agente (empresarios y trabajadores), debían sus intereses dirigiendo la </a:t>
            </a:r>
            <a:r>
              <a:rPr lang="es-ES" sz="2400" dirty="0" err="1"/>
              <a:t>producción</a:t>
            </a:r>
            <a:r>
              <a:rPr lang="es-ES" sz="2400" dirty="0"/>
              <a:t> de un </a:t>
            </a:r>
            <a:r>
              <a:rPr lang="es-ES" sz="2400" dirty="0" err="1"/>
              <a:t>país</a:t>
            </a:r>
            <a:r>
              <a:rPr lang="es-ES" sz="2400" dirty="0"/>
              <a:t> hacia el pleno empleo y satisfacción. </a:t>
            </a:r>
          </a:p>
          <a:p>
            <a:endParaRPr lang="es-ES" sz="2400" dirty="0"/>
          </a:p>
        </p:txBody>
      </p:sp>
    </p:spTree>
    <p:extLst>
      <p:ext uri="{BB962C8B-B14F-4D97-AF65-F5344CB8AC3E}">
        <p14:creationId xmlns:p14="http://schemas.microsoft.com/office/powerpoint/2010/main" val="3029779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err="1"/>
              <a:t>Harriet</a:t>
            </a:r>
            <a:r>
              <a:rPr lang="es-ES" dirty="0"/>
              <a:t> </a:t>
            </a:r>
            <a:r>
              <a:rPr lang="es-ES" dirty="0" err="1"/>
              <a:t>Martineau</a:t>
            </a:r>
            <a:r>
              <a:rPr lang="es-ES" dirty="0"/>
              <a:t> </a:t>
            </a:r>
            <a:r>
              <a:rPr lang="es-MX" dirty="0"/>
              <a:t>(1802-1876)</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336083"/>
            <a:ext cx="7826559" cy="3416320"/>
          </a:xfrm>
          <a:prstGeom prst="rect">
            <a:avLst/>
          </a:prstGeom>
          <a:noFill/>
        </p:spPr>
        <p:txBody>
          <a:bodyPr wrap="square" rtlCol="0">
            <a:spAutoFit/>
          </a:bodyPr>
          <a:lstStyle/>
          <a:p>
            <a:r>
              <a:rPr lang="es-ES" sz="2400" dirty="0"/>
              <a:t>Para </a:t>
            </a:r>
            <a:r>
              <a:rPr lang="es-ES" sz="2400" dirty="0" err="1"/>
              <a:t>Martineau</a:t>
            </a:r>
            <a:r>
              <a:rPr lang="es-ES" sz="2400" dirty="0"/>
              <a:t>, y para los economistas </a:t>
            </a:r>
            <a:r>
              <a:rPr lang="es-ES" sz="2400" dirty="0" err="1"/>
              <a:t>clásicos</a:t>
            </a:r>
            <a:r>
              <a:rPr lang="es-ES" sz="2400" dirty="0"/>
              <a:t>, la riqueza material </a:t>
            </a:r>
            <a:r>
              <a:rPr lang="es-ES" sz="2400" dirty="0" err="1"/>
              <a:t>consistía</a:t>
            </a:r>
            <a:r>
              <a:rPr lang="es-ES" sz="2400" dirty="0"/>
              <a:t> en los bienes que se consumen, y </a:t>
            </a:r>
            <a:r>
              <a:rPr lang="es-ES" sz="2400" dirty="0" err="1"/>
              <a:t>podrían</a:t>
            </a:r>
            <a:r>
              <a:rPr lang="es-ES" sz="2400" dirty="0"/>
              <a:t> acrecentarse a </a:t>
            </a:r>
            <a:r>
              <a:rPr lang="es-ES" sz="2400" dirty="0" err="1"/>
              <a:t>través</a:t>
            </a:r>
            <a:r>
              <a:rPr lang="es-ES" sz="2400" dirty="0"/>
              <a:t> de dos </a:t>
            </a:r>
            <a:r>
              <a:rPr lang="es-ES" sz="2400" dirty="0" err="1"/>
              <a:t>vías</a:t>
            </a:r>
            <a:r>
              <a:rPr lang="es-ES" sz="2400" dirty="0"/>
              <a:t>: la </a:t>
            </a:r>
            <a:r>
              <a:rPr lang="es-ES" sz="2400" dirty="0" err="1"/>
              <a:t>elevación</a:t>
            </a:r>
            <a:r>
              <a:rPr lang="es-ES" sz="2400" dirty="0"/>
              <a:t> de la productividad </a:t>
            </a:r>
            <a:r>
              <a:rPr lang="es-ES" sz="2400" dirty="0" err="1"/>
              <a:t>física</a:t>
            </a:r>
            <a:r>
              <a:rPr lang="es-ES" sz="2400" dirty="0"/>
              <a:t> del trabajo y el aumento de la cantidad de trabajo existente. </a:t>
            </a:r>
          </a:p>
          <a:p>
            <a:endParaRPr lang="es-ES" sz="2400" dirty="0"/>
          </a:p>
          <a:p>
            <a:r>
              <a:rPr lang="es-ES" sz="2400" dirty="0"/>
              <a:t>La </a:t>
            </a:r>
            <a:r>
              <a:rPr lang="es-ES" sz="2400" dirty="0" err="1"/>
              <a:t>única</a:t>
            </a:r>
            <a:r>
              <a:rPr lang="es-ES" sz="2400" dirty="0"/>
              <a:t> </a:t>
            </a:r>
            <a:r>
              <a:rPr lang="es-ES" sz="2400" dirty="0" err="1"/>
              <a:t>limitación</a:t>
            </a:r>
            <a:r>
              <a:rPr lang="es-ES" sz="2400" dirty="0"/>
              <a:t> al crecimiento de la </a:t>
            </a:r>
            <a:r>
              <a:rPr lang="es-ES" sz="2400" dirty="0" err="1"/>
              <a:t>producción</a:t>
            </a:r>
            <a:r>
              <a:rPr lang="es-ES" sz="2400" dirty="0"/>
              <a:t> era la inteligencia humana. </a:t>
            </a:r>
          </a:p>
          <a:p>
            <a:endParaRPr lang="es-ES" sz="2400" dirty="0"/>
          </a:p>
        </p:txBody>
      </p:sp>
    </p:spTree>
    <p:extLst>
      <p:ext uri="{BB962C8B-B14F-4D97-AF65-F5344CB8AC3E}">
        <p14:creationId xmlns:p14="http://schemas.microsoft.com/office/powerpoint/2010/main" val="4127682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err="1"/>
              <a:t>Harriet</a:t>
            </a:r>
            <a:r>
              <a:rPr lang="es-ES" dirty="0"/>
              <a:t> </a:t>
            </a:r>
            <a:r>
              <a:rPr lang="es-ES" dirty="0" err="1"/>
              <a:t>Martineau</a:t>
            </a:r>
            <a:r>
              <a:rPr lang="es-ES" dirty="0"/>
              <a:t> </a:t>
            </a:r>
            <a:r>
              <a:rPr lang="es-MX" dirty="0"/>
              <a:t>(1802-1876)</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336083"/>
            <a:ext cx="7826559" cy="4524315"/>
          </a:xfrm>
          <a:prstGeom prst="rect">
            <a:avLst/>
          </a:prstGeom>
          <a:noFill/>
        </p:spPr>
        <p:txBody>
          <a:bodyPr wrap="square" rtlCol="0">
            <a:spAutoFit/>
          </a:bodyPr>
          <a:lstStyle/>
          <a:p>
            <a:r>
              <a:rPr lang="es-ES" sz="2400" dirty="0"/>
              <a:t>En cuanto a </a:t>
            </a:r>
            <a:r>
              <a:rPr lang="es-ES" sz="2400" dirty="0" err="1"/>
              <a:t>cómo</a:t>
            </a:r>
            <a:r>
              <a:rPr lang="es-ES" sz="2400" dirty="0"/>
              <a:t> mejorar la productividad </a:t>
            </a:r>
            <a:r>
              <a:rPr lang="es-ES" sz="2400" dirty="0" err="1"/>
              <a:t>física</a:t>
            </a:r>
            <a:r>
              <a:rPr lang="es-ES" sz="2400" dirty="0"/>
              <a:t> del trabajo, </a:t>
            </a:r>
            <a:r>
              <a:rPr lang="es-ES" sz="2400" dirty="0" err="1"/>
              <a:t>también</a:t>
            </a:r>
            <a:r>
              <a:rPr lang="es-ES" sz="2400" dirty="0"/>
              <a:t> precisaba cuales eran las rutas adecuadas: se </a:t>
            </a:r>
            <a:r>
              <a:rPr lang="es-ES" sz="2400" dirty="0" err="1"/>
              <a:t>hacía</a:t>
            </a:r>
            <a:r>
              <a:rPr lang="es-ES" sz="2400" dirty="0"/>
              <a:t> mejor el trabajo que ya era conocido o en el que se perseveraba, y se ahorraba tiempo de trabajo si se realizaba siempre la misma tarea en vez de simultanear varias. </a:t>
            </a:r>
          </a:p>
          <a:p>
            <a:endParaRPr lang="es-ES" sz="2400" dirty="0"/>
          </a:p>
          <a:p>
            <a:r>
              <a:rPr lang="es-ES" sz="2400" dirty="0"/>
              <a:t>Por otro lado, se economizaba trabajo si se utilizaba de manera combinada junto con la maquinaria, que acortaba el tiempo de </a:t>
            </a:r>
            <a:r>
              <a:rPr lang="es-ES" sz="2400" dirty="0" err="1"/>
              <a:t>producción</a:t>
            </a:r>
            <a:r>
              <a:rPr lang="es-ES" sz="2400" dirty="0"/>
              <a:t> y facilitaba la tarea a la mano de obra. </a:t>
            </a:r>
          </a:p>
          <a:p>
            <a:endParaRPr lang="es-ES" sz="2400" dirty="0"/>
          </a:p>
        </p:txBody>
      </p:sp>
    </p:spTree>
    <p:extLst>
      <p:ext uri="{BB962C8B-B14F-4D97-AF65-F5344CB8AC3E}">
        <p14:creationId xmlns:p14="http://schemas.microsoft.com/office/powerpoint/2010/main" val="28604316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err="1"/>
              <a:t>Harriet</a:t>
            </a:r>
            <a:r>
              <a:rPr lang="es-ES" dirty="0"/>
              <a:t> </a:t>
            </a:r>
            <a:r>
              <a:rPr lang="es-ES" dirty="0" err="1"/>
              <a:t>Martineau</a:t>
            </a:r>
            <a:r>
              <a:rPr lang="es-ES" dirty="0"/>
              <a:t> </a:t>
            </a:r>
            <a:r>
              <a:rPr lang="es-MX" dirty="0"/>
              <a:t>(1802-1876)</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336083"/>
            <a:ext cx="7826559" cy="1938992"/>
          </a:xfrm>
          <a:prstGeom prst="rect">
            <a:avLst/>
          </a:prstGeom>
          <a:noFill/>
        </p:spPr>
        <p:txBody>
          <a:bodyPr wrap="square" rtlCol="0">
            <a:spAutoFit/>
          </a:bodyPr>
          <a:lstStyle/>
          <a:p>
            <a:r>
              <a:rPr lang="es-ES" sz="2400" dirty="0"/>
              <a:t>Es decir, que la </a:t>
            </a:r>
            <a:r>
              <a:rPr lang="es-ES" sz="2400" dirty="0" err="1"/>
              <a:t>especialización</a:t>
            </a:r>
            <a:r>
              <a:rPr lang="es-ES" sz="2400" dirty="0"/>
              <a:t> y </a:t>
            </a:r>
            <a:r>
              <a:rPr lang="es-ES" sz="2400" dirty="0" err="1"/>
              <a:t>capacitación</a:t>
            </a:r>
            <a:r>
              <a:rPr lang="es-ES" sz="2400" dirty="0"/>
              <a:t> de la mano de obra junto con los avances de la </a:t>
            </a:r>
            <a:r>
              <a:rPr lang="es-ES" sz="2400" dirty="0" err="1"/>
              <a:t>tecnología</a:t>
            </a:r>
            <a:r>
              <a:rPr lang="es-ES" sz="2400" dirty="0"/>
              <a:t> aplicados a la maquinaria mejoraban enormemente los resultados de la oferta de bienes. </a:t>
            </a:r>
          </a:p>
          <a:p>
            <a:endParaRPr lang="es-ES" sz="2400" dirty="0"/>
          </a:p>
        </p:txBody>
      </p:sp>
    </p:spTree>
    <p:extLst>
      <p:ext uri="{BB962C8B-B14F-4D97-AF65-F5344CB8AC3E}">
        <p14:creationId xmlns:p14="http://schemas.microsoft.com/office/powerpoint/2010/main" val="23630737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err="1"/>
              <a:t>Harriet</a:t>
            </a:r>
            <a:r>
              <a:rPr lang="es-ES" dirty="0"/>
              <a:t> </a:t>
            </a:r>
            <a:r>
              <a:rPr lang="es-ES" dirty="0" err="1"/>
              <a:t>Martineau</a:t>
            </a:r>
            <a:r>
              <a:rPr lang="es-ES" dirty="0"/>
              <a:t> </a:t>
            </a:r>
            <a:r>
              <a:rPr lang="es-MX" dirty="0"/>
              <a:t>(1802-1876)</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4" y="1336083"/>
            <a:ext cx="7670222" cy="5632311"/>
          </a:xfrm>
          <a:prstGeom prst="rect">
            <a:avLst/>
          </a:prstGeom>
          <a:noFill/>
        </p:spPr>
        <p:txBody>
          <a:bodyPr wrap="square" rtlCol="0">
            <a:spAutoFit/>
          </a:bodyPr>
          <a:lstStyle/>
          <a:p>
            <a:r>
              <a:rPr lang="es-MX" sz="2400" dirty="0"/>
              <a:t>En otro orden, Martineau fue una gran defensora de los derechos de las mujeres. </a:t>
            </a:r>
          </a:p>
          <a:p>
            <a:endParaRPr lang="es-MX" sz="2400" dirty="0"/>
          </a:p>
          <a:p>
            <a:r>
              <a:rPr lang="es-MX" sz="2400" dirty="0"/>
              <a:t>En 1822 escribió un artículo titulado “Female Education”, donde expuso que en Inglaterra si las niñas y los niños siguieran el mismo proceso educativo el progreso de sus capacidades intelectuales sería el mismo.</a:t>
            </a:r>
          </a:p>
          <a:p>
            <a:endParaRPr lang="es-MX" sz="2400" dirty="0"/>
          </a:p>
          <a:p>
            <a:r>
              <a:rPr lang="es-MX" sz="2400" dirty="0"/>
              <a:t>Cuando John Stuart Mill solicitó en el año 1866 por primera vez en el Parlamento británico el derecho al voto para las mujeres, Harriet se sumó a la causa y trabajó por ella. </a:t>
            </a:r>
          </a:p>
          <a:p>
            <a:endParaRPr lang="es-MX" sz="2400" dirty="0"/>
          </a:p>
          <a:p>
            <a:endParaRPr lang="es-ES" sz="2400" dirty="0"/>
          </a:p>
        </p:txBody>
      </p:sp>
    </p:spTree>
    <p:extLst>
      <p:ext uri="{BB962C8B-B14F-4D97-AF65-F5344CB8AC3E}">
        <p14:creationId xmlns:p14="http://schemas.microsoft.com/office/powerpoint/2010/main" val="20974381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err="1"/>
              <a:t>Harriet</a:t>
            </a:r>
            <a:r>
              <a:rPr lang="es-ES" dirty="0"/>
              <a:t> </a:t>
            </a:r>
            <a:r>
              <a:rPr lang="es-ES" dirty="0" err="1"/>
              <a:t>Martineau</a:t>
            </a:r>
            <a:r>
              <a:rPr lang="es-ES" dirty="0"/>
              <a:t> </a:t>
            </a:r>
            <a:r>
              <a:rPr lang="es-MX" dirty="0"/>
              <a:t>(1802-1876)</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737865"/>
            <a:ext cx="7670222" cy="3785652"/>
          </a:xfrm>
          <a:prstGeom prst="rect">
            <a:avLst/>
          </a:prstGeom>
          <a:noFill/>
        </p:spPr>
        <p:txBody>
          <a:bodyPr wrap="square" rtlCol="0">
            <a:spAutoFit/>
          </a:bodyPr>
          <a:lstStyle/>
          <a:p>
            <a:r>
              <a:rPr lang="es-MX" sz="2400" dirty="0"/>
              <a:t>Otro ejemplo de sus ideas feministas lo encontramos en su defensa por la decisión de la mujer de no contraer matrimonio en caso de que así lo desee. </a:t>
            </a:r>
          </a:p>
          <a:p>
            <a:endParaRPr lang="es-MX" sz="2400" dirty="0"/>
          </a:p>
          <a:p>
            <a:r>
              <a:rPr lang="es-MX" sz="2400" dirty="0"/>
              <a:t>Finalmente, debemos señalar que se opuso a la esclavitud, atacándola desde varias perspectivas: la moral, la social y la económica. </a:t>
            </a:r>
          </a:p>
          <a:p>
            <a:endParaRPr lang="es-MX" sz="2400" dirty="0"/>
          </a:p>
          <a:p>
            <a:endParaRPr lang="es-MX" sz="2400" dirty="0"/>
          </a:p>
          <a:p>
            <a:endParaRPr lang="es-ES" sz="2400" dirty="0"/>
          </a:p>
        </p:txBody>
      </p:sp>
    </p:spTree>
    <p:extLst>
      <p:ext uri="{BB962C8B-B14F-4D97-AF65-F5344CB8AC3E}">
        <p14:creationId xmlns:p14="http://schemas.microsoft.com/office/powerpoint/2010/main" val="14963375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Marianne </a:t>
            </a:r>
            <a:r>
              <a:rPr lang="es-MX" dirty="0"/>
              <a:t>Schnitger</a:t>
            </a:r>
            <a:r>
              <a:rPr lang="es-ES" dirty="0"/>
              <a:t> </a:t>
            </a:r>
            <a:r>
              <a:rPr lang="es-MX" dirty="0"/>
              <a:t>(1870 -1954)</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802581"/>
            <a:ext cx="7670222" cy="5262979"/>
          </a:xfrm>
          <a:prstGeom prst="rect">
            <a:avLst/>
          </a:prstGeom>
          <a:noFill/>
        </p:spPr>
        <p:txBody>
          <a:bodyPr wrap="square" rtlCol="0">
            <a:spAutoFit/>
          </a:bodyPr>
          <a:lstStyle/>
          <a:p>
            <a:r>
              <a:rPr lang="es-MX" sz="2400" dirty="0"/>
              <a:t>Su teoría sociológica tiene como punto partida el estudio de las diferencias entre las mujeres en relación a la clase social, la educación, la edad y la ideología.</a:t>
            </a:r>
          </a:p>
          <a:p>
            <a:endParaRPr lang="es-MX" sz="2400" dirty="0"/>
          </a:p>
          <a:p>
            <a:r>
              <a:rPr lang="es-MX" sz="2400" dirty="0"/>
              <a:t>Analiza la historia y la estructura de la institución del matrimonio, los derechos de las mujeres, la vida matrimonial y familiar, la coeducación y los problemas morales. </a:t>
            </a:r>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1079983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Marianne </a:t>
            </a:r>
            <a:r>
              <a:rPr lang="es-MX" dirty="0"/>
              <a:t>Schnitger</a:t>
            </a:r>
            <a:r>
              <a:rPr lang="es-ES" dirty="0"/>
              <a:t> </a:t>
            </a:r>
            <a:r>
              <a:rPr lang="es-MX" dirty="0"/>
              <a:t>(1870 -1954)</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2" y="1500940"/>
            <a:ext cx="8131359" cy="6370975"/>
          </a:xfrm>
          <a:prstGeom prst="rect">
            <a:avLst/>
          </a:prstGeom>
          <a:noFill/>
        </p:spPr>
        <p:txBody>
          <a:bodyPr wrap="square" rtlCol="0">
            <a:spAutoFit/>
          </a:bodyPr>
          <a:lstStyle/>
          <a:p>
            <a:r>
              <a:rPr lang="es-MX" sz="2400" dirty="0"/>
              <a:t>Su sociología está centrada en la mujer, tanto por sus temas de estudio como por la crítica feminista que adelanta, poniendo en evidencia los sesgos masculinos en la sociología de sus contemporáneos. </a:t>
            </a:r>
          </a:p>
          <a:p>
            <a:endParaRPr lang="es-MX" sz="2400" dirty="0"/>
          </a:p>
          <a:p>
            <a:r>
              <a:rPr lang="es-MX" sz="2400" dirty="0"/>
              <a:t>Se enfoca en dos aspectos fundamentales de la experiencia social e histórica de las mujeres:</a:t>
            </a:r>
          </a:p>
          <a:p>
            <a:pPr marL="342900" indent="-342900">
              <a:buFont typeface="Arial" panose="020B0604020202020204" pitchFamily="34" charset="0"/>
              <a:buChar char="•"/>
            </a:pPr>
            <a:r>
              <a:rPr lang="es-MX" sz="2400" dirty="0"/>
              <a:t>El matrimonio</a:t>
            </a:r>
          </a:p>
          <a:p>
            <a:pPr marL="342900" indent="-342900">
              <a:buFont typeface="Arial" panose="020B0604020202020204" pitchFamily="34" charset="0"/>
              <a:buChar char="•"/>
            </a:pPr>
            <a:r>
              <a:rPr lang="es-MX" sz="2400" dirty="0"/>
              <a:t>El trabajo</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2420445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613932" y="2191881"/>
            <a:ext cx="7702815" cy="1569660"/>
          </a:xfrm>
          <a:prstGeom prst="rect">
            <a:avLst/>
          </a:prstGeom>
          <a:noFill/>
        </p:spPr>
        <p:txBody>
          <a:bodyPr wrap="square" rtlCol="0">
            <a:spAutoFit/>
          </a:bodyPr>
          <a:lstStyle/>
          <a:p>
            <a:r>
              <a:rPr lang="es-ES" sz="2400" dirty="0"/>
              <a:t>Un examen riguroso de la historia de las ciencias muestra que las mujeres han estado vinculadas a ellas a lo largo de la historia. </a:t>
            </a:r>
          </a:p>
          <a:p>
            <a:endParaRPr lang="es-ES" sz="2400" dirty="0"/>
          </a:p>
        </p:txBody>
      </p:sp>
    </p:spTree>
    <p:extLst>
      <p:ext uri="{BB962C8B-B14F-4D97-AF65-F5344CB8AC3E}">
        <p14:creationId xmlns:p14="http://schemas.microsoft.com/office/powerpoint/2010/main" val="41138123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Marianne </a:t>
            </a:r>
            <a:r>
              <a:rPr lang="es-MX" dirty="0"/>
              <a:t>Schnitger</a:t>
            </a:r>
            <a:r>
              <a:rPr lang="es-ES" dirty="0"/>
              <a:t> </a:t>
            </a:r>
            <a:r>
              <a:rPr lang="es-MX" dirty="0"/>
              <a:t>(1870 -1954)</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500940"/>
            <a:ext cx="7670222" cy="4893647"/>
          </a:xfrm>
          <a:prstGeom prst="rect">
            <a:avLst/>
          </a:prstGeom>
          <a:noFill/>
        </p:spPr>
        <p:txBody>
          <a:bodyPr wrap="square" rtlCol="0">
            <a:spAutoFit/>
          </a:bodyPr>
          <a:lstStyle/>
          <a:p>
            <a:endParaRPr lang="es-MX" sz="2400" dirty="0"/>
          </a:p>
          <a:p>
            <a:r>
              <a:rPr lang="es-MX" sz="2400" dirty="0"/>
              <a:t>Sus estudios en torno a la historia del matrimonio y el trabajo de las mujeres en Occidente la llevarán a destacar la importancia del desarrollo capitalista y de la ética protestante en la adquisición de una autonomía por parte de las mujeres.</a:t>
            </a:r>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41993908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Marianne </a:t>
            </a:r>
            <a:r>
              <a:rPr lang="es-MX" dirty="0"/>
              <a:t>Schnitger</a:t>
            </a:r>
            <a:r>
              <a:rPr lang="es-ES" dirty="0"/>
              <a:t> </a:t>
            </a:r>
            <a:r>
              <a:rPr lang="es-MX" dirty="0"/>
              <a:t>(1870 -1954)</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293122"/>
            <a:ext cx="7670222" cy="7848302"/>
          </a:xfrm>
          <a:prstGeom prst="rect">
            <a:avLst/>
          </a:prstGeom>
          <a:noFill/>
        </p:spPr>
        <p:txBody>
          <a:bodyPr wrap="square" rtlCol="0">
            <a:spAutoFit/>
          </a:bodyPr>
          <a:lstStyle/>
          <a:p>
            <a:r>
              <a:rPr lang="es-MX" sz="2400" dirty="0"/>
              <a:t>Marianne era partidaria de la igualdad de la mujer en el ámbito educativo, así como de su participación en la</a:t>
            </a:r>
          </a:p>
          <a:p>
            <a:r>
              <a:rPr lang="es-MX" sz="2400" dirty="0"/>
              <a:t>vida socio-política, y defendió el valor de sus aportes a las ciencias y a la cultura.</a:t>
            </a:r>
          </a:p>
          <a:p>
            <a:endParaRPr lang="es-MX" sz="2400" dirty="0"/>
          </a:p>
          <a:p>
            <a:r>
              <a:rPr lang="es-MX" sz="2400" dirty="0"/>
              <a:t>Sin embargo, en los temas relativos a la liberación sexual y a la organización social basada en la</a:t>
            </a:r>
          </a:p>
          <a:p>
            <a:r>
              <a:rPr lang="es-MX" sz="2400" dirty="0"/>
              <a:t>familia, trató de encontrar una solución intermedia entre la tradición patriarcal y las corrientes más</a:t>
            </a:r>
          </a:p>
          <a:p>
            <a:r>
              <a:rPr lang="es-MX" sz="2400" dirty="0"/>
              <a:t>modernas que no contemplaban a la familia como núcleo social y que fomentaban una sexualidad libre.</a:t>
            </a:r>
          </a:p>
          <a:p>
            <a:endParaRPr lang="es-MX" sz="2400" dirty="0"/>
          </a:p>
          <a:p>
            <a:r>
              <a:rPr lang="es-MX" sz="2400" dirty="0"/>
              <a:t>Es por ello que Marianne se considera una exponente del feminismo burgués.</a:t>
            </a:r>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41000309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Marianne </a:t>
            </a:r>
            <a:r>
              <a:rPr lang="es-MX" dirty="0"/>
              <a:t>Schnitger</a:t>
            </a:r>
            <a:r>
              <a:rPr lang="es-ES" dirty="0"/>
              <a:t> </a:t>
            </a:r>
            <a:r>
              <a:rPr lang="es-MX" dirty="0"/>
              <a:t>(1870 -1954)</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13878" y="1500940"/>
            <a:ext cx="7397068" cy="5632311"/>
          </a:xfrm>
          <a:prstGeom prst="rect">
            <a:avLst/>
          </a:prstGeom>
          <a:noFill/>
        </p:spPr>
        <p:txBody>
          <a:bodyPr wrap="square" rtlCol="0">
            <a:spAutoFit/>
          </a:bodyPr>
          <a:lstStyle/>
          <a:p>
            <a:r>
              <a:rPr lang="es-MX" sz="2400" dirty="0"/>
              <a:t>Frente a la completa libertad para la satisfacción de los deseos sexuales, la corriente feminista burguesa promueve el matrimonio monógamo como espacio ideal para el desarrollo de las relaciones entre los sexos, pero alejándose del orden patriarcal y fomentando un modelo de matrimonio de camaradería que, como Marianne Weber defiende en sus obras.</a:t>
            </a:r>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3492920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Marianne </a:t>
            </a:r>
            <a:r>
              <a:rPr lang="es-MX" dirty="0"/>
              <a:t>Schnitger</a:t>
            </a:r>
            <a:r>
              <a:rPr lang="es-ES" dirty="0"/>
              <a:t> </a:t>
            </a:r>
            <a:r>
              <a:rPr lang="es-MX" dirty="0"/>
              <a:t>(1870 -1954)</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357542" y="1223849"/>
            <a:ext cx="7812703" cy="7848302"/>
          </a:xfrm>
          <a:prstGeom prst="rect">
            <a:avLst/>
          </a:prstGeom>
          <a:noFill/>
        </p:spPr>
        <p:txBody>
          <a:bodyPr wrap="square" rtlCol="0">
            <a:spAutoFit/>
          </a:bodyPr>
          <a:lstStyle/>
          <a:p>
            <a:r>
              <a:rPr lang="es-MX" sz="2400" dirty="0"/>
              <a:t>Teniendo en cuenta el desarrollo social, Marianne analiza las implicaciones de la emancipación femenina. </a:t>
            </a:r>
          </a:p>
          <a:p>
            <a:endParaRPr lang="es-MX" sz="2400" dirty="0"/>
          </a:p>
          <a:p>
            <a:r>
              <a:rPr lang="es-MX" sz="2400" dirty="0"/>
              <a:t>Entre los problemas que observa se encuentran las</a:t>
            </a:r>
          </a:p>
          <a:p>
            <a:r>
              <a:rPr lang="es-MX" sz="2400" dirty="0"/>
              <a:t>consecuencias de la incorporación de la mujer al ámbito laboral. Constata como la ruptura con el círculo cerrado del hogar, permitió a muchas mujeres gozar de una mayor libertad y acceder a una cierta independencia económica, dado que la industrialización forzó a las mujeres de las clases trabajadoras a integrarse en el mundo laboral y a contraer una doble responsabilidad: el cuidado de la familia y la aportación de dinero a la economía familiar.</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39184819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Marianne </a:t>
            </a:r>
            <a:r>
              <a:rPr lang="es-MX" dirty="0"/>
              <a:t>Schnitger</a:t>
            </a:r>
            <a:r>
              <a:rPr lang="es-ES" dirty="0"/>
              <a:t> </a:t>
            </a:r>
            <a:r>
              <a:rPr lang="es-MX" dirty="0"/>
              <a:t>(1870 -1954)</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357542" y="1223849"/>
            <a:ext cx="7812703" cy="7848302"/>
          </a:xfrm>
          <a:prstGeom prst="rect">
            <a:avLst/>
          </a:prstGeom>
          <a:noFill/>
        </p:spPr>
        <p:txBody>
          <a:bodyPr wrap="square" rtlCol="0">
            <a:spAutoFit/>
          </a:bodyPr>
          <a:lstStyle/>
          <a:p>
            <a:r>
              <a:rPr lang="es-MX" sz="2400" dirty="0"/>
              <a:t>Teniendo en cuenta el desarrollo social, Marianne analiza las implicaciones de la emancipación femenina. </a:t>
            </a:r>
          </a:p>
          <a:p>
            <a:endParaRPr lang="es-MX" sz="2400" dirty="0"/>
          </a:p>
          <a:p>
            <a:r>
              <a:rPr lang="es-MX" sz="2400" dirty="0"/>
              <a:t>Entre los problemas que observa se encuentran las</a:t>
            </a:r>
          </a:p>
          <a:p>
            <a:r>
              <a:rPr lang="es-MX" sz="2400" dirty="0"/>
              <a:t>consecuencias de la incorporación de la mujer al ámbito laboral. Constata como la ruptura con el círculo cerrado del hogar, permitió a muchas mujeres gozar de una mayor libertad y acceder a una cierta independencia económica, dado que la industrialización forzó a las mujeres de las clases trabajadoras a integrarse en el mundo laboral y a contraer una doble responsabilidad: el cuidado de la familia y la aportación de dinero a la economía familiar.</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38772405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Marianne </a:t>
            </a:r>
            <a:r>
              <a:rPr lang="es-MX" dirty="0"/>
              <a:t>Schnitger</a:t>
            </a:r>
            <a:r>
              <a:rPr lang="es-ES" dirty="0"/>
              <a:t> </a:t>
            </a:r>
            <a:r>
              <a:rPr lang="es-MX" dirty="0"/>
              <a:t>(1870 -1954)</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357542" y="1223849"/>
            <a:ext cx="7812703" cy="8586966"/>
          </a:xfrm>
          <a:prstGeom prst="rect">
            <a:avLst/>
          </a:prstGeom>
          <a:noFill/>
        </p:spPr>
        <p:txBody>
          <a:bodyPr wrap="square" rtlCol="0">
            <a:spAutoFit/>
          </a:bodyPr>
          <a:lstStyle/>
          <a:p>
            <a:r>
              <a:rPr lang="es-MX" sz="2400" dirty="0"/>
              <a:t>Hay que destacar el análisis pormenorizado que realiza Marianne sobre las ventajas y desventajas del trabajo no doméstico para las mujeres casadas.</a:t>
            </a:r>
          </a:p>
          <a:p>
            <a:endParaRPr lang="es-MX" sz="2400" dirty="0"/>
          </a:p>
          <a:p>
            <a:r>
              <a:rPr lang="es-MX" sz="2400" dirty="0"/>
              <a:t>Contrariamente a lo que se podría sostener, Marianne reconoce que para las mujeres casadas, específicamente para las de bajos recursos, que trabajan dentro de su casa, no es ventajoso obtener un trabajo remunerado en tanto terminan doblemente explotadas.</a:t>
            </a:r>
          </a:p>
          <a:p>
            <a:endParaRPr lang="es-MX" sz="2400" dirty="0"/>
          </a:p>
          <a:p>
            <a:r>
              <a:rPr lang="es-MX" sz="2400" dirty="0"/>
              <a:t>Aquí podemos observar cómo Marianne ya en 1905 advierte la difícil conciliación entre trabajo y maternidad, a partir del reconocimiento de la doble jornada laboral en el caso de las mujeres de bajos recursos.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12676200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Marianne </a:t>
            </a:r>
            <a:r>
              <a:rPr lang="es-MX" dirty="0"/>
              <a:t>Schnitger</a:t>
            </a:r>
            <a:r>
              <a:rPr lang="es-ES" dirty="0"/>
              <a:t> </a:t>
            </a:r>
            <a:r>
              <a:rPr lang="es-MX" dirty="0"/>
              <a:t>(1870 -1954)</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500940"/>
            <a:ext cx="7670222" cy="7109639"/>
          </a:xfrm>
          <a:prstGeom prst="rect">
            <a:avLst/>
          </a:prstGeom>
          <a:noFill/>
        </p:spPr>
        <p:txBody>
          <a:bodyPr wrap="square" rtlCol="0">
            <a:spAutoFit/>
          </a:bodyPr>
          <a:lstStyle/>
          <a:p>
            <a:endParaRPr lang="es-MX" sz="2400" dirty="0"/>
          </a:p>
          <a:p>
            <a:r>
              <a:rPr lang="es-MX" sz="2400" dirty="0"/>
              <a:t>Sus escritos analizan el papel asignado al hombre como proveedor, destacan la importancia de la educación para lograr la equidad, abordan la cuestión de la doble jornada y  denuncian cómo  las mujeres ganan menos por igual trabajo. Con un enfoque sociológico, distingue las condiciones que enfrentan  según las diferentes clases sociales advirtiéndonos  que no es lo mismo hablar de los obstáculos de las  mujeres en los estratos más altos que en los  desposeídos.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23095466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Marianne </a:t>
            </a:r>
            <a:r>
              <a:rPr lang="es-MX" dirty="0"/>
              <a:t>Schnitger</a:t>
            </a:r>
            <a:r>
              <a:rPr lang="es-ES" dirty="0"/>
              <a:t> </a:t>
            </a:r>
            <a:r>
              <a:rPr lang="es-MX" dirty="0"/>
              <a:t>(1870 -1954)</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500940"/>
            <a:ext cx="7670222" cy="3785652"/>
          </a:xfrm>
          <a:prstGeom prst="rect">
            <a:avLst/>
          </a:prstGeom>
          <a:noFill/>
        </p:spPr>
        <p:txBody>
          <a:bodyPr wrap="square" rtlCol="0">
            <a:spAutoFit/>
          </a:bodyPr>
          <a:lstStyle/>
          <a:p>
            <a:endParaRPr lang="es-MX" sz="2400" dirty="0"/>
          </a:p>
          <a:p>
            <a:r>
              <a:rPr lang="es-MX" sz="2400" dirty="0"/>
              <a:t>Luchó para alcanzar la autonomía de la mujer y defendía la igualdad de la mujer en la educación, en la participación en la vida socio-económico y en la aportación de las mujeres a la ciencia y la cultura. </a:t>
            </a:r>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40516635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Marianne </a:t>
            </a:r>
            <a:r>
              <a:rPr lang="es-MX" dirty="0"/>
              <a:t>Schnitger</a:t>
            </a:r>
            <a:r>
              <a:rPr lang="es-ES" dirty="0"/>
              <a:t> </a:t>
            </a:r>
            <a:r>
              <a:rPr lang="es-MX" dirty="0"/>
              <a:t>(1870 -1954)</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500940"/>
            <a:ext cx="7670222" cy="7109639"/>
          </a:xfrm>
          <a:prstGeom prst="rect">
            <a:avLst/>
          </a:prstGeom>
          <a:noFill/>
        </p:spPr>
        <p:txBody>
          <a:bodyPr wrap="square" rtlCol="0">
            <a:spAutoFit/>
          </a:bodyPr>
          <a:lstStyle/>
          <a:p>
            <a:r>
              <a:rPr lang="es-MX" sz="2400" dirty="0"/>
              <a:t>En otro orden, Marianne analizó el papel de la mujer en el mundo científico, preguntándose si las mujeres eran capaces de realizar un aporte específico e irremplazable en este campo. </a:t>
            </a:r>
          </a:p>
          <a:p>
            <a:endParaRPr lang="es-MX" sz="2400" dirty="0"/>
          </a:p>
          <a:p>
            <a:r>
              <a:rPr lang="es-MX" sz="2400" dirty="0"/>
              <a:t>Hizo un recorrido desde la Antigüedad donde destaca los intentos de participación de las mujeres en la actividad académica y científica, y demuestra cómo esta participación tuvo un carácter, predominantemente, marginal, asistemático, y periférico respecto de la producción de la cultura objetiva por parte de sus contemporáneos varones, justamente, por su condición de género.</a:t>
            </a:r>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6950621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Marianne </a:t>
            </a:r>
            <a:r>
              <a:rPr lang="es-MX" dirty="0"/>
              <a:t>Schnitger</a:t>
            </a:r>
            <a:r>
              <a:rPr lang="es-ES" dirty="0"/>
              <a:t> </a:t>
            </a:r>
            <a:r>
              <a:rPr lang="es-MX" dirty="0"/>
              <a:t>(1870 -1954)</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500940"/>
            <a:ext cx="7670222" cy="6740307"/>
          </a:xfrm>
          <a:prstGeom prst="rect">
            <a:avLst/>
          </a:prstGeom>
          <a:noFill/>
        </p:spPr>
        <p:txBody>
          <a:bodyPr wrap="square" rtlCol="0">
            <a:spAutoFit/>
          </a:bodyPr>
          <a:lstStyle/>
          <a:p>
            <a:r>
              <a:rPr lang="es-MX" sz="2400" dirty="0"/>
              <a:t>“En todas las épocas de cultura espiritual superior, las mujeres se sentían igualmente estimuladas por la ciencia, a pesar de todos los obstáculos que se interponían en la educación sistemática de su espíritu, y aquellas particularmente talentosas fueron capaces, en todos los tiempos, de apropiarse de cierto volumen de la educación de su época”.</a:t>
            </a:r>
          </a:p>
          <a:p>
            <a:endParaRPr lang="es-MX" sz="2400" dirty="0"/>
          </a:p>
          <a:p>
            <a:r>
              <a:rPr lang="es-MX" sz="2400" dirty="0"/>
              <a:t>Ensayo La mujer y la cultura objetiva.</a:t>
            </a:r>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1828475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467430" y="1334685"/>
            <a:ext cx="7702815" cy="4154984"/>
          </a:xfrm>
          <a:prstGeom prst="rect">
            <a:avLst/>
          </a:prstGeom>
          <a:noFill/>
        </p:spPr>
        <p:txBody>
          <a:bodyPr wrap="square" rtlCol="0">
            <a:spAutoFit/>
          </a:bodyPr>
          <a:lstStyle/>
          <a:p>
            <a:endParaRPr lang="es-ES" sz="2400" dirty="0"/>
          </a:p>
          <a:p>
            <a:r>
              <a:rPr lang="es-ES" sz="2400" dirty="0"/>
              <a:t>Giovanni </a:t>
            </a:r>
            <a:r>
              <a:rPr lang="es-ES" sz="2400" dirty="0" err="1"/>
              <a:t>Boccaccio</a:t>
            </a:r>
            <a:r>
              <a:rPr lang="es-ES" sz="2400" dirty="0"/>
              <a:t> </a:t>
            </a:r>
          </a:p>
          <a:p>
            <a:r>
              <a:rPr lang="es-ES" sz="2400" dirty="0"/>
              <a:t>1359  - De </a:t>
            </a:r>
            <a:r>
              <a:rPr lang="es-ES" sz="2400" dirty="0" err="1"/>
              <a:t>claris</a:t>
            </a:r>
            <a:r>
              <a:rPr lang="es-ES" sz="2400" dirty="0"/>
              <a:t> </a:t>
            </a:r>
            <a:r>
              <a:rPr lang="es-ES" sz="2400" dirty="0" err="1"/>
              <a:t>mulieribus</a:t>
            </a:r>
            <a:r>
              <a:rPr lang="es-ES" sz="2400" dirty="0"/>
              <a:t> (biografía de 104 mujeres notables)</a:t>
            </a:r>
          </a:p>
          <a:p>
            <a:endParaRPr lang="es-ES" sz="2400" dirty="0"/>
          </a:p>
          <a:p>
            <a:r>
              <a:rPr lang="es-ES" sz="2400" dirty="0"/>
              <a:t>Agustín de la Chiesa </a:t>
            </a:r>
          </a:p>
          <a:p>
            <a:r>
              <a:rPr lang="es-ES" sz="2400" dirty="0"/>
              <a:t>1620 </a:t>
            </a:r>
            <a:r>
              <a:rPr lang="es-ES" sz="2400" dirty="0" err="1"/>
              <a:t>Theatrum</a:t>
            </a:r>
            <a:r>
              <a:rPr lang="es-ES" sz="2400" dirty="0"/>
              <a:t> </a:t>
            </a:r>
            <a:r>
              <a:rPr lang="es-ES" sz="2400" dirty="0" err="1"/>
              <a:t>literatar</a:t>
            </a:r>
            <a:r>
              <a:rPr lang="es-ES" sz="2400" dirty="0"/>
              <a:t> </a:t>
            </a:r>
            <a:r>
              <a:rPr lang="es-ES" sz="2400" dirty="0" err="1"/>
              <a:t>feminarum</a:t>
            </a:r>
            <a:endParaRPr lang="es-ES" sz="2400" dirty="0"/>
          </a:p>
          <a:p>
            <a:endParaRPr lang="es-ES" sz="2400" dirty="0"/>
          </a:p>
          <a:p>
            <a:r>
              <a:rPr lang="es-ES" sz="2400" dirty="0" err="1"/>
              <a:t>Margerite</a:t>
            </a:r>
            <a:r>
              <a:rPr lang="es-ES" sz="2400" dirty="0"/>
              <a:t> Buffet</a:t>
            </a:r>
          </a:p>
          <a:p>
            <a:r>
              <a:rPr lang="es-ES" sz="2400" dirty="0"/>
              <a:t>1668 - </a:t>
            </a:r>
            <a:r>
              <a:rPr lang="es-ES" sz="2400" dirty="0" err="1"/>
              <a:t>Eloge</a:t>
            </a:r>
            <a:r>
              <a:rPr lang="es-ES" sz="2400" dirty="0"/>
              <a:t> des </a:t>
            </a:r>
            <a:r>
              <a:rPr lang="es-ES" sz="2400" dirty="0" err="1"/>
              <a:t>illustres</a:t>
            </a:r>
            <a:r>
              <a:rPr lang="es-ES" sz="2400" dirty="0"/>
              <a:t> </a:t>
            </a:r>
            <a:r>
              <a:rPr lang="es-ES" sz="2400" dirty="0" err="1"/>
              <a:t>sçavants</a:t>
            </a:r>
            <a:r>
              <a:rPr lang="es-ES" sz="2400" dirty="0"/>
              <a:t> </a:t>
            </a:r>
            <a:r>
              <a:rPr lang="es-ES" sz="2400" dirty="0" err="1"/>
              <a:t>anciennes</a:t>
            </a:r>
            <a:r>
              <a:rPr lang="es-ES" sz="2400" dirty="0"/>
              <a:t> et </a:t>
            </a:r>
            <a:r>
              <a:rPr lang="es-ES" sz="2400" dirty="0" err="1"/>
              <a:t>modernes</a:t>
            </a:r>
            <a:r>
              <a:rPr lang="es-ES" sz="2400" dirty="0"/>
              <a:t> </a:t>
            </a:r>
          </a:p>
        </p:txBody>
      </p:sp>
    </p:spTree>
    <p:extLst>
      <p:ext uri="{BB962C8B-B14F-4D97-AF65-F5344CB8AC3E}">
        <p14:creationId xmlns:p14="http://schemas.microsoft.com/office/powerpoint/2010/main" val="37832867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Beatrice Potter </a:t>
            </a:r>
            <a:r>
              <a:rPr lang="es-ES" dirty="0" err="1"/>
              <a:t>Webb</a:t>
            </a:r>
            <a:r>
              <a:rPr lang="es-ES" dirty="0"/>
              <a:t> </a:t>
            </a:r>
            <a:r>
              <a:rPr lang="es-MX" dirty="0"/>
              <a:t>(1858-1943)</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737865"/>
            <a:ext cx="7670222" cy="4893647"/>
          </a:xfrm>
          <a:prstGeom prst="rect">
            <a:avLst/>
          </a:prstGeom>
          <a:noFill/>
        </p:spPr>
        <p:txBody>
          <a:bodyPr wrap="square" rtlCol="0">
            <a:spAutoFit/>
          </a:bodyPr>
          <a:lstStyle/>
          <a:p>
            <a:r>
              <a:rPr lang="es-MX" sz="2400" dirty="0"/>
              <a:t>Los estudios de Beatrice Potter Webb se centran, principalmente, en la economía política y en la sociología del trabajo: cooperativismo, derechos laborales, sindicalismo, etc. </a:t>
            </a:r>
          </a:p>
          <a:p>
            <a:endParaRPr lang="es-MX" sz="2400" dirty="0"/>
          </a:p>
          <a:p>
            <a:r>
              <a:rPr lang="es-MX" sz="2400" dirty="0"/>
              <a:t>Tiene importantes trabajos sobre el socialismo fabiano y además tuvo estrechos contactos con la URSS.</a:t>
            </a:r>
          </a:p>
          <a:p>
            <a:endParaRPr lang="es-MX" sz="2400" dirty="0"/>
          </a:p>
          <a:p>
            <a:r>
              <a:rPr lang="es-MX" sz="2400" dirty="0"/>
              <a:t>Fue una de las primeras en incorporar la observación en sus métodos de análisis, práctica aprendida de H. Spencer, autor que le marcaría profundamente. </a:t>
            </a:r>
          </a:p>
          <a:p>
            <a:endParaRPr lang="es-MX" sz="2400" dirty="0"/>
          </a:p>
          <a:p>
            <a:endParaRPr lang="es-ES" sz="2400" dirty="0"/>
          </a:p>
        </p:txBody>
      </p:sp>
    </p:spTree>
    <p:extLst>
      <p:ext uri="{BB962C8B-B14F-4D97-AF65-F5344CB8AC3E}">
        <p14:creationId xmlns:p14="http://schemas.microsoft.com/office/powerpoint/2010/main" val="31756390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Beatrice Potter </a:t>
            </a:r>
            <a:r>
              <a:rPr lang="es-ES" dirty="0" err="1"/>
              <a:t>Webb</a:t>
            </a:r>
            <a:r>
              <a:rPr lang="es-ES" dirty="0"/>
              <a:t> </a:t>
            </a:r>
            <a:r>
              <a:rPr lang="es-MX" dirty="0"/>
              <a:t>(1858-1943)</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599319"/>
            <a:ext cx="7670222" cy="6370975"/>
          </a:xfrm>
          <a:prstGeom prst="rect">
            <a:avLst/>
          </a:prstGeom>
          <a:noFill/>
        </p:spPr>
        <p:txBody>
          <a:bodyPr wrap="square" rtlCol="0">
            <a:spAutoFit/>
          </a:bodyPr>
          <a:lstStyle/>
          <a:p>
            <a:r>
              <a:rPr lang="es-MX" sz="2400" dirty="0"/>
              <a:t>Su método</a:t>
            </a:r>
          </a:p>
          <a:p>
            <a:endParaRPr lang="es-MX" sz="2400" dirty="0"/>
          </a:p>
          <a:p>
            <a:r>
              <a:rPr lang="es-MX" sz="2400" dirty="0"/>
              <a:t>Beatrice constata que para comprender lo social era preciso contar con información suficiente, observar y diseccionar los hechos. Es decir, contar con un método científico.</a:t>
            </a:r>
          </a:p>
          <a:p>
            <a:endParaRPr lang="es-MX" sz="2400" dirty="0"/>
          </a:p>
          <a:p>
            <a:r>
              <a:rPr lang="es-MX" sz="2400" dirty="0"/>
              <a:t>Esto la lleva incluso a disfrazarse de trabajadora para poder obtener información fidedigna.</a:t>
            </a:r>
          </a:p>
          <a:p>
            <a:endParaRPr lang="es-MX" sz="2400" dirty="0"/>
          </a:p>
          <a:p>
            <a:r>
              <a:rPr lang="es-MX" sz="2400" dirty="0"/>
              <a:t>Aprendió a combinar adecuadamente la observación personal con el método estadístico. </a:t>
            </a:r>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26867425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Beatrice Potter </a:t>
            </a:r>
            <a:r>
              <a:rPr lang="es-ES" dirty="0" err="1"/>
              <a:t>Webb</a:t>
            </a:r>
            <a:r>
              <a:rPr lang="es-ES" dirty="0"/>
              <a:t> </a:t>
            </a:r>
            <a:r>
              <a:rPr lang="es-MX" dirty="0"/>
              <a:t>(1858-1943)</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737865"/>
            <a:ext cx="7670222" cy="4524315"/>
          </a:xfrm>
          <a:prstGeom prst="rect">
            <a:avLst/>
          </a:prstGeom>
          <a:noFill/>
        </p:spPr>
        <p:txBody>
          <a:bodyPr wrap="square" rtlCol="0">
            <a:spAutoFit/>
          </a:bodyPr>
          <a:lstStyle/>
          <a:p>
            <a:r>
              <a:rPr lang="es-MX" sz="2400" dirty="0"/>
              <a:t>Sus aportes</a:t>
            </a:r>
          </a:p>
          <a:p>
            <a:endParaRPr lang="es-MX" sz="2400" dirty="0"/>
          </a:p>
          <a:p>
            <a:r>
              <a:rPr lang="es-MX" sz="2400" dirty="0"/>
              <a:t>Beatrice parte de la idea del darwinismo social que le había transmitido Herbert Spencer. </a:t>
            </a:r>
          </a:p>
          <a:p>
            <a:endParaRPr lang="es-MX" sz="2400" dirty="0"/>
          </a:p>
          <a:p>
            <a:r>
              <a:rPr lang="es-MX" sz="2400" dirty="0"/>
              <a:t>Sin embargo, al conocer la realidad social desde abajo (vive con una familia de la clase trabajadora una pequeña temporada), queda impactada por la miseria y las condiciones materiales de existencia de ese grupo social.</a:t>
            </a:r>
          </a:p>
          <a:p>
            <a:endParaRPr lang="es-MX" sz="2400" dirty="0"/>
          </a:p>
          <a:p>
            <a:endParaRPr lang="es-ES" sz="2400" dirty="0"/>
          </a:p>
        </p:txBody>
      </p:sp>
    </p:spTree>
    <p:extLst>
      <p:ext uri="{BB962C8B-B14F-4D97-AF65-F5344CB8AC3E}">
        <p14:creationId xmlns:p14="http://schemas.microsoft.com/office/powerpoint/2010/main" val="15879788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Beatrice Potter </a:t>
            </a:r>
            <a:r>
              <a:rPr lang="es-ES" dirty="0" err="1"/>
              <a:t>Webb</a:t>
            </a:r>
            <a:r>
              <a:rPr lang="es-ES" dirty="0"/>
              <a:t> </a:t>
            </a:r>
            <a:r>
              <a:rPr lang="es-MX" dirty="0"/>
              <a:t>(1858-1943)</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599319"/>
            <a:ext cx="7670222" cy="4893647"/>
          </a:xfrm>
          <a:prstGeom prst="rect">
            <a:avLst/>
          </a:prstGeom>
          <a:noFill/>
        </p:spPr>
        <p:txBody>
          <a:bodyPr wrap="square" rtlCol="0">
            <a:spAutoFit/>
          </a:bodyPr>
          <a:lstStyle/>
          <a:p>
            <a:endParaRPr lang="es-MX" sz="2400" dirty="0"/>
          </a:p>
          <a:p>
            <a:r>
              <a:rPr lang="es-MX" sz="2400" dirty="0"/>
              <a:t>Uno de sus principales aportes teóricos es el realtivo a la responsabilidad compartida en los males sociales: </a:t>
            </a:r>
          </a:p>
          <a:p>
            <a:endParaRPr lang="es-MX" sz="2400" dirty="0"/>
          </a:p>
          <a:p>
            <a:r>
              <a:rPr lang="es-MX" sz="2400" dirty="0"/>
              <a:t>Constata que los trabajadores no sólo estaban explotados por los dueños, sino por todo aquel que consumía el producto de su esfuerzo. </a:t>
            </a:r>
          </a:p>
          <a:p>
            <a:endParaRPr lang="es-MX" sz="2400" dirty="0"/>
          </a:p>
          <a:p>
            <a:r>
              <a:rPr lang="es-MX" sz="2400" dirty="0"/>
              <a:t>Para ella había que ver la explotación social como un todo. </a:t>
            </a:r>
          </a:p>
          <a:p>
            <a:endParaRPr lang="es-MX" sz="2400" dirty="0"/>
          </a:p>
          <a:p>
            <a:endParaRPr lang="es-MX" sz="2400" dirty="0"/>
          </a:p>
          <a:p>
            <a:endParaRPr lang="es-ES" sz="2400" dirty="0"/>
          </a:p>
        </p:txBody>
      </p:sp>
    </p:spTree>
    <p:extLst>
      <p:ext uri="{BB962C8B-B14F-4D97-AF65-F5344CB8AC3E}">
        <p14:creationId xmlns:p14="http://schemas.microsoft.com/office/powerpoint/2010/main" val="24442667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Beatrice Potter </a:t>
            </a:r>
            <a:r>
              <a:rPr lang="es-ES" dirty="0" err="1"/>
              <a:t>Webb</a:t>
            </a:r>
            <a:r>
              <a:rPr lang="es-ES" dirty="0"/>
              <a:t> </a:t>
            </a:r>
            <a:r>
              <a:rPr lang="es-MX" dirty="0"/>
              <a:t>(1858-1943)</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898082"/>
            <a:ext cx="7670222" cy="3785652"/>
          </a:xfrm>
          <a:prstGeom prst="rect">
            <a:avLst/>
          </a:prstGeom>
          <a:noFill/>
        </p:spPr>
        <p:txBody>
          <a:bodyPr wrap="square" rtlCol="0">
            <a:spAutoFit/>
          </a:bodyPr>
          <a:lstStyle/>
          <a:p>
            <a:r>
              <a:rPr lang="es-MX" sz="2400" dirty="0"/>
              <a:t>Eso la conduce a darse cuenta de algo fundamental: la solución para la miseria y la explotación no podía estar en la caridad, en tanto ayuda escasa, fragmentada e ineficiente.</a:t>
            </a:r>
          </a:p>
          <a:p>
            <a:endParaRPr lang="es-MX" sz="2400" dirty="0"/>
          </a:p>
          <a:p>
            <a:r>
              <a:rPr lang="es-MX" sz="2400" dirty="0"/>
              <a:t>La solución se encontraba en transformar radicalmente la sociedad.</a:t>
            </a:r>
          </a:p>
          <a:p>
            <a:endParaRPr lang="es-MX" sz="2400" dirty="0"/>
          </a:p>
          <a:p>
            <a:endParaRPr lang="es-MX" sz="2400" dirty="0"/>
          </a:p>
          <a:p>
            <a:endParaRPr lang="es-ES" sz="2400" dirty="0"/>
          </a:p>
        </p:txBody>
      </p:sp>
    </p:spTree>
    <p:extLst>
      <p:ext uri="{BB962C8B-B14F-4D97-AF65-F5344CB8AC3E}">
        <p14:creationId xmlns:p14="http://schemas.microsoft.com/office/powerpoint/2010/main" val="10442038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Beatrice Potter </a:t>
            </a:r>
            <a:r>
              <a:rPr lang="es-ES" dirty="0" err="1"/>
              <a:t>Webb</a:t>
            </a:r>
            <a:r>
              <a:rPr lang="es-ES" dirty="0"/>
              <a:t> </a:t>
            </a:r>
            <a:r>
              <a:rPr lang="es-MX" dirty="0"/>
              <a:t>(1858-1943)</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737865"/>
            <a:ext cx="7670222" cy="4893647"/>
          </a:xfrm>
          <a:prstGeom prst="rect">
            <a:avLst/>
          </a:prstGeom>
          <a:noFill/>
        </p:spPr>
        <p:txBody>
          <a:bodyPr wrap="square" rtlCol="0">
            <a:spAutoFit/>
          </a:bodyPr>
          <a:lstStyle/>
          <a:p>
            <a:r>
              <a:rPr lang="es-MX" sz="2400" dirty="0"/>
              <a:t>Otra faceta importante de Beatrice es la relativa a la sociología del trabajo a través de 3 vertientes:</a:t>
            </a:r>
          </a:p>
          <a:p>
            <a:endParaRPr lang="es-MX" sz="2400" dirty="0"/>
          </a:p>
          <a:p>
            <a:pPr marL="457200" indent="-457200">
              <a:buFont typeface="+mj-lt"/>
              <a:buAutoNum type="arabicPeriod"/>
            </a:pPr>
            <a:r>
              <a:rPr lang="es-MX" sz="2400" dirty="0"/>
              <a:t>La importancia de la regulación de las condiciones de trabajo.</a:t>
            </a:r>
          </a:p>
          <a:p>
            <a:pPr marL="457200" indent="-457200">
              <a:buFont typeface="+mj-lt"/>
              <a:buAutoNum type="arabicPeriod"/>
            </a:pPr>
            <a:endParaRPr lang="es-MX" sz="2400" dirty="0"/>
          </a:p>
          <a:p>
            <a:pPr marL="457200" indent="-457200">
              <a:buFont typeface="+mj-lt"/>
              <a:buAutoNum type="arabicPeriod"/>
            </a:pPr>
            <a:r>
              <a:rPr lang="es-MX" sz="2400" dirty="0"/>
              <a:t>La importancia del movimiento sindical.</a:t>
            </a:r>
          </a:p>
          <a:p>
            <a:pPr marL="457200" indent="-457200">
              <a:buFont typeface="+mj-lt"/>
              <a:buAutoNum type="arabicPeriod"/>
            </a:pPr>
            <a:endParaRPr lang="es-MX" sz="2400" dirty="0"/>
          </a:p>
          <a:p>
            <a:pPr marL="457200" indent="-457200">
              <a:buFont typeface="+mj-lt"/>
              <a:buAutoNum type="arabicPeriod"/>
            </a:pPr>
            <a:r>
              <a:rPr lang="es-MX" sz="2400" dirty="0"/>
              <a:t>El cooperativismo como alternativa.</a:t>
            </a:r>
          </a:p>
          <a:p>
            <a:pPr marL="457200" indent="-457200">
              <a:buFont typeface="+mj-lt"/>
              <a:buAutoNum type="arabicPeriod"/>
            </a:pPr>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17126165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Beatrice Potter </a:t>
            </a:r>
            <a:r>
              <a:rPr lang="es-ES" dirty="0" err="1"/>
              <a:t>Webb</a:t>
            </a:r>
            <a:r>
              <a:rPr lang="es-ES" dirty="0"/>
              <a:t> </a:t>
            </a:r>
            <a:r>
              <a:rPr lang="es-MX" dirty="0"/>
              <a:t>(1858-1943)</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737865"/>
            <a:ext cx="7670222" cy="4524315"/>
          </a:xfrm>
          <a:prstGeom prst="rect">
            <a:avLst/>
          </a:prstGeom>
          <a:noFill/>
        </p:spPr>
        <p:txBody>
          <a:bodyPr wrap="square" rtlCol="0">
            <a:spAutoFit/>
          </a:bodyPr>
          <a:lstStyle/>
          <a:p>
            <a:r>
              <a:rPr lang="es-MX" sz="2400" dirty="0"/>
              <a:t>Para Beatrice la respuesta al problema de la pobreza estaba en una sociedad basada en instalaciones industriales autogestionadas, donde los propios trabajadores fueran los dueños del capital –desapareciendo así la figura del empresario capitalista. </a:t>
            </a:r>
          </a:p>
          <a:p>
            <a:endParaRPr lang="es-MX" sz="2400" dirty="0"/>
          </a:p>
          <a:p>
            <a:r>
              <a:rPr lang="es-MX" sz="2400" dirty="0"/>
              <a:t>Veía las cooperativas como una forma de asociación democrática esencial.</a:t>
            </a:r>
          </a:p>
          <a:p>
            <a:pPr marL="457200" indent="-457200">
              <a:buFont typeface="+mj-lt"/>
              <a:buAutoNum type="arabicPeriod"/>
            </a:pPr>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14913448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Beatrice Potter </a:t>
            </a:r>
            <a:r>
              <a:rPr lang="es-ES" dirty="0" err="1"/>
              <a:t>Webb</a:t>
            </a:r>
            <a:r>
              <a:rPr lang="es-ES" dirty="0"/>
              <a:t> </a:t>
            </a:r>
            <a:r>
              <a:rPr lang="es-MX" dirty="0"/>
              <a:t>(1858-1943)</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737865"/>
            <a:ext cx="7670222" cy="4524315"/>
          </a:xfrm>
          <a:prstGeom prst="rect">
            <a:avLst/>
          </a:prstGeom>
          <a:noFill/>
        </p:spPr>
        <p:txBody>
          <a:bodyPr wrap="square" rtlCol="0">
            <a:spAutoFit/>
          </a:bodyPr>
          <a:lstStyle/>
          <a:p>
            <a:r>
              <a:rPr lang="es-MX" sz="2400" dirty="0"/>
              <a:t>El sindicalismo debía estar conformado por líderes técnicamente formados y con una postura responsable en los procesos de negociación colectiva.</a:t>
            </a:r>
          </a:p>
          <a:p>
            <a:endParaRPr lang="es-MX" sz="2400" dirty="0"/>
          </a:p>
          <a:p>
            <a:r>
              <a:rPr lang="es-MX" sz="2400" dirty="0"/>
              <a:t>Para ella, el sindicalismo era la única vía para administrar eficientemente la industria en los estados democráticos, convirtiéndose en un auténtico servidor del bienestar colectivo. </a:t>
            </a:r>
          </a:p>
          <a:p>
            <a:pPr marL="457200" indent="-457200">
              <a:buFont typeface="+mj-lt"/>
              <a:buAutoNum type="arabicPeriod"/>
            </a:pPr>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5539641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Beatrice Potter </a:t>
            </a:r>
            <a:r>
              <a:rPr lang="es-ES" dirty="0" err="1"/>
              <a:t>Webb</a:t>
            </a:r>
            <a:r>
              <a:rPr lang="es-ES" dirty="0"/>
              <a:t> </a:t>
            </a:r>
            <a:r>
              <a:rPr lang="es-MX" dirty="0"/>
              <a:t>(1858-1943)</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737865"/>
            <a:ext cx="7670222" cy="4893647"/>
          </a:xfrm>
          <a:prstGeom prst="rect">
            <a:avLst/>
          </a:prstGeom>
          <a:noFill/>
        </p:spPr>
        <p:txBody>
          <a:bodyPr wrap="square" rtlCol="0">
            <a:spAutoFit/>
          </a:bodyPr>
          <a:lstStyle/>
          <a:p>
            <a:r>
              <a:rPr lang="es-MX" sz="2400" dirty="0"/>
              <a:t>Beatrice fue una crítica de la ley del valor de Marx.</a:t>
            </a:r>
          </a:p>
          <a:p>
            <a:endParaRPr lang="es-MX" sz="2400" dirty="0"/>
          </a:p>
          <a:p>
            <a:r>
              <a:rPr lang="es-MX" sz="2400" dirty="0"/>
              <a:t>También estaba en desacuerdo con la teoría del fondo de salarios (de la que se derivaba la reivindicación sindical de aumentos salariales).</a:t>
            </a:r>
          </a:p>
          <a:p>
            <a:endParaRPr lang="es-MX" sz="2400" dirty="0"/>
          </a:p>
          <a:p>
            <a:r>
              <a:rPr lang="es-MX" sz="2400" dirty="0"/>
              <a:t>Planteaba la necesidad de un ingreso salarial mínimo nacional, por ley y para todos los ciudadanos, que incluyese adicionalmente aspectos como educación, salud y ocio.</a:t>
            </a:r>
          </a:p>
          <a:p>
            <a:endParaRPr lang="es-MX" sz="2400" dirty="0"/>
          </a:p>
          <a:p>
            <a:endParaRPr lang="es-MX" sz="2400" dirty="0"/>
          </a:p>
          <a:p>
            <a:endParaRPr lang="es-ES" sz="2400" dirty="0"/>
          </a:p>
        </p:txBody>
      </p:sp>
    </p:spTree>
    <p:extLst>
      <p:ext uri="{BB962C8B-B14F-4D97-AF65-F5344CB8AC3E}">
        <p14:creationId xmlns:p14="http://schemas.microsoft.com/office/powerpoint/2010/main" val="3178159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Beatrice Potter </a:t>
            </a:r>
            <a:r>
              <a:rPr lang="es-ES" dirty="0" err="1"/>
              <a:t>Webb</a:t>
            </a:r>
            <a:r>
              <a:rPr lang="es-ES" dirty="0"/>
              <a:t> </a:t>
            </a:r>
            <a:r>
              <a:rPr lang="es-MX" dirty="0"/>
              <a:t>(1858-1943)</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737865"/>
            <a:ext cx="7670222" cy="4893647"/>
          </a:xfrm>
          <a:prstGeom prst="rect">
            <a:avLst/>
          </a:prstGeom>
          <a:noFill/>
        </p:spPr>
        <p:txBody>
          <a:bodyPr wrap="square" rtlCol="0">
            <a:spAutoFit/>
          </a:bodyPr>
          <a:lstStyle/>
          <a:p>
            <a:r>
              <a:rPr lang="es-MX" sz="2400" dirty="0"/>
              <a:t>Su conversión a las ideas socialistas (fabianas) fue fruto de sus análisis teóricos.</a:t>
            </a:r>
          </a:p>
          <a:p>
            <a:endParaRPr lang="es-MX" sz="2400" dirty="0"/>
          </a:p>
          <a:p>
            <a:r>
              <a:rPr lang="es-MX" sz="2400" dirty="0"/>
              <a:t>Constató que la exhortación a empresarios y trabajadores no eran suficientes: la explotación laboral era la consecuencia lógica de permitir la actuación incontrolada de la libre competencia. </a:t>
            </a:r>
          </a:p>
          <a:p>
            <a:endParaRPr lang="es-MX" sz="2400" dirty="0"/>
          </a:p>
          <a:p>
            <a:r>
              <a:rPr lang="es-MX" sz="2400" dirty="0"/>
              <a:t>Sin embargo y a diferencia de Marx, Beatrice no creía que la solución estaba en el conflicto, sino en las pequeñas reformas graduales.</a:t>
            </a:r>
          </a:p>
          <a:p>
            <a:endParaRPr lang="es-MX" sz="2400" dirty="0"/>
          </a:p>
          <a:p>
            <a:endParaRPr lang="es-ES" sz="2400" dirty="0"/>
          </a:p>
        </p:txBody>
      </p:sp>
    </p:spTree>
    <p:extLst>
      <p:ext uri="{BB962C8B-B14F-4D97-AF65-F5344CB8AC3E}">
        <p14:creationId xmlns:p14="http://schemas.microsoft.com/office/powerpoint/2010/main" val="3518059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467430" y="1334685"/>
            <a:ext cx="7702815" cy="5632311"/>
          </a:xfrm>
          <a:prstGeom prst="rect">
            <a:avLst/>
          </a:prstGeom>
          <a:noFill/>
        </p:spPr>
        <p:txBody>
          <a:bodyPr wrap="square" rtlCol="0">
            <a:spAutoFit/>
          </a:bodyPr>
          <a:lstStyle/>
          <a:p>
            <a:r>
              <a:rPr lang="es-ES" sz="2400" dirty="0"/>
              <a:t>Gilles </a:t>
            </a:r>
            <a:r>
              <a:rPr lang="es-ES" sz="2400" dirty="0" err="1"/>
              <a:t>Menage</a:t>
            </a:r>
            <a:endParaRPr lang="es-ES" sz="2400" dirty="0"/>
          </a:p>
          <a:p>
            <a:r>
              <a:rPr lang="es-ES" sz="2400" dirty="0"/>
              <a:t>1690 - Historia </a:t>
            </a:r>
            <a:r>
              <a:rPr lang="es-ES" sz="2400" dirty="0" err="1"/>
              <a:t>mulierum</a:t>
            </a:r>
            <a:r>
              <a:rPr lang="es-ES" sz="2400" dirty="0"/>
              <a:t> </a:t>
            </a:r>
            <a:r>
              <a:rPr lang="es-ES" sz="2400" dirty="0" err="1"/>
              <a:t>philosopharum</a:t>
            </a:r>
            <a:r>
              <a:rPr lang="es-ES" sz="2400" dirty="0"/>
              <a:t>  (sobre las filósofas antiguas y contemporáneas, para apoyar su propuesta de que las mujeres fueran admitidas en la </a:t>
            </a:r>
            <a:r>
              <a:rPr lang="es-ES" sz="2400" dirty="0" err="1"/>
              <a:t>Académie</a:t>
            </a:r>
            <a:r>
              <a:rPr lang="es-ES" sz="2400" dirty="0"/>
              <a:t> </a:t>
            </a:r>
            <a:r>
              <a:rPr lang="es-ES" sz="2400" dirty="0" err="1"/>
              <a:t>Francaise</a:t>
            </a:r>
            <a:r>
              <a:rPr lang="es-ES" sz="2400" dirty="0"/>
              <a:t>.) </a:t>
            </a:r>
          </a:p>
          <a:p>
            <a:endParaRPr lang="es-ES" sz="2400" dirty="0"/>
          </a:p>
          <a:p>
            <a:r>
              <a:rPr lang="es-ES" sz="2400" dirty="0" err="1"/>
              <a:t>Jérome</a:t>
            </a:r>
            <a:r>
              <a:rPr lang="es-ES" sz="2400" dirty="0"/>
              <a:t> </a:t>
            </a:r>
            <a:r>
              <a:rPr lang="es-ES" sz="2400" dirty="0" err="1"/>
              <a:t>Lalande</a:t>
            </a:r>
            <a:endParaRPr lang="es-ES" sz="2400" dirty="0"/>
          </a:p>
          <a:p>
            <a:r>
              <a:rPr lang="es-ES" sz="2400" dirty="0"/>
              <a:t>1786 -  </a:t>
            </a:r>
            <a:r>
              <a:rPr lang="es-ES" sz="2400" dirty="0" err="1"/>
              <a:t>Astronomie</a:t>
            </a:r>
            <a:r>
              <a:rPr lang="es-ES" sz="2400" dirty="0"/>
              <a:t> des </a:t>
            </a:r>
            <a:r>
              <a:rPr lang="es-ES" sz="2400" dirty="0" err="1"/>
              <a:t>dames</a:t>
            </a:r>
            <a:r>
              <a:rPr lang="es-ES" sz="2400" dirty="0"/>
              <a:t> (1786) </a:t>
            </a:r>
          </a:p>
          <a:p>
            <a:endParaRPr lang="es-ES" sz="2400" dirty="0"/>
          </a:p>
          <a:p>
            <a:r>
              <a:rPr lang="es-ES" sz="2400" dirty="0"/>
              <a:t>Christian Friedrich </a:t>
            </a:r>
            <a:r>
              <a:rPr lang="es-ES" sz="2400" dirty="0" err="1"/>
              <a:t>Harless</a:t>
            </a:r>
            <a:r>
              <a:rPr lang="es-ES" sz="2400" dirty="0"/>
              <a:t> </a:t>
            </a:r>
          </a:p>
          <a:p>
            <a:r>
              <a:rPr lang="es-ES" sz="2400" dirty="0"/>
              <a:t>1830 - La contribución de las mujeres a la ciencia natural, la salud y la curación. </a:t>
            </a:r>
          </a:p>
          <a:p>
            <a:endParaRPr lang="es-ES" sz="2400" dirty="0"/>
          </a:p>
          <a:p>
            <a:r>
              <a:rPr lang="es-ES" sz="2400" dirty="0"/>
              <a:t>Y un gran etcétera …</a:t>
            </a:r>
          </a:p>
          <a:p>
            <a:endParaRPr lang="es-ES" sz="2400" dirty="0"/>
          </a:p>
        </p:txBody>
      </p:sp>
    </p:spTree>
    <p:extLst>
      <p:ext uri="{BB962C8B-B14F-4D97-AF65-F5344CB8AC3E}">
        <p14:creationId xmlns:p14="http://schemas.microsoft.com/office/powerpoint/2010/main" val="25219594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Beatrice Potter </a:t>
            </a:r>
            <a:r>
              <a:rPr lang="es-ES" dirty="0" err="1"/>
              <a:t>Webb</a:t>
            </a:r>
            <a:r>
              <a:rPr lang="es-ES" dirty="0"/>
              <a:t> </a:t>
            </a:r>
            <a:r>
              <a:rPr lang="es-MX" dirty="0"/>
              <a:t>(1858-1943)</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737865"/>
            <a:ext cx="7670222" cy="4524315"/>
          </a:xfrm>
          <a:prstGeom prst="rect">
            <a:avLst/>
          </a:prstGeom>
          <a:noFill/>
        </p:spPr>
        <p:txBody>
          <a:bodyPr wrap="square" rtlCol="0">
            <a:spAutoFit/>
          </a:bodyPr>
          <a:lstStyle/>
          <a:p>
            <a:r>
              <a:rPr lang="es-MX" sz="2400" dirty="0"/>
              <a:t>Se trataba, por tanto, de desarrollar un socialismo de corte reformista, optando por un trabajo “lento” y pacífico en detrimento de cambios dramáticos.</a:t>
            </a:r>
          </a:p>
          <a:p>
            <a:endParaRPr lang="es-MX" sz="2400" dirty="0"/>
          </a:p>
          <a:p>
            <a:r>
              <a:rPr lang="es-MX" sz="2400" dirty="0"/>
              <a:t>‘Evolución en vez de Revolución. </a:t>
            </a:r>
          </a:p>
          <a:p>
            <a:endParaRPr lang="es-MX" sz="2400" dirty="0"/>
          </a:p>
          <a:p>
            <a:r>
              <a:rPr lang="es-MX" sz="2400" dirty="0"/>
              <a:t>El fabianismo representaba una solución intermedia entre el capitalismo individualista y el socialismo revolucionario. </a:t>
            </a:r>
          </a:p>
          <a:p>
            <a:endParaRPr lang="es-MX" sz="2400" dirty="0"/>
          </a:p>
          <a:p>
            <a:endParaRPr lang="es-MX" sz="2400" dirty="0"/>
          </a:p>
          <a:p>
            <a:endParaRPr lang="es-ES" sz="2400" dirty="0"/>
          </a:p>
        </p:txBody>
      </p:sp>
    </p:spTree>
    <p:extLst>
      <p:ext uri="{BB962C8B-B14F-4D97-AF65-F5344CB8AC3E}">
        <p14:creationId xmlns:p14="http://schemas.microsoft.com/office/powerpoint/2010/main" val="93931808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384834"/>
            <a:ext cx="7556313" cy="1116106"/>
          </a:xfrm>
        </p:spPr>
        <p:txBody>
          <a:bodyPr/>
          <a:lstStyle/>
          <a:p>
            <a:r>
              <a:rPr lang="es-ES" dirty="0"/>
              <a:t>Beatrice Potter </a:t>
            </a:r>
            <a:r>
              <a:rPr lang="es-ES" dirty="0" err="1"/>
              <a:t>Webb</a:t>
            </a:r>
            <a:r>
              <a:rPr lang="es-ES" dirty="0"/>
              <a:t> </a:t>
            </a:r>
            <a:r>
              <a:rPr lang="es-MX" dirty="0"/>
              <a:t>(1858-1943)</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00023" y="1248583"/>
            <a:ext cx="7670222" cy="6740307"/>
          </a:xfrm>
          <a:prstGeom prst="rect">
            <a:avLst/>
          </a:prstGeom>
          <a:noFill/>
        </p:spPr>
        <p:txBody>
          <a:bodyPr wrap="square" rtlCol="0">
            <a:spAutoFit/>
          </a:bodyPr>
          <a:lstStyle/>
          <a:p>
            <a:r>
              <a:rPr lang="es-MX" sz="2400" dirty="0"/>
              <a:t>Y para ello la educación era fundamental.</a:t>
            </a:r>
          </a:p>
          <a:p>
            <a:endParaRPr lang="es-MX" sz="2400" dirty="0"/>
          </a:p>
          <a:p>
            <a:r>
              <a:rPr lang="es-MX" sz="2400" dirty="0"/>
              <a:t>Se trataba de influir en la opinión pública no tanto a través de Partidos u organizaciones de masas, sino a través de la educación de unos pocos (profesionales, intelectuales y dirigentes) con el fin de favorecer en el mediano plazo la puesta en práctica de reformas de gobierno. </a:t>
            </a:r>
          </a:p>
          <a:p>
            <a:endParaRPr lang="es-MX" sz="2400" dirty="0"/>
          </a:p>
          <a:p>
            <a:r>
              <a:rPr lang="es-MX" sz="2400" dirty="0"/>
              <a:t>Su obra, en ese sentido, fue muy sencilla, buscando llegar al entendimiento del común de los ciudadanos. Había que “impregnar” a la gente de las nuevas ideas, acelerando el inevitable proceso de desarrollo de la sociedad hacia el socialismo. </a:t>
            </a:r>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24009786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MUCHAS GRACIAS</a:t>
            </a:r>
          </a:p>
        </p:txBody>
      </p:sp>
    </p:spTree>
    <p:extLst>
      <p:ext uri="{BB962C8B-B14F-4D97-AF65-F5344CB8AC3E}">
        <p14:creationId xmlns:p14="http://schemas.microsoft.com/office/powerpoint/2010/main" val="1159195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40680" y="991277"/>
            <a:ext cx="7702815" cy="4893647"/>
          </a:xfrm>
          <a:prstGeom prst="rect">
            <a:avLst/>
          </a:prstGeom>
          <a:noFill/>
        </p:spPr>
        <p:txBody>
          <a:bodyPr wrap="square" rtlCol="0">
            <a:spAutoFit/>
          </a:bodyPr>
          <a:lstStyle/>
          <a:p>
            <a:r>
              <a:rPr lang="es-ES" sz="2400" dirty="0"/>
              <a:t>Ello nos permite descubrir a numerosas mujeres científicas europeas casi desconocidas: </a:t>
            </a:r>
          </a:p>
          <a:p>
            <a:endParaRPr lang="es-ES" sz="2400" dirty="0"/>
          </a:p>
          <a:p>
            <a:r>
              <a:rPr lang="es-ES" sz="2000" dirty="0" err="1"/>
              <a:t>Aglaonike</a:t>
            </a:r>
            <a:r>
              <a:rPr lang="es-ES" sz="2000" dirty="0"/>
              <a:t> e </a:t>
            </a:r>
            <a:r>
              <a:rPr lang="es-ES" sz="2000" dirty="0" err="1"/>
              <a:t>Hipatia</a:t>
            </a:r>
            <a:r>
              <a:rPr lang="es-ES" sz="2000" dirty="0"/>
              <a:t>, en la antigüedad, </a:t>
            </a:r>
            <a:r>
              <a:rPr lang="es-ES" sz="2000" dirty="0" err="1"/>
              <a:t>Roswita</a:t>
            </a:r>
            <a:r>
              <a:rPr lang="es-ES" sz="2000" dirty="0"/>
              <a:t> e </a:t>
            </a:r>
            <a:r>
              <a:rPr lang="es-ES" sz="2000" dirty="0" err="1"/>
              <a:t>Hildegarda</a:t>
            </a:r>
            <a:r>
              <a:rPr lang="es-ES" sz="2000" dirty="0"/>
              <a:t> de </a:t>
            </a:r>
            <a:r>
              <a:rPr lang="es-ES" sz="2000" dirty="0" err="1"/>
              <a:t>Bingen</a:t>
            </a:r>
            <a:r>
              <a:rPr lang="es-ES" sz="2000" dirty="0"/>
              <a:t>, en la Edad Media. </a:t>
            </a:r>
            <a:r>
              <a:rPr lang="es-ES" sz="2000" dirty="0" err="1"/>
              <a:t>Maria</a:t>
            </a:r>
            <a:r>
              <a:rPr lang="es-ES" sz="2000" dirty="0"/>
              <a:t> </a:t>
            </a:r>
            <a:r>
              <a:rPr lang="es-ES" sz="2000" dirty="0" err="1"/>
              <a:t>Ardinghelli</a:t>
            </a:r>
            <a:r>
              <a:rPr lang="es-ES" sz="2000" dirty="0"/>
              <a:t>, </a:t>
            </a:r>
            <a:r>
              <a:rPr lang="es-ES" sz="2000" dirty="0" err="1"/>
              <a:t>Tarquinia</a:t>
            </a:r>
            <a:r>
              <a:rPr lang="es-ES" sz="2000" dirty="0"/>
              <a:t> </a:t>
            </a:r>
            <a:r>
              <a:rPr lang="es-ES" sz="2000" dirty="0" err="1"/>
              <a:t>Molza</a:t>
            </a:r>
            <a:r>
              <a:rPr lang="es-ES" sz="2000" dirty="0"/>
              <a:t>, Cristina </a:t>
            </a:r>
            <a:r>
              <a:rPr lang="es-ES" sz="2000" dirty="0" err="1"/>
              <a:t>Rocatti</a:t>
            </a:r>
            <a:r>
              <a:rPr lang="es-ES" sz="2000" dirty="0"/>
              <a:t>, Elena </a:t>
            </a:r>
            <a:r>
              <a:rPr lang="es-ES" sz="2000" dirty="0" err="1"/>
              <a:t>Cornaro</a:t>
            </a:r>
            <a:r>
              <a:rPr lang="es-ES" sz="2000" dirty="0"/>
              <a:t> </a:t>
            </a:r>
            <a:r>
              <a:rPr lang="es-ES" sz="2000" dirty="0" err="1"/>
              <a:t>Piscopia</a:t>
            </a:r>
            <a:r>
              <a:rPr lang="es-ES" sz="2000" dirty="0"/>
              <a:t>, </a:t>
            </a:r>
            <a:r>
              <a:rPr lang="es-ES" sz="2000" dirty="0" err="1"/>
              <a:t>Maria</a:t>
            </a:r>
            <a:r>
              <a:rPr lang="es-ES" sz="2000" dirty="0"/>
              <a:t> Gaetana </a:t>
            </a:r>
            <a:r>
              <a:rPr lang="es-ES" sz="2000" dirty="0" err="1"/>
              <a:t>Agnesi</a:t>
            </a:r>
            <a:r>
              <a:rPr lang="es-ES" sz="2000" dirty="0"/>
              <a:t>, y Laura </a:t>
            </a:r>
            <a:r>
              <a:rPr lang="es-ES" sz="2000" dirty="0" err="1"/>
              <a:t>Bassi</a:t>
            </a:r>
            <a:r>
              <a:rPr lang="es-ES" sz="2000" dirty="0"/>
              <a:t>, </a:t>
            </a:r>
            <a:r>
              <a:rPr lang="es-ES" sz="2000" dirty="0" err="1"/>
              <a:t>Aphra</a:t>
            </a:r>
            <a:r>
              <a:rPr lang="es-ES" sz="2000" dirty="0"/>
              <a:t> </a:t>
            </a:r>
            <a:r>
              <a:rPr lang="es-ES" sz="2000" dirty="0" err="1"/>
              <a:t>Behn</a:t>
            </a:r>
            <a:r>
              <a:rPr lang="es-ES" sz="2000" dirty="0"/>
              <a:t>, Augusta Ada Byron </a:t>
            </a:r>
            <a:r>
              <a:rPr lang="es-ES" sz="2000" dirty="0" err="1"/>
              <a:t>Lovelace</a:t>
            </a:r>
            <a:r>
              <a:rPr lang="es-ES" sz="2000" dirty="0"/>
              <a:t>, Mary </a:t>
            </a:r>
            <a:r>
              <a:rPr lang="es-ES" sz="2000" dirty="0" err="1"/>
              <a:t>Orr</a:t>
            </a:r>
            <a:r>
              <a:rPr lang="es-ES" sz="2000" dirty="0"/>
              <a:t> </a:t>
            </a:r>
            <a:r>
              <a:rPr lang="es-ES" sz="2000" dirty="0" err="1"/>
              <a:t>Evershed</a:t>
            </a:r>
            <a:r>
              <a:rPr lang="es-ES" sz="2000" dirty="0"/>
              <a:t>, </a:t>
            </a:r>
            <a:r>
              <a:rPr lang="es-ES" sz="2000" dirty="0" err="1"/>
              <a:t>Williamina</a:t>
            </a:r>
            <a:r>
              <a:rPr lang="es-ES" sz="2000" dirty="0"/>
              <a:t> </a:t>
            </a:r>
            <a:r>
              <a:rPr lang="es-ES" sz="2000" dirty="0" err="1"/>
              <a:t>Paton</a:t>
            </a:r>
            <a:r>
              <a:rPr lang="es-ES" sz="2000" dirty="0"/>
              <a:t> Stevens Fleming, Margaret Lindsay Murray </a:t>
            </a:r>
            <a:r>
              <a:rPr lang="es-ES" sz="2000" dirty="0" err="1"/>
              <a:t>Huggins</a:t>
            </a:r>
            <a:r>
              <a:rPr lang="es-ES" sz="2000" dirty="0"/>
              <a:t>, Christine </a:t>
            </a:r>
            <a:r>
              <a:rPr lang="es-ES" sz="2000" dirty="0" err="1"/>
              <a:t>Ladd</a:t>
            </a:r>
            <a:r>
              <a:rPr lang="es-ES" sz="2000" dirty="0"/>
              <a:t>‑Franklin, </a:t>
            </a:r>
            <a:r>
              <a:rPr lang="es-ES" sz="2000" dirty="0" err="1"/>
              <a:t>Henrietta</a:t>
            </a:r>
            <a:r>
              <a:rPr lang="es-ES" sz="2000" dirty="0"/>
              <a:t> </a:t>
            </a:r>
            <a:r>
              <a:rPr lang="es-ES" sz="2000" dirty="0" err="1"/>
              <a:t>Swan</a:t>
            </a:r>
            <a:r>
              <a:rPr lang="es-ES" sz="2000" dirty="0"/>
              <a:t> </a:t>
            </a:r>
            <a:r>
              <a:rPr lang="es-ES" sz="2000" dirty="0" err="1"/>
              <a:t>Leavitt</a:t>
            </a:r>
            <a:r>
              <a:rPr lang="es-ES" sz="2000" dirty="0"/>
              <a:t>, </a:t>
            </a:r>
            <a:r>
              <a:rPr lang="es-ES" sz="2000" dirty="0" err="1"/>
              <a:t>Annie</a:t>
            </a:r>
            <a:r>
              <a:rPr lang="es-ES" sz="2000" dirty="0"/>
              <a:t> Russell </a:t>
            </a:r>
            <a:r>
              <a:rPr lang="es-ES" sz="2000" dirty="0" err="1"/>
              <a:t>Maunder</a:t>
            </a:r>
            <a:r>
              <a:rPr lang="es-ES" sz="2000" dirty="0"/>
              <a:t>, Charlotte Angas Scott, Mary Somerville, Anna Johnson </a:t>
            </a:r>
            <a:r>
              <a:rPr lang="es-ES" sz="2000" dirty="0" err="1"/>
              <a:t>Pell</a:t>
            </a:r>
            <a:r>
              <a:rPr lang="es-ES" sz="2000" dirty="0"/>
              <a:t> </a:t>
            </a:r>
            <a:r>
              <a:rPr lang="es-ES" sz="2000" dirty="0" err="1"/>
              <a:t>Wheeler</a:t>
            </a:r>
            <a:r>
              <a:rPr lang="es-ES" sz="2000" dirty="0"/>
              <a:t>, </a:t>
            </a:r>
            <a:r>
              <a:rPr lang="es-ES" sz="2000" dirty="0" err="1"/>
              <a:t>Caroline</a:t>
            </a:r>
            <a:r>
              <a:rPr lang="es-ES" sz="2000" dirty="0"/>
              <a:t> Herschel y </a:t>
            </a:r>
            <a:r>
              <a:rPr lang="es-ES" sz="2000" dirty="0" err="1"/>
              <a:t>Maria</a:t>
            </a:r>
            <a:r>
              <a:rPr lang="es-ES" sz="2000" dirty="0"/>
              <a:t> Mitchell, </a:t>
            </a:r>
            <a:r>
              <a:rPr lang="es-ES" sz="2000" dirty="0" err="1"/>
              <a:t>Maria</a:t>
            </a:r>
            <a:r>
              <a:rPr lang="es-ES" sz="2000" dirty="0"/>
              <a:t> </a:t>
            </a:r>
            <a:r>
              <a:rPr lang="es-ES" sz="2000" dirty="0" err="1"/>
              <a:t>Cunitz</a:t>
            </a:r>
            <a:r>
              <a:rPr lang="es-ES" sz="2000" dirty="0"/>
              <a:t>, </a:t>
            </a:r>
            <a:r>
              <a:rPr lang="es-ES" sz="2000" dirty="0" err="1"/>
              <a:t>Elisabetha</a:t>
            </a:r>
            <a:r>
              <a:rPr lang="es-ES" sz="2000" dirty="0"/>
              <a:t> </a:t>
            </a:r>
            <a:r>
              <a:rPr lang="es-ES" sz="2000" dirty="0" err="1"/>
              <a:t>Koopman</a:t>
            </a:r>
            <a:r>
              <a:rPr lang="es-ES" sz="2000" dirty="0"/>
              <a:t> </a:t>
            </a:r>
            <a:r>
              <a:rPr lang="es-ES" sz="2000" dirty="0" err="1"/>
              <a:t>Hevelius</a:t>
            </a:r>
            <a:r>
              <a:rPr lang="es-ES" sz="2000" dirty="0"/>
              <a:t>, María y Christine </a:t>
            </a:r>
            <a:r>
              <a:rPr lang="es-ES" sz="2000" dirty="0" err="1"/>
              <a:t>Kirch</a:t>
            </a:r>
            <a:r>
              <a:rPr lang="es-ES" sz="2000" dirty="0"/>
              <a:t>, Jeanne </a:t>
            </a:r>
            <a:r>
              <a:rPr lang="es-ES" sz="2000" dirty="0" err="1"/>
              <a:t>Dumée</a:t>
            </a:r>
            <a:r>
              <a:rPr lang="es-ES" sz="2000" dirty="0"/>
              <a:t>, </a:t>
            </a:r>
            <a:r>
              <a:rPr lang="es-ES" sz="2000" dirty="0" err="1"/>
              <a:t>Sophie</a:t>
            </a:r>
            <a:r>
              <a:rPr lang="es-ES" sz="2000" dirty="0"/>
              <a:t> Germain, Nicole </a:t>
            </a:r>
            <a:r>
              <a:rPr lang="es-ES" sz="2000" dirty="0" err="1"/>
              <a:t>Lepaute</a:t>
            </a:r>
            <a:r>
              <a:rPr lang="es-ES" sz="2000" dirty="0"/>
              <a:t>, </a:t>
            </a:r>
            <a:r>
              <a:rPr lang="es-ES" sz="2000" dirty="0" err="1"/>
              <a:t>Maria</a:t>
            </a:r>
            <a:r>
              <a:rPr lang="es-ES" sz="2000" dirty="0"/>
              <a:t> </a:t>
            </a:r>
            <a:r>
              <a:rPr lang="es-ES" sz="2000" dirty="0" err="1"/>
              <a:t>Goeppter</a:t>
            </a:r>
            <a:r>
              <a:rPr lang="es-ES" sz="2000" dirty="0"/>
              <a:t> Mayer, </a:t>
            </a:r>
            <a:r>
              <a:rPr lang="es-ES" sz="2000" dirty="0" err="1"/>
              <a:t>Sonya</a:t>
            </a:r>
            <a:r>
              <a:rPr lang="es-ES" sz="2000" dirty="0"/>
              <a:t> </a:t>
            </a:r>
            <a:r>
              <a:rPr lang="es-ES" sz="2000" dirty="0" err="1"/>
              <a:t>Vasilyevna</a:t>
            </a:r>
            <a:r>
              <a:rPr lang="es-ES" sz="2000" dirty="0"/>
              <a:t> </a:t>
            </a:r>
            <a:r>
              <a:rPr lang="es-ES" sz="2000" dirty="0" err="1"/>
              <a:t>Kovalevsky</a:t>
            </a:r>
            <a:r>
              <a:rPr lang="es-ES" sz="2000" dirty="0"/>
              <a:t>, Lise </a:t>
            </a:r>
            <a:r>
              <a:rPr lang="es-ES" sz="2000" dirty="0" err="1"/>
              <a:t>Meitner</a:t>
            </a:r>
            <a:r>
              <a:rPr lang="es-ES" sz="2000" dirty="0"/>
              <a:t> y Emmy </a:t>
            </a:r>
            <a:r>
              <a:rPr lang="es-ES" sz="2000" dirty="0" err="1"/>
              <a:t>Noether</a:t>
            </a:r>
            <a:r>
              <a:rPr lang="es-ES" sz="2000" dirty="0"/>
              <a:t>, por tan solo citar a unas cuantas.</a:t>
            </a:r>
          </a:p>
        </p:txBody>
      </p:sp>
    </p:spTree>
    <p:extLst>
      <p:ext uri="{BB962C8B-B14F-4D97-AF65-F5344CB8AC3E}">
        <p14:creationId xmlns:p14="http://schemas.microsoft.com/office/powerpoint/2010/main" val="2938342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40680" y="2228671"/>
            <a:ext cx="7702815" cy="1200329"/>
          </a:xfrm>
          <a:prstGeom prst="rect">
            <a:avLst/>
          </a:prstGeom>
          <a:noFill/>
        </p:spPr>
        <p:txBody>
          <a:bodyPr wrap="square" rtlCol="0">
            <a:spAutoFit/>
          </a:bodyPr>
          <a:lstStyle/>
          <a:p>
            <a:r>
              <a:rPr lang="es-ES" sz="2400" dirty="0"/>
              <a:t>No así resultan las mujeres del llamado Tercer Mundo. Ni siquiera podemos mostrar un listado de ellas, aunque no tengamos dudas de su existencia.</a:t>
            </a:r>
            <a:endParaRPr lang="es-ES" sz="2000" dirty="0"/>
          </a:p>
        </p:txBody>
      </p:sp>
    </p:spTree>
    <p:extLst>
      <p:ext uri="{BB962C8B-B14F-4D97-AF65-F5344CB8AC3E}">
        <p14:creationId xmlns:p14="http://schemas.microsoft.com/office/powerpoint/2010/main" val="4235947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540680" y="1822549"/>
            <a:ext cx="7702815" cy="3046988"/>
          </a:xfrm>
          <a:prstGeom prst="rect">
            <a:avLst/>
          </a:prstGeom>
          <a:noFill/>
        </p:spPr>
        <p:txBody>
          <a:bodyPr wrap="square" rtlCol="0">
            <a:spAutoFit/>
          </a:bodyPr>
          <a:lstStyle/>
          <a:p>
            <a:r>
              <a:rPr lang="es-ES" sz="2400" dirty="0"/>
              <a:t>¿Qué pasó entonces?</a:t>
            </a:r>
          </a:p>
          <a:p>
            <a:endParaRPr lang="es-ES" sz="2400" dirty="0"/>
          </a:p>
          <a:p>
            <a:r>
              <a:rPr lang="es-ES" sz="2400" dirty="0"/>
              <a:t>La historia se ha encargado de borrarlas mientras ha sido contada.</a:t>
            </a:r>
          </a:p>
          <a:p>
            <a:endParaRPr lang="es-ES" sz="2400" dirty="0"/>
          </a:p>
          <a:p>
            <a:r>
              <a:rPr lang="es-ES" sz="2400" dirty="0"/>
              <a:t>Los historiadores, incluso las historiadoras, han prestado muy poca atención a la relación que existe entre ciencia y género.</a:t>
            </a:r>
          </a:p>
        </p:txBody>
      </p:sp>
    </p:spTree>
    <p:extLst>
      <p:ext uri="{BB962C8B-B14F-4D97-AF65-F5344CB8AC3E}">
        <p14:creationId xmlns:p14="http://schemas.microsoft.com/office/powerpoint/2010/main" val="130684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13932" y="218579"/>
            <a:ext cx="7556313" cy="1116106"/>
          </a:xfrm>
        </p:spPr>
        <p:txBody>
          <a:bodyPr/>
          <a:lstStyle/>
          <a:p>
            <a:r>
              <a:rPr lang="es-ES" dirty="0"/>
              <a:t>Las mujeres y las ciencias</a:t>
            </a:r>
            <a:endParaRPr lang="es-ES" sz="3200" dirty="0"/>
          </a:p>
        </p:txBody>
      </p:sp>
      <p:sp>
        <p:nvSpPr>
          <p:cNvPr id="2" name="CuadroTexto 1"/>
          <p:cNvSpPr txBox="1"/>
          <p:nvPr/>
        </p:nvSpPr>
        <p:spPr>
          <a:xfrm>
            <a:off x="3067931" y="4618737"/>
            <a:ext cx="184666" cy="369332"/>
          </a:xfrm>
          <a:prstGeom prst="rect">
            <a:avLst/>
          </a:prstGeom>
          <a:noFill/>
        </p:spPr>
        <p:txBody>
          <a:bodyPr wrap="none" rtlCol="0">
            <a:spAutoFit/>
          </a:bodyPr>
          <a:lstStyle/>
          <a:p>
            <a:endParaRPr lang="es-ES" dirty="0"/>
          </a:p>
        </p:txBody>
      </p:sp>
      <p:sp>
        <p:nvSpPr>
          <p:cNvPr id="3" name="CuadroTexto 2"/>
          <p:cNvSpPr txBox="1"/>
          <p:nvPr/>
        </p:nvSpPr>
        <p:spPr>
          <a:xfrm>
            <a:off x="425866" y="1108740"/>
            <a:ext cx="8538025" cy="5632311"/>
          </a:xfrm>
          <a:prstGeom prst="rect">
            <a:avLst/>
          </a:prstGeom>
          <a:noFill/>
        </p:spPr>
        <p:txBody>
          <a:bodyPr wrap="square" rtlCol="0">
            <a:spAutoFit/>
          </a:bodyPr>
          <a:lstStyle/>
          <a:p>
            <a:r>
              <a:rPr lang="es-ES" sz="2400" dirty="0"/>
              <a:t>¿Por qué?</a:t>
            </a:r>
          </a:p>
          <a:p>
            <a:endParaRPr lang="es-ES" sz="2400" dirty="0"/>
          </a:p>
          <a:p>
            <a:r>
              <a:rPr lang="es-ES" sz="2400" dirty="0"/>
              <a:t>Porque las ciencias y los científicos estamos culturalmente determinados. Vivimos dentro de sociedades inserta en un momento histórico, donde se tienen creencias de diversos tipos (científicas y no científicas). </a:t>
            </a:r>
          </a:p>
          <a:p>
            <a:endParaRPr lang="es-ES" sz="2400" dirty="0"/>
          </a:p>
          <a:p>
            <a:r>
              <a:rPr lang="es-ES" sz="2400" dirty="0"/>
              <a:t>La ciencia no es sólo un corpus de conocimiento certificado, efectuado puntualmente por ciertos individuos, sino mucho más. La ciencia, y el discurso científico, dependen de una cultura.</a:t>
            </a:r>
          </a:p>
          <a:p>
            <a:endParaRPr lang="es-ES" sz="2400" dirty="0"/>
          </a:p>
          <a:p>
            <a:r>
              <a:rPr lang="es-ES" sz="2400" dirty="0"/>
              <a:t>Y la gran variable transversal a los diferentes modos de producción desde el feudalismo hasta la fecha ha sido el patriarcado.</a:t>
            </a:r>
          </a:p>
        </p:txBody>
      </p:sp>
    </p:spTree>
    <p:extLst>
      <p:ext uri="{BB962C8B-B14F-4D97-AF65-F5344CB8AC3E}">
        <p14:creationId xmlns:p14="http://schemas.microsoft.com/office/powerpoint/2010/main" val="3525656919"/>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Tema1.thmx</Template>
  <TotalTime>9590</TotalTime>
  <Words>3439</Words>
  <Application>Microsoft Macintosh PowerPoint</Application>
  <PresentationFormat>Presentación en pantalla (4:3)</PresentationFormat>
  <Paragraphs>330</Paragraphs>
  <Slides>52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52</vt:i4>
      </vt:variant>
    </vt:vector>
  </HeadingPairs>
  <TitlesOfParts>
    <vt:vector size="55" baseType="lpstr">
      <vt:lpstr>Arial</vt:lpstr>
      <vt:lpstr>Wingdings</vt:lpstr>
      <vt:lpstr>Tema1</vt:lpstr>
      <vt:lpstr>Las madres de las ciencias sociales Dra. Juana E. Suárez Conejero</vt:lpstr>
      <vt:lpstr>Las mujeres y las ciencias</vt:lpstr>
      <vt:lpstr>Las mujeres y las ciencias</vt:lpstr>
      <vt:lpstr>Las mujeres y las ciencias</vt:lpstr>
      <vt:lpstr>Las mujeres y las ciencias</vt:lpstr>
      <vt:lpstr>Las mujeres y las ciencias</vt:lpstr>
      <vt:lpstr>Las mujeres y las ciencias</vt:lpstr>
      <vt:lpstr>Las mujeres y las ciencias</vt:lpstr>
      <vt:lpstr>Las mujeres y las ciencias</vt:lpstr>
      <vt:lpstr>Las mujeres y las ciencias</vt:lpstr>
      <vt:lpstr>Las mujeres y las ciencias</vt:lpstr>
      <vt:lpstr>Las mujeres y las ciencias</vt:lpstr>
      <vt:lpstr>Las mujeres y las ciencias</vt:lpstr>
      <vt:lpstr>Las mujeres y las ciencias</vt:lpstr>
      <vt:lpstr>Las mujeres y las ciencias</vt:lpstr>
      <vt:lpstr>Las mujeres y las ciencias</vt:lpstr>
      <vt:lpstr>Las madres de las ciencias  sociales</vt:lpstr>
      <vt:lpstr>Harriet Martineau (1802-1876)</vt:lpstr>
      <vt:lpstr>Harriet Martineau (1802-1876)</vt:lpstr>
      <vt:lpstr>Harriet Martineau (1802-1876)</vt:lpstr>
      <vt:lpstr>Harriet Martineau (1802-1876)</vt:lpstr>
      <vt:lpstr>Harriet Martineau (1802-1876)</vt:lpstr>
      <vt:lpstr>Harriet Martineau (1802-1876)</vt:lpstr>
      <vt:lpstr>Harriet Martineau (1802-1876)</vt:lpstr>
      <vt:lpstr>Harriet Martineau (1802-1876)</vt:lpstr>
      <vt:lpstr>Harriet Martineau (1802-1876)</vt:lpstr>
      <vt:lpstr>Harriet Martineau (1802-1876)</vt:lpstr>
      <vt:lpstr>Marianne Schnitger (1870 -1954)</vt:lpstr>
      <vt:lpstr>Marianne Schnitger (1870 -1954)</vt:lpstr>
      <vt:lpstr>Marianne Schnitger (1870 -1954)</vt:lpstr>
      <vt:lpstr>Marianne Schnitger (1870 -1954)</vt:lpstr>
      <vt:lpstr>Marianne Schnitger (1870 -1954)</vt:lpstr>
      <vt:lpstr>Marianne Schnitger (1870 -1954)</vt:lpstr>
      <vt:lpstr>Marianne Schnitger (1870 -1954)</vt:lpstr>
      <vt:lpstr>Marianne Schnitger (1870 -1954)</vt:lpstr>
      <vt:lpstr>Marianne Schnitger (1870 -1954)</vt:lpstr>
      <vt:lpstr>Marianne Schnitger (1870 -1954)</vt:lpstr>
      <vt:lpstr>Marianne Schnitger (1870 -1954)</vt:lpstr>
      <vt:lpstr>Marianne Schnitger (1870 -1954)</vt:lpstr>
      <vt:lpstr>Beatrice Potter Webb (1858-1943)</vt:lpstr>
      <vt:lpstr>Beatrice Potter Webb (1858-1943)</vt:lpstr>
      <vt:lpstr>Beatrice Potter Webb (1858-1943)</vt:lpstr>
      <vt:lpstr>Beatrice Potter Webb (1858-1943)</vt:lpstr>
      <vt:lpstr>Beatrice Potter Webb (1858-1943)</vt:lpstr>
      <vt:lpstr>Beatrice Potter Webb (1858-1943)</vt:lpstr>
      <vt:lpstr>Beatrice Potter Webb (1858-1943)</vt:lpstr>
      <vt:lpstr>Beatrice Potter Webb (1858-1943)</vt:lpstr>
      <vt:lpstr>Beatrice Potter Webb (1858-1943)</vt:lpstr>
      <vt:lpstr>Beatrice Potter Webb (1858-1943)</vt:lpstr>
      <vt:lpstr>Beatrice Potter Webb (1858-1943)</vt:lpstr>
      <vt:lpstr>Beatrice Potter Webb (1858-1943)</vt:lpstr>
      <vt:lpstr>MUCHAS GRACIAS</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Montesquieu, Comte y Spencer</dc:title>
  <dc:creator>Dra. Juana E. Suárez Conejero</dc:creator>
  <cp:lastModifiedBy>Dra. Juana E. Suárez Conejero</cp:lastModifiedBy>
  <cp:revision>200</cp:revision>
  <cp:lastPrinted>2017-08-29T23:06:07Z</cp:lastPrinted>
  <dcterms:created xsi:type="dcterms:W3CDTF">2017-08-11T15:39:29Z</dcterms:created>
  <dcterms:modified xsi:type="dcterms:W3CDTF">2021-01-28T00:50:05Z</dcterms:modified>
</cp:coreProperties>
</file>