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3" r:id="rId3"/>
    <p:sldId id="372" r:id="rId4"/>
    <p:sldId id="324" r:id="rId5"/>
    <p:sldId id="325" r:id="rId6"/>
    <p:sldId id="326" r:id="rId7"/>
    <p:sldId id="327" r:id="rId8"/>
    <p:sldId id="329" r:id="rId9"/>
    <p:sldId id="341" r:id="rId10"/>
    <p:sldId id="330" r:id="rId11"/>
    <p:sldId id="335" r:id="rId12"/>
    <p:sldId id="331" r:id="rId13"/>
    <p:sldId id="332" r:id="rId14"/>
    <p:sldId id="336" r:id="rId15"/>
    <p:sldId id="338" r:id="rId16"/>
    <p:sldId id="337" r:id="rId17"/>
    <p:sldId id="333" r:id="rId18"/>
    <p:sldId id="334" r:id="rId19"/>
    <p:sldId id="339" r:id="rId20"/>
    <p:sldId id="340" r:id="rId21"/>
    <p:sldId id="342" r:id="rId22"/>
    <p:sldId id="343" r:id="rId23"/>
    <p:sldId id="349" r:id="rId24"/>
    <p:sldId id="350" r:id="rId25"/>
    <p:sldId id="351" r:id="rId26"/>
    <p:sldId id="352" r:id="rId27"/>
    <p:sldId id="354" r:id="rId28"/>
    <p:sldId id="355" r:id="rId29"/>
    <p:sldId id="347" r:id="rId30"/>
    <p:sldId id="348" r:id="rId31"/>
    <p:sldId id="346" r:id="rId32"/>
    <p:sldId id="353" r:id="rId33"/>
    <p:sldId id="356" r:id="rId34"/>
    <p:sldId id="357" r:id="rId35"/>
    <p:sldId id="344" r:id="rId36"/>
    <p:sldId id="345" r:id="rId37"/>
    <p:sldId id="364" r:id="rId38"/>
    <p:sldId id="366" r:id="rId39"/>
    <p:sldId id="365" r:id="rId40"/>
    <p:sldId id="367" r:id="rId41"/>
    <p:sldId id="368" r:id="rId42"/>
    <p:sldId id="369" r:id="rId43"/>
    <p:sldId id="370" r:id="rId44"/>
    <p:sldId id="371" r:id="rId45"/>
    <p:sldId id="373" r:id="rId46"/>
    <p:sldId id="317"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709"/>
  </p:normalViewPr>
  <p:slideViewPr>
    <p:cSldViewPr snapToGrid="0" snapToObjects="1">
      <p:cViewPr varScale="1">
        <p:scale>
          <a:sx n="92" d="100"/>
          <a:sy n="92" d="100"/>
        </p:scale>
        <p:origin x="1664"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11/16/20</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11/16/20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11/16/20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11/16/20</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11/16/20</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11/16/20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11/16/20</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00545" y="4624668"/>
            <a:ext cx="7938655" cy="933450"/>
          </a:xfrm>
        </p:spPr>
        <p:txBody>
          <a:bodyPr>
            <a:normAutofit/>
          </a:bodyPr>
          <a:lstStyle/>
          <a:p>
            <a:pPr algn="r"/>
            <a:r>
              <a:rPr lang="es-ES" dirty="0"/>
              <a:t>NEOMARXISMO EUROPEO</a:t>
            </a:r>
          </a:p>
        </p:txBody>
      </p:sp>
      <p:sp>
        <p:nvSpPr>
          <p:cNvPr id="3" name="Subtítulo 2"/>
          <p:cNvSpPr>
            <a:spLocks noGrp="1"/>
          </p:cNvSpPr>
          <p:nvPr>
            <p:ph type="subTitle" idx="1"/>
          </p:nvPr>
        </p:nvSpPr>
        <p:spPr>
          <a:xfrm>
            <a:off x="5396346" y="5574418"/>
            <a:ext cx="4038600" cy="748553"/>
          </a:xfrm>
        </p:spPr>
        <p:txBody>
          <a:bodyPr>
            <a:normAutofit/>
          </a:bodyPr>
          <a:lstStyle/>
          <a:p>
            <a:r>
              <a:rPr lang="es-ES" sz="1800" dirty="0"/>
              <a:t>Dra. Juana E. Suárez Conejero</a:t>
            </a:r>
          </a:p>
        </p:txBody>
      </p:sp>
    </p:spTree>
    <p:extLst>
      <p:ext uri="{BB962C8B-B14F-4D97-AF65-F5344CB8AC3E}">
        <p14:creationId xmlns:p14="http://schemas.microsoft.com/office/powerpoint/2010/main" val="26208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419154"/>
            <a:ext cx="8077199" cy="7848302"/>
          </a:xfrm>
          <a:prstGeom prst="rect">
            <a:avLst/>
          </a:prstGeom>
        </p:spPr>
        <p:txBody>
          <a:bodyPr wrap="square">
            <a:spAutoFit/>
          </a:bodyPr>
          <a:lstStyle/>
          <a:p>
            <a:endParaRPr lang="es-MX" sz="2400" dirty="0"/>
          </a:p>
          <a:p>
            <a:r>
              <a:rPr lang="es-MX" sz="2400" dirty="0"/>
              <a:t>Nace entonces la Escuela de Frankfurt como una crítica al racionalismo moderno.</a:t>
            </a:r>
          </a:p>
          <a:p>
            <a:endParaRPr lang="es-MX" sz="2400" dirty="0"/>
          </a:p>
          <a:p>
            <a:r>
              <a:rPr lang="es-MX" sz="2400" dirty="0"/>
              <a:t>El Instituto de Investigaciones Sociales, creado en Frankfurt, Alemania, desde fines de la década de los veinte a partir de la iniciativa de un grupo de intelectuales alemanes, comenzó a ser identificado desde 1931 con la teoría crítica, al asumir Max Horkheimer la dirección del instituto. </a:t>
            </a:r>
          </a:p>
          <a:p>
            <a:endParaRPr lang="es-MX" sz="2400" dirty="0"/>
          </a:p>
          <a:p>
            <a:r>
              <a:rPr lang="es-MX" sz="2400" dirty="0"/>
              <a:t>Horkheimer, Adorno y Marcuse fueron sus principales exponentes.</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17363312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862500"/>
            <a:ext cx="8077199" cy="6001643"/>
          </a:xfrm>
          <a:prstGeom prst="rect">
            <a:avLst/>
          </a:prstGeom>
        </p:spPr>
        <p:txBody>
          <a:bodyPr wrap="square">
            <a:spAutoFit/>
          </a:bodyPr>
          <a:lstStyle/>
          <a:p>
            <a:endParaRPr lang="es-MX" sz="2400" dirty="0"/>
          </a:p>
          <a:p>
            <a:r>
              <a:rPr lang="es-MX" sz="2400" dirty="0"/>
              <a:t>Inspirados en una interpretación marxista de los acontecimientos sociales, los pensadores de la Escuela de Frankfurt trataron de revitalizar el ímpetu crítico original de las teorías de Marx rescatando su dimensión de totalidad en el análisis de lo social.</a:t>
            </a:r>
          </a:p>
          <a:p>
            <a:endParaRPr lang="es-MX" sz="2400" dirty="0"/>
          </a:p>
          <a:p>
            <a:r>
              <a:rPr lang="es-MX" sz="2400" dirty="0"/>
              <a:t>El Instituto de Investigación Social se convirtió en un centro renovador de la teoría marxista que aspiraba a irradiar una nueva praxis.</a:t>
            </a:r>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3961172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110483"/>
            <a:ext cx="8077199" cy="8217634"/>
          </a:xfrm>
          <a:prstGeom prst="rect">
            <a:avLst/>
          </a:prstGeom>
        </p:spPr>
        <p:txBody>
          <a:bodyPr wrap="square">
            <a:spAutoFit/>
          </a:bodyPr>
          <a:lstStyle/>
          <a:p>
            <a:endParaRPr lang="es-MX" sz="2400" dirty="0"/>
          </a:p>
          <a:p>
            <a:r>
              <a:rPr lang="es-MX" sz="2400" dirty="0"/>
              <a:t>Principales planteamientos:</a:t>
            </a:r>
          </a:p>
          <a:p>
            <a:endParaRPr lang="es-MX" sz="2400" dirty="0"/>
          </a:p>
          <a:p>
            <a:r>
              <a:rPr lang="es-MX" sz="2400" dirty="0"/>
              <a:t>En el contexto de la razón dentro de la modernidad, donde la única medida es la eficacia (todo es bueno si funciona bien para el fin propuesto), para la Escuela de Frankfurt la única salida era situarse fuera de esa lógica.</a:t>
            </a:r>
          </a:p>
          <a:p>
            <a:endParaRPr lang="es-MX" sz="2400" dirty="0"/>
          </a:p>
          <a:p>
            <a:r>
              <a:rPr lang="es-MX" sz="2400" dirty="0"/>
              <a:t>La teoría crítica de la razón de la Escuela de Frankfurt plantea salirnos del proceso material concreto, y situarnos en finalidades que ván más allá del curso histórico.</a:t>
            </a:r>
          </a:p>
          <a:p>
            <a:endParaRPr lang="es-MX" sz="2400" dirty="0"/>
          </a:p>
          <a:p>
            <a:r>
              <a:rPr lang="es-MX" sz="2400" dirty="0"/>
              <a:t>Es decir, retornar a la filosofía: una filosofía que no sirva a cálculos utilitarios sino que estimule la comprensión de la naturaleza en sí y para sí.</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705986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862500"/>
            <a:ext cx="8077199" cy="6001643"/>
          </a:xfrm>
          <a:prstGeom prst="rect">
            <a:avLst/>
          </a:prstGeom>
        </p:spPr>
        <p:txBody>
          <a:bodyPr wrap="square">
            <a:spAutoFit/>
          </a:bodyPr>
          <a:lstStyle/>
          <a:p>
            <a:endParaRPr lang="es-MX" sz="2400" dirty="0"/>
          </a:p>
          <a:p>
            <a:r>
              <a:rPr lang="es-MX" sz="2400" dirty="0"/>
              <a:t>Eso conlleva a romper con el pensamiento que busca la reducción de la razón a la simple forma de persguir lo más útil, a través de una profunda y radical crítica al pensamiento y la sociedad ocidental.</a:t>
            </a:r>
          </a:p>
          <a:p>
            <a:endParaRPr lang="es-MX" sz="2400" dirty="0"/>
          </a:p>
          <a:p>
            <a:r>
              <a:rPr lang="es-MX" sz="2400" dirty="0"/>
              <a:t>Crítica radical que implicaba llegar hasta los orígenes del problema, hasta las raíces del modo moderno de concebir la vida.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2018625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862500"/>
            <a:ext cx="8077199" cy="5632311"/>
          </a:xfrm>
          <a:prstGeom prst="rect">
            <a:avLst/>
          </a:prstGeom>
        </p:spPr>
        <p:txBody>
          <a:bodyPr wrap="square">
            <a:spAutoFit/>
          </a:bodyPr>
          <a:lstStyle/>
          <a:p>
            <a:endParaRPr lang="es-MX" sz="2400" dirty="0"/>
          </a:p>
          <a:p>
            <a:r>
              <a:rPr lang="es-MX" sz="2400" dirty="0"/>
              <a:t>En esta perspectiva, filosófica y sociopolítica a la vez, englobaron de forma novedosa al psicoanálisis, como la base desde la que se podía desarrollar una psicología capaz de comprender las mediaciones entre la estructura social y la personalidad del individuo, así como de profundizar la relación entre el hombre y su naturaleza interior.</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30662820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2111882"/>
            <a:ext cx="8077199" cy="3785652"/>
          </a:xfrm>
          <a:prstGeom prst="rect">
            <a:avLst/>
          </a:prstGeom>
        </p:spPr>
        <p:txBody>
          <a:bodyPr wrap="square">
            <a:spAutoFit/>
          </a:bodyPr>
          <a:lstStyle/>
          <a:p>
            <a:r>
              <a:rPr lang="es-MX" sz="2400" dirty="0"/>
              <a:t>Los componentes básicos de la teoría crítica tendían a unir las aportaciones del psicoanálisis freudiano con un marxismo considerado no como una cosmología, sino como un método: el pensamiento dialéctico representaba su médula.</a:t>
            </a:r>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2181603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2111882"/>
            <a:ext cx="8077199" cy="6001643"/>
          </a:xfrm>
          <a:prstGeom prst="rect">
            <a:avLst/>
          </a:prstGeom>
        </p:spPr>
        <p:txBody>
          <a:bodyPr wrap="square">
            <a:spAutoFit/>
          </a:bodyPr>
          <a:lstStyle/>
          <a:p>
            <a:r>
              <a:rPr lang="es-MX" sz="2400" dirty="0"/>
              <a:t>Esto los llevó, entre otras cosas, a preguntarse por los mecanismos psicológicos de los procesos de dominación. </a:t>
            </a:r>
          </a:p>
          <a:p>
            <a:endParaRPr lang="es-MX" sz="2400" dirty="0"/>
          </a:p>
          <a:p>
            <a:r>
              <a:rPr lang="es-MX" sz="2400" dirty="0"/>
              <a:t>Es resumen, conjugaron una interpretación del marxismo, en su compleja totalidad, con las posturas teóricas del psicoanálisis, lo que permitía enriquecer las observaciones y elaboraciones intelectuales de la sociedad, al incorporar al sujeto con sus motivaciones, significaciones, valores y mecanismos de acción.</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29665317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862500"/>
            <a:ext cx="8077199" cy="4893647"/>
          </a:xfrm>
          <a:prstGeom prst="rect">
            <a:avLst/>
          </a:prstGeom>
        </p:spPr>
        <p:txBody>
          <a:bodyPr wrap="square">
            <a:spAutoFit/>
          </a:bodyPr>
          <a:lstStyle/>
          <a:p>
            <a:endParaRPr lang="es-MX" sz="2400" dirty="0"/>
          </a:p>
          <a:p>
            <a:r>
              <a:rPr lang="es-MX" sz="2400" dirty="0"/>
              <a:t>Sin embargo, paradójicamente, en la medida en que la teoría crítica se volvía más radical, la conexión con la praxis se hacía más compeja, más difusa.</a:t>
            </a:r>
          </a:p>
          <a:p>
            <a:endParaRPr lang="es-MX" sz="2400" dirty="0"/>
          </a:p>
          <a:p>
            <a:r>
              <a:rPr lang="es-MX" sz="2400" dirty="0"/>
              <a:t>Y ello implicó contradicciones con los teóricos del “socialismo real”.</a:t>
            </a:r>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2750054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346364" y="1474572"/>
            <a:ext cx="8077199" cy="6370975"/>
          </a:xfrm>
          <a:prstGeom prst="rect">
            <a:avLst/>
          </a:prstGeom>
        </p:spPr>
        <p:txBody>
          <a:bodyPr wrap="square">
            <a:spAutoFit/>
          </a:bodyPr>
          <a:lstStyle/>
          <a:p>
            <a:endParaRPr lang="es-MX" sz="2400" dirty="0"/>
          </a:p>
          <a:p>
            <a:r>
              <a:rPr lang="es-MX" sz="2400" dirty="0"/>
              <a:t>Por dos razones:</a:t>
            </a:r>
          </a:p>
          <a:p>
            <a:endParaRPr lang="es-MX" sz="2400" dirty="0"/>
          </a:p>
          <a:p>
            <a:pPr marL="457200" indent="-457200">
              <a:buAutoNum type="arabicPeriod"/>
            </a:pPr>
            <a:r>
              <a:rPr lang="es-MX" sz="2400" dirty="0"/>
              <a:t>La teoría crítica mostraba a la clase obrera como incapaz de encarnar la alternativa al capitalismo, al quedar atrapado su actuar dentro del funcionamiento del mismo, por lo que se diluía su carácter revolucionario.</a:t>
            </a:r>
          </a:p>
          <a:p>
            <a:pPr marL="457200" indent="-457200">
              <a:buAutoNum type="arabicPeriod"/>
            </a:pPr>
            <a:endParaRPr lang="es-MX" sz="2400" dirty="0"/>
          </a:p>
          <a:p>
            <a:pPr marL="457200" indent="-457200">
              <a:buAutoNum type="arabicPeriod"/>
            </a:pPr>
            <a:r>
              <a:rPr lang="es-MX" sz="2400" dirty="0"/>
              <a:t>El conflicto entre las clases fue sustituido por un conflicto más amplio: el conflicto entre el hombre y la naturaleza. </a:t>
            </a:r>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2491899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820935"/>
            <a:ext cx="8077199" cy="4524315"/>
          </a:xfrm>
          <a:prstGeom prst="rect">
            <a:avLst/>
          </a:prstGeom>
        </p:spPr>
        <p:txBody>
          <a:bodyPr wrap="square">
            <a:spAutoFit/>
          </a:bodyPr>
          <a:lstStyle/>
          <a:p>
            <a:r>
              <a:rPr lang="es-MX" sz="2400" dirty="0"/>
              <a:t>La Escuela de Frankfurt deja sin solución algunos problemas fundamentales.</a:t>
            </a:r>
          </a:p>
          <a:p>
            <a:endParaRPr lang="es-MX" sz="2400" dirty="0"/>
          </a:p>
          <a:p>
            <a:r>
              <a:rPr lang="es-MX" sz="2400" dirty="0"/>
              <a:t>Si existe una tendencia histórica de la razón hacia la barbarie, entonces se acepta la impotencia la razón frente a sí misma y frente a los hechos sociales. </a:t>
            </a:r>
          </a:p>
          <a:p>
            <a:endParaRPr lang="es-MX" sz="2400" dirty="0"/>
          </a:p>
          <a:p>
            <a:r>
              <a:rPr lang="es-MX" sz="2400" dirty="0"/>
              <a:t>Porque lo anterior conduce siempre a la transformación de la razón en doctrina.</a:t>
            </a:r>
          </a:p>
          <a:p>
            <a:endParaRPr lang="es-MX" sz="2400" dirty="0"/>
          </a:p>
          <a:p>
            <a:endParaRPr lang="es-MX" sz="2400" dirty="0"/>
          </a:p>
          <a:p>
            <a:endParaRPr lang="es-MX" sz="2400" dirty="0"/>
          </a:p>
        </p:txBody>
      </p:sp>
    </p:spTree>
    <p:extLst>
      <p:ext uri="{BB962C8B-B14F-4D97-AF65-F5344CB8AC3E}">
        <p14:creationId xmlns:p14="http://schemas.microsoft.com/office/powerpoint/2010/main" val="1163992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Neomarxismo Europeo</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668536"/>
            <a:ext cx="8077199" cy="4893647"/>
          </a:xfrm>
          <a:prstGeom prst="rect">
            <a:avLst/>
          </a:prstGeom>
        </p:spPr>
        <p:txBody>
          <a:bodyPr wrap="square">
            <a:spAutoFit/>
          </a:bodyPr>
          <a:lstStyle/>
          <a:p>
            <a:endParaRPr lang="es-MX" sz="2400" dirty="0"/>
          </a:p>
          <a:p>
            <a:r>
              <a:rPr lang="es-MX" sz="2400" dirty="0"/>
              <a:t>Escuela de Frankfurt</a:t>
            </a:r>
          </a:p>
          <a:p>
            <a:endParaRPr lang="es-MX" sz="2400" dirty="0"/>
          </a:p>
          <a:p>
            <a:r>
              <a:rPr lang="es-MX" sz="2400" dirty="0"/>
              <a:t>Antonio Gramsci</a:t>
            </a:r>
          </a:p>
          <a:p>
            <a:endParaRPr lang="es-MX" sz="2400" dirty="0"/>
          </a:p>
          <a:p>
            <a:r>
              <a:rPr lang="es-MX" sz="2400" dirty="0"/>
              <a:t>Louis Althusser</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19348701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820935"/>
            <a:ext cx="8077199" cy="4893647"/>
          </a:xfrm>
          <a:prstGeom prst="rect">
            <a:avLst/>
          </a:prstGeom>
        </p:spPr>
        <p:txBody>
          <a:bodyPr wrap="square">
            <a:spAutoFit/>
          </a:bodyPr>
          <a:lstStyle/>
          <a:p>
            <a:r>
              <a:rPr lang="es-MX" sz="2400" dirty="0"/>
              <a:t>Será la segunda generación de la Escuela de Frankfurt, con la visión comunicativa de Habermas, la que establecerá hipotéticamente como vía posible de resolución el cambio de paradigma (de cognoscitivo a comunicativo).</a:t>
            </a:r>
          </a:p>
          <a:p>
            <a:endParaRPr lang="es-MX" sz="2400" dirty="0"/>
          </a:p>
          <a:p>
            <a:r>
              <a:rPr lang="es-MX" sz="2400" dirty="0"/>
              <a:t>Lo anterior sobre todo, porque para Habermas, es necesario cambiar por completo el esquema de racionalidad: de una racionalidad con respecto a los fines a una racionalidad con respecto a los valores (tendiente a relacionar a los sujetos entre sí).</a:t>
            </a:r>
          </a:p>
          <a:p>
            <a:endParaRPr lang="es-MX" sz="2400" dirty="0"/>
          </a:p>
          <a:p>
            <a:endParaRPr lang="es-MX" sz="2400" dirty="0"/>
          </a:p>
        </p:txBody>
      </p:sp>
    </p:spTree>
    <p:extLst>
      <p:ext uri="{BB962C8B-B14F-4D97-AF65-F5344CB8AC3E}">
        <p14:creationId xmlns:p14="http://schemas.microsoft.com/office/powerpoint/2010/main" val="25443438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1828801" y="2699885"/>
            <a:ext cx="7556313" cy="1116106"/>
          </a:xfrm>
        </p:spPr>
        <p:txBody>
          <a:bodyPr/>
          <a:lstStyle/>
          <a:p>
            <a:r>
              <a:rPr lang="es-MX" dirty="0"/>
              <a:t>Antonio Gramsci</a:t>
            </a:r>
          </a:p>
        </p:txBody>
      </p:sp>
    </p:spTree>
    <p:extLst>
      <p:ext uri="{BB962C8B-B14F-4D97-AF65-F5344CB8AC3E}">
        <p14:creationId xmlns:p14="http://schemas.microsoft.com/office/powerpoint/2010/main" val="19673041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20935"/>
            <a:ext cx="8077199" cy="3416320"/>
          </a:xfrm>
          <a:prstGeom prst="rect">
            <a:avLst/>
          </a:prstGeom>
        </p:spPr>
        <p:txBody>
          <a:bodyPr wrap="square">
            <a:spAutoFit/>
          </a:bodyPr>
          <a:lstStyle/>
          <a:p>
            <a:r>
              <a:rPr lang="es-MX" sz="2400" dirty="0"/>
              <a:t>Como marxista hegeliano Gramsci se aleja del “determinismo económico” del marxismo tradicional y construye el concepto de hegemonía para analizar y proponer la acción política.</a:t>
            </a:r>
          </a:p>
          <a:p>
            <a:endParaRPr lang="es-MX" sz="2400" dirty="0"/>
          </a:p>
          <a:p>
            <a:r>
              <a:rPr lang="es-MX" sz="2400" dirty="0"/>
              <a:t>Gramsci enfatiza la subjetividad, y le otorga un lugar importante a la ideología y a la cultura, restableciendo la relación dialéctica entre estructura y superestructura. </a:t>
            </a:r>
          </a:p>
          <a:p>
            <a:endParaRPr lang="es-MX" sz="2400" dirty="0"/>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Antonio Gramsci</a:t>
            </a:r>
          </a:p>
        </p:txBody>
      </p:sp>
    </p:spTree>
    <p:extLst>
      <p:ext uri="{BB962C8B-B14F-4D97-AF65-F5344CB8AC3E}">
        <p14:creationId xmlns:p14="http://schemas.microsoft.com/office/powerpoint/2010/main" val="18897625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20935"/>
            <a:ext cx="8077199" cy="3046988"/>
          </a:xfrm>
          <a:prstGeom prst="rect">
            <a:avLst/>
          </a:prstGeom>
        </p:spPr>
        <p:txBody>
          <a:bodyPr wrap="square">
            <a:spAutoFit/>
          </a:bodyPr>
          <a:lstStyle/>
          <a:p>
            <a:r>
              <a:rPr lang="es-MX" sz="2400" dirty="0"/>
              <a:t>Gramsci nota que la clase dominante ejerce su poder no sólo por la coacción, sino porque logra imponer su visión del mundo a través de la escuela, medios de comunicación etc.</a:t>
            </a:r>
          </a:p>
          <a:p>
            <a:endParaRPr lang="es-MX" sz="2400" dirty="0"/>
          </a:p>
          <a:p>
            <a:r>
              <a:rPr lang="es-MX" sz="2400" dirty="0"/>
              <a:t>Esto favorece el reconocimiento de su dominación por las clases dominadas. </a:t>
            </a:r>
          </a:p>
          <a:p>
            <a:endParaRPr lang="es-MX" sz="2400" dirty="0"/>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Antonio Gramsci</a:t>
            </a:r>
          </a:p>
        </p:txBody>
      </p:sp>
    </p:spTree>
    <p:extLst>
      <p:ext uri="{BB962C8B-B14F-4D97-AF65-F5344CB8AC3E}">
        <p14:creationId xmlns:p14="http://schemas.microsoft.com/office/powerpoint/2010/main" val="28719896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20935"/>
            <a:ext cx="8077199" cy="3416320"/>
          </a:xfrm>
          <a:prstGeom prst="rect">
            <a:avLst/>
          </a:prstGeom>
        </p:spPr>
        <p:txBody>
          <a:bodyPr wrap="square">
            <a:spAutoFit/>
          </a:bodyPr>
          <a:lstStyle/>
          <a:p>
            <a:r>
              <a:rPr lang="es-MX" sz="2400" dirty="0"/>
              <a:t>Nota también que las clases dominantes buscan consensos para asegurar su hegemonía tomando a su cargo algunos de los intereses de los grupos dominados.</a:t>
            </a:r>
          </a:p>
          <a:p>
            <a:endParaRPr lang="es-MX" sz="2400" dirty="0"/>
          </a:p>
          <a:p>
            <a:r>
              <a:rPr lang="es-MX" sz="2400" dirty="0"/>
              <a:t>Gramsci constata que la clase dominante para hacer valer sus intereses necesitaba, como decía Marx, presentar al Estado ante la sociedad como el representante del conjunto del pueblo. </a:t>
            </a:r>
          </a:p>
          <a:p>
            <a:endParaRPr lang="es-MX" sz="2400" dirty="0"/>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Antonio Gramsci</a:t>
            </a:r>
          </a:p>
        </p:txBody>
      </p:sp>
    </p:spTree>
    <p:extLst>
      <p:ext uri="{BB962C8B-B14F-4D97-AF65-F5344CB8AC3E}">
        <p14:creationId xmlns:p14="http://schemas.microsoft.com/office/powerpoint/2010/main" val="33609058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20935"/>
            <a:ext cx="8077199" cy="4154984"/>
          </a:xfrm>
          <a:prstGeom prst="rect">
            <a:avLst/>
          </a:prstGeom>
        </p:spPr>
        <p:txBody>
          <a:bodyPr wrap="square">
            <a:spAutoFit/>
          </a:bodyPr>
          <a:lstStyle/>
          <a:p>
            <a:endParaRPr lang="es-MX" sz="2400" dirty="0"/>
          </a:p>
          <a:p>
            <a:r>
              <a:rPr lang="es-MX" sz="2400" dirty="0"/>
              <a:t>Entonces Gramsci concluye que el Estado encuentra su fundamento ético en la sociedad civil.</a:t>
            </a:r>
          </a:p>
          <a:p>
            <a:endParaRPr lang="es-MX" sz="2400" dirty="0"/>
          </a:p>
          <a:p>
            <a:r>
              <a:rPr lang="es-MX" sz="2400" dirty="0"/>
              <a:t>También concluye que las clases dominantes tienen “conciencia para sí”.</a:t>
            </a:r>
          </a:p>
          <a:p>
            <a:endParaRPr lang="es-MX" sz="2400" dirty="0"/>
          </a:p>
          <a:p>
            <a:r>
              <a:rPr lang="es-MX" sz="2400" dirty="0"/>
              <a:t>Nótese que hay una relectura de Marx sobre su planteamiento que el proletariado evolucionaba de “clase en sí” a “clase para sí”. </a:t>
            </a:r>
          </a:p>
          <a:p>
            <a:endParaRPr lang="es-MX" sz="2400" dirty="0"/>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Antonio Gramsci</a:t>
            </a:r>
          </a:p>
        </p:txBody>
      </p:sp>
    </p:spTree>
    <p:extLst>
      <p:ext uri="{BB962C8B-B14F-4D97-AF65-F5344CB8AC3E}">
        <p14:creationId xmlns:p14="http://schemas.microsoft.com/office/powerpoint/2010/main" val="17568054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20935"/>
            <a:ext cx="8077199" cy="4154984"/>
          </a:xfrm>
          <a:prstGeom prst="rect">
            <a:avLst/>
          </a:prstGeom>
        </p:spPr>
        <p:txBody>
          <a:bodyPr wrap="square">
            <a:spAutoFit/>
          </a:bodyPr>
          <a:lstStyle/>
          <a:p>
            <a:r>
              <a:rPr lang="es-MX" sz="2400" dirty="0"/>
              <a:t>Hegemonía es para Gramsci, unidad entre teoría y práctica. Lo que caracteriza a las clases subalternas es la falta de unidad entre acción y teoría. Tales clases siguen siendo subordinadas hasta que haya avanzado el proceso de unificación entre la acción y la teoría, entre la política y la filosofía. </a:t>
            </a:r>
          </a:p>
          <a:p>
            <a:endParaRPr lang="es-MX" sz="2400" dirty="0"/>
          </a:p>
          <a:p>
            <a:r>
              <a:rPr lang="es-MX" sz="2400" dirty="0"/>
              <a:t>Como se observa, el concepto de hegemonía es una construcción compleja, que además de incluir una base material, es decir, de unificar y responder a demandas heterogéneas, implica un aspecto intelectual ideológico. </a:t>
            </a:r>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Antonio Gramsci</a:t>
            </a:r>
          </a:p>
        </p:txBody>
      </p:sp>
    </p:spTree>
    <p:extLst>
      <p:ext uri="{BB962C8B-B14F-4D97-AF65-F5344CB8AC3E}">
        <p14:creationId xmlns:p14="http://schemas.microsoft.com/office/powerpoint/2010/main" val="21375122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20935"/>
            <a:ext cx="8077199" cy="3416320"/>
          </a:xfrm>
          <a:prstGeom prst="rect">
            <a:avLst/>
          </a:prstGeom>
        </p:spPr>
        <p:txBody>
          <a:bodyPr wrap="square">
            <a:spAutoFit/>
          </a:bodyPr>
          <a:lstStyle/>
          <a:p>
            <a:r>
              <a:rPr lang="es-MX" sz="2400" dirty="0"/>
              <a:t>La hegemonía es la capacidad de unificar y mantener unido a través de la ideología a un bloque social que no es homogéneo, sino que por el contrario, tiene profundas contradicciones de clase. </a:t>
            </a:r>
          </a:p>
          <a:p>
            <a:endParaRPr lang="es-MX" sz="2400" dirty="0"/>
          </a:p>
          <a:p>
            <a:r>
              <a:rPr lang="es-MX" sz="2400" dirty="0"/>
              <a:t>La idea, es impedir que estas contradicciones estallen, produciendo una crisis en la ideología dominante y su consecuente rechazo. </a:t>
            </a:r>
          </a:p>
          <a:p>
            <a:endParaRPr lang="es-MX" sz="2400" dirty="0"/>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Antonio Gramsci</a:t>
            </a:r>
          </a:p>
        </p:txBody>
      </p:sp>
    </p:spTree>
    <p:extLst>
      <p:ext uri="{BB962C8B-B14F-4D97-AF65-F5344CB8AC3E}">
        <p14:creationId xmlns:p14="http://schemas.microsoft.com/office/powerpoint/2010/main" val="38697827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20935"/>
            <a:ext cx="8077199" cy="2677656"/>
          </a:xfrm>
          <a:prstGeom prst="rect">
            <a:avLst/>
          </a:prstGeom>
        </p:spPr>
        <p:txBody>
          <a:bodyPr wrap="square">
            <a:spAutoFit/>
          </a:bodyPr>
          <a:lstStyle/>
          <a:p>
            <a:r>
              <a:rPr lang="es-MX" sz="2400" dirty="0"/>
              <a:t>La hegemonía constituye un bloque histórico, es decir una unidad de fuerzas sociales y políticas diferentes; y tiende a mantenerlos unidos a través de una concepción del mundo que ella ha trazado y difundido. </a:t>
            </a:r>
          </a:p>
          <a:p>
            <a:endParaRPr lang="es-MX" sz="2400" dirty="0"/>
          </a:p>
          <a:p>
            <a:r>
              <a:rPr lang="es-MX" sz="2400" dirty="0"/>
              <a:t>Cuando esta concepción entra en crisis, entra en crisis la hegemonía.</a:t>
            </a:r>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Antonio Gramsci</a:t>
            </a:r>
          </a:p>
        </p:txBody>
      </p:sp>
    </p:spTree>
    <p:extLst>
      <p:ext uri="{BB962C8B-B14F-4D97-AF65-F5344CB8AC3E}">
        <p14:creationId xmlns:p14="http://schemas.microsoft.com/office/powerpoint/2010/main" val="4065879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20935"/>
            <a:ext cx="8077199" cy="2677656"/>
          </a:xfrm>
          <a:prstGeom prst="rect">
            <a:avLst/>
          </a:prstGeom>
        </p:spPr>
        <p:txBody>
          <a:bodyPr wrap="square">
            <a:spAutoFit/>
          </a:bodyPr>
          <a:lstStyle/>
          <a:p>
            <a:r>
              <a:rPr lang="es-MX" sz="2400" dirty="0"/>
              <a:t>En consecuencia, para Gramsci el proletariado debía hacer algo similar y superar la lucha económica.</a:t>
            </a:r>
          </a:p>
          <a:p>
            <a:endParaRPr lang="es-MX" sz="2400" dirty="0"/>
          </a:p>
          <a:p>
            <a:r>
              <a:rPr lang="es-MX" sz="2400" dirty="0"/>
              <a:t>Para tener hegemonía, el proletariado debía sumar a la mayoría de clases subalternas, articulando y dirigiendo alianzas y consensos. </a:t>
            </a:r>
          </a:p>
          <a:p>
            <a:endParaRPr lang="es-MX" sz="2400" dirty="0"/>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Antonio Gramsci</a:t>
            </a:r>
          </a:p>
        </p:txBody>
      </p:sp>
    </p:spTree>
    <p:extLst>
      <p:ext uri="{BB962C8B-B14F-4D97-AF65-F5344CB8AC3E}">
        <p14:creationId xmlns:p14="http://schemas.microsoft.com/office/powerpoint/2010/main" val="3627930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El contexto de 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668536"/>
            <a:ext cx="8077199" cy="5262979"/>
          </a:xfrm>
          <a:prstGeom prst="rect">
            <a:avLst/>
          </a:prstGeom>
        </p:spPr>
        <p:txBody>
          <a:bodyPr wrap="square">
            <a:spAutoFit/>
          </a:bodyPr>
          <a:lstStyle/>
          <a:p>
            <a:endParaRPr lang="es-MX" sz="2400" dirty="0"/>
          </a:p>
          <a:p>
            <a:r>
              <a:rPr lang="es-MX" sz="2400" dirty="0"/>
              <a:t>A partir de la crisis del modelo cultural mágico-religioso se impone una nueva forma de concebir el mundo: la modernidad, sostenida en la razón, el progreso, el desarrollo como pilares.</a:t>
            </a:r>
          </a:p>
          <a:p>
            <a:endParaRPr lang="es-MX" sz="2400" dirty="0"/>
          </a:p>
          <a:p>
            <a:r>
              <a:rPr lang="es-MX" sz="2400" dirty="0"/>
              <a:t>Se afirma al sujeto como ser pensante, como ser racional.</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24406147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20935"/>
            <a:ext cx="8077199" cy="3416320"/>
          </a:xfrm>
          <a:prstGeom prst="rect">
            <a:avLst/>
          </a:prstGeom>
        </p:spPr>
        <p:txBody>
          <a:bodyPr wrap="square">
            <a:spAutoFit/>
          </a:bodyPr>
          <a:lstStyle/>
          <a:p>
            <a:r>
              <a:rPr lang="es-MX" sz="2400" dirty="0"/>
              <a:t>Gramsci enfatiza la necesidad de una profunda lucha ideológica para lograr la hegemonía. Esta, implica una profunda reforma intelectual y moral de la sociedad y la construcción de una voluntad nacional-popular que amalgame a sujetos diferentes (campesinos, obreros), por ello la construcción de la hegemonía va mas allá de una simple alianza política de clases, es necesario integrar en una visión común los elementos que definen a cada segmento de las clases subalternas. </a:t>
            </a:r>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Antonio Gramsci</a:t>
            </a:r>
          </a:p>
        </p:txBody>
      </p:sp>
    </p:spTree>
    <p:extLst>
      <p:ext uri="{BB962C8B-B14F-4D97-AF65-F5344CB8AC3E}">
        <p14:creationId xmlns:p14="http://schemas.microsoft.com/office/powerpoint/2010/main" val="33142284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20935"/>
            <a:ext cx="8077199" cy="2677656"/>
          </a:xfrm>
          <a:prstGeom prst="rect">
            <a:avLst/>
          </a:prstGeom>
        </p:spPr>
        <p:txBody>
          <a:bodyPr wrap="square">
            <a:spAutoFit/>
          </a:bodyPr>
          <a:lstStyle/>
          <a:p>
            <a:r>
              <a:rPr lang="es-MX" sz="2400" dirty="0"/>
              <a:t>Ello implica la descorporativización del proletariado, a través de la construcción de una “nueva hegemonía” donde tanto la institución (partido – moderno príncipe en una relectura de Maquiavelo) como la actividad de los intelectuales orgánicos posibilitarían el paso de “la consciencia en sí” a “la conciencia para sí”. </a:t>
            </a:r>
          </a:p>
          <a:p>
            <a:endParaRPr lang="es-MX" sz="2400" dirty="0"/>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Antonio Gramsci</a:t>
            </a:r>
          </a:p>
        </p:txBody>
      </p:sp>
    </p:spTree>
    <p:extLst>
      <p:ext uri="{BB962C8B-B14F-4D97-AF65-F5344CB8AC3E}">
        <p14:creationId xmlns:p14="http://schemas.microsoft.com/office/powerpoint/2010/main" val="39151152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2028754"/>
            <a:ext cx="8077199" cy="3785652"/>
          </a:xfrm>
          <a:prstGeom prst="rect">
            <a:avLst/>
          </a:prstGeom>
        </p:spPr>
        <p:txBody>
          <a:bodyPr wrap="square">
            <a:spAutoFit/>
          </a:bodyPr>
          <a:lstStyle/>
          <a:p>
            <a:r>
              <a:rPr lang="es-MX" sz="2400" dirty="0"/>
              <a:t>Nótese que Gramsci le da una gran importancia a los intelectuales, que son los intermediarios entre la clase dirigente-dominante y las bases. </a:t>
            </a:r>
          </a:p>
          <a:p>
            <a:endParaRPr lang="es-MX" sz="2400" dirty="0"/>
          </a:p>
          <a:p>
            <a:r>
              <a:rPr lang="es-MX" sz="2400" dirty="0"/>
              <a:t>Para este autor, los intelectuales operan especialmente en la sociedad civil, y son un instrumento eficaz de la hegemonía.</a:t>
            </a:r>
          </a:p>
          <a:p>
            <a:endParaRPr lang="es-MX" sz="2400" dirty="0"/>
          </a:p>
          <a:p>
            <a:r>
              <a:rPr lang="es-MX" sz="2400" dirty="0"/>
              <a:t>Los intelectuales son los que permiten con su trabajo superar la visión no crítica de las masas.</a:t>
            </a:r>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Antonio Gramsci</a:t>
            </a:r>
          </a:p>
        </p:txBody>
      </p:sp>
    </p:spTree>
    <p:extLst>
      <p:ext uri="{BB962C8B-B14F-4D97-AF65-F5344CB8AC3E}">
        <p14:creationId xmlns:p14="http://schemas.microsoft.com/office/powerpoint/2010/main" val="11658491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2028754"/>
            <a:ext cx="8077199" cy="3785652"/>
          </a:xfrm>
          <a:prstGeom prst="rect">
            <a:avLst/>
          </a:prstGeom>
        </p:spPr>
        <p:txBody>
          <a:bodyPr wrap="square">
            <a:spAutoFit/>
          </a:bodyPr>
          <a:lstStyle/>
          <a:p>
            <a:r>
              <a:rPr lang="es-MX" sz="2400" dirty="0"/>
              <a:t>En su ensayo La formación de los intelectuales (1921), Gramsci propone entender a los intelectuales como un grupo social más amplio que el sector específicamente cultural. </a:t>
            </a:r>
          </a:p>
          <a:p>
            <a:endParaRPr lang="es-MX" sz="2400" dirty="0"/>
          </a:p>
          <a:p>
            <a:r>
              <a:rPr lang="es-MX" sz="2400" dirty="0"/>
              <a:t>Para él eran intelectuales todos los que intervenían en el diseño y organización de las políticas públicas del Estado. Los expertos y los funcionarios también eran intelectuales porque, a su juicio, participaban en la legitimación del grupo dominante ante la sociedad civil.</a:t>
            </a:r>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Antonio Gramsci</a:t>
            </a:r>
          </a:p>
        </p:txBody>
      </p:sp>
    </p:spTree>
    <p:extLst>
      <p:ext uri="{BB962C8B-B14F-4D97-AF65-F5344CB8AC3E}">
        <p14:creationId xmlns:p14="http://schemas.microsoft.com/office/powerpoint/2010/main" val="42711603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76354"/>
            <a:ext cx="8077199" cy="2677656"/>
          </a:xfrm>
          <a:prstGeom prst="rect">
            <a:avLst/>
          </a:prstGeom>
        </p:spPr>
        <p:txBody>
          <a:bodyPr wrap="square">
            <a:spAutoFit/>
          </a:bodyPr>
          <a:lstStyle/>
          <a:p>
            <a:r>
              <a:rPr lang="es-MX" sz="2400" dirty="0"/>
              <a:t>Aunque Gramsci no atribuía, como piensan muchos, el término intelectual orgánico únicamente a aquel que hace causa común con la clase obrera –también hablaba de intelectuales orgánicos burgueses– su idea del “intelectual tradicional” sí estaba específicamente ligada al orden moderno o capitalista. </a:t>
            </a:r>
          </a:p>
          <a:p>
            <a:endParaRPr lang="es-MX" sz="2400" dirty="0"/>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Antonio Gramsci</a:t>
            </a:r>
          </a:p>
        </p:txBody>
      </p:sp>
    </p:spTree>
    <p:extLst>
      <p:ext uri="{BB962C8B-B14F-4D97-AF65-F5344CB8AC3E}">
        <p14:creationId xmlns:p14="http://schemas.microsoft.com/office/powerpoint/2010/main" val="34679887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1828801" y="2699885"/>
            <a:ext cx="7556313" cy="1116106"/>
          </a:xfrm>
        </p:spPr>
        <p:txBody>
          <a:bodyPr/>
          <a:lstStyle/>
          <a:p>
            <a:r>
              <a:rPr lang="es-MX" dirty="0"/>
              <a:t>Louis Altusser</a:t>
            </a:r>
          </a:p>
        </p:txBody>
      </p:sp>
    </p:spTree>
    <p:extLst>
      <p:ext uri="{BB962C8B-B14F-4D97-AF65-F5344CB8AC3E}">
        <p14:creationId xmlns:p14="http://schemas.microsoft.com/office/powerpoint/2010/main" val="39617288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533400" y="2150586"/>
            <a:ext cx="8077199" cy="4154984"/>
          </a:xfrm>
          <a:prstGeom prst="rect">
            <a:avLst/>
          </a:prstGeom>
        </p:spPr>
        <p:txBody>
          <a:bodyPr wrap="square">
            <a:spAutoFit/>
          </a:bodyPr>
          <a:lstStyle/>
          <a:p>
            <a:r>
              <a:rPr lang="es-MX" sz="2400" dirty="0"/>
              <a:t>Althusser fue un estructuralista, es decir, sus postulados fundamentales apuntan a quitarle al Sujeto (de cualquier orden: hombres, clases sociales, Estado, etc.) todo protagonismo.</a:t>
            </a:r>
          </a:p>
          <a:p>
            <a:endParaRPr lang="es-MX" sz="2400" dirty="0"/>
          </a:p>
          <a:p>
            <a:r>
              <a:rPr lang="es-MX" sz="2400" dirty="0"/>
              <a:t>Althusser se adhiere a la teoría psicoanalítica al importar al marxismo el concepto de imaginario y la problemática de la crítica de la conciencia. </a:t>
            </a:r>
          </a:p>
          <a:p>
            <a:endParaRPr lang="es-MX" sz="2400" dirty="0"/>
          </a:p>
          <a:p>
            <a:r>
              <a:rPr lang="es-MX" sz="2400" dirty="0"/>
              <a:t> </a:t>
            </a:r>
          </a:p>
          <a:p>
            <a:endParaRPr lang="es-MX" sz="2400" dirty="0"/>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Louis Altusser</a:t>
            </a:r>
          </a:p>
        </p:txBody>
      </p:sp>
    </p:spTree>
    <p:extLst>
      <p:ext uri="{BB962C8B-B14F-4D97-AF65-F5344CB8AC3E}">
        <p14:creationId xmlns:p14="http://schemas.microsoft.com/office/powerpoint/2010/main" val="27915836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533400" y="2150586"/>
            <a:ext cx="8077199" cy="3785652"/>
          </a:xfrm>
          <a:prstGeom prst="rect">
            <a:avLst/>
          </a:prstGeom>
        </p:spPr>
        <p:txBody>
          <a:bodyPr wrap="square">
            <a:spAutoFit/>
          </a:bodyPr>
          <a:lstStyle/>
          <a:p>
            <a:r>
              <a:rPr lang="es-MX" sz="2400" dirty="0"/>
              <a:t>Afirmó sobre Gramsci:</a:t>
            </a:r>
          </a:p>
          <a:p>
            <a:endParaRPr lang="es-MX" sz="2400" dirty="0"/>
          </a:p>
          <a:p>
            <a:r>
              <a:rPr lang="es-MX" sz="2400" dirty="0"/>
              <a:t>“Es el único quien previamente ha transitado por el camino que vamos a emprender. Gramsci tuvo la singular idea de que el Estado no se reducía al aparato (represivo) de Estado, sino que también comprendía, según sus términos, cierto número de instituciones de la sociedad civil.”</a:t>
            </a:r>
          </a:p>
          <a:p>
            <a:r>
              <a:rPr lang="es-MX" sz="2400" dirty="0"/>
              <a:t> </a:t>
            </a:r>
          </a:p>
          <a:p>
            <a:endParaRPr lang="es-MX" sz="2400" dirty="0"/>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Louis Altusser</a:t>
            </a:r>
          </a:p>
        </p:txBody>
      </p:sp>
    </p:spTree>
    <p:extLst>
      <p:ext uri="{BB962C8B-B14F-4D97-AF65-F5344CB8AC3E}">
        <p14:creationId xmlns:p14="http://schemas.microsoft.com/office/powerpoint/2010/main" val="11095826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533400" y="2150586"/>
            <a:ext cx="8077199" cy="3785652"/>
          </a:xfrm>
          <a:prstGeom prst="rect">
            <a:avLst/>
          </a:prstGeom>
        </p:spPr>
        <p:txBody>
          <a:bodyPr wrap="square">
            <a:spAutoFit/>
          </a:bodyPr>
          <a:lstStyle/>
          <a:p>
            <a:r>
              <a:rPr lang="es-MX" sz="2400" dirty="0"/>
              <a:t>Su principal teoría es sobre la ideología.</a:t>
            </a:r>
          </a:p>
          <a:p>
            <a:endParaRPr lang="es-MX" sz="2400" dirty="0"/>
          </a:p>
          <a:p>
            <a:r>
              <a:rPr lang="es-MX" sz="2400" dirty="0"/>
              <a:t>Althusser rechaza la concepción marxista tradicional de la ideología según la cual ésta es igual a la conciencia falsa, y también se opone a la concepción clásica de la ideología que la concibe como conjunto de ideas. </a:t>
            </a:r>
          </a:p>
          <a:p>
            <a:endParaRPr lang="es-MX" sz="2400" dirty="0"/>
          </a:p>
          <a:p>
            <a:endParaRPr lang="es-MX" sz="2400" dirty="0"/>
          </a:p>
          <a:p>
            <a:r>
              <a:rPr lang="es-MX" sz="2400" dirty="0"/>
              <a:t> </a:t>
            </a:r>
          </a:p>
          <a:p>
            <a:endParaRPr lang="es-MX" sz="2400" dirty="0"/>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Louis Altusser</a:t>
            </a:r>
          </a:p>
        </p:txBody>
      </p:sp>
    </p:spTree>
    <p:extLst>
      <p:ext uri="{BB962C8B-B14F-4D97-AF65-F5344CB8AC3E}">
        <p14:creationId xmlns:p14="http://schemas.microsoft.com/office/powerpoint/2010/main" val="29041271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533400" y="1831931"/>
            <a:ext cx="8077199" cy="5262979"/>
          </a:xfrm>
          <a:prstGeom prst="rect">
            <a:avLst/>
          </a:prstGeom>
        </p:spPr>
        <p:txBody>
          <a:bodyPr wrap="square">
            <a:spAutoFit/>
          </a:bodyPr>
          <a:lstStyle/>
          <a:p>
            <a:r>
              <a:rPr lang="es-MX" sz="2400" dirty="0"/>
              <a:t>Para ello, desarrolla 5 postulados:</a:t>
            </a:r>
          </a:p>
          <a:p>
            <a:endParaRPr lang="es-MX" sz="2400" dirty="0"/>
          </a:p>
          <a:p>
            <a:pPr marL="457200" indent="-457200">
              <a:buAutoNum type="arabicPeriod"/>
            </a:pPr>
            <a:r>
              <a:rPr lang="es-MX" sz="2400" dirty="0"/>
              <a:t>La ideología es omnihistórica (no tiene historia).</a:t>
            </a:r>
          </a:p>
          <a:p>
            <a:pPr marL="457200" indent="-457200">
              <a:buAutoNum type="arabicPeriod"/>
            </a:pPr>
            <a:r>
              <a:rPr lang="es-MX" sz="2400" dirty="0"/>
              <a:t>Representa la relación imaginaria entre el individuo y sus condiciones reales de existencia.</a:t>
            </a:r>
          </a:p>
          <a:p>
            <a:pPr marL="457200" indent="-457200">
              <a:buAutoNum type="arabicPeriod"/>
            </a:pPr>
            <a:r>
              <a:rPr lang="es-MX" sz="2400" dirty="0"/>
              <a:t>Tiene una existencia material: cohesiona a los individuos con sus prácticas materiales.</a:t>
            </a:r>
          </a:p>
          <a:p>
            <a:pPr marL="457200" indent="-457200">
              <a:buAutoNum type="arabicPeriod"/>
            </a:pPr>
            <a:r>
              <a:rPr lang="es-MX" sz="2400" dirty="0"/>
              <a:t>Interpela a los individuos y los constituye en sujetos.</a:t>
            </a:r>
          </a:p>
          <a:p>
            <a:pPr marL="457200" indent="-457200">
              <a:buAutoNum type="arabicPeriod"/>
            </a:pPr>
            <a:r>
              <a:rPr lang="es-MX" sz="2400" dirty="0"/>
              <a:t>Siempre existe en el seno de un aparato (ideológico de Estado) y en sus prácticas. Esta existencia es material.</a:t>
            </a:r>
          </a:p>
          <a:p>
            <a:pPr marL="457200" indent="-457200">
              <a:buAutoNum type="arabicPeriod"/>
            </a:pPr>
            <a:endParaRPr lang="es-MX" sz="2400" dirty="0"/>
          </a:p>
          <a:p>
            <a:r>
              <a:rPr lang="es-MX" sz="2400" dirty="0"/>
              <a:t> </a:t>
            </a:r>
          </a:p>
          <a:p>
            <a:endParaRPr lang="es-MX" sz="2400" dirty="0"/>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Louis Altusser</a:t>
            </a:r>
          </a:p>
        </p:txBody>
      </p:sp>
    </p:spTree>
    <p:extLst>
      <p:ext uri="{BB962C8B-B14F-4D97-AF65-F5344CB8AC3E}">
        <p14:creationId xmlns:p14="http://schemas.microsoft.com/office/powerpoint/2010/main" val="3394173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El contexto de 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668536"/>
            <a:ext cx="8077199" cy="6370975"/>
          </a:xfrm>
          <a:prstGeom prst="rect">
            <a:avLst/>
          </a:prstGeom>
        </p:spPr>
        <p:txBody>
          <a:bodyPr wrap="square">
            <a:spAutoFit/>
          </a:bodyPr>
          <a:lstStyle/>
          <a:p>
            <a:endParaRPr lang="es-MX" sz="2400" dirty="0"/>
          </a:p>
          <a:p>
            <a:r>
              <a:rPr lang="es-MX" sz="2400" dirty="0"/>
              <a:t>Es el sujeto, el individuo por sí solo, por su sola razón, por sus propias fuerzas, independiente de toda autoridad religiosa, sociológica y política, el que debe encontrar la verdad, entendida como correspondencia con la realidad.</a:t>
            </a:r>
          </a:p>
          <a:p>
            <a:endParaRPr lang="es-MX" sz="2400" dirty="0"/>
          </a:p>
          <a:p>
            <a:r>
              <a:rPr lang="es-MX" sz="2400" dirty="0"/>
              <a:t>Ello conlleva a la afirmación del racionalismo, a la afirmación de la autonomía del individuo en tanto definición filosófica (cultural) de la modernidad.</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39129845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91604"/>
            <a:ext cx="8610600" cy="8217634"/>
          </a:xfrm>
          <a:prstGeom prst="rect">
            <a:avLst/>
          </a:prstGeom>
        </p:spPr>
        <p:txBody>
          <a:bodyPr wrap="square">
            <a:spAutoFit/>
          </a:bodyPr>
          <a:lstStyle/>
          <a:p>
            <a:r>
              <a:rPr lang="es-MX" sz="2400" dirty="0"/>
              <a:t>La ideología es omnihistórica (no tiene historia).</a:t>
            </a:r>
          </a:p>
          <a:p>
            <a:endParaRPr lang="es-MX" sz="2400" dirty="0"/>
          </a:p>
          <a:p>
            <a:r>
              <a:rPr lang="es-MX" sz="2400" dirty="0"/>
              <a:t>Althuser sostiene que las ideologías tienen una historia propia dependiendo del modo de producción en que se expresan. </a:t>
            </a:r>
          </a:p>
          <a:p>
            <a:endParaRPr lang="es-MX" sz="2400" dirty="0"/>
          </a:p>
          <a:p>
            <a:r>
              <a:rPr lang="es-MX" sz="2400" dirty="0"/>
              <a:t>Sin embargo, la ideología en general no tiene historia, es decir, es eterna “lo mismo que lo es el inconsciente”. La ideología es omnihistórica, porque la estructura y los mecanismos de su funcionamiento —no sus contenidos concretos— son siempre los mismos y están y estarán siempre presentes en todas las formas ideológicas, trátese de ideologías de clase —burguesa, proletaria, revolucionaria, etc.—, o de formaciones ideológicas particulares — religiosas, artísticas, etc. </a:t>
            </a:r>
          </a:p>
          <a:p>
            <a:endParaRPr lang="es-MX" sz="2400" dirty="0"/>
          </a:p>
          <a:p>
            <a:endParaRPr lang="es-MX" sz="2400" dirty="0"/>
          </a:p>
          <a:p>
            <a:endParaRPr lang="es-MX" sz="2400" dirty="0"/>
          </a:p>
          <a:p>
            <a:endParaRPr lang="es-MX" sz="2400" dirty="0"/>
          </a:p>
          <a:p>
            <a:endParaRPr lang="es-MX" sz="2400" dirty="0"/>
          </a:p>
          <a:p>
            <a:pPr marL="457200" indent="-457200">
              <a:buAutoNum type="arabicPeriod"/>
            </a:pPr>
            <a:endParaRPr lang="es-MX" sz="2400" dirty="0"/>
          </a:p>
          <a:p>
            <a:r>
              <a:rPr lang="es-MX" sz="2400" dirty="0"/>
              <a:t> </a:t>
            </a:r>
          </a:p>
          <a:p>
            <a:endParaRPr lang="es-MX" sz="2400" dirty="0"/>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Louis Altusser</a:t>
            </a:r>
          </a:p>
        </p:txBody>
      </p:sp>
    </p:spTree>
    <p:extLst>
      <p:ext uri="{BB962C8B-B14F-4D97-AF65-F5344CB8AC3E}">
        <p14:creationId xmlns:p14="http://schemas.microsoft.com/office/powerpoint/2010/main" val="37341781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533400" y="1831931"/>
            <a:ext cx="8077199" cy="6001643"/>
          </a:xfrm>
          <a:prstGeom prst="rect">
            <a:avLst/>
          </a:prstGeom>
        </p:spPr>
        <p:txBody>
          <a:bodyPr wrap="square">
            <a:spAutoFit/>
          </a:bodyPr>
          <a:lstStyle/>
          <a:p>
            <a:r>
              <a:rPr lang="es-MX" sz="2400" dirty="0"/>
              <a:t>La ideología representa la relación imaginaria entre el individuo y sus condiciones reales de existencia.</a:t>
            </a:r>
          </a:p>
          <a:p>
            <a:endParaRPr lang="es-MX" sz="2400" dirty="0"/>
          </a:p>
          <a:p>
            <a:r>
              <a:rPr lang="es-MX" sz="2400" dirty="0"/>
              <a:t>“No son las condiciones de existencia reales, su mundo real, lo que los “hombres” “se representan” en la ideología, sino ante todo lo que se les representa es su relación con estas condiciones de existencia... es la naturaleza imaginaria de esta relación lo que sostiene toda la deformación imaginaria que puede observarse en toda ideología.”</a:t>
            </a:r>
          </a:p>
          <a:p>
            <a:endParaRPr lang="es-MX" sz="2400" dirty="0"/>
          </a:p>
          <a:p>
            <a:endParaRPr lang="es-MX" sz="2400" dirty="0"/>
          </a:p>
          <a:p>
            <a:endParaRPr lang="es-MX" sz="2400" dirty="0"/>
          </a:p>
          <a:p>
            <a:pPr marL="457200" indent="-457200">
              <a:buAutoNum type="arabicPeriod"/>
            </a:pPr>
            <a:endParaRPr lang="es-MX" sz="2400" dirty="0"/>
          </a:p>
          <a:p>
            <a:r>
              <a:rPr lang="es-MX" sz="2400" dirty="0"/>
              <a:t> </a:t>
            </a:r>
          </a:p>
          <a:p>
            <a:endParaRPr lang="es-MX" sz="2400" dirty="0"/>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Louis Altusser</a:t>
            </a:r>
          </a:p>
        </p:txBody>
      </p:sp>
    </p:spTree>
    <p:extLst>
      <p:ext uri="{BB962C8B-B14F-4D97-AF65-F5344CB8AC3E}">
        <p14:creationId xmlns:p14="http://schemas.microsoft.com/office/powerpoint/2010/main" val="27488237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533400" y="1831931"/>
            <a:ext cx="8077199" cy="6370975"/>
          </a:xfrm>
          <a:prstGeom prst="rect">
            <a:avLst/>
          </a:prstGeom>
        </p:spPr>
        <p:txBody>
          <a:bodyPr wrap="square">
            <a:spAutoFit/>
          </a:bodyPr>
          <a:lstStyle/>
          <a:p>
            <a:r>
              <a:rPr lang="es-MX" sz="2400" dirty="0"/>
              <a:t>La ideología tiene una existencia material: cohesiona a los individuos con sus prácticas materiales.</a:t>
            </a:r>
          </a:p>
          <a:p>
            <a:endParaRPr lang="es-MX" sz="2400" dirty="0"/>
          </a:p>
          <a:p>
            <a:r>
              <a:rPr lang="es-MX" sz="2400" dirty="0"/>
              <a:t>Si la ideología puede tener existencia material es porque implica prácticas concretas de los individuos. Esta realización de prácticas por el efecto de la ideología es posible por el mecanismo de interpelación que la ideología lleva a cabo, constituyendo a los individuos en sujetos y ligándolos, por este mismo hecho (mediante las identificaciones-proyecciones correspondientes) con sus prácticas. </a:t>
            </a:r>
          </a:p>
          <a:p>
            <a:endParaRPr lang="es-MX" sz="2400" dirty="0"/>
          </a:p>
          <a:p>
            <a:endParaRPr lang="es-MX" sz="2400" dirty="0"/>
          </a:p>
          <a:p>
            <a:endParaRPr lang="es-MX" sz="2400" dirty="0"/>
          </a:p>
          <a:p>
            <a:pPr marL="457200" indent="-457200">
              <a:buAutoNum type="arabicPeriod"/>
            </a:pPr>
            <a:endParaRPr lang="es-MX" sz="2400" dirty="0"/>
          </a:p>
          <a:p>
            <a:r>
              <a:rPr lang="es-MX" sz="2400" dirty="0"/>
              <a:t> </a:t>
            </a:r>
          </a:p>
          <a:p>
            <a:endParaRPr lang="es-MX" sz="2400" dirty="0"/>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Louis Altusser</a:t>
            </a:r>
          </a:p>
        </p:txBody>
      </p:sp>
    </p:spTree>
    <p:extLst>
      <p:ext uri="{BB962C8B-B14F-4D97-AF65-F5344CB8AC3E}">
        <p14:creationId xmlns:p14="http://schemas.microsoft.com/office/powerpoint/2010/main" val="19364546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242454" y="1419155"/>
            <a:ext cx="8319655" cy="6740307"/>
          </a:xfrm>
          <a:prstGeom prst="rect">
            <a:avLst/>
          </a:prstGeom>
        </p:spPr>
        <p:txBody>
          <a:bodyPr wrap="square">
            <a:spAutoFit/>
          </a:bodyPr>
          <a:lstStyle/>
          <a:p>
            <a:r>
              <a:rPr lang="es-MX" sz="2400" dirty="0"/>
              <a:t>La ideología interpela a los individuos y los constituye en sujetos.</a:t>
            </a:r>
          </a:p>
          <a:p>
            <a:endParaRPr lang="es-MX" sz="2400" dirty="0"/>
          </a:p>
          <a:p>
            <a:r>
              <a:rPr lang="es-MX" sz="2400" dirty="0"/>
              <a:t>La interpelación ideológica es la presentación de una imagen deseada al individuo con la cual éste se identifica. La identificación del yo con cualquier imagen conlleva la sujeción a la misma y al estatuto social que representa.</a:t>
            </a:r>
          </a:p>
          <a:p>
            <a:endParaRPr lang="es-MX" sz="2400" dirty="0"/>
          </a:p>
          <a:p>
            <a:r>
              <a:rPr lang="es-MX" sz="2400" dirty="0"/>
              <a:t>El individuo es sujeto de la ideología: está sujetado por la ideología. El individuo sujeto, constituido y sujetado por las imágenes, adquiere una aparente unidad de su ser que le permite actuar como sujeto (activo y electivo), reconociéndose como uno, aunque son las diferentes imágenes las que lo dirigen. </a:t>
            </a:r>
          </a:p>
          <a:p>
            <a:endParaRPr lang="es-MX" sz="2400" dirty="0"/>
          </a:p>
          <a:p>
            <a:pPr marL="457200" indent="-457200">
              <a:buAutoNum type="arabicPeriod"/>
            </a:pPr>
            <a:endParaRPr lang="es-MX" sz="2400" dirty="0"/>
          </a:p>
          <a:p>
            <a:r>
              <a:rPr lang="es-MX" sz="2400" dirty="0"/>
              <a:t> </a:t>
            </a:r>
          </a:p>
          <a:p>
            <a:endParaRPr lang="es-MX" sz="2400" dirty="0"/>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Louis Altusser</a:t>
            </a:r>
          </a:p>
        </p:txBody>
      </p:sp>
    </p:spTree>
    <p:extLst>
      <p:ext uri="{BB962C8B-B14F-4D97-AF65-F5344CB8AC3E}">
        <p14:creationId xmlns:p14="http://schemas.microsoft.com/office/powerpoint/2010/main" val="42434480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434452"/>
            <a:ext cx="8077199" cy="7109639"/>
          </a:xfrm>
          <a:prstGeom prst="rect">
            <a:avLst/>
          </a:prstGeom>
        </p:spPr>
        <p:txBody>
          <a:bodyPr wrap="square">
            <a:spAutoFit/>
          </a:bodyPr>
          <a:lstStyle/>
          <a:p>
            <a:r>
              <a:rPr lang="es-MX" sz="2400" dirty="0"/>
              <a:t>La ideología siempre existe en el seno de un aparato (ideológico de Estado) y en sus prácticas. Esta existencia es material.</a:t>
            </a:r>
          </a:p>
          <a:p>
            <a:endParaRPr lang="es-MX" sz="2400" dirty="0"/>
          </a:p>
          <a:p>
            <a:r>
              <a:rPr lang="es-MX" sz="2400" dirty="0"/>
              <a:t>Aquí se amplía la noción de Estado a la de aparato ideológico que explica el sometimiento: por ejemplo instituciones como la escuela.</a:t>
            </a:r>
          </a:p>
          <a:p>
            <a:endParaRPr lang="es-MX" sz="2400" dirty="0"/>
          </a:p>
          <a:p>
            <a:r>
              <a:rPr lang="es-MX" sz="2400" dirty="0"/>
              <a:t>Esta capacitación (no solo técnica, sino también disciplinaria) supone el sujetamiento a la ideología dominante por parte de las clases subordinadas y se adquiere no sólo en la escuela sino es otras instituciones estatales.</a:t>
            </a:r>
          </a:p>
          <a:p>
            <a:endParaRPr lang="es-MX" sz="2400" dirty="0"/>
          </a:p>
          <a:p>
            <a:endParaRPr lang="es-MX" sz="2400" dirty="0"/>
          </a:p>
          <a:p>
            <a:endParaRPr lang="es-MX" sz="2400" dirty="0"/>
          </a:p>
          <a:p>
            <a:pPr marL="457200" indent="-457200">
              <a:buAutoNum type="arabicPeriod"/>
            </a:pPr>
            <a:endParaRPr lang="es-MX" sz="2400" dirty="0"/>
          </a:p>
          <a:p>
            <a:r>
              <a:rPr lang="es-MX" sz="2400" dirty="0"/>
              <a:t> </a:t>
            </a:r>
          </a:p>
          <a:p>
            <a:endParaRPr lang="es-MX" sz="2400" dirty="0"/>
          </a:p>
        </p:txBody>
      </p:sp>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Louis Altusser</a:t>
            </a:r>
          </a:p>
        </p:txBody>
      </p:sp>
    </p:spTree>
    <p:extLst>
      <p:ext uri="{BB962C8B-B14F-4D97-AF65-F5344CB8AC3E}">
        <p14:creationId xmlns:p14="http://schemas.microsoft.com/office/powerpoint/2010/main" val="40323807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Neomarxismo Europeo</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668536"/>
            <a:ext cx="8077199" cy="6740307"/>
          </a:xfrm>
          <a:prstGeom prst="rect">
            <a:avLst/>
          </a:prstGeom>
        </p:spPr>
        <p:txBody>
          <a:bodyPr wrap="square">
            <a:spAutoFit/>
          </a:bodyPr>
          <a:lstStyle/>
          <a:p>
            <a:endParaRPr lang="es-MX" sz="2400" dirty="0"/>
          </a:p>
          <a:p>
            <a:r>
              <a:rPr lang="es-MX" sz="2400" dirty="0"/>
              <a:t>RESUMIENDO …</a:t>
            </a:r>
          </a:p>
          <a:p>
            <a:endParaRPr lang="es-MX" sz="2400" dirty="0"/>
          </a:p>
          <a:p>
            <a:r>
              <a:rPr lang="es-MX" sz="2400" dirty="0"/>
              <a:t>Escuela de Frankfurt – Crítica al marxismo. Se amplía con la visión cultural y la ruptura con el economicismo.</a:t>
            </a:r>
          </a:p>
          <a:p>
            <a:endParaRPr lang="es-MX" sz="2400" dirty="0"/>
          </a:p>
          <a:p>
            <a:r>
              <a:rPr lang="es-MX" sz="2400" dirty="0"/>
              <a:t>Antonio Gramsci – Visión militante. La construcción de hegemonías y el papel de los intelectuales.</a:t>
            </a:r>
          </a:p>
          <a:p>
            <a:endParaRPr lang="es-MX" sz="2400" dirty="0"/>
          </a:p>
          <a:p>
            <a:r>
              <a:rPr lang="es-MX" sz="2400" dirty="0"/>
              <a:t>Louis Althusser – El estructuralismo (el sujeto queda fuera) y la ideología omnihistórica.</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208659982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5396346" y="5574418"/>
            <a:ext cx="4038600" cy="748553"/>
          </a:xfrm>
        </p:spPr>
        <p:txBody>
          <a:bodyPr>
            <a:normAutofit/>
          </a:bodyPr>
          <a:lstStyle/>
          <a:p>
            <a:r>
              <a:rPr lang="es-ES" sz="1800" dirty="0"/>
              <a:t>Dra. Juana E. Suárez Conejero</a:t>
            </a:r>
          </a:p>
        </p:txBody>
      </p:sp>
      <p:sp>
        <p:nvSpPr>
          <p:cNvPr id="4" name="Título 3">
            <a:extLst>
              <a:ext uri="{FF2B5EF4-FFF2-40B4-BE49-F238E27FC236}">
                <a16:creationId xmlns:a16="http://schemas.microsoft.com/office/drawing/2014/main" id="{9F1D724E-A744-1743-AC1E-359B49C9DBEF}"/>
              </a:ext>
            </a:extLst>
          </p:cNvPr>
          <p:cNvSpPr>
            <a:spLocks noGrp="1"/>
          </p:cNvSpPr>
          <p:nvPr>
            <p:ph type="ctrTitle"/>
          </p:nvPr>
        </p:nvSpPr>
        <p:spPr/>
        <p:txBody>
          <a:bodyPr/>
          <a:lstStyle/>
          <a:p>
            <a:r>
              <a:rPr lang="es-MX" dirty="0"/>
              <a:t>MUCHAS GRACIAS</a:t>
            </a:r>
          </a:p>
        </p:txBody>
      </p:sp>
    </p:spTree>
    <p:extLst>
      <p:ext uri="{BB962C8B-B14F-4D97-AF65-F5344CB8AC3E}">
        <p14:creationId xmlns:p14="http://schemas.microsoft.com/office/powerpoint/2010/main" val="1097627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El contexto de 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568304"/>
            <a:ext cx="8077199" cy="7478970"/>
          </a:xfrm>
          <a:prstGeom prst="rect">
            <a:avLst/>
          </a:prstGeom>
        </p:spPr>
        <p:txBody>
          <a:bodyPr wrap="square">
            <a:spAutoFit/>
          </a:bodyPr>
          <a:lstStyle/>
          <a:p>
            <a:endParaRPr lang="es-MX" sz="2400" dirty="0"/>
          </a:p>
          <a:p>
            <a:r>
              <a:rPr lang="es-MX" sz="2400" dirty="0"/>
              <a:t>Paralelamente al racionalismo filosófico, podemos hablar de un racionalismo socio-económico.</a:t>
            </a:r>
          </a:p>
          <a:p>
            <a:endParaRPr lang="es-MX" sz="2400" dirty="0"/>
          </a:p>
          <a:p>
            <a:r>
              <a:rPr lang="es-MX" sz="2400" dirty="0"/>
              <a:t>La búsqueda de riqueza y el afán de lucro, es decir, el mercantilismo, se impone como la principal lógica que rige las conductas sociales.</a:t>
            </a:r>
          </a:p>
          <a:p>
            <a:endParaRPr lang="es-MX" sz="2400" dirty="0"/>
          </a:p>
          <a:p>
            <a:r>
              <a:rPr lang="es-MX" sz="2400" dirty="0"/>
              <a:t>El mercantilismo se convierte en un fin legítimo, lo cual implica también la legitimación de la exclusión y de la expoltación del hombre por el hombre.</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236927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El contexto de 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568304"/>
            <a:ext cx="8077199" cy="6740307"/>
          </a:xfrm>
          <a:prstGeom prst="rect">
            <a:avLst/>
          </a:prstGeom>
        </p:spPr>
        <p:txBody>
          <a:bodyPr wrap="square">
            <a:spAutoFit/>
          </a:bodyPr>
          <a:lstStyle/>
          <a:p>
            <a:endParaRPr lang="es-MX" sz="2400" dirty="0"/>
          </a:p>
          <a:p>
            <a:r>
              <a:rPr lang="es-MX" sz="2400" dirty="0"/>
              <a:t>Esto trae como consecuencia que las ideas de crecimiento, desarrollo, progreso, se conviertesen en pilares culturales centrales, cuyo derrotero estaría en conjunción con el desarrollo de las ciencias y de la tecnología. </a:t>
            </a:r>
          </a:p>
          <a:p>
            <a:endParaRPr lang="es-MX" sz="2400" dirty="0"/>
          </a:p>
          <a:p>
            <a:r>
              <a:rPr lang="es-MX" sz="2400" dirty="0"/>
              <a:t>Es decir, la ciencia moderna no es concebida como una actividad contemplativa o explicativa per se. La ciencia moderna explica para propiciar el dominio de la naturaleza.</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1815125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El contexto de 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568304"/>
            <a:ext cx="8077199" cy="5632311"/>
          </a:xfrm>
          <a:prstGeom prst="rect">
            <a:avLst/>
          </a:prstGeom>
        </p:spPr>
        <p:txBody>
          <a:bodyPr wrap="square">
            <a:spAutoFit/>
          </a:bodyPr>
          <a:lstStyle/>
          <a:p>
            <a:endParaRPr lang="es-MX" sz="2400" dirty="0"/>
          </a:p>
          <a:p>
            <a:r>
              <a:rPr lang="es-MX" sz="2400" dirty="0"/>
              <a:t>En la modernidad, el mundo social e histórico de las cosas materiales adquiere la premisa de un progreso ilimitado, de un desarrollo infinito: “la naturaleza es fin”, por lo que el desarrollo consiste en avanzar hacia este fin. </a:t>
            </a:r>
          </a:p>
          <a:p>
            <a:endParaRPr lang="es-MX" sz="2400" dirty="0"/>
          </a:p>
          <a:p>
            <a:r>
              <a:rPr lang="es-MX" sz="2400" dirty="0"/>
              <a:t>El gran cambio de la modernidad, al decir de Castoriadis, “se produce cuando el infinito invade este mundo”. Con el surgimiento del mundo moderno, se pasa del mundo cerrado medieval al universo infinito moderno, se empieza a creer en la perspectiva de un progreso indefinido del conocimiento, a través de la razón.</a:t>
            </a:r>
          </a:p>
          <a:p>
            <a:endParaRPr lang="es-MX" sz="2400" dirty="0"/>
          </a:p>
          <a:p>
            <a:endParaRPr lang="es-MX" sz="2400" dirty="0"/>
          </a:p>
          <a:p>
            <a:endParaRPr lang="es-MX" sz="2400" dirty="0"/>
          </a:p>
        </p:txBody>
      </p:sp>
    </p:spTree>
    <p:extLst>
      <p:ext uri="{BB962C8B-B14F-4D97-AF65-F5344CB8AC3E}">
        <p14:creationId xmlns:p14="http://schemas.microsoft.com/office/powerpoint/2010/main" val="3280656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El contexto de 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668536"/>
            <a:ext cx="8077199" cy="4524315"/>
          </a:xfrm>
          <a:prstGeom prst="rect">
            <a:avLst/>
          </a:prstGeom>
        </p:spPr>
        <p:txBody>
          <a:bodyPr wrap="square">
            <a:spAutoFit/>
          </a:bodyPr>
          <a:lstStyle/>
          <a:p>
            <a:endParaRPr lang="es-MX" sz="2400" dirty="0"/>
          </a:p>
          <a:p>
            <a:r>
              <a:rPr lang="es-MX" sz="2400" dirty="0"/>
              <a:t>La finalidad central de la vida humana pasa a ser el crecimiento ilimitado de la producción y las fuerzas productivas (técnicas). </a:t>
            </a:r>
          </a:p>
          <a:p>
            <a:endParaRPr lang="es-MX" sz="2400" dirty="0"/>
          </a:p>
          <a:p>
            <a:r>
              <a:rPr lang="es-MX" sz="2400" dirty="0"/>
              <a:t>Todo esto se expresa en la ideología del progreso: al no existir límites a la progresión de nuestro conocimiento, no existen tampoco límites a la progresión de nuestra potencia (y de nuestra riqueza).</a:t>
            </a:r>
          </a:p>
          <a:p>
            <a:endParaRPr lang="es-MX" sz="2400" dirty="0"/>
          </a:p>
          <a:p>
            <a:endParaRPr lang="es-MX" sz="2400" dirty="0"/>
          </a:p>
          <a:p>
            <a:endParaRPr lang="es-MX" sz="2400" dirty="0"/>
          </a:p>
        </p:txBody>
      </p:sp>
    </p:spTree>
    <p:extLst>
      <p:ext uri="{BB962C8B-B14F-4D97-AF65-F5344CB8AC3E}">
        <p14:creationId xmlns:p14="http://schemas.microsoft.com/office/powerpoint/2010/main" val="3991082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El contexto de la Escuela de Frankfurt</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668536"/>
            <a:ext cx="8077199" cy="3785652"/>
          </a:xfrm>
          <a:prstGeom prst="rect">
            <a:avLst/>
          </a:prstGeom>
        </p:spPr>
        <p:txBody>
          <a:bodyPr wrap="square">
            <a:spAutoFit/>
          </a:bodyPr>
          <a:lstStyle/>
          <a:p>
            <a:endParaRPr lang="es-MX" sz="2400" dirty="0"/>
          </a:p>
          <a:p>
            <a:endParaRPr lang="es-MX" sz="2400" dirty="0"/>
          </a:p>
          <a:p>
            <a:r>
              <a:rPr lang="es-MX" sz="2400" dirty="0"/>
              <a:t>En el contexto de la razón subjetiva que domina la vida moderna, la única medida es la eficacia: todo es bueno si funciona bien para el fin propuesto.</a:t>
            </a:r>
          </a:p>
          <a:p>
            <a:endParaRPr lang="es-MX" sz="2400" dirty="0"/>
          </a:p>
          <a:p>
            <a:r>
              <a:rPr lang="es-MX" sz="2400" dirty="0"/>
              <a:t>IMPERA UNA RACIONALIDAD CON RESPECTO A LOS FINES.</a:t>
            </a:r>
          </a:p>
          <a:p>
            <a:endParaRPr lang="es-MX" sz="2400" dirty="0"/>
          </a:p>
          <a:p>
            <a:endParaRPr lang="es-MX" sz="2400" dirty="0"/>
          </a:p>
        </p:txBody>
      </p:sp>
    </p:spTree>
    <p:extLst>
      <p:ext uri="{BB962C8B-B14F-4D97-AF65-F5344CB8AC3E}">
        <p14:creationId xmlns:p14="http://schemas.microsoft.com/office/powerpoint/2010/main" val="1476024503"/>
      </p:ext>
    </p:extLst>
  </p:cSld>
  <p:clrMapOvr>
    <a:masterClrMapping/>
  </p:clrMapOvr>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2602</TotalTime>
  <Words>2892</Words>
  <Application>Microsoft Macintosh PowerPoint</Application>
  <PresentationFormat>Presentación en pantalla (4:3)</PresentationFormat>
  <Paragraphs>323</Paragraphs>
  <Slides>46</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46</vt:i4>
      </vt:variant>
    </vt:vector>
  </HeadingPairs>
  <TitlesOfParts>
    <vt:vector size="49" baseType="lpstr">
      <vt:lpstr>Arial</vt:lpstr>
      <vt:lpstr>Wingdings</vt:lpstr>
      <vt:lpstr>Tema1</vt:lpstr>
      <vt:lpstr>NEOMARXISMO EUROPEO</vt:lpstr>
      <vt:lpstr>Neomarxismo Europeo</vt:lpstr>
      <vt:lpstr>El contexto de la Escuela de Frankfurt</vt:lpstr>
      <vt:lpstr>El contexto de la Escuela de Frankfurt</vt:lpstr>
      <vt:lpstr>El contexto de la Escuela de Frankfurt</vt:lpstr>
      <vt:lpstr>El contexto de la Escuela de Frankfurt</vt:lpstr>
      <vt:lpstr>El contexto de la Escuela de Frankfurt</vt:lpstr>
      <vt:lpstr>El contexto de la Escuela de Frankfurt</vt:lpstr>
      <vt:lpstr>El contexto de la Escuela de Frankfurt</vt:lpstr>
      <vt:lpstr>La Escuela de Frankfurt</vt:lpstr>
      <vt:lpstr>La Escuela de Frankfurt</vt:lpstr>
      <vt:lpstr>La Escuela de Frankfurt</vt:lpstr>
      <vt:lpstr>La Escuela de Frankfurt</vt:lpstr>
      <vt:lpstr>La Escuela de Frankfurt</vt:lpstr>
      <vt:lpstr>La Escuela de Frankfurt</vt:lpstr>
      <vt:lpstr>La Escuela de Frankfurt</vt:lpstr>
      <vt:lpstr>La Escuela de Frankfurt</vt:lpstr>
      <vt:lpstr>La Escuela de Frankfurt</vt:lpstr>
      <vt:lpstr>La Escuela de Frankfurt</vt:lpstr>
      <vt:lpstr>La Escuela de Frankfurt</vt:lpstr>
      <vt:lpstr>Antonio Gramsci</vt:lpstr>
      <vt:lpstr>Antonio Gramsci</vt:lpstr>
      <vt:lpstr>Antonio Gramsci</vt:lpstr>
      <vt:lpstr>Antonio Gramsci</vt:lpstr>
      <vt:lpstr>Antonio Gramsci</vt:lpstr>
      <vt:lpstr>Antonio Gramsci</vt:lpstr>
      <vt:lpstr>Antonio Gramsci</vt:lpstr>
      <vt:lpstr>Antonio Gramsci</vt:lpstr>
      <vt:lpstr>Antonio Gramsci</vt:lpstr>
      <vt:lpstr>Antonio Gramsci</vt:lpstr>
      <vt:lpstr>Antonio Gramsci</vt:lpstr>
      <vt:lpstr>Antonio Gramsci</vt:lpstr>
      <vt:lpstr>Antonio Gramsci</vt:lpstr>
      <vt:lpstr>Antonio Gramsci</vt:lpstr>
      <vt:lpstr>Louis Altusser</vt:lpstr>
      <vt:lpstr>Louis Altusser</vt:lpstr>
      <vt:lpstr>Louis Altusser</vt:lpstr>
      <vt:lpstr>Louis Altusser</vt:lpstr>
      <vt:lpstr>Louis Altusser</vt:lpstr>
      <vt:lpstr>Louis Altusser</vt:lpstr>
      <vt:lpstr>Louis Altusser</vt:lpstr>
      <vt:lpstr>Louis Altusser</vt:lpstr>
      <vt:lpstr>Louis Altusser</vt:lpstr>
      <vt:lpstr>Louis Altusser</vt:lpstr>
      <vt:lpstr>Neomarxismo Europeo</vt:lpstr>
      <vt:lpstr>MUCHAS 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IMPORTANCIA DE LA FUNDAMENTACIÓN TEÓRICA EN LA INTERVENCIÓN SOCIAL</dc:title>
  <dc:creator>Dra. Juana E. Suárez Conejero</dc:creator>
  <cp:lastModifiedBy>Dra. Juana E. Suárez Conejero</cp:lastModifiedBy>
  <cp:revision>87</cp:revision>
  <dcterms:created xsi:type="dcterms:W3CDTF">2020-08-25T23:47:16Z</dcterms:created>
  <dcterms:modified xsi:type="dcterms:W3CDTF">2020-11-16T22:03:12Z</dcterms:modified>
</cp:coreProperties>
</file>