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3" r:id="rId3"/>
    <p:sldId id="358" r:id="rId4"/>
    <p:sldId id="330" r:id="rId5"/>
    <p:sldId id="331" r:id="rId6"/>
    <p:sldId id="332" r:id="rId7"/>
    <p:sldId id="333" r:id="rId8"/>
    <p:sldId id="349" r:id="rId9"/>
    <p:sldId id="334" r:id="rId10"/>
    <p:sldId id="340" r:id="rId11"/>
    <p:sldId id="351" r:id="rId12"/>
    <p:sldId id="307" r:id="rId13"/>
    <p:sldId id="308" r:id="rId14"/>
    <p:sldId id="309" r:id="rId15"/>
    <p:sldId id="311" r:id="rId16"/>
    <p:sldId id="312" r:id="rId17"/>
    <p:sldId id="313" r:id="rId18"/>
    <p:sldId id="315" r:id="rId19"/>
    <p:sldId id="316" r:id="rId20"/>
    <p:sldId id="329" r:id="rId21"/>
    <p:sldId id="344" r:id="rId22"/>
    <p:sldId id="353" r:id="rId23"/>
    <p:sldId id="354" r:id="rId24"/>
    <p:sldId id="365" r:id="rId25"/>
    <p:sldId id="368" r:id="rId26"/>
    <p:sldId id="258" r:id="rId27"/>
    <p:sldId id="259" r:id="rId28"/>
    <p:sldId id="260" r:id="rId29"/>
    <p:sldId id="261" r:id="rId30"/>
    <p:sldId id="262" r:id="rId31"/>
    <p:sldId id="263" r:id="rId32"/>
    <p:sldId id="264" r:id="rId33"/>
    <p:sldId id="265" r:id="rId34"/>
    <p:sldId id="266" r:id="rId35"/>
    <p:sldId id="267" r:id="rId36"/>
    <p:sldId id="268" r:id="rId37"/>
    <p:sldId id="269" r:id="rId38"/>
    <p:sldId id="270" r:id="rId39"/>
    <p:sldId id="271" r:id="rId40"/>
    <p:sldId id="272" r:id="rId41"/>
    <p:sldId id="273" r:id="rId42"/>
    <p:sldId id="275" r:id="rId43"/>
    <p:sldId id="276" r:id="rId44"/>
    <p:sldId id="364" r:id="rId45"/>
    <p:sldId id="359" r:id="rId46"/>
    <p:sldId id="361" r:id="rId47"/>
    <p:sldId id="360" r:id="rId48"/>
    <p:sldId id="362" r:id="rId49"/>
    <p:sldId id="363" r:id="rId50"/>
    <p:sldId id="367" r:id="rId51"/>
    <p:sldId id="317"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09"/>
  </p:normalViewPr>
  <p:slideViewPr>
    <p:cSldViewPr snapToGrid="0" snapToObjects="1">
      <p:cViewPr varScale="1">
        <p:scale>
          <a:sx n="92" d="100"/>
          <a:sy n="92" d="100"/>
        </p:scale>
        <p:origin x="45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11/16/20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11/16/20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Título y viñeta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solidFill>
                  <a:srgbClr val="000000"/>
                </a:solidFill>
              </a:defRPr>
            </a:pPr>
            <a:r>
              <a:rPr sz="5625">
                <a:solidFill>
                  <a:srgbClr val="45A7DE"/>
                </a:solidFill>
              </a:rPr>
              <a:t>Texto del título</a:t>
            </a:r>
          </a:p>
        </p:txBody>
      </p:sp>
      <p:sp>
        <p:nvSpPr>
          <p:cNvPr id="19" name="Shape 19"/>
          <p:cNvSpPr>
            <a:spLocks noGrp="1"/>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234">
                <a:solidFill>
                  <a:srgbClr val="858585"/>
                </a:solidFill>
              </a:rPr>
              <a:t>Nivel de texto 1</a:t>
            </a:r>
          </a:p>
          <a:p>
            <a:pPr lvl="1">
              <a:defRPr sz="1800">
                <a:solidFill>
                  <a:srgbClr val="000000"/>
                </a:solidFill>
              </a:defRPr>
            </a:pPr>
            <a:r>
              <a:rPr sz="3234">
                <a:solidFill>
                  <a:srgbClr val="858585"/>
                </a:solidFill>
              </a:rPr>
              <a:t>Nivel de texto 2</a:t>
            </a:r>
          </a:p>
          <a:p>
            <a:pPr lvl="2">
              <a:defRPr sz="1800">
                <a:solidFill>
                  <a:srgbClr val="000000"/>
                </a:solidFill>
              </a:defRPr>
            </a:pPr>
            <a:r>
              <a:rPr sz="3234">
                <a:solidFill>
                  <a:srgbClr val="858585"/>
                </a:solidFill>
              </a:rPr>
              <a:t>Nivel de texto 3</a:t>
            </a:r>
          </a:p>
          <a:p>
            <a:pPr lvl="3">
              <a:defRPr sz="1800">
                <a:solidFill>
                  <a:srgbClr val="000000"/>
                </a:solidFill>
              </a:defRPr>
            </a:pPr>
            <a:r>
              <a:rPr sz="3234">
                <a:solidFill>
                  <a:srgbClr val="858585"/>
                </a:solidFill>
              </a:rPr>
              <a:t>Nivel de texto 4</a:t>
            </a:r>
          </a:p>
          <a:p>
            <a:pPr lvl="4">
              <a:defRPr sz="1800">
                <a:solidFill>
                  <a:srgbClr val="000000"/>
                </a:solidFill>
              </a:defRPr>
            </a:pPr>
            <a:r>
              <a:rPr sz="3234">
                <a:solidFill>
                  <a:srgbClr val="858585"/>
                </a:solidFill>
              </a:rPr>
              <a:t>Nivel de texto 5</a:t>
            </a:r>
          </a:p>
        </p:txBody>
      </p:sp>
    </p:spTree>
    <p:extLst>
      <p:ext uri="{BB962C8B-B14F-4D97-AF65-F5344CB8AC3E}">
        <p14:creationId xmlns:p14="http://schemas.microsoft.com/office/powerpoint/2010/main" val="147742538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11/16/20</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11/16/20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11/16/20</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4.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00545" y="4624668"/>
            <a:ext cx="7938655" cy="933450"/>
          </a:xfrm>
        </p:spPr>
        <p:txBody>
          <a:bodyPr>
            <a:normAutofit/>
          </a:bodyPr>
          <a:lstStyle/>
          <a:p>
            <a:pPr algn="r"/>
            <a:r>
              <a:rPr lang="es-ES" dirty="0"/>
              <a:t>NEOMARXISMO DESDE EL SUR</a:t>
            </a:r>
          </a:p>
        </p:txBody>
      </p:sp>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Tree>
    <p:extLst>
      <p:ext uri="{BB962C8B-B14F-4D97-AF65-F5344CB8AC3E}">
        <p14:creationId xmlns:p14="http://schemas.microsoft.com/office/powerpoint/2010/main" val="2620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87016" y="917431"/>
            <a:ext cx="8856984" cy="8217632"/>
          </a:xfrm>
          <a:prstGeom prst="rect">
            <a:avLst/>
          </a:prstGeom>
          <a:noFill/>
        </p:spPr>
        <p:txBody>
          <a:bodyPr wrap="square" rtlCol="0">
            <a:spAutoFit/>
          </a:bodyPr>
          <a:lstStyle/>
          <a:p>
            <a:pPr>
              <a:spcAft>
                <a:spcPts val="0"/>
              </a:spcAft>
            </a:pPr>
            <a:r>
              <a:rPr lang="es-ES_tradnl" sz="2400" b="1" dirty="0">
                <a:latin typeface="Arial"/>
                <a:ea typeface="ＭＳ 明朝"/>
                <a:cs typeface="Arial"/>
              </a:rPr>
              <a:t>Resumiendo</a:t>
            </a:r>
          </a:p>
          <a:p>
            <a:pPr>
              <a:spcAft>
                <a:spcPts val="0"/>
              </a:spcAft>
            </a:pPr>
            <a:endParaRPr lang="es-ES_tradnl" sz="2400" dirty="0">
              <a:latin typeface="Arial"/>
              <a:ea typeface="ＭＳ 明朝"/>
              <a:cs typeface="Arial"/>
            </a:endParaRPr>
          </a:p>
          <a:p>
            <a:pPr>
              <a:spcAft>
                <a:spcPts val="0"/>
              </a:spcAft>
            </a:pPr>
            <a:r>
              <a:rPr lang="es-ES_tradnl" sz="2400" dirty="0">
                <a:latin typeface="Arial"/>
                <a:ea typeface="ＭＳ 明朝"/>
                <a:cs typeface="Arial"/>
              </a:rPr>
              <a:t>En medio de los grandes cambios ocurridos desde el triunfo global del capitalismo, el colonialismo interno, o </a:t>
            </a:r>
            <a:r>
              <a:rPr lang="es-ES_tradnl" sz="2400" dirty="0" err="1">
                <a:latin typeface="Arial"/>
                <a:ea typeface="ＭＳ 明朝"/>
                <a:cs typeface="Arial"/>
              </a:rPr>
              <a:t>intracolonialismo</a:t>
            </a:r>
            <a:r>
              <a:rPr lang="es-ES_tradnl" sz="2400" dirty="0">
                <a:latin typeface="Arial"/>
                <a:ea typeface="ＭＳ 明朝"/>
                <a:cs typeface="Arial"/>
              </a:rPr>
              <a:t>, y su relación con el colonialismo internacional, formal e informal, y con el trasnacional, es una categoría compleja que se reestructura en sus relaciones con las demás, y que reclama ser considerada en cualquier análisis crítico del mundo que se inicie desde lo local o lo global.</a:t>
            </a:r>
          </a:p>
          <a:p>
            <a:pPr>
              <a:spcAft>
                <a:spcPts val="0"/>
              </a:spcAft>
            </a:pPr>
            <a:endParaRPr lang="es-ES_tradnl" sz="2400" dirty="0">
              <a:latin typeface="Arial"/>
              <a:ea typeface="ＭＳ 明朝"/>
              <a:cs typeface="Arial"/>
            </a:endParaRPr>
          </a:p>
          <a:p>
            <a:pPr>
              <a:spcAft>
                <a:spcPts val="0"/>
              </a:spcAft>
            </a:pPr>
            <a:r>
              <a:rPr lang="es-ES_tradnl" sz="2400" dirty="0">
                <a:latin typeface="Arial"/>
                <a:ea typeface="ＭＳ 明朝"/>
                <a:cs typeface="Arial"/>
              </a:rPr>
              <a:t>Y UN ANÁLISIS A PARTIR DE ESTE CONCEPTO NOS LLEVA AL RECONOCIMIENTO DE DOS PROBLEMAS FUNDAMENTALES EN LA ACTUALIDAD.</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791115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69606" y="1556792"/>
            <a:ext cx="8550866" cy="3416320"/>
          </a:xfrm>
          <a:prstGeom prst="rect">
            <a:avLst/>
          </a:prstGeom>
          <a:noFill/>
        </p:spPr>
        <p:txBody>
          <a:bodyPr wrap="square" rtlCol="0">
            <a:spAutoFit/>
          </a:bodyPr>
          <a:lstStyle/>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
        <p:nvSpPr>
          <p:cNvPr id="2" name="Rectángulo 1"/>
          <p:cNvSpPr/>
          <p:nvPr/>
        </p:nvSpPr>
        <p:spPr>
          <a:xfrm>
            <a:off x="359532" y="751206"/>
            <a:ext cx="8280920" cy="1938992"/>
          </a:xfrm>
          <a:prstGeom prst="rect">
            <a:avLst/>
          </a:prstGeom>
        </p:spPr>
        <p:txBody>
          <a:bodyPr wrap="square">
            <a:spAutoFit/>
          </a:bodyPr>
          <a:lstStyle/>
          <a:p>
            <a:pPr>
              <a:spcAft>
                <a:spcPts val="0"/>
              </a:spcAft>
            </a:pPr>
            <a:r>
              <a:rPr lang="es-ES_tradnl" sz="2400" b="1" dirty="0">
                <a:latin typeface="Arial"/>
                <a:ea typeface="ＭＳ 明朝"/>
                <a:cs typeface="Arial"/>
              </a:rPr>
              <a:t>PRIMER PROBLEMA FUNDAMENTAL </a:t>
            </a:r>
          </a:p>
          <a:p>
            <a:pPr>
              <a:spcAft>
                <a:spcPts val="0"/>
              </a:spcAft>
            </a:pPr>
            <a:endParaRPr lang="es-ES_tradnl" sz="2400" b="1" dirty="0">
              <a:latin typeface="Arial"/>
              <a:ea typeface="ＭＳ 明朝"/>
              <a:cs typeface="Arial"/>
            </a:endParaRPr>
          </a:p>
          <a:p>
            <a:pPr>
              <a:spcAft>
                <a:spcPts val="0"/>
              </a:spcAft>
            </a:pPr>
            <a:r>
              <a:rPr lang="es-ES_tradnl" sz="2400" b="1" dirty="0">
                <a:latin typeface="Arial"/>
                <a:ea typeface="ＭＳ 明朝"/>
                <a:cs typeface="Arial"/>
              </a:rPr>
              <a:t>Crisis terminal del capitalismo o crisis terminal de la humanidad</a:t>
            </a:r>
            <a:endParaRPr lang="es-MX" sz="2400" b="1" dirty="0">
              <a:latin typeface="Arial"/>
              <a:ea typeface="ＭＳ 明朝"/>
              <a:cs typeface="Arial"/>
            </a:endParaRPr>
          </a:p>
          <a:p>
            <a:pPr>
              <a:spcAft>
                <a:spcPts val="0"/>
              </a:spcAft>
            </a:pPr>
            <a:r>
              <a:rPr lang="es-ES_tradnl" sz="2400" dirty="0">
                <a:latin typeface="Arial"/>
                <a:ea typeface="ＭＳ 明朝"/>
                <a:cs typeface="Arial"/>
              </a:rPr>
              <a:t> </a:t>
            </a:r>
            <a:endParaRPr lang="es-MX" sz="2400" dirty="0">
              <a:latin typeface="Arial"/>
              <a:ea typeface="ＭＳ 明朝"/>
              <a:cs typeface="Arial"/>
            </a:endParaRPr>
          </a:p>
        </p:txBody>
      </p:sp>
      <p:sp>
        <p:nvSpPr>
          <p:cNvPr id="11" name="Rectángulo 10">
            <a:extLst>
              <a:ext uri="{FF2B5EF4-FFF2-40B4-BE49-F238E27FC236}">
                <a16:creationId xmlns:a16="http://schemas.microsoft.com/office/drawing/2014/main" id="{6C73C705-93B1-594E-B067-8E6F520A864F}"/>
              </a:ext>
            </a:extLst>
          </p:cNvPr>
          <p:cNvSpPr/>
          <p:nvPr/>
        </p:nvSpPr>
        <p:spPr>
          <a:xfrm>
            <a:off x="404579" y="2459643"/>
            <a:ext cx="8280920" cy="3416320"/>
          </a:xfrm>
          <a:prstGeom prst="rect">
            <a:avLst/>
          </a:prstGeom>
        </p:spPr>
        <p:txBody>
          <a:bodyPr wrap="square">
            <a:spAutoFit/>
          </a:bodyPr>
          <a:lstStyle/>
          <a:p>
            <a:pPr>
              <a:spcAft>
                <a:spcPts val="0"/>
              </a:spcAft>
            </a:pPr>
            <a:r>
              <a:rPr lang="es-ES_tradnl" sz="2400" dirty="0">
                <a:latin typeface="Arial"/>
                <a:ea typeface="ＭＳ 明朝"/>
                <a:cs typeface="Arial"/>
              </a:rPr>
              <a:t>Para PGC ningún mensaje es más urgente y necesario que plantear la preservación de la vida en la Tierra, la emancipación del ser humano, y la organización local, regional y global de colectividades y colectivos de jóvenes, de pueblos, de trabajadores, de campesinos, de profesionales, que honren su palabra, articulen su voluntad y materialicen su experiencia, dominen su información, y su forma de dialogar y acordar con serenidad y firmeza para defender efectivamente la libertad y la vida.</a:t>
            </a:r>
          </a:p>
        </p:txBody>
      </p:sp>
    </p:spTree>
    <p:extLst>
      <p:ext uri="{BB962C8B-B14F-4D97-AF65-F5344CB8AC3E}">
        <p14:creationId xmlns:p14="http://schemas.microsoft.com/office/powerpoint/2010/main" val="2693186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2" name="CuadroTexto 1"/>
          <p:cNvSpPr txBox="1"/>
          <p:nvPr/>
        </p:nvSpPr>
        <p:spPr>
          <a:xfrm>
            <a:off x="287524" y="797510"/>
            <a:ext cx="8424936" cy="5262979"/>
          </a:xfrm>
          <a:prstGeom prst="rect">
            <a:avLst/>
          </a:prstGeom>
          <a:noFill/>
        </p:spPr>
        <p:txBody>
          <a:bodyPr wrap="square" rtlCol="0">
            <a:spAutoFit/>
          </a:bodyPr>
          <a:lstStyle/>
          <a:p>
            <a:r>
              <a:rPr lang="es-ES_tradnl" sz="2400" b="1" dirty="0">
                <a:latin typeface="Arial"/>
                <a:ea typeface="ＭＳ 明朝"/>
                <a:cs typeface="Arial"/>
              </a:rPr>
              <a:t>SEGUNDO PROBLEMA FUNDAMENTAL </a:t>
            </a:r>
          </a:p>
          <a:p>
            <a:endParaRPr lang="es-ES_tradnl" sz="2400" b="1" dirty="0">
              <a:latin typeface="Arial"/>
              <a:ea typeface="ＭＳ 明朝"/>
              <a:cs typeface="Arial"/>
            </a:endParaRPr>
          </a:p>
          <a:p>
            <a:r>
              <a:rPr lang="es-MX" sz="2400" b="1" dirty="0">
                <a:latin typeface="Arial"/>
                <a:cs typeface="Arial"/>
              </a:rPr>
              <a:t>Crisis del humanismo de la modernidad</a:t>
            </a:r>
            <a:endParaRPr lang="es-MX" sz="2400" dirty="0">
              <a:latin typeface="Arial"/>
              <a:cs typeface="Arial"/>
            </a:endParaRPr>
          </a:p>
          <a:p>
            <a:r>
              <a:rPr lang="es-MX" sz="2400" dirty="0">
                <a:latin typeface="Arial"/>
                <a:cs typeface="Arial"/>
              </a:rPr>
              <a:t> </a:t>
            </a:r>
          </a:p>
          <a:p>
            <a:r>
              <a:rPr lang="es-MX" sz="2400" dirty="0">
                <a:latin typeface="Arial"/>
                <a:cs typeface="Arial"/>
              </a:rPr>
              <a:t>PGC reconoce la poca efectividad de los modelos explicativos de la realidad social para orientar sus derroteros. </a:t>
            </a:r>
          </a:p>
          <a:p>
            <a:r>
              <a:rPr lang="es-MX" sz="2400" dirty="0">
                <a:latin typeface="Arial"/>
                <a:cs typeface="Arial"/>
              </a:rPr>
              <a:t> </a:t>
            </a:r>
          </a:p>
          <a:p>
            <a:r>
              <a:rPr lang="es-MX" sz="2400" dirty="0">
                <a:latin typeface="Arial"/>
                <a:cs typeface="Arial"/>
              </a:rPr>
              <a:t>Esa crisis de paradigmas, por ejemplo, arrojó a una situación verdaderamente dramática en los países del </a:t>
            </a:r>
            <a:r>
              <a:rPr lang="es-MX" sz="2400" i="1" dirty="0">
                <a:latin typeface="Arial"/>
                <a:cs typeface="Arial"/>
              </a:rPr>
              <a:t>socialismo real</a:t>
            </a:r>
            <a:r>
              <a:rPr lang="es-MX" sz="2400" dirty="0">
                <a:latin typeface="Arial"/>
                <a:cs typeface="Arial"/>
              </a:rPr>
              <a:t> porque, supuestamente, representaba la posibilidad de superar las graves problemáticas sociales engendradas por el capitalismo realmente existente.</a:t>
            </a:r>
          </a:p>
          <a:p>
            <a:endParaRPr lang="es-ES" sz="2400" dirty="0">
              <a:latin typeface="Arial"/>
              <a:cs typeface="Arial"/>
            </a:endParaRPr>
          </a:p>
        </p:txBody>
      </p:sp>
    </p:spTree>
    <p:extLst>
      <p:ext uri="{BB962C8B-B14F-4D97-AF65-F5344CB8AC3E}">
        <p14:creationId xmlns:p14="http://schemas.microsoft.com/office/powerpoint/2010/main" val="639177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87016" y="856358"/>
            <a:ext cx="8856984" cy="6001642"/>
          </a:xfrm>
          <a:prstGeom prst="rect">
            <a:avLst/>
          </a:prstGeom>
          <a:noFill/>
        </p:spPr>
        <p:txBody>
          <a:bodyPr wrap="square" rtlCol="0">
            <a:spAutoFit/>
          </a:bodyPr>
          <a:lstStyle/>
          <a:p>
            <a:r>
              <a:rPr lang="es-MX" sz="2400" dirty="0">
                <a:latin typeface="Arial"/>
                <a:cs typeface="Arial"/>
              </a:rPr>
              <a:t>“... el hombre se queda sin qué decir, sin qué hablar y pensar y hacer, esta gran crisis al mismo tiempo ha provocado una conmoción muy fuerte en los planteamientos sobre el sentido de la historia y del humanismo. Ha removido completamente los planteamientos sobre el proyecto humanista que surgió en el Renacimiento y que, en cierta forma, es heredero de proyectos humanistas anteriores, algunos formulados en términos religiosos, que vienen del cristianismo, y otros formulados en términos filosóficos que vienen del racionalismo griego. En el siglo XX el humanismo ha visto cómo proyecto surgidos a lo largo de la Edad Moderna se han ido al despeñadero. Y no sólo los religiosos o los filosóficos, sino los que se han formulado en nombre de la ciencia y con el recurso de la ciencia, los de la socialdemocracia, los del socialismo marxista-leninista, los del nacionalismo del Tercer Mundo”</a:t>
            </a:r>
          </a:p>
          <a:p>
            <a:endParaRPr lang="es-ES" sz="2400" dirty="0">
              <a:latin typeface="Arial"/>
              <a:cs typeface="Arial"/>
            </a:endParaRPr>
          </a:p>
        </p:txBody>
      </p:sp>
    </p:spTree>
    <p:extLst>
      <p:ext uri="{BB962C8B-B14F-4D97-AF65-F5344CB8AC3E}">
        <p14:creationId xmlns:p14="http://schemas.microsoft.com/office/powerpoint/2010/main" val="3380825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611560" y="1562084"/>
            <a:ext cx="7920880" cy="5632310"/>
          </a:xfrm>
          <a:prstGeom prst="rect">
            <a:avLst/>
          </a:prstGeom>
          <a:noFill/>
        </p:spPr>
        <p:txBody>
          <a:bodyPr wrap="square" rtlCol="0">
            <a:spAutoFit/>
          </a:bodyPr>
          <a:lstStyle/>
          <a:p>
            <a:r>
              <a:rPr lang="es-MX" sz="2400" dirty="0">
                <a:latin typeface="Arial"/>
                <a:cs typeface="Arial"/>
              </a:rPr>
              <a:t>Para Pablo González Casanova resulta una necesidad imperiosa, a estas alturas, reformular los paradigmas de las ciencias sociales para dar cuenta de los cambios de la realidad y así contribuir a encauzar los derroteros de la humanidad.</a:t>
            </a:r>
          </a:p>
          <a:p>
            <a:endParaRPr lang="es-MX" sz="2400" dirty="0">
              <a:latin typeface="Arial"/>
              <a:cs typeface="Arial"/>
            </a:endParaRPr>
          </a:p>
          <a:p>
            <a:r>
              <a:rPr lang="es-MX" sz="2400" dirty="0">
                <a:latin typeface="Arial"/>
                <a:cs typeface="Arial"/>
              </a:rPr>
              <a:t>LO CUAL NOS CONDUCE A ALGUNOS ELEMENTOS TEÓRICOS A TOMAR EN CUENTA PARA LA CONSTRUCCIÓN DE ALTERNATIVAS</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462232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539552" y="1340768"/>
            <a:ext cx="7920880" cy="5632310"/>
          </a:xfrm>
          <a:prstGeom prst="rect">
            <a:avLst/>
          </a:prstGeom>
          <a:noFill/>
        </p:spPr>
        <p:txBody>
          <a:bodyPr wrap="square" rtlCol="0">
            <a:spAutoFit/>
          </a:bodyPr>
          <a:lstStyle/>
          <a:p>
            <a:r>
              <a:rPr lang="es-MX" sz="2400" b="1" dirty="0">
                <a:latin typeface="Arial"/>
                <a:cs typeface="Arial"/>
              </a:rPr>
              <a:t>Formulación de la democracia incluyente</a:t>
            </a:r>
          </a:p>
          <a:p>
            <a:r>
              <a:rPr lang="es-MX" sz="2400" dirty="0">
                <a:latin typeface="Arial"/>
                <a:cs typeface="Arial"/>
              </a:rPr>
              <a:t> </a:t>
            </a:r>
          </a:p>
          <a:p>
            <a:r>
              <a:rPr lang="es-MX" sz="2400" dirty="0">
                <a:latin typeface="Arial"/>
                <a:cs typeface="Arial"/>
              </a:rPr>
              <a:t>La característica que mejor define el aporte de su obra intelectual es su explicación sobre la democracia en México y América Latina.</a:t>
            </a:r>
          </a:p>
          <a:p>
            <a:r>
              <a:rPr lang="es-MX" sz="2400" dirty="0">
                <a:latin typeface="Arial"/>
                <a:cs typeface="Arial"/>
              </a:rPr>
              <a:t> </a:t>
            </a:r>
          </a:p>
          <a:p>
            <a:r>
              <a:rPr lang="es-MX" sz="2400" dirty="0">
                <a:latin typeface="Arial"/>
                <a:cs typeface="Arial"/>
              </a:rPr>
              <a:t>Fue el primer sociólogo que respaldó con metodologías diversas una nueva forma de revisar este fenómeno y de teorizarlo.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581060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539552" y="1340768"/>
            <a:ext cx="7920880" cy="6370974"/>
          </a:xfrm>
          <a:prstGeom prst="rect">
            <a:avLst/>
          </a:prstGeom>
          <a:noFill/>
        </p:spPr>
        <p:txBody>
          <a:bodyPr wrap="square" rtlCol="0">
            <a:spAutoFit/>
          </a:bodyPr>
          <a:lstStyle/>
          <a:p>
            <a:r>
              <a:rPr lang="es-MX" sz="2400" dirty="0">
                <a:latin typeface="Arial"/>
                <a:cs typeface="Arial"/>
              </a:rPr>
              <a:t>La revisión histórica y sociológica establece que:</a:t>
            </a:r>
          </a:p>
          <a:p>
            <a:r>
              <a:rPr lang="es-MX" sz="2400" dirty="0">
                <a:latin typeface="Arial"/>
                <a:cs typeface="Arial"/>
              </a:rPr>
              <a:t> </a:t>
            </a:r>
          </a:p>
          <a:p>
            <a:r>
              <a:rPr lang="es-MX" sz="2400" dirty="0">
                <a:latin typeface="Arial"/>
                <a:cs typeface="Arial"/>
              </a:rPr>
              <a:t>Todas las democracias han sido excluyentes, y la falta de una democracia incluyente explica el fracaso de cada uno y de todos los proyectos humanistas. </a:t>
            </a:r>
          </a:p>
          <a:p>
            <a:r>
              <a:rPr lang="es-MX" sz="2400" dirty="0">
                <a:latin typeface="Arial"/>
                <a:cs typeface="Arial"/>
              </a:rPr>
              <a:t> </a:t>
            </a:r>
          </a:p>
          <a:p>
            <a:r>
              <a:rPr lang="es-MX" sz="2400" dirty="0">
                <a:latin typeface="Arial"/>
                <a:cs typeface="Arial"/>
              </a:rPr>
              <a:t>La democracia incluyente no sólo es una utopía, sino un camino para que se cumplan las utopías que no se cumplieron, y que en la Edad Moderna estuvieron bellamente expresadas por “libertad, igualdad, fraternidad”.</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676982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395536" y="1484784"/>
            <a:ext cx="7920880" cy="6001642"/>
          </a:xfrm>
          <a:prstGeom prst="rect">
            <a:avLst/>
          </a:prstGeom>
          <a:noFill/>
        </p:spPr>
        <p:txBody>
          <a:bodyPr wrap="square" rtlCol="0">
            <a:spAutoFit/>
          </a:bodyPr>
          <a:lstStyle/>
          <a:p>
            <a:r>
              <a:rPr lang="es-MX" sz="2400" dirty="0">
                <a:latin typeface="Arial"/>
                <a:cs typeface="Arial"/>
              </a:rPr>
              <a:t>Mientras se siga reservando la interpretación y práctica de la democracia como una cuestión formal y sólo asunto electoral, seguirá siendo excluyente. </a:t>
            </a:r>
          </a:p>
          <a:p>
            <a:endParaRPr lang="es-MX" sz="2400" dirty="0">
              <a:latin typeface="Arial"/>
              <a:cs typeface="Arial"/>
            </a:endParaRPr>
          </a:p>
          <a:p>
            <a:r>
              <a:rPr lang="es-MX" sz="2400" dirty="0">
                <a:latin typeface="Arial"/>
                <a:cs typeface="Arial"/>
              </a:rPr>
              <a:t>Para PGC la democracia tiene que ser total:  ha de abarcar todos los aspectos de la vida social.</a:t>
            </a:r>
          </a:p>
          <a:p>
            <a:endParaRPr lang="es-MX" sz="2400" dirty="0">
              <a:latin typeface="Arial"/>
              <a:cs typeface="Arial"/>
            </a:endParaRPr>
          </a:p>
          <a:p>
            <a:r>
              <a:rPr lang="es-MX" sz="2400" dirty="0">
                <a:latin typeface="Arial"/>
                <a:cs typeface="Arial"/>
              </a:rPr>
              <a:t>También deberá ser universal por sus alcances: su praxis debe implicar la participación de todos los seres humanos y no sólo de quienes deciden.</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1059956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395536" y="2132856"/>
            <a:ext cx="7920880" cy="4154983"/>
          </a:xfrm>
          <a:prstGeom prst="rect">
            <a:avLst/>
          </a:prstGeom>
          <a:noFill/>
        </p:spPr>
        <p:txBody>
          <a:bodyPr wrap="square" rtlCol="0">
            <a:spAutoFit/>
          </a:bodyPr>
          <a:lstStyle/>
          <a:p>
            <a:r>
              <a:rPr lang="es-MX" sz="2400" dirty="0">
                <a:latin typeface="Arial"/>
                <a:cs typeface="Arial"/>
              </a:rPr>
              <a:t>Un planteamiento fundamental de PGC es que la construcción epistemológica del concepto democracia incluyente debe estar vinculado con su práctica misma, y debe darse desde la propia sociedad civil para quitarle el monopolio a la sociedad política.</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696176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467544" y="917431"/>
            <a:ext cx="7920880" cy="7109637"/>
          </a:xfrm>
          <a:prstGeom prst="rect">
            <a:avLst/>
          </a:prstGeom>
          <a:noFill/>
        </p:spPr>
        <p:txBody>
          <a:bodyPr wrap="square" rtlCol="0">
            <a:spAutoFit/>
          </a:bodyPr>
          <a:lstStyle/>
          <a:p>
            <a:r>
              <a:rPr lang="es-MX" sz="2400" b="1" dirty="0">
                <a:latin typeface="Arial"/>
                <a:cs typeface="Arial"/>
              </a:rPr>
              <a:t>La justicia como meta</a:t>
            </a:r>
          </a:p>
          <a:p>
            <a:endParaRPr lang="es-MX" sz="2400" dirty="0">
              <a:latin typeface="Arial"/>
              <a:cs typeface="Arial"/>
            </a:endParaRPr>
          </a:p>
          <a:p>
            <a:r>
              <a:rPr lang="es-MX" sz="2400" dirty="0">
                <a:latin typeface="Arial"/>
                <a:cs typeface="Arial"/>
              </a:rPr>
              <a:t>Para Pablo González Casanova la democracia incluyente tiene que llenarse de contenido, por eso la relaciona con la necesidad de usarla como instrumento para resolver la aguda problemática social o no tendrá razón de ser. </a:t>
            </a:r>
          </a:p>
          <a:p>
            <a:endParaRPr lang="es-MX" sz="2400" dirty="0">
              <a:latin typeface="Arial"/>
              <a:cs typeface="Arial"/>
            </a:endParaRPr>
          </a:p>
          <a:p>
            <a:r>
              <a:rPr lang="es-MX" sz="2400" dirty="0">
                <a:latin typeface="Arial"/>
                <a:cs typeface="Arial"/>
              </a:rPr>
              <a:t>Por ende le imprime a su propuesta humanista un valor justiciero. De esa actitud da cuenta su compromiso por elaborar y discutir propuestas alternativas de carácter societario, pero también aprovechando las posiciones académicas desempeñadas.</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77159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Neomarxismo desde el Sur</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6001643"/>
          </a:xfrm>
          <a:prstGeom prst="rect">
            <a:avLst/>
          </a:prstGeom>
        </p:spPr>
        <p:txBody>
          <a:bodyPr wrap="square">
            <a:spAutoFit/>
          </a:bodyPr>
          <a:lstStyle/>
          <a:p>
            <a:endParaRPr lang="es-MX" sz="2400" dirty="0"/>
          </a:p>
          <a:p>
            <a:r>
              <a:rPr lang="es-MX" sz="2400" dirty="0"/>
              <a:t>Pablo González Casanova</a:t>
            </a:r>
          </a:p>
          <a:p>
            <a:endParaRPr lang="es-MX" sz="2400" dirty="0"/>
          </a:p>
          <a:p>
            <a:r>
              <a:rPr lang="es-MX" sz="2400" dirty="0"/>
              <a:t>Samir Amín</a:t>
            </a:r>
          </a:p>
          <a:p>
            <a:endParaRPr lang="es-MX" sz="2400" dirty="0"/>
          </a:p>
          <a:p>
            <a:r>
              <a:rPr lang="es-MX" sz="2400" dirty="0"/>
              <a:t>Martha Harnecker</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93487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87016" y="1085738"/>
            <a:ext cx="8856984" cy="7848301"/>
          </a:xfrm>
          <a:prstGeom prst="rect">
            <a:avLst/>
          </a:prstGeom>
          <a:noFill/>
        </p:spPr>
        <p:txBody>
          <a:bodyPr wrap="square" rtlCol="0">
            <a:spAutoFit/>
          </a:bodyPr>
          <a:lstStyle/>
          <a:p>
            <a:pPr>
              <a:spcAft>
                <a:spcPts val="0"/>
              </a:spcAft>
            </a:pPr>
            <a:r>
              <a:rPr lang="es-ES_tradnl" sz="2400" b="1" dirty="0">
                <a:latin typeface="Arial"/>
                <a:ea typeface="ＭＳ 明朝"/>
                <a:cs typeface="Arial"/>
              </a:rPr>
              <a:t>La solidaridad como norma de conducta</a:t>
            </a:r>
          </a:p>
          <a:p>
            <a:pPr>
              <a:spcAft>
                <a:spcPts val="0"/>
              </a:spcAft>
            </a:pPr>
            <a:r>
              <a:rPr lang="es-ES_tradnl" sz="2400" b="1" dirty="0">
                <a:latin typeface="Arial"/>
                <a:ea typeface="ＭＳ 明朝"/>
                <a:cs typeface="Arial"/>
              </a:rPr>
              <a:t> </a:t>
            </a:r>
          </a:p>
          <a:p>
            <a:pPr>
              <a:spcAft>
                <a:spcPts val="0"/>
              </a:spcAft>
            </a:pPr>
            <a:r>
              <a:rPr lang="es-ES_tradnl" sz="2400" dirty="0">
                <a:latin typeface="Arial"/>
                <a:ea typeface="ＭＳ 明朝"/>
                <a:cs typeface="Arial"/>
              </a:rPr>
              <a:t>En su perspectiva humanista destaca su apoyo a los explotados, a los trabajadores y, particularmente, a los indígenas. Lo ha hecho mediante la más variada producción intelectual. </a:t>
            </a:r>
          </a:p>
          <a:p>
            <a:pPr>
              <a:spcAft>
                <a:spcPts val="0"/>
              </a:spcAft>
            </a:pPr>
            <a:r>
              <a:rPr lang="es-ES_tradnl" sz="2400" dirty="0">
                <a:latin typeface="Arial"/>
                <a:ea typeface="ＭＳ 明朝"/>
                <a:cs typeface="Arial"/>
              </a:rPr>
              <a:t> </a:t>
            </a:r>
          </a:p>
          <a:p>
            <a:pPr>
              <a:spcAft>
                <a:spcPts val="0"/>
              </a:spcAft>
            </a:pPr>
            <a:r>
              <a:rPr lang="es-ES_tradnl" sz="2400" dirty="0">
                <a:latin typeface="Arial"/>
                <a:ea typeface="ＭＳ 明朝"/>
                <a:cs typeface="Arial"/>
              </a:rPr>
              <a:t>“En esta tarea de orientación de la juventud los profesores universitarios que trabajamos en la universidad no podemos estar solos, necesitamos el concurso de todos los mexicanos... deben contribuir a que la juventud crea en la razón y el derecho” </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5045136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96567" y="1362829"/>
            <a:ext cx="8550866" cy="6001642"/>
          </a:xfrm>
          <a:prstGeom prst="rect">
            <a:avLst/>
          </a:prstGeom>
          <a:noFill/>
        </p:spPr>
        <p:txBody>
          <a:bodyPr wrap="square" rtlCol="0">
            <a:spAutoFit/>
          </a:bodyPr>
          <a:lstStyle/>
          <a:p>
            <a:r>
              <a:rPr lang="es-ES" sz="2400" b="1" dirty="0">
                <a:latin typeface="Arial"/>
                <a:cs typeface="Arial"/>
              </a:rPr>
              <a:t>Práctica del pluralismo como reconocimiento de las diferencias</a:t>
            </a:r>
          </a:p>
          <a:p>
            <a:r>
              <a:rPr lang="es-ES" sz="2400" dirty="0">
                <a:latin typeface="Arial"/>
                <a:cs typeface="Arial"/>
              </a:rPr>
              <a:t> </a:t>
            </a:r>
            <a:endParaRPr lang="es-MX" sz="2400" dirty="0">
              <a:latin typeface="Arial"/>
              <a:cs typeface="Arial"/>
            </a:endParaRPr>
          </a:p>
          <a:p>
            <a:r>
              <a:rPr lang="es-ES" sz="2400" dirty="0">
                <a:latin typeface="Arial"/>
                <a:cs typeface="Arial"/>
              </a:rPr>
              <a:t>Para Pablo González Casanova, la riqueza del ser humano está en las variadas manifestaciones de comportamientos y formas de pensar de cada individuo como de cada grupo social. Se pronuncia por su reconocimiento y cultivo.</a:t>
            </a:r>
            <a:endParaRPr lang="es-MX" sz="2400" dirty="0">
              <a:latin typeface="Arial"/>
              <a:cs typeface="Arial"/>
            </a:endParaRP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792941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96567" y="1099592"/>
            <a:ext cx="8550866" cy="7848301"/>
          </a:xfrm>
          <a:prstGeom prst="rect">
            <a:avLst/>
          </a:prstGeom>
          <a:noFill/>
        </p:spPr>
        <p:txBody>
          <a:bodyPr wrap="square" rtlCol="0">
            <a:spAutoFit/>
          </a:bodyPr>
          <a:lstStyle/>
          <a:p>
            <a:pPr>
              <a:spcAft>
                <a:spcPts val="0"/>
              </a:spcAft>
            </a:pPr>
            <a:r>
              <a:rPr lang="es-ES_tradnl" sz="2400" b="1" dirty="0">
                <a:latin typeface="Arial"/>
                <a:ea typeface="ＭＳ 明朝"/>
                <a:cs typeface="Arial"/>
              </a:rPr>
              <a:t>Rescate de la importancia de la vida comunitaria</a:t>
            </a:r>
          </a:p>
          <a:p>
            <a:pPr>
              <a:spcAft>
                <a:spcPts val="0"/>
              </a:spcAft>
            </a:pPr>
            <a:r>
              <a:rPr lang="es-ES_tradnl" sz="2400" dirty="0">
                <a:latin typeface="Arial"/>
                <a:ea typeface="ＭＳ 明朝"/>
                <a:cs typeface="Arial"/>
              </a:rPr>
              <a:t> </a:t>
            </a:r>
          </a:p>
          <a:p>
            <a:pPr>
              <a:spcAft>
                <a:spcPts val="0"/>
              </a:spcAft>
            </a:pPr>
            <a:r>
              <a:rPr lang="es-ES_tradnl" sz="2400" dirty="0">
                <a:latin typeface="Arial"/>
                <a:ea typeface="ＭＳ 明朝"/>
                <a:cs typeface="Arial"/>
              </a:rPr>
              <a:t>Para Pablo González Casanova la vida comunitaria expresa uno de los fundamentos más importantes de la vida social. </a:t>
            </a:r>
          </a:p>
          <a:p>
            <a:pPr>
              <a:spcAft>
                <a:spcPts val="0"/>
              </a:spcAft>
            </a:pPr>
            <a:r>
              <a:rPr lang="es-ES_tradnl" sz="2400" dirty="0">
                <a:latin typeface="Arial"/>
                <a:ea typeface="ＭＳ 明朝"/>
                <a:cs typeface="Arial"/>
              </a:rPr>
              <a:t> </a:t>
            </a:r>
          </a:p>
          <a:p>
            <a:pPr>
              <a:spcAft>
                <a:spcPts val="0"/>
              </a:spcAft>
            </a:pPr>
            <a:r>
              <a:rPr lang="es-ES_tradnl" sz="2400" dirty="0">
                <a:latin typeface="Arial"/>
                <a:ea typeface="ＭＳ 明朝"/>
                <a:cs typeface="Arial"/>
              </a:rPr>
              <a:t>De esta manera se comprende la explicación y atención que otorga al estilo de vida de los grupos étnicos por su carácter comunitario, de convivencia pacífica respaldada en la práctica de valores de profunda raigambre moral, lo cual le otorga legitimidad a la conducta de sus autoridades al expresar el consenso de sus representados o por el respeto a las personas.</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207587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69606" y="1556792"/>
            <a:ext cx="8550866" cy="6001642"/>
          </a:xfrm>
          <a:prstGeom prst="rect">
            <a:avLst/>
          </a:prstGeom>
          <a:noFill/>
        </p:spPr>
        <p:txBody>
          <a:bodyPr wrap="square" rtlCol="0">
            <a:spAutoFit/>
          </a:bodyPr>
          <a:lstStyle/>
          <a:p>
            <a:pPr>
              <a:spcAft>
                <a:spcPts val="0"/>
              </a:spcAft>
            </a:pPr>
            <a:r>
              <a:rPr lang="es-ES_tradnl" sz="2400" dirty="0">
                <a:latin typeface="Arial"/>
                <a:ea typeface="ＭＳ 明朝"/>
                <a:cs typeface="Arial"/>
              </a:rPr>
              <a:t>PGC ha erigido al </a:t>
            </a:r>
            <a:r>
              <a:rPr lang="es-ES_tradnl" sz="2400" dirty="0" err="1">
                <a:latin typeface="Arial"/>
                <a:ea typeface="ＭＳ 明朝"/>
                <a:cs typeface="Arial"/>
              </a:rPr>
              <a:t>comunitarismo</a:t>
            </a:r>
            <a:r>
              <a:rPr lang="es-ES_tradnl" sz="2400" dirty="0">
                <a:latin typeface="Arial"/>
                <a:ea typeface="ＭＳ 明朝"/>
                <a:cs typeface="Arial"/>
              </a:rPr>
              <a:t> en valor básico de su humanismo. </a:t>
            </a:r>
          </a:p>
          <a:p>
            <a:pPr>
              <a:spcAft>
                <a:spcPts val="0"/>
              </a:spcAft>
            </a:pPr>
            <a:endParaRPr lang="es-ES_tradnl" sz="2400" dirty="0">
              <a:latin typeface="Arial"/>
              <a:ea typeface="ＭＳ 明朝"/>
              <a:cs typeface="Arial"/>
            </a:endParaRPr>
          </a:p>
          <a:p>
            <a:pPr>
              <a:spcAft>
                <a:spcPts val="0"/>
              </a:spcAft>
            </a:pPr>
            <a:r>
              <a:rPr lang="es-ES_tradnl" sz="2400" dirty="0">
                <a:latin typeface="Arial"/>
                <a:ea typeface="ＭＳ 明朝"/>
                <a:cs typeface="Arial"/>
              </a:rPr>
              <a:t>Es un pensador comprometido con la reconstrucción de valores sociales mediante la recuperación de costumbres y estilos de conducta, al </a:t>
            </a:r>
            <a:r>
              <a:rPr lang="es-ES_tradnl" sz="2400" dirty="0" err="1">
                <a:latin typeface="Arial"/>
                <a:ea typeface="ＭＳ 明朝"/>
                <a:cs typeface="Arial"/>
              </a:rPr>
              <a:t>refuncionalizarlos</a:t>
            </a:r>
            <a:r>
              <a:rPr lang="es-ES_tradnl" sz="2400" dirty="0">
                <a:latin typeface="Arial"/>
                <a:ea typeface="ＭＳ 明朝"/>
                <a:cs typeface="Arial"/>
              </a:rPr>
              <a:t> para garantizar formas de convivencia imbuidas de nuestra propia realidad.</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1068668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Samir Amín (1931 – 2018)</a:t>
            </a:r>
          </a:p>
        </p:txBody>
      </p:sp>
      <p:pic>
        <p:nvPicPr>
          <p:cNvPr id="2050" name="Picture 2" descr="Muere Samir Amin | Adiós, viejo amigo | El Viejo Topo">
            <a:extLst>
              <a:ext uri="{FF2B5EF4-FFF2-40B4-BE49-F238E27FC236}">
                <a16:creationId xmlns:a16="http://schemas.microsoft.com/office/drawing/2014/main" id="{6546A3A4-535F-C64A-AFC1-E84392DCF2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1" y="1387125"/>
            <a:ext cx="7010400" cy="5147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2962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69606" y="1556792"/>
            <a:ext cx="8550866" cy="6001642"/>
          </a:xfrm>
          <a:prstGeom prst="rect">
            <a:avLst/>
          </a:prstGeom>
          <a:noFill/>
        </p:spPr>
        <p:txBody>
          <a:bodyPr wrap="square" rtlCol="0">
            <a:spAutoFit/>
          </a:bodyPr>
          <a:lstStyle/>
          <a:p>
            <a:pPr>
              <a:spcAft>
                <a:spcPts val="0"/>
              </a:spcAft>
            </a:pPr>
            <a:r>
              <a:rPr lang="es-ES_tradnl" sz="2400" dirty="0">
                <a:latin typeface="Arial"/>
                <a:ea typeface="ＭＳ 明朝"/>
                <a:cs typeface="Arial"/>
              </a:rPr>
              <a:t>PGC ha erigido al </a:t>
            </a:r>
            <a:r>
              <a:rPr lang="es-ES_tradnl" sz="2400" dirty="0" err="1">
                <a:latin typeface="Arial"/>
                <a:ea typeface="ＭＳ 明朝"/>
                <a:cs typeface="Arial"/>
              </a:rPr>
              <a:t>comunitarismo</a:t>
            </a:r>
            <a:r>
              <a:rPr lang="es-ES_tradnl" sz="2400" dirty="0">
                <a:latin typeface="Arial"/>
                <a:ea typeface="ＭＳ 明朝"/>
                <a:cs typeface="Arial"/>
              </a:rPr>
              <a:t> en valor básico de su humanismo. </a:t>
            </a:r>
          </a:p>
          <a:p>
            <a:pPr>
              <a:spcAft>
                <a:spcPts val="0"/>
              </a:spcAft>
            </a:pPr>
            <a:endParaRPr lang="es-ES_tradnl" sz="2400" dirty="0">
              <a:latin typeface="Arial"/>
              <a:ea typeface="ＭＳ 明朝"/>
              <a:cs typeface="Arial"/>
            </a:endParaRPr>
          </a:p>
          <a:p>
            <a:pPr>
              <a:spcAft>
                <a:spcPts val="0"/>
              </a:spcAft>
            </a:pPr>
            <a:r>
              <a:rPr lang="es-ES_tradnl" sz="2400" dirty="0">
                <a:latin typeface="Arial"/>
                <a:ea typeface="ＭＳ 明朝"/>
                <a:cs typeface="Arial"/>
              </a:rPr>
              <a:t>Es un pensador comprometido con la reconstrucción de valores sociales mediante la recuperación de costumbres y estilos de conducta, al </a:t>
            </a:r>
            <a:r>
              <a:rPr lang="es-ES_tradnl" sz="2400" dirty="0" err="1">
                <a:latin typeface="Arial"/>
                <a:ea typeface="ＭＳ 明朝"/>
                <a:cs typeface="Arial"/>
              </a:rPr>
              <a:t>refuncionalizarlos</a:t>
            </a:r>
            <a:r>
              <a:rPr lang="es-ES_tradnl" sz="2400" dirty="0">
                <a:latin typeface="Arial"/>
                <a:ea typeface="ＭＳ 明朝"/>
                <a:cs typeface="Arial"/>
              </a:rPr>
              <a:t> para garantizar formas de convivencia imbuidas de nuestra propia realidad.</a:t>
            </a:r>
          </a:p>
          <a:p>
            <a:endParaRPr lang="es-ES_tradnl" sz="2400" dirty="0">
              <a:latin typeface="Arial"/>
              <a:cs typeface="Arial"/>
            </a:endParaRPr>
          </a:p>
          <a:p>
            <a:endParaRPr lang="es-ES_tradnl" sz="2400" dirty="0">
              <a:latin typeface="Arial"/>
              <a:cs typeface="Arial"/>
            </a:endParaRPr>
          </a:p>
          <a:p>
            <a:r>
              <a:rPr lang="es-ES_tradnl" sz="2400" dirty="0">
                <a:latin typeface="Arial"/>
                <a:cs typeface="Arial"/>
              </a:rPr>
              <a:t>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957569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p:nvPr/>
        </p:nvSpPr>
        <p:spPr>
          <a:xfrm>
            <a:off x="498474" y="1982215"/>
            <a:ext cx="8013236" cy="3642472"/>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err="1"/>
              <a:t>Posicionado</a:t>
            </a:r>
            <a:r>
              <a:rPr sz="2109" dirty="0"/>
              <a:t> </a:t>
            </a:r>
            <a:r>
              <a:rPr sz="2109" dirty="0" err="1"/>
              <a:t>en</a:t>
            </a:r>
            <a:r>
              <a:rPr sz="2109" dirty="0"/>
              <a:t> la </a:t>
            </a:r>
            <a:r>
              <a:rPr sz="2109" dirty="0" err="1"/>
              <a:t>teoría</a:t>
            </a:r>
            <a:r>
              <a:rPr sz="2109" dirty="0"/>
              <a:t> </a:t>
            </a:r>
            <a:r>
              <a:rPr sz="2109" dirty="0" err="1"/>
              <a:t>marxista</a:t>
            </a:r>
            <a:r>
              <a:rPr sz="2109" dirty="0"/>
              <a:t>, </a:t>
            </a:r>
            <a:r>
              <a:rPr sz="2109" dirty="0" err="1"/>
              <a:t>Amín</a:t>
            </a:r>
            <a:r>
              <a:rPr sz="2109" dirty="0"/>
              <a:t> </a:t>
            </a:r>
            <a:r>
              <a:rPr sz="2109" dirty="0" err="1"/>
              <a:t>hace</a:t>
            </a:r>
            <a:r>
              <a:rPr sz="2109" dirty="0"/>
              <a:t> un </a:t>
            </a:r>
            <a:r>
              <a:rPr sz="2109" dirty="0" err="1"/>
              <a:t>análisis</a:t>
            </a:r>
            <a:r>
              <a:rPr sz="2109" dirty="0"/>
              <a:t> general del modo de </a:t>
            </a:r>
            <a:r>
              <a:rPr sz="2109" dirty="0" err="1"/>
              <a:t>producción</a:t>
            </a:r>
            <a:r>
              <a:rPr sz="2109" dirty="0"/>
              <a:t> </a:t>
            </a:r>
            <a:r>
              <a:rPr sz="2109" dirty="0" err="1"/>
              <a:t>capitalista</a:t>
            </a:r>
            <a:r>
              <a:rPr sz="2109" dirty="0"/>
              <a:t> </a:t>
            </a:r>
            <a:r>
              <a:rPr sz="2109" dirty="0" err="1"/>
              <a:t>upara</a:t>
            </a:r>
            <a:r>
              <a:rPr sz="2109" dirty="0"/>
              <a:t> </a:t>
            </a:r>
            <a:r>
              <a:rPr sz="2109" dirty="0" err="1"/>
              <a:t>entender</a:t>
            </a:r>
            <a:r>
              <a:rPr sz="2109" dirty="0"/>
              <a:t> la </a:t>
            </a:r>
            <a:r>
              <a:rPr sz="2109" dirty="0" err="1"/>
              <a:t>dinámica</a:t>
            </a:r>
            <a:r>
              <a:rPr sz="2109" dirty="0"/>
              <a:t> que se </a:t>
            </a:r>
            <a:r>
              <a:rPr sz="2109" dirty="0" err="1"/>
              <a:t>desarrolla</a:t>
            </a:r>
            <a:r>
              <a:rPr sz="2109" dirty="0"/>
              <a:t>, </a:t>
            </a:r>
            <a:r>
              <a:rPr sz="2109" dirty="0" err="1"/>
              <a:t>desde</a:t>
            </a:r>
            <a:r>
              <a:rPr sz="2109" dirty="0"/>
              <a:t> el </a:t>
            </a:r>
            <a:r>
              <a:rPr sz="2109" dirty="0" err="1"/>
              <a:t>origen</a:t>
            </a:r>
            <a:r>
              <a:rPr sz="2109" dirty="0"/>
              <a:t>, del modo de </a:t>
            </a:r>
            <a:r>
              <a:rPr sz="2109" dirty="0" err="1"/>
              <a:t>producción</a:t>
            </a:r>
            <a:r>
              <a:rPr sz="2109" dirty="0"/>
              <a:t> </a:t>
            </a:r>
            <a:r>
              <a:rPr sz="2109" dirty="0" err="1"/>
              <a:t>capitalista</a:t>
            </a:r>
            <a:r>
              <a:rPr sz="2109" dirty="0"/>
              <a:t> </a:t>
            </a:r>
            <a:r>
              <a:rPr sz="2109" dirty="0" err="1"/>
              <a:t>en</a:t>
            </a:r>
            <a:r>
              <a:rPr sz="2109" dirty="0"/>
              <a:t> los </a:t>
            </a:r>
            <a:r>
              <a:rPr sz="2109" dirty="0" err="1"/>
              <a:t>países</a:t>
            </a:r>
            <a:r>
              <a:rPr sz="2109" dirty="0"/>
              <a:t> </a:t>
            </a:r>
            <a:r>
              <a:rPr sz="2109" dirty="0" err="1"/>
              <a:t>centrales</a:t>
            </a:r>
            <a:r>
              <a:rPr sz="2109" dirty="0"/>
              <a:t> y la que se genera </a:t>
            </a:r>
            <a:r>
              <a:rPr sz="2109" dirty="0" err="1"/>
              <a:t>en</a:t>
            </a:r>
            <a:r>
              <a:rPr sz="2109" dirty="0"/>
              <a:t> los </a:t>
            </a:r>
            <a:r>
              <a:rPr sz="2109" dirty="0" err="1"/>
              <a:t>países</a:t>
            </a:r>
            <a:r>
              <a:rPr sz="2109" dirty="0"/>
              <a:t> </a:t>
            </a:r>
            <a:r>
              <a:rPr sz="2109" dirty="0" err="1"/>
              <a:t>periféricos</a:t>
            </a:r>
            <a:r>
              <a:rPr sz="2109" dirty="0"/>
              <a:t>.</a:t>
            </a:r>
          </a:p>
          <a:p>
            <a:pPr lvl="0" algn="l">
              <a:defRPr sz="1800">
                <a:solidFill>
                  <a:srgbClr val="000000"/>
                </a:solidFill>
              </a:defRPr>
            </a:pPr>
            <a:endParaRPr sz="2109" dirty="0"/>
          </a:p>
          <a:p>
            <a:pPr lvl="0" algn="l">
              <a:defRPr sz="1800">
                <a:solidFill>
                  <a:srgbClr val="000000"/>
                </a:solidFill>
              </a:defRPr>
            </a:pPr>
            <a:r>
              <a:rPr sz="2109" dirty="0"/>
              <a:t>La </a:t>
            </a:r>
            <a:r>
              <a:rPr sz="2109" dirty="0" err="1"/>
              <a:t>característica</a:t>
            </a:r>
            <a:r>
              <a:rPr sz="2109" dirty="0"/>
              <a:t> </a:t>
            </a:r>
            <a:r>
              <a:rPr sz="2109" dirty="0" err="1"/>
              <a:t>más</a:t>
            </a:r>
            <a:r>
              <a:rPr sz="2109" dirty="0"/>
              <a:t> </a:t>
            </a:r>
            <a:r>
              <a:rPr sz="2109" dirty="0" err="1"/>
              <a:t>importante</a:t>
            </a:r>
            <a:r>
              <a:rPr sz="2109" dirty="0"/>
              <a:t> del modo </a:t>
            </a:r>
            <a:r>
              <a:rPr sz="2109" dirty="0" err="1"/>
              <a:t>capitalista</a:t>
            </a:r>
            <a:r>
              <a:rPr sz="2109" dirty="0"/>
              <a:t> de </a:t>
            </a:r>
            <a:r>
              <a:rPr sz="2109" dirty="0" err="1"/>
              <a:t>producción</a:t>
            </a:r>
            <a:r>
              <a:rPr sz="2109" dirty="0"/>
              <a:t>, que </a:t>
            </a:r>
            <a:r>
              <a:rPr sz="2109" dirty="0" err="1"/>
              <a:t>determina</a:t>
            </a:r>
            <a:r>
              <a:rPr sz="2109" dirty="0"/>
              <a:t> el </a:t>
            </a:r>
            <a:r>
              <a:rPr sz="2109" dirty="0" err="1"/>
              <a:t>proceso</a:t>
            </a:r>
            <a:r>
              <a:rPr sz="2109" dirty="0"/>
              <a:t> </a:t>
            </a:r>
            <a:r>
              <a:rPr sz="2109" dirty="0" err="1"/>
              <a:t>productivo</a:t>
            </a:r>
            <a:r>
              <a:rPr sz="2109" dirty="0"/>
              <a:t>, es la </a:t>
            </a:r>
            <a:r>
              <a:rPr sz="2109" dirty="0" err="1"/>
              <a:t>apropiación</a:t>
            </a:r>
            <a:r>
              <a:rPr sz="2109" dirty="0"/>
              <a:t> de los </a:t>
            </a:r>
            <a:r>
              <a:rPr sz="2109" dirty="0" err="1"/>
              <a:t>medios</a:t>
            </a:r>
            <a:r>
              <a:rPr sz="2109" dirty="0"/>
              <a:t> de </a:t>
            </a:r>
            <a:r>
              <a:rPr sz="2109" dirty="0" err="1"/>
              <a:t>producción</a:t>
            </a:r>
            <a:r>
              <a:rPr sz="2109" dirty="0"/>
              <a:t>, los </a:t>
            </a:r>
            <a:r>
              <a:rPr sz="2109" dirty="0" err="1"/>
              <a:t>cuales</a:t>
            </a:r>
            <a:r>
              <a:rPr sz="2109" dirty="0"/>
              <a:t>, </a:t>
            </a:r>
            <a:r>
              <a:rPr sz="2109" dirty="0" err="1"/>
              <a:t>como</a:t>
            </a:r>
            <a:r>
              <a:rPr sz="2109" dirty="0"/>
              <a:t> </a:t>
            </a:r>
            <a:r>
              <a:rPr sz="2109" dirty="0" err="1"/>
              <a:t>enseña</a:t>
            </a:r>
            <a:r>
              <a:rPr sz="2109" dirty="0"/>
              <a:t> la </a:t>
            </a:r>
            <a:r>
              <a:rPr sz="2109" dirty="0" err="1"/>
              <a:t>teoría</a:t>
            </a:r>
            <a:r>
              <a:rPr sz="2109" dirty="0"/>
              <a:t> </a:t>
            </a:r>
            <a:r>
              <a:rPr sz="2109" dirty="0" err="1"/>
              <a:t>marxista</a:t>
            </a:r>
            <a:r>
              <a:rPr sz="2109" dirty="0"/>
              <a:t> son </a:t>
            </a:r>
            <a:r>
              <a:rPr sz="2109" dirty="0" err="1"/>
              <a:t>producto</a:t>
            </a:r>
            <a:r>
              <a:rPr sz="2109" dirty="0"/>
              <a:t> del </a:t>
            </a:r>
            <a:r>
              <a:rPr sz="2109" dirty="0" err="1"/>
              <a:t>trabajo</a:t>
            </a:r>
            <a:r>
              <a:rPr sz="2109" dirty="0"/>
              <a:t> social. </a:t>
            </a:r>
          </a:p>
          <a:p>
            <a:pPr lvl="0" algn="l">
              <a:defRPr sz="1800">
                <a:solidFill>
                  <a:srgbClr val="000000"/>
                </a:solidFill>
              </a:defRPr>
            </a:pPr>
            <a:endParaRPr sz="2109" dirty="0"/>
          </a:p>
        </p:txBody>
      </p:sp>
      <p:sp>
        <p:nvSpPr>
          <p:cNvPr id="3" name="Título 2">
            <a:extLst>
              <a:ext uri="{FF2B5EF4-FFF2-40B4-BE49-F238E27FC236}">
                <a16:creationId xmlns:a16="http://schemas.microsoft.com/office/drawing/2014/main" id="{9A079BC5-65C0-6D48-A246-FA25A58C5F24}"/>
              </a:ext>
            </a:extLst>
          </p:cNvPr>
          <p:cNvSpPr>
            <a:spLocks noGrp="1"/>
          </p:cNvSpPr>
          <p:nvPr>
            <p:ph type="title"/>
          </p:nvPr>
        </p:nvSpPr>
        <p:spPr/>
        <p:txBody>
          <a:bodyPr/>
          <a:lstStyle/>
          <a:p>
            <a:r>
              <a:rPr lang="es-MX" dirty="0"/>
              <a:t>El capitalismo</a:t>
            </a:r>
          </a:p>
        </p:txBody>
      </p:sp>
    </p:spTree>
    <p:extLst>
      <p:ext uri="{BB962C8B-B14F-4D97-AF65-F5344CB8AC3E}">
        <p14:creationId xmlns:p14="http://schemas.microsoft.com/office/powerpoint/2010/main" val="2275784765"/>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hape 44"/>
          <p:cNvSpPr/>
          <p:nvPr/>
        </p:nvSpPr>
        <p:spPr>
          <a:xfrm>
            <a:off x="498474" y="2451258"/>
            <a:ext cx="8013236" cy="2344168"/>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a:t>Con el </a:t>
            </a:r>
            <a:r>
              <a:rPr sz="2109" dirty="0" err="1"/>
              <a:t>concepto</a:t>
            </a:r>
            <a:r>
              <a:rPr sz="2109" dirty="0"/>
              <a:t> de </a:t>
            </a:r>
            <a:r>
              <a:rPr sz="2109" dirty="0" err="1"/>
              <a:t>acumulación</a:t>
            </a:r>
            <a:r>
              <a:rPr sz="2109" dirty="0"/>
              <a:t> Samir </a:t>
            </a:r>
            <a:r>
              <a:rPr sz="2109" dirty="0" err="1"/>
              <a:t>Amín</a:t>
            </a:r>
            <a:r>
              <a:rPr sz="2109" dirty="0"/>
              <a:t> </a:t>
            </a:r>
            <a:r>
              <a:rPr sz="2109" dirty="0" err="1"/>
              <a:t>explica</a:t>
            </a:r>
            <a:r>
              <a:rPr sz="2109" dirty="0"/>
              <a:t> el </a:t>
            </a:r>
            <a:r>
              <a:rPr sz="2109" dirty="0" err="1"/>
              <a:t>proceso</a:t>
            </a:r>
            <a:r>
              <a:rPr sz="2109" dirty="0"/>
              <a:t> por el </a:t>
            </a:r>
            <a:r>
              <a:rPr sz="2109" dirty="0" err="1"/>
              <a:t>cual</a:t>
            </a:r>
            <a:r>
              <a:rPr sz="2109" dirty="0"/>
              <a:t> el modo de </a:t>
            </a:r>
            <a:r>
              <a:rPr sz="2109" dirty="0" err="1"/>
              <a:t>producción</a:t>
            </a:r>
            <a:r>
              <a:rPr sz="2109" dirty="0"/>
              <a:t> </a:t>
            </a:r>
            <a:r>
              <a:rPr sz="2109" dirty="0" err="1"/>
              <a:t>capitalista</a:t>
            </a:r>
            <a:r>
              <a:rPr sz="2109" dirty="0"/>
              <a:t> es </a:t>
            </a:r>
            <a:r>
              <a:rPr sz="2109" dirty="0" err="1"/>
              <a:t>dominante</a:t>
            </a:r>
            <a:r>
              <a:rPr sz="2109" dirty="0"/>
              <a:t> </a:t>
            </a:r>
            <a:r>
              <a:rPr sz="2109" dirty="0" err="1"/>
              <a:t>en</a:t>
            </a:r>
            <a:r>
              <a:rPr sz="2109" dirty="0"/>
              <a:t> </a:t>
            </a:r>
            <a:r>
              <a:rPr sz="2109" dirty="0" err="1"/>
              <a:t>coexistencia</a:t>
            </a:r>
            <a:r>
              <a:rPr sz="2109" dirty="0"/>
              <a:t> con </a:t>
            </a:r>
            <a:r>
              <a:rPr sz="2109" dirty="0" err="1"/>
              <a:t>otros</a:t>
            </a:r>
            <a:r>
              <a:rPr sz="2109" dirty="0"/>
              <a:t> </a:t>
            </a:r>
            <a:r>
              <a:rPr sz="2109" dirty="0" err="1"/>
              <a:t>modos</a:t>
            </a:r>
            <a:r>
              <a:rPr sz="2109" dirty="0"/>
              <a:t> de </a:t>
            </a:r>
            <a:r>
              <a:rPr sz="2109" dirty="0" err="1"/>
              <a:t>producción</a:t>
            </a:r>
            <a:r>
              <a:rPr sz="2109" dirty="0"/>
              <a:t> y a </a:t>
            </a:r>
            <a:r>
              <a:rPr sz="2109" dirty="0" err="1"/>
              <a:t>partir</a:t>
            </a:r>
            <a:r>
              <a:rPr sz="2109" dirty="0"/>
              <a:t> de </a:t>
            </a:r>
            <a:r>
              <a:rPr sz="2109" dirty="0" err="1"/>
              <a:t>este</a:t>
            </a:r>
            <a:r>
              <a:rPr sz="2109" dirty="0"/>
              <a:t> </a:t>
            </a:r>
            <a:r>
              <a:rPr sz="2109" dirty="0" err="1"/>
              <a:t>proceso</a:t>
            </a:r>
            <a:r>
              <a:rPr sz="2109" dirty="0"/>
              <a:t> se </a:t>
            </a:r>
            <a:r>
              <a:rPr sz="2109" dirty="0" err="1"/>
              <a:t>entiende</a:t>
            </a:r>
            <a:r>
              <a:rPr sz="2109" dirty="0"/>
              <a:t> y </a:t>
            </a:r>
            <a:r>
              <a:rPr sz="2109" dirty="0" err="1"/>
              <a:t>explica</a:t>
            </a:r>
            <a:r>
              <a:rPr sz="2109" dirty="0"/>
              <a:t> la </a:t>
            </a:r>
            <a:r>
              <a:rPr sz="2109" dirty="0" err="1"/>
              <a:t>condición</a:t>
            </a:r>
            <a:r>
              <a:rPr sz="2109" dirty="0"/>
              <a:t> </a:t>
            </a:r>
            <a:r>
              <a:rPr sz="2109" dirty="0" err="1"/>
              <a:t>inmanente</a:t>
            </a:r>
            <a:r>
              <a:rPr sz="2109" dirty="0"/>
              <a:t> al </a:t>
            </a:r>
            <a:r>
              <a:rPr sz="2109" dirty="0" err="1"/>
              <a:t>capitalismo</a:t>
            </a:r>
            <a:r>
              <a:rPr sz="2109" dirty="0"/>
              <a:t> de ser un </a:t>
            </a:r>
            <a:r>
              <a:rPr sz="2109" dirty="0" err="1"/>
              <a:t>sistema</a:t>
            </a:r>
            <a:r>
              <a:rPr sz="2109" dirty="0"/>
              <a:t> </a:t>
            </a:r>
            <a:r>
              <a:rPr sz="2109" dirty="0" err="1"/>
              <a:t>polarizante</a:t>
            </a:r>
            <a:r>
              <a:rPr sz="2109" dirty="0"/>
              <a:t> </a:t>
            </a:r>
            <a:r>
              <a:rPr sz="2109" dirty="0" err="1"/>
              <a:t>en</a:t>
            </a:r>
            <a:r>
              <a:rPr sz="2109" dirty="0"/>
              <a:t> </a:t>
            </a:r>
            <a:r>
              <a:rPr sz="2109" dirty="0" err="1"/>
              <a:t>países</a:t>
            </a:r>
            <a:r>
              <a:rPr sz="2109" dirty="0"/>
              <a:t> </a:t>
            </a:r>
            <a:r>
              <a:rPr sz="2109" dirty="0" err="1"/>
              <a:t>centrales</a:t>
            </a:r>
            <a:r>
              <a:rPr sz="2109" dirty="0"/>
              <a:t> y </a:t>
            </a:r>
            <a:r>
              <a:rPr sz="2109" dirty="0" err="1"/>
              <a:t>periféricos</a:t>
            </a:r>
            <a:r>
              <a:rPr sz="2109" dirty="0"/>
              <a:t>. </a:t>
            </a:r>
          </a:p>
          <a:p>
            <a:pPr lvl="0" algn="l">
              <a:defRPr sz="1800">
                <a:solidFill>
                  <a:srgbClr val="000000"/>
                </a:solidFill>
              </a:defRPr>
            </a:pPr>
            <a:endParaRPr sz="2109" dirty="0"/>
          </a:p>
        </p:txBody>
      </p:sp>
      <p:sp>
        <p:nvSpPr>
          <p:cNvPr id="3" name="Título 2">
            <a:extLst>
              <a:ext uri="{FF2B5EF4-FFF2-40B4-BE49-F238E27FC236}">
                <a16:creationId xmlns:a16="http://schemas.microsoft.com/office/drawing/2014/main" id="{73C0B634-EA33-CE40-9936-CD69D73CCF39}"/>
              </a:ext>
            </a:extLst>
          </p:cNvPr>
          <p:cNvSpPr>
            <a:spLocks noGrp="1"/>
          </p:cNvSpPr>
          <p:nvPr>
            <p:ph type="title"/>
          </p:nvPr>
        </p:nvSpPr>
        <p:spPr/>
        <p:txBody>
          <a:bodyPr/>
          <a:lstStyle/>
          <a:p>
            <a:r>
              <a:rPr lang="es-MX" dirty="0"/>
              <a:t>La acumulación</a:t>
            </a:r>
          </a:p>
        </p:txBody>
      </p:sp>
    </p:spTree>
    <p:extLst>
      <p:ext uri="{BB962C8B-B14F-4D97-AF65-F5344CB8AC3E}">
        <p14:creationId xmlns:p14="http://schemas.microsoft.com/office/powerpoint/2010/main" val="3577706346"/>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Shape 47"/>
          <p:cNvSpPr/>
          <p:nvPr/>
        </p:nvSpPr>
        <p:spPr>
          <a:xfrm>
            <a:off x="565382" y="1485464"/>
            <a:ext cx="8013236" cy="4940776"/>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a:t>El </a:t>
            </a:r>
            <a:r>
              <a:rPr sz="2109" dirty="0" err="1"/>
              <a:t>análisis</a:t>
            </a:r>
            <a:r>
              <a:rPr sz="2109" dirty="0"/>
              <a:t> que </a:t>
            </a:r>
            <a:r>
              <a:rPr sz="2109" dirty="0" err="1"/>
              <a:t>realiza</a:t>
            </a:r>
            <a:r>
              <a:rPr sz="2109" dirty="0"/>
              <a:t> </a:t>
            </a:r>
            <a:r>
              <a:rPr sz="2109" dirty="0" err="1"/>
              <a:t>Amín</a:t>
            </a:r>
            <a:r>
              <a:rPr sz="2109" dirty="0"/>
              <a:t> del </a:t>
            </a:r>
            <a:r>
              <a:rPr sz="2109" dirty="0" err="1"/>
              <a:t>sistema</a:t>
            </a:r>
            <a:r>
              <a:rPr sz="2109" dirty="0"/>
              <a:t> </a:t>
            </a:r>
            <a:r>
              <a:rPr sz="2109" dirty="0" err="1"/>
              <a:t>capitalista</a:t>
            </a:r>
            <a:r>
              <a:rPr sz="2109" dirty="0"/>
              <a:t> de </a:t>
            </a:r>
            <a:r>
              <a:rPr sz="2109" dirty="0" err="1"/>
              <a:t>producción</a:t>
            </a:r>
            <a:r>
              <a:rPr sz="2109" dirty="0"/>
              <a:t>, </a:t>
            </a:r>
            <a:r>
              <a:rPr sz="2109" dirty="0" err="1"/>
              <a:t>implica</a:t>
            </a:r>
            <a:r>
              <a:rPr sz="2109" dirty="0"/>
              <a:t> la </a:t>
            </a:r>
            <a:r>
              <a:rPr sz="2109" dirty="0" err="1"/>
              <a:t>concepción</a:t>
            </a:r>
            <a:r>
              <a:rPr sz="2109" dirty="0"/>
              <a:t> de la </a:t>
            </a:r>
            <a:r>
              <a:rPr sz="2109" dirty="0" err="1"/>
              <a:t>división</a:t>
            </a:r>
            <a:r>
              <a:rPr sz="2109" dirty="0"/>
              <a:t> del </a:t>
            </a:r>
            <a:r>
              <a:rPr sz="2109" dirty="0" err="1"/>
              <a:t>mundo</a:t>
            </a:r>
            <a:r>
              <a:rPr sz="2109" dirty="0"/>
              <a:t> </a:t>
            </a:r>
            <a:r>
              <a:rPr sz="2109" dirty="0" err="1"/>
              <a:t>en</a:t>
            </a:r>
            <a:r>
              <a:rPr sz="2109" dirty="0"/>
              <a:t> </a:t>
            </a:r>
            <a:r>
              <a:rPr sz="2109" dirty="0" err="1"/>
              <a:t>países</a:t>
            </a:r>
            <a:r>
              <a:rPr sz="2109" dirty="0"/>
              <a:t> </a:t>
            </a:r>
            <a:r>
              <a:rPr sz="2109" dirty="0" err="1"/>
              <a:t>periféricos</a:t>
            </a:r>
            <a:r>
              <a:rPr sz="2109" dirty="0"/>
              <a:t> y </a:t>
            </a:r>
            <a:r>
              <a:rPr sz="2109" dirty="0" err="1"/>
              <a:t>países</a:t>
            </a:r>
            <a:r>
              <a:rPr sz="2109" dirty="0"/>
              <a:t> </a:t>
            </a:r>
            <a:r>
              <a:rPr sz="2109" dirty="0" err="1"/>
              <a:t>centrales</a:t>
            </a:r>
            <a:r>
              <a:rPr sz="2109" dirty="0"/>
              <a:t>, </a:t>
            </a:r>
            <a:r>
              <a:rPr sz="2109" dirty="0" err="1"/>
              <a:t>siendo</a:t>
            </a:r>
            <a:r>
              <a:rPr sz="2109" dirty="0"/>
              <a:t> </a:t>
            </a:r>
            <a:r>
              <a:rPr sz="2109" dirty="0" err="1"/>
              <a:t>estos</a:t>
            </a:r>
            <a:r>
              <a:rPr sz="2109" dirty="0"/>
              <a:t> </a:t>
            </a:r>
            <a:r>
              <a:rPr sz="2109" dirty="0" err="1"/>
              <a:t>conceptos</a:t>
            </a:r>
            <a:r>
              <a:rPr sz="2109" dirty="0"/>
              <a:t> claves para </a:t>
            </a:r>
            <a:r>
              <a:rPr sz="2109" dirty="0" err="1"/>
              <a:t>su</a:t>
            </a:r>
            <a:r>
              <a:rPr sz="2109" dirty="0"/>
              <a:t> </a:t>
            </a:r>
            <a:r>
              <a:rPr sz="2109" dirty="0" err="1"/>
              <a:t>teoría</a:t>
            </a:r>
            <a:r>
              <a:rPr sz="2109" dirty="0"/>
              <a:t> del </a:t>
            </a:r>
            <a:r>
              <a:rPr sz="2109" dirty="0" err="1"/>
              <a:t>desarrollo</a:t>
            </a:r>
            <a:r>
              <a:rPr sz="2109" dirty="0"/>
              <a:t> </a:t>
            </a:r>
            <a:r>
              <a:rPr sz="2109" dirty="0" err="1"/>
              <a:t>desigual</a:t>
            </a:r>
            <a:r>
              <a:rPr sz="2109" dirty="0"/>
              <a:t>. </a:t>
            </a:r>
          </a:p>
          <a:p>
            <a:pPr lvl="0" algn="l">
              <a:defRPr sz="1800">
                <a:solidFill>
                  <a:srgbClr val="000000"/>
                </a:solidFill>
              </a:defRPr>
            </a:pPr>
            <a:endParaRPr sz="2109" dirty="0"/>
          </a:p>
          <a:p>
            <a:pPr lvl="0" algn="l">
              <a:defRPr sz="1800">
                <a:solidFill>
                  <a:srgbClr val="000000"/>
                </a:solidFill>
              </a:defRPr>
            </a:pPr>
            <a:r>
              <a:rPr sz="2109" dirty="0" err="1"/>
              <a:t>Desde</a:t>
            </a:r>
            <a:r>
              <a:rPr sz="2109" dirty="0"/>
              <a:t> los </a:t>
            </a:r>
            <a:r>
              <a:rPr sz="2109" dirty="0" err="1"/>
              <a:t>orígenes</a:t>
            </a:r>
            <a:r>
              <a:rPr sz="2109" dirty="0"/>
              <a:t> del </a:t>
            </a:r>
            <a:r>
              <a:rPr sz="2109" dirty="0" err="1"/>
              <a:t>desarrollo</a:t>
            </a:r>
            <a:r>
              <a:rPr sz="2109" dirty="0"/>
              <a:t> del </a:t>
            </a:r>
            <a:r>
              <a:rPr sz="2109" dirty="0" err="1"/>
              <a:t>sistema</a:t>
            </a:r>
            <a:r>
              <a:rPr sz="2109" dirty="0"/>
              <a:t> </a:t>
            </a:r>
            <a:r>
              <a:rPr sz="2109" dirty="0" err="1"/>
              <a:t>capitalista</a:t>
            </a:r>
            <a:r>
              <a:rPr sz="2109" dirty="0"/>
              <a:t>, inclusive antes, </a:t>
            </a:r>
            <a:r>
              <a:rPr sz="2109" dirty="0" err="1"/>
              <a:t>en</a:t>
            </a:r>
            <a:r>
              <a:rPr sz="2109" dirty="0"/>
              <a:t> </a:t>
            </a:r>
            <a:r>
              <a:rPr sz="2109" dirty="0" err="1"/>
              <a:t>fases</a:t>
            </a:r>
            <a:r>
              <a:rPr sz="2109" dirty="0"/>
              <a:t> </a:t>
            </a:r>
            <a:r>
              <a:rPr sz="2109" dirty="0" err="1"/>
              <a:t>anteriores</a:t>
            </a:r>
            <a:r>
              <a:rPr sz="2109" dirty="0"/>
              <a:t>, la </a:t>
            </a:r>
            <a:r>
              <a:rPr sz="2109" dirty="0" err="1"/>
              <a:t>realidad</a:t>
            </a:r>
            <a:r>
              <a:rPr sz="2109" dirty="0"/>
              <a:t> </a:t>
            </a:r>
            <a:r>
              <a:rPr sz="2109" dirty="0" err="1"/>
              <a:t>nunca</a:t>
            </a:r>
            <a:r>
              <a:rPr sz="2109" dirty="0"/>
              <a:t> </a:t>
            </a:r>
            <a:r>
              <a:rPr sz="2109" dirty="0" err="1"/>
              <a:t>fue</a:t>
            </a:r>
            <a:r>
              <a:rPr sz="2109" dirty="0"/>
              <a:t> </a:t>
            </a:r>
            <a:r>
              <a:rPr sz="2109" dirty="0" err="1"/>
              <a:t>homogénea</a:t>
            </a:r>
            <a:r>
              <a:rPr sz="2109" dirty="0"/>
              <a:t> para las </a:t>
            </a:r>
            <a:r>
              <a:rPr sz="2109" dirty="0" err="1"/>
              <a:t>diferentes</a:t>
            </a:r>
            <a:r>
              <a:rPr sz="2109" dirty="0"/>
              <a:t> </a:t>
            </a:r>
            <a:r>
              <a:rPr sz="2109" dirty="0" err="1"/>
              <a:t>regiones</a:t>
            </a:r>
            <a:r>
              <a:rPr sz="2109" dirty="0"/>
              <a:t> del </a:t>
            </a:r>
            <a:r>
              <a:rPr sz="2109" dirty="0" err="1"/>
              <a:t>mundo</a:t>
            </a:r>
            <a:r>
              <a:rPr sz="2109" dirty="0"/>
              <a:t>. “... Tanto para los </a:t>
            </a:r>
            <a:r>
              <a:rPr sz="2109" dirty="0" err="1"/>
              <a:t>períodos</a:t>
            </a:r>
            <a:r>
              <a:rPr sz="2109" dirty="0"/>
              <a:t> dentro del </a:t>
            </a:r>
            <a:r>
              <a:rPr sz="2109" dirty="0" err="1"/>
              <a:t>capitalismo</a:t>
            </a:r>
            <a:r>
              <a:rPr sz="2109" dirty="0"/>
              <a:t> </a:t>
            </a:r>
            <a:r>
              <a:rPr sz="2109" dirty="0" err="1"/>
              <a:t>como</a:t>
            </a:r>
            <a:r>
              <a:rPr sz="2109" dirty="0"/>
              <a:t> para las </a:t>
            </a:r>
            <a:r>
              <a:rPr sz="2109" dirty="0" err="1"/>
              <a:t>fases</a:t>
            </a:r>
            <a:r>
              <a:rPr sz="2109" dirty="0"/>
              <a:t> que </a:t>
            </a:r>
            <a:r>
              <a:rPr sz="2109" dirty="0" err="1"/>
              <a:t>precedieron</a:t>
            </a:r>
            <a:r>
              <a:rPr sz="2109" dirty="0"/>
              <a:t> a la </a:t>
            </a:r>
            <a:r>
              <a:rPr sz="2109" dirty="0" err="1"/>
              <a:t>expansión</a:t>
            </a:r>
            <a:r>
              <a:rPr sz="2109" dirty="0"/>
              <a:t> </a:t>
            </a:r>
            <a:r>
              <a:rPr sz="2109" dirty="0" err="1"/>
              <a:t>capitalista</a:t>
            </a:r>
            <a:r>
              <a:rPr sz="2109" dirty="0"/>
              <a:t> </a:t>
            </a:r>
            <a:r>
              <a:rPr sz="2109" dirty="0" err="1"/>
              <a:t>desde</a:t>
            </a:r>
            <a:r>
              <a:rPr sz="2109" dirty="0"/>
              <a:t> sus </a:t>
            </a:r>
            <a:r>
              <a:rPr sz="2109" dirty="0" err="1"/>
              <a:t>orígenes</a:t>
            </a:r>
            <a:r>
              <a:rPr sz="2109" dirty="0"/>
              <a:t> </a:t>
            </a:r>
            <a:r>
              <a:rPr sz="2109" dirty="0" err="1"/>
              <a:t>hace</a:t>
            </a:r>
            <a:r>
              <a:rPr sz="2109" dirty="0"/>
              <a:t> </a:t>
            </a:r>
            <a:r>
              <a:rPr sz="2109" dirty="0" err="1"/>
              <a:t>cuatro</a:t>
            </a:r>
            <a:r>
              <a:rPr sz="2109" dirty="0"/>
              <a:t> o </a:t>
            </a:r>
            <a:r>
              <a:rPr sz="2109" dirty="0" err="1"/>
              <a:t>cinco</a:t>
            </a:r>
            <a:r>
              <a:rPr sz="2109" dirty="0"/>
              <a:t> siglos, el “</a:t>
            </a:r>
            <a:r>
              <a:rPr sz="2109" dirty="0" err="1"/>
              <a:t>desarrollo</a:t>
            </a:r>
            <a:r>
              <a:rPr sz="2109" dirty="0"/>
              <a:t>” ha </a:t>
            </a:r>
            <a:r>
              <a:rPr sz="2109" dirty="0" err="1"/>
              <a:t>sido</a:t>
            </a:r>
            <a:r>
              <a:rPr sz="2109" dirty="0"/>
              <a:t> </a:t>
            </a:r>
            <a:r>
              <a:rPr sz="2109" dirty="0" err="1"/>
              <a:t>desigual</a:t>
            </a:r>
            <a:r>
              <a:rPr sz="2109" dirty="0"/>
              <a:t>, tanto </a:t>
            </a:r>
            <a:r>
              <a:rPr sz="2109" dirty="0" err="1"/>
              <a:t>en</a:t>
            </a:r>
            <a:r>
              <a:rPr sz="2109" dirty="0"/>
              <a:t> sus </a:t>
            </a:r>
            <a:r>
              <a:rPr sz="2109" dirty="0" err="1"/>
              <a:t>centros</a:t>
            </a:r>
            <a:r>
              <a:rPr sz="2109" dirty="0"/>
              <a:t> </a:t>
            </a:r>
            <a:r>
              <a:rPr sz="2109" dirty="0" err="1"/>
              <a:t>como</a:t>
            </a:r>
            <a:r>
              <a:rPr sz="2109" dirty="0"/>
              <a:t> </a:t>
            </a:r>
            <a:r>
              <a:rPr sz="2109" dirty="0" err="1"/>
              <a:t>en</a:t>
            </a:r>
            <a:r>
              <a:rPr sz="2109" dirty="0"/>
              <a:t> sus </a:t>
            </a:r>
            <a:r>
              <a:rPr sz="2109" dirty="0" err="1"/>
              <a:t>periferias</a:t>
            </a:r>
            <a:r>
              <a:rPr sz="2109" dirty="0"/>
              <a:t> </a:t>
            </a:r>
            <a:r>
              <a:rPr sz="2109" dirty="0" err="1"/>
              <a:t>atrasadas</a:t>
            </a:r>
            <a:r>
              <a:rPr sz="2109" dirty="0"/>
              <a:t> ... El conjunto del </a:t>
            </a:r>
            <a:r>
              <a:rPr sz="2109" dirty="0" err="1"/>
              <a:t>mundo</a:t>
            </a:r>
            <a:r>
              <a:rPr sz="2109" dirty="0"/>
              <a:t> </a:t>
            </a:r>
            <a:r>
              <a:rPr sz="2109" dirty="0" err="1"/>
              <a:t>situado</a:t>
            </a:r>
            <a:r>
              <a:rPr sz="2109" dirty="0"/>
              <a:t> </a:t>
            </a:r>
            <a:r>
              <a:rPr sz="2109" dirty="0" err="1"/>
              <a:t>alrededor</a:t>
            </a:r>
            <a:r>
              <a:rPr sz="2109" dirty="0"/>
              <a:t> o </a:t>
            </a:r>
            <a:r>
              <a:rPr sz="2109" dirty="0" err="1"/>
              <a:t>fuera</a:t>
            </a:r>
            <a:r>
              <a:rPr sz="2109" dirty="0"/>
              <a:t> de las </a:t>
            </a:r>
            <a:r>
              <a:rPr sz="2109" dirty="0" err="1"/>
              <a:t>regiones</a:t>
            </a:r>
            <a:r>
              <a:rPr sz="2109" dirty="0"/>
              <a:t> </a:t>
            </a:r>
            <a:r>
              <a:rPr sz="2109" dirty="0" err="1"/>
              <a:t>capitalistas</a:t>
            </a:r>
            <a:r>
              <a:rPr sz="2109" dirty="0"/>
              <a:t> </a:t>
            </a:r>
            <a:r>
              <a:rPr sz="2109" dirty="0" err="1"/>
              <a:t>desarrolladas</a:t>
            </a:r>
            <a:r>
              <a:rPr sz="2109" dirty="0"/>
              <a:t> no </a:t>
            </a:r>
            <a:r>
              <a:rPr sz="2109" dirty="0" err="1"/>
              <a:t>constituyo</a:t>
            </a:r>
            <a:r>
              <a:rPr sz="2109" dirty="0"/>
              <a:t>́ </a:t>
            </a:r>
            <a:r>
              <a:rPr sz="2109" dirty="0" err="1"/>
              <a:t>en</a:t>
            </a:r>
            <a:r>
              <a:rPr sz="2109" dirty="0"/>
              <a:t> </a:t>
            </a:r>
            <a:r>
              <a:rPr sz="2109" dirty="0" err="1"/>
              <a:t>ningún</a:t>
            </a:r>
            <a:r>
              <a:rPr sz="2109" dirty="0"/>
              <a:t> </a:t>
            </a:r>
            <a:r>
              <a:rPr sz="2109" dirty="0" err="1"/>
              <a:t>momento</a:t>
            </a:r>
            <a:r>
              <a:rPr sz="2109" dirty="0"/>
              <a:t> una </a:t>
            </a:r>
            <a:r>
              <a:rPr sz="2109" dirty="0" err="1"/>
              <a:t>realidad</a:t>
            </a:r>
            <a:r>
              <a:rPr sz="2109" dirty="0"/>
              <a:t> </a:t>
            </a:r>
            <a:r>
              <a:rPr sz="2109" dirty="0" err="1"/>
              <a:t>homogénea</a:t>
            </a:r>
            <a:r>
              <a:rPr sz="2109" dirty="0"/>
              <a:t> e</a:t>
            </a:r>
          </a:p>
          <a:p>
            <a:pPr lvl="0" algn="l">
              <a:defRPr sz="1800">
                <a:solidFill>
                  <a:srgbClr val="000000"/>
                </a:solidFill>
              </a:defRPr>
            </a:pPr>
            <a:r>
              <a:rPr sz="2109" dirty="0" err="1"/>
              <a:t>indiferenciada</a:t>
            </a:r>
            <a:r>
              <a:rPr sz="2109" dirty="0"/>
              <a:t>.”</a:t>
            </a:r>
          </a:p>
        </p:txBody>
      </p:sp>
      <p:sp>
        <p:nvSpPr>
          <p:cNvPr id="3" name="Título 2">
            <a:extLst>
              <a:ext uri="{FF2B5EF4-FFF2-40B4-BE49-F238E27FC236}">
                <a16:creationId xmlns:a16="http://schemas.microsoft.com/office/drawing/2014/main" id="{02AAD504-F31A-A84A-B365-EF4A832430D9}"/>
              </a:ext>
            </a:extLst>
          </p:cNvPr>
          <p:cNvSpPr>
            <a:spLocks noGrp="1"/>
          </p:cNvSpPr>
          <p:nvPr>
            <p:ph type="title"/>
          </p:nvPr>
        </p:nvSpPr>
        <p:spPr/>
        <p:txBody>
          <a:bodyPr/>
          <a:lstStyle/>
          <a:p>
            <a:r>
              <a:rPr lang="es-MX" dirty="0"/>
              <a:t>Centros y periferias</a:t>
            </a:r>
          </a:p>
        </p:txBody>
      </p:sp>
    </p:spTree>
    <p:extLst>
      <p:ext uri="{BB962C8B-B14F-4D97-AF65-F5344CB8AC3E}">
        <p14:creationId xmlns:p14="http://schemas.microsoft.com/office/powerpoint/2010/main" val="3224383925"/>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hape 50"/>
          <p:cNvSpPr/>
          <p:nvPr/>
        </p:nvSpPr>
        <p:spPr>
          <a:xfrm>
            <a:off x="498474" y="1875346"/>
            <a:ext cx="8013236" cy="3967048"/>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r>
              <a:rPr sz="2109" dirty="0"/>
              <a:t>“Son </a:t>
            </a:r>
            <a:r>
              <a:rPr sz="2109" dirty="0" err="1"/>
              <a:t>producto</a:t>
            </a:r>
            <a:r>
              <a:rPr sz="2109" dirty="0"/>
              <a:t> de la </a:t>
            </a:r>
            <a:r>
              <a:rPr sz="2109" dirty="0" err="1"/>
              <a:t>historia</a:t>
            </a:r>
            <a:r>
              <a:rPr sz="2109" dirty="0"/>
              <a:t>. </a:t>
            </a:r>
            <a:r>
              <a:rPr sz="2109" dirty="0" err="1"/>
              <a:t>Esta</a:t>
            </a:r>
            <a:r>
              <a:rPr sz="2109" dirty="0"/>
              <a:t> ha </a:t>
            </a:r>
            <a:r>
              <a:rPr sz="2109" dirty="0" err="1"/>
              <a:t>permitido</a:t>
            </a:r>
            <a:r>
              <a:rPr sz="2109" dirty="0"/>
              <a:t> </a:t>
            </a:r>
            <a:r>
              <a:rPr sz="2109" dirty="0" err="1"/>
              <a:t>en</a:t>
            </a:r>
            <a:r>
              <a:rPr sz="2109" dirty="0"/>
              <a:t> </a:t>
            </a:r>
            <a:r>
              <a:rPr sz="2109" dirty="0" err="1"/>
              <a:t>algunas</a:t>
            </a:r>
            <a:r>
              <a:rPr sz="2109" dirty="0"/>
              <a:t> </a:t>
            </a:r>
            <a:r>
              <a:rPr sz="2109" dirty="0" err="1"/>
              <a:t>regiones</a:t>
            </a:r>
            <a:r>
              <a:rPr sz="2109" dirty="0"/>
              <a:t> del </a:t>
            </a:r>
            <a:r>
              <a:rPr sz="2109" dirty="0" err="1"/>
              <a:t>sistema</a:t>
            </a:r>
            <a:r>
              <a:rPr sz="2109" dirty="0"/>
              <a:t> </a:t>
            </a:r>
            <a:r>
              <a:rPr sz="2109" dirty="0" err="1"/>
              <a:t>capitalista</a:t>
            </a:r>
            <a:r>
              <a:rPr sz="2109" dirty="0"/>
              <a:t> la </a:t>
            </a:r>
            <a:r>
              <a:rPr sz="2109" dirty="0" err="1"/>
              <a:t>constitución</a:t>
            </a:r>
            <a:r>
              <a:rPr sz="2109" dirty="0"/>
              <a:t> de una </a:t>
            </a:r>
            <a:r>
              <a:rPr sz="2109" dirty="0" err="1"/>
              <a:t>hegemonía</a:t>
            </a:r>
            <a:r>
              <a:rPr sz="2109" dirty="0"/>
              <a:t> </a:t>
            </a:r>
            <a:r>
              <a:rPr sz="2109" dirty="0" err="1"/>
              <a:t>burguesa</a:t>
            </a:r>
            <a:r>
              <a:rPr sz="2109" dirty="0"/>
              <a:t> </a:t>
            </a:r>
            <a:r>
              <a:rPr sz="2109" dirty="0" err="1"/>
              <a:t>nacional</a:t>
            </a:r>
            <a:r>
              <a:rPr sz="2109" dirty="0"/>
              <a:t> y de un Estado que </a:t>
            </a:r>
            <a:r>
              <a:rPr sz="2109" dirty="0" err="1"/>
              <a:t>calificaremos</a:t>
            </a:r>
            <a:r>
              <a:rPr sz="2109" dirty="0"/>
              <a:t> </a:t>
            </a:r>
            <a:r>
              <a:rPr sz="2109" dirty="0" err="1"/>
              <a:t>igualmente</a:t>
            </a:r>
            <a:r>
              <a:rPr sz="2109" dirty="0"/>
              <a:t> de </a:t>
            </a:r>
            <a:r>
              <a:rPr sz="2109" dirty="0" err="1"/>
              <a:t>capitalista</a:t>
            </a:r>
            <a:r>
              <a:rPr sz="2109" dirty="0"/>
              <a:t> </a:t>
            </a:r>
            <a:r>
              <a:rPr sz="2109" dirty="0" err="1"/>
              <a:t>nacional</a:t>
            </a:r>
            <a:r>
              <a:rPr sz="2109" dirty="0"/>
              <a:t>, </a:t>
            </a:r>
            <a:r>
              <a:rPr sz="2109" dirty="0" err="1"/>
              <a:t>Burguesía</a:t>
            </a:r>
            <a:r>
              <a:rPr sz="2109" dirty="0"/>
              <a:t> y Estado son </a:t>
            </a:r>
            <a:r>
              <a:rPr sz="2109" dirty="0" err="1"/>
              <a:t>aqui</a:t>
            </a:r>
            <a:r>
              <a:rPr sz="2109" dirty="0"/>
              <a:t>́ inseparables (solo la </a:t>
            </a:r>
            <a:r>
              <a:rPr sz="2109" dirty="0" err="1"/>
              <a:t>ideología</a:t>
            </a:r>
            <a:r>
              <a:rPr sz="2109" dirty="0"/>
              <a:t> liberal </a:t>
            </a:r>
            <a:r>
              <a:rPr sz="2109" dirty="0" err="1"/>
              <a:t>puede</a:t>
            </a:r>
            <a:r>
              <a:rPr sz="2109" dirty="0"/>
              <a:t>, </a:t>
            </a:r>
            <a:r>
              <a:rPr sz="2109" dirty="0" err="1"/>
              <a:t>en</a:t>
            </a:r>
            <a:r>
              <a:rPr sz="2109" dirty="0"/>
              <a:t> contra de </a:t>
            </a:r>
            <a:r>
              <a:rPr sz="2109" dirty="0" err="1"/>
              <a:t>toda</a:t>
            </a:r>
            <a:r>
              <a:rPr sz="2109" dirty="0"/>
              <a:t> </a:t>
            </a:r>
            <a:r>
              <a:rPr sz="2109" dirty="0" err="1"/>
              <a:t>realidad</a:t>
            </a:r>
            <a:r>
              <a:rPr sz="2109" dirty="0"/>
              <a:t>, </a:t>
            </a:r>
            <a:r>
              <a:rPr sz="2109" dirty="0" err="1"/>
              <a:t>hablar</a:t>
            </a:r>
            <a:r>
              <a:rPr sz="2109" dirty="0"/>
              <a:t> de una </a:t>
            </a:r>
            <a:r>
              <a:rPr sz="2109" dirty="0" err="1"/>
              <a:t>economía</a:t>
            </a:r>
            <a:r>
              <a:rPr sz="2109" dirty="0"/>
              <a:t> </a:t>
            </a:r>
            <a:r>
              <a:rPr sz="2109" dirty="0" err="1"/>
              <a:t>capitalista</a:t>
            </a:r>
            <a:r>
              <a:rPr sz="2109" dirty="0"/>
              <a:t> </a:t>
            </a:r>
            <a:r>
              <a:rPr sz="2109" dirty="0" err="1"/>
              <a:t>haciendo</a:t>
            </a:r>
            <a:r>
              <a:rPr sz="2109" dirty="0"/>
              <a:t> </a:t>
            </a:r>
            <a:r>
              <a:rPr sz="2109" dirty="0" err="1"/>
              <a:t>abstracción</a:t>
            </a:r>
            <a:r>
              <a:rPr sz="2109" dirty="0"/>
              <a:t> del Estado). ...El Estado </a:t>
            </a:r>
            <a:r>
              <a:rPr sz="2109" dirty="0" err="1"/>
              <a:t>nacional</a:t>
            </a:r>
            <a:r>
              <a:rPr sz="2109" dirty="0"/>
              <a:t> </a:t>
            </a:r>
            <a:r>
              <a:rPr sz="2109" dirty="0" err="1"/>
              <a:t>burgués</a:t>
            </a:r>
            <a:r>
              <a:rPr sz="2109" dirty="0"/>
              <a:t> </a:t>
            </a:r>
            <a:r>
              <a:rPr sz="2109" dirty="0" err="1"/>
              <a:t>controla</a:t>
            </a:r>
            <a:r>
              <a:rPr sz="2109" dirty="0"/>
              <a:t> el </a:t>
            </a:r>
            <a:r>
              <a:rPr sz="2109" dirty="0" err="1"/>
              <a:t>proceso</a:t>
            </a:r>
            <a:r>
              <a:rPr sz="2109" dirty="0"/>
              <a:t> de </a:t>
            </a:r>
            <a:r>
              <a:rPr sz="2109" dirty="0" err="1"/>
              <a:t>acumulación</a:t>
            </a:r>
            <a:r>
              <a:rPr sz="2109" dirty="0"/>
              <a:t> </a:t>
            </a:r>
            <a:r>
              <a:rPr sz="2109" dirty="0" err="1"/>
              <a:t>en</a:t>
            </a:r>
            <a:r>
              <a:rPr sz="2109" dirty="0"/>
              <a:t> el </a:t>
            </a:r>
            <a:r>
              <a:rPr sz="2109" dirty="0" err="1"/>
              <a:t>marco</a:t>
            </a:r>
            <a:r>
              <a:rPr sz="2109" dirty="0"/>
              <a:t> de las </a:t>
            </a:r>
            <a:r>
              <a:rPr sz="2109" dirty="0" err="1"/>
              <a:t>presiones</a:t>
            </a:r>
            <a:r>
              <a:rPr sz="2109" dirty="0"/>
              <a:t> </a:t>
            </a:r>
            <a:r>
              <a:rPr sz="2109" dirty="0" err="1"/>
              <a:t>exteriores</a:t>
            </a:r>
            <a:r>
              <a:rPr sz="2109" dirty="0"/>
              <a:t> </a:t>
            </a:r>
            <a:r>
              <a:rPr sz="2109" dirty="0" err="1"/>
              <a:t>reales</a:t>
            </a:r>
            <a:r>
              <a:rPr sz="2109" dirty="0"/>
              <a:t>, </a:t>
            </a:r>
            <a:r>
              <a:rPr sz="2109" dirty="0" err="1"/>
              <a:t>aun</a:t>
            </a:r>
            <a:r>
              <a:rPr sz="2109" dirty="0"/>
              <a:t> </a:t>
            </a:r>
            <a:r>
              <a:rPr sz="2109" dirty="0" err="1"/>
              <a:t>cuando</a:t>
            </a:r>
            <a:r>
              <a:rPr sz="2109" dirty="0"/>
              <a:t> </a:t>
            </a:r>
            <a:r>
              <a:rPr sz="2109" dirty="0" err="1"/>
              <a:t>estas</a:t>
            </a:r>
            <a:r>
              <a:rPr sz="2109" dirty="0"/>
              <a:t> </a:t>
            </a:r>
            <a:r>
              <a:rPr sz="2109" dirty="0" err="1"/>
              <a:t>presiones</a:t>
            </a:r>
            <a:r>
              <a:rPr sz="2109" dirty="0"/>
              <a:t> se </a:t>
            </a:r>
            <a:r>
              <a:rPr sz="2109" dirty="0" err="1"/>
              <a:t>ven</a:t>
            </a:r>
            <a:r>
              <a:rPr sz="2109" dirty="0"/>
              <a:t> </a:t>
            </a:r>
            <a:r>
              <a:rPr sz="2109" dirty="0" err="1"/>
              <a:t>fuertemente</a:t>
            </a:r>
            <a:r>
              <a:rPr sz="2109" dirty="0"/>
              <a:t> </a:t>
            </a:r>
            <a:r>
              <a:rPr sz="2109" dirty="0" err="1"/>
              <a:t>relativizadas</a:t>
            </a:r>
            <a:r>
              <a:rPr sz="2109" dirty="0"/>
              <a:t> por </a:t>
            </a:r>
            <a:r>
              <a:rPr sz="2109" dirty="0" err="1"/>
              <a:t>su</a:t>
            </a:r>
            <a:r>
              <a:rPr sz="2109" dirty="0"/>
              <a:t> </a:t>
            </a:r>
            <a:r>
              <a:rPr sz="2109" dirty="0" err="1"/>
              <a:t>propia</a:t>
            </a:r>
            <a:r>
              <a:rPr sz="2109" dirty="0"/>
              <a:t> </a:t>
            </a:r>
            <a:r>
              <a:rPr sz="2109" dirty="0" err="1"/>
              <a:t>capacidad</a:t>
            </a:r>
            <a:r>
              <a:rPr sz="2109" dirty="0"/>
              <a:t> para </a:t>
            </a:r>
            <a:r>
              <a:rPr sz="2109" dirty="0" err="1"/>
              <a:t>reaccionar</a:t>
            </a:r>
            <a:r>
              <a:rPr sz="2109" dirty="0"/>
              <a:t> ante </a:t>
            </a:r>
            <a:r>
              <a:rPr sz="2109" dirty="0" err="1"/>
              <a:t>su</a:t>
            </a:r>
            <a:r>
              <a:rPr sz="2109" dirty="0"/>
              <a:t> </a:t>
            </a:r>
            <a:r>
              <a:rPr sz="2109" dirty="0" err="1"/>
              <a:t>acción</a:t>
            </a:r>
            <a:r>
              <a:rPr sz="2109" dirty="0"/>
              <a:t>, </a:t>
            </a:r>
            <a:r>
              <a:rPr sz="2109" dirty="0" err="1"/>
              <a:t>incluso</a:t>
            </a:r>
            <a:r>
              <a:rPr sz="2109" dirty="0"/>
              <a:t> para </a:t>
            </a:r>
            <a:r>
              <a:rPr sz="2109" dirty="0" err="1"/>
              <a:t>participar</a:t>
            </a:r>
            <a:r>
              <a:rPr sz="2109" dirty="0"/>
              <a:t> </a:t>
            </a:r>
            <a:r>
              <a:rPr sz="2109" dirty="0" err="1"/>
              <a:t>en</a:t>
            </a:r>
            <a:r>
              <a:rPr sz="2109" dirty="0"/>
              <a:t> </a:t>
            </a:r>
            <a:r>
              <a:rPr sz="2109" dirty="0" err="1"/>
              <a:t>su</a:t>
            </a:r>
            <a:r>
              <a:rPr sz="2109" dirty="0"/>
              <a:t> </a:t>
            </a:r>
            <a:r>
              <a:rPr sz="2109" dirty="0" err="1"/>
              <a:t>fabricación</a:t>
            </a:r>
            <a:r>
              <a:rPr sz="2109" dirty="0"/>
              <a:t>.”</a:t>
            </a:r>
          </a:p>
        </p:txBody>
      </p:sp>
      <p:sp>
        <p:nvSpPr>
          <p:cNvPr id="3" name="Título 2">
            <a:extLst>
              <a:ext uri="{FF2B5EF4-FFF2-40B4-BE49-F238E27FC236}">
                <a16:creationId xmlns:a16="http://schemas.microsoft.com/office/drawing/2014/main" id="{3009A9FF-C20A-EC4B-921E-CB185BE769F5}"/>
              </a:ext>
            </a:extLst>
          </p:cNvPr>
          <p:cNvSpPr>
            <a:spLocks noGrp="1"/>
          </p:cNvSpPr>
          <p:nvPr>
            <p:ph type="title"/>
          </p:nvPr>
        </p:nvSpPr>
        <p:spPr/>
        <p:txBody>
          <a:bodyPr/>
          <a:lstStyle/>
          <a:p>
            <a:r>
              <a:rPr lang="es-MX" dirty="0"/>
              <a:t>Centros</a:t>
            </a:r>
          </a:p>
        </p:txBody>
      </p:sp>
    </p:spTree>
    <p:extLst>
      <p:ext uri="{BB962C8B-B14F-4D97-AF65-F5344CB8AC3E}">
        <p14:creationId xmlns:p14="http://schemas.microsoft.com/office/powerpoint/2010/main" val="67277458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Pablo González Casanova (1922)</a:t>
            </a:r>
          </a:p>
        </p:txBody>
      </p:sp>
      <p:pic>
        <p:nvPicPr>
          <p:cNvPr id="1026" name="Picture 2" descr="González Casanova y del Valle Pablo – Instituto de Investigaciones Sociales">
            <a:extLst>
              <a:ext uri="{FF2B5EF4-FFF2-40B4-BE49-F238E27FC236}">
                <a16:creationId xmlns:a16="http://schemas.microsoft.com/office/drawing/2014/main" id="{41236033-8A96-E94D-AF27-B2A5C1BA54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722" y="1295021"/>
            <a:ext cx="4836969" cy="5315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19554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hape 53"/>
          <p:cNvSpPr/>
          <p:nvPr/>
        </p:nvSpPr>
        <p:spPr>
          <a:xfrm>
            <a:off x="498474" y="911506"/>
            <a:ext cx="8013236" cy="5589928"/>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a:t>“Se </a:t>
            </a:r>
            <a:r>
              <a:rPr sz="2109" dirty="0" err="1"/>
              <a:t>definen</a:t>
            </a:r>
            <a:r>
              <a:rPr sz="2109" dirty="0"/>
              <a:t> </a:t>
            </a:r>
            <a:r>
              <a:rPr sz="2109" dirty="0" err="1"/>
              <a:t>negativamente</a:t>
            </a:r>
            <a:r>
              <a:rPr sz="2109" dirty="0"/>
              <a:t>: son las </a:t>
            </a:r>
            <a:r>
              <a:rPr sz="2109" dirty="0" err="1"/>
              <a:t>regiones</a:t>
            </a:r>
            <a:r>
              <a:rPr sz="2109" dirty="0"/>
              <a:t> que, </a:t>
            </a:r>
            <a:r>
              <a:rPr sz="2109" dirty="0" err="1"/>
              <a:t>en</a:t>
            </a:r>
            <a:r>
              <a:rPr sz="2109" dirty="0"/>
              <a:t> el </a:t>
            </a:r>
            <a:r>
              <a:rPr sz="2109" dirty="0" err="1"/>
              <a:t>sistema</a:t>
            </a:r>
            <a:r>
              <a:rPr sz="2109" dirty="0"/>
              <a:t> </a:t>
            </a:r>
            <a:r>
              <a:rPr sz="2109" dirty="0" err="1"/>
              <a:t>capitalista</a:t>
            </a:r>
            <a:r>
              <a:rPr sz="2109" dirty="0"/>
              <a:t> </a:t>
            </a:r>
            <a:r>
              <a:rPr sz="2109" dirty="0" err="1"/>
              <a:t>mundial</a:t>
            </a:r>
            <a:r>
              <a:rPr sz="2109" dirty="0"/>
              <a:t>, no se </a:t>
            </a:r>
            <a:r>
              <a:rPr sz="2109" dirty="0" err="1"/>
              <a:t>erigen</a:t>
            </a:r>
            <a:r>
              <a:rPr sz="2109" dirty="0"/>
              <a:t> </a:t>
            </a:r>
            <a:r>
              <a:rPr sz="2109" dirty="0" err="1"/>
              <a:t>en</a:t>
            </a:r>
            <a:r>
              <a:rPr sz="2109" dirty="0"/>
              <a:t> </a:t>
            </a:r>
            <a:r>
              <a:rPr sz="2109" dirty="0" err="1"/>
              <a:t>centros</a:t>
            </a:r>
            <a:r>
              <a:rPr sz="2109" dirty="0"/>
              <a:t>. Son los </a:t>
            </a:r>
            <a:r>
              <a:rPr sz="2109" dirty="0" err="1"/>
              <a:t>países</a:t>
            </a:r>
            <a:r>
              <a:rPr sz="2109" dirty="0"/>
              <a:t> y </a:t>
            </a:r>
            <a:r>
              <a:rPr sz="2109" dirty="0" err="1"/>
              <a:t>regiones</a:t>
            </a:r>
            <a:r>
              <a:rPr sz="2109" dirty="0"/>
              <a:t> que no </a:t>
            </a:r>
            <a:r>
              <a:rPr sz="2109" dirty="0" err="1"/>
              <a:t>controlan</a:t>
            </a:r>
            <a:r>
              <a:rPr sz="2109" dirty="0"/>
              <a:t> a </a:t>
            </a:r>
            <a:r>
              <a:rPr sz="2109" dirty="0" err="1"/>
              <a:t>nivel</a:t>
            </a:r>
            <a:r>
              <a:rPr sz="2109" dirty="0"/>
              <a:t> local el </a:t>
            </a:r>
            <a:r>
              <a:rPr sz="2109" dirty="0" err="1"/>
              <a:t>proceso</a:t>
            </a:r>
            <a:r>
              <a:rPr sz="2109" dirty="0"/>
              <a:t> de </a:t>
            </a:r>
            <a:r>
              <a:rPr sz="2109" dirty="0" err="1"/>
              <a:t>acumulación</a:t>
            </a:r>
            <a:r>
              <a:rPr sz="2109" dirty="0"/>
              <a:t>, el </a:t>
            </a:r>
            <a:r>
              <a:rPr sz="2109" dirty="0" err="1"/>
              <a:t>cual</a:t>
            </a:r>
            <a:r>
              <a:rPr sz="2109" dirty="0"/>
              <a:t> se </a:t>
            </a:r>
            <a:r>
              <a:rPr sz="2109" dirty="0" err="1"/>
              <a:t>ve</a:t>
            </a:r>
            <a:r>
              <a:rPr sz="2109" dirty="0"/>
              <a:t> </a:t>
            </a:r>
            <a:r>
              <a:rPr sz="2109" dirty="0" err="1"/>
              <a:t>sostenido</a:t>
            </a:r>
            <a:r>
              <a:rPr sz="2109" dirty="0"/>
              <a:t> </a:t>
            </a:r>
            <a:r>
              <a:rPr sz="2109" dirty="0" err="1"/>
              <a:t>principalmente</a:t>
            </a:r>
            <a:r>
              <a:rPr sz="2109" dirty="0"/>
              <a:t> por las </a:t>
            </a:r>
            <a:r>
              <a:rPr sz="2109" dirty="0" err="1"/>
              <a:t>presiones</a:t>
            </a:r>
            <a:r>
              <a:rPr sz="2109" dirty="0"/>
              <a:t> </a:t>
            </a:r>
            <a:r>
              <a:rPr sz="2109" dirty="0" err="1"/>
              <a:t>exteriores</a:t>
            </a:r>
            <a:r>
              <a:rPr sz="2109" dirty="0"/>
              <a:t> ... La </a:t>
            </a:r>
            <a:r>
              <a:rPr sz="2109" dirty="0" err="1"/>
              <a:t>burguesía</a:t>
            </a:r>
            <a:r>
              <a:rPr sz="2109" dirty="0"/>
              <a:t> y el capital local no </a:t>
            </a:r>
            <a:r>
              <a:rPr sz="2109" dirty="0" err="1"/>
              <a:t>están</a:t>
            </a:r>
            <a:r>
              <a:rPr sz="2109" dirty="0"/>
              <a:t> </a:t>
            </a:r>
            <a:r>
              <a:rPr sz="2109" dirty="0" err="1"/>
              <a:t>necesariamente</a:t>
            </a:r>
            <a:r>
              <a:rPr sz="2109" dirty="0"/>
              <a:t> </a:t>
            </a:r>
            <a:r>
              <a:rPr sz="2109" dirty="0" err="1"/>
              <a:t>ausentes</a:t>
            </a:r>
            <a:r>
              <a:rPr sz="2109" dirty="0"/>
              <a:t> del </a:t>
            </a:r>
            <a:r>
              <a:rPr sz="2109" dirty="0" err="1"/>
              <a:t>escenario</a:t>
            </a:r>
            <a:r>
              <a:rPr sz="2109" dirty="0"/>
              <a:t> social y </a:t>
            </a:r>
            <a:r>
              <a:rPr sz="2109" dirty="0" err="1"/>
              <a:t>político</a:t>
            </a:r>
            <a:r>
              <a:rPr sz="2109" dirty="0"/>
              <a:t> local, y las </a:t>
            </a:r>
            <a:r>
              <a:rPr sz="2109" dirty="0" err="1"/>
              <a:t>periferias</a:t>
            </a:r>
            <a:r>
              <a:rPr sz="2109" dirty="0"/>
              <a:t> no son </a:t>
            </a:r>
            <a:r>
              <a:rPr sz="2109" dirty="0" err="1"/>
              <a:t>sinónim</a:t>
            </a:r>
            <a:r>
              <a:rPr lang="es-ES" sz="2109" dirty="0"/>
              <a:t>o</a:t>
            </a:r>
            <a:r>
              <a:rPr sz="2109" dirty="0"/>
              <a:t>s de “</a:t>
            </a:r>
            <a:r>
              <a:rPr sz="2109" dirty="0" err="1"/>
              <a:t>sociedades</a:t>
            </a:r>
            <a:r>
              <a:rPr sz="2109" dirty="0"/>
              <a:t> </a:t>
            </a:r>
            <a:r>
              <a:rPr sz="2109" dirty="0" err="1"/>
              <a:t>precapitalistas</a:t>
            </a:r>
            <a:r>
              <a:rPr sz="2109" dirty="0"/>
              <a:t>.” </a:t>
            </a:r>
          </a:p>
          <a:p>
            <a:pPr lvl="0" algn="l">
              <a:defRPr sz="1800">
                <a:solidFill>
                  <a:srgbClr val="000000"/>
                </a:solidFill>
              </a:defRPr>
            </a:pPr>
            <a:endParaRPr sz="2109" dirty="0"/>
          </a:p>
          <a:p>
            <a:pPr lvl="0" algn="l">
              <a:defRPr sz="1800">
                <a:solidFill>
                  <a:srgbClr val="000000"/>
                </a:solidFill>
              </a:defRPr>
            </a:pPr>
            <a:r>
              <a:rPr lang="es-MX" sz="2109" dirty="0"/>
              <a:t>El Estado puede estar formalmente ausente (caso colonial), aunque no lo está de modo necesario (hoy día casi todos los países del Tercer Mundo están constituidos en Estados independientes). </a:t>
            </a:r>
            <a:r>
              <a:rPr sz="2109" dirty="0"/>
              <a:t>Pero la </a:t>
            </a:r>
            <a:r>
              <a:rPr sz="2109" dirty="0" err="1"/>
              <a:t>existencia</a:t>
            </a:r>
            <a:r>
              <a:rPr sz="2109" dirty="0"/>
              <a:t> formal del Estado no es </a:t>
            </a:r>
            <a:r>
              <a:rPr sz="2109" dirty="0" err="1"/>
              <a:t>sinónimo</a:t>
            </a:r>
            <a:r>
              <a:rPr sz="2109" dirty="0"/>
              <a:t> de Estado </a:t>
            </a:r>
            <a:r>
              <a:rPr sz="2109" dirty="0" err="1"/>
              <a:t>capitalista</a:t>
            </a:r>
            <a:r>
              <a:rPr sz="2109" dirty="0"/>
              <a:t> </a:t>
            </a:r>
            <a:r>
              <a:rPr sz="2109" dirty="0" err="1"/>
              <a:t>nacional</a:t>
            </a:r>
            <a:r>
              <a:rPr sz="2109" dirty="0"/>
              <a:t>, </a:t>
            </a:r>
            <a:r>
              <a:rPr sz="2109" dirty="0" err="1"/>
              <a:t>pues</a:t>
            </a:r>
            <a:r>
              <a:rPr sz="2109" dirty="0"/>
              <a:t> </a:t>
            </a:r>
            <a:r>
              <a:rPr sz="2109" dirty="0" err="1"/>
              <a:t>incluso</a:t>
            </a:r>
            <a:r>
              <a:rPr sz="2109" dirty="0"/>
              <a:t> </a:t>
            </a:r>
            <a:r>
              <a:rPr sz="2109" dirty="0" err="1"/>
              <a:t>si</a:t>
            </a:r>
            <a:r>
              <a:rPr sz="2109" dirty="0"/>
              <a:t> la </a:t>
            </a:r>
            <a:r>
              <a:rPr sz="2109" dirty="0" err="1"/>
              <a:t>burguesía</a:t>
            </a:r>
            <a:r>
              <a:rPr sz="2109" dirty="0"/>
              <a:t> local </a:t>
            </a:r>
            <a:r>
              <a:rPr sz="2109" dirty="0" err="1"/>
              <a:t>controla</a:t>
            </a:r>
            <a:r>
              <a:rPr sz="2109" dirty="0"/>
              <a:t> </a:t>
            </a:r>
            <a:r>
              <a:rPr sz="2109" dirty="0" err="1"/>
              <a:t>en</a:t>
            </a:r>
            <a:r>
              <a:rPr sz="2109" dirty="0"/>
              <a:t> gran </a:t>
            </a:r>
            <a:r>
              <a:rPr sz="2109" dirty="0" err="1"/>
              <a:t>medida</a:t>
            </a:r>
            <a:r>
              <a:rPr sz="2109" dirty="0"/>
              <a:t> </a:t>
            </a:r>
            <a:r>
              <a:rPr sz="2109" dirty="0" err="1"/>
              <a:t>este</a:t>
            </a:r>
            <a:r>
              <a:rPr sz="2109" dirty="0"/>
              <a:t> </a:t>
            </a:r>
            <a:r>
              <a:rPr sz="2109" dirty="0" err="1"/>
              <a:t>aparato</a:t>
            </a:r>
            <a:r>
              <a:rPr sz="2109" dirty="0"/>
              <a:t>, no </a:t>
            </a:r>
            <a:r>
              <a:rPr sz="2109" dirty="0" err="1"/>
              <a:t>controla</a:t>
            </a:r>
            <a:r>
              <a:rPr sz="2109" dirty="0"/>
              <a:t> el </a:t>
            </a:r>
            <a:r>
              <a:rPr sz="2109" dirty="0" err="1"/>
              <a:t>proceso</a:t>
            </a:r>
            <a:r>
              <a:rPr sz="2109" dirty="0"/>
              <a:t> de </a:t>
            </a:r>
            <a:r>
              <a:rPr sz="2109" dirty="0" err="1"/>
              <a:t>acumulación</a:t>
            </a:r>
            <a:r>
              <a:rPr sz="2109" dirty="0"/>
              <a:t>. </a:t>
            </a:r>
          </a:p>
        </p:txBody>
      </p:sp>
      <p:sp>
        <p:nvSpPr>
          <p:cNvPr id="3" name="Título 2">
            <a:extLst>
              <a:ext uri="{FF2B5EF4-FFF2-40B4-BE49-F238E27FC236}">
                <a16:creationId xmlns:a16="http://schemas.microsoft.com/office/drawing/2014/main" id="{5A0A60CC-9170-304B-8E5A-07445F969D9D}"/>
              </a:ext>
            </a:extLst>
          </p:cNvPr>
          <p:cNvSpPr>
            <a:spLocks noGrp="1"/>
          </p:cNvSpPr>
          <p:nvPr>
            <p:ph type="title"/>
          </p:nvPr>
        </p:nvSpPr>
        <p:spPr/>
        <p:txBody>
          <a:bodyPr/>
          <a:lstStyle/>
          <a:p>
            <a:r>
              <a:rPr lang="es-MX" dirty="0"/>
              <a:t>Perisferias</a:t>
            </a:r>
          </a:p>
        </p:txBody>
      </p:sp>
    </p:spTree>
    <p:extLst>
      <p:ext uri="{BB962C8B-B14F-4D97-AF65-F5344CB8AC3E}">
        <p14:creationId xmlns:p14="http://schemas.microsoft.com/office/powerpoint/2010/main" val="1822680100"/>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hape 56"/>
          <p:cNvSpPr/>
          <p:nvPr/>
        </p:nvSpPr>
        <p:spPr>
          <a:xfrm>
            <a:off x="565382" y="1485464"/>
            <a:ext cx="8013236" cy="4940776"/>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a:t>La </a:t>
            </a:r>
            <a:r>
              <a:rPr sz="2109" dirty="0" err="1"/>
              <a:t>diferencia</a:t>
            </a:r>
            <a:r>
              <a:rPr sz="2109" dirty="0"/>
              <a:t> (</a:t>
            </a:r>
            <a:r>
              <a:rPr sz="2109" dirty="0" err="1"/>
              <a:t>cualitativa</a:t>
            </a:r>
            <a:r>
              <a:rPr sz="2109" dirty="0"/>
              <a:t>) entre los </a:t>
            </a:r>
            <a:r>
              <a:rPr sz="2109" dirty="0" err="1"/>
              <a:t>modos</a:t>
            </a:r>
            <a:r>
              <a:rPr sz="2109" dirty="0"/>
              <a:t> de </a:t>
            </a:r>
            <a:r>
              <a:rPr sz="2109" dirty="0" err="1"/>
              <a:t>producción</a:t>
            </a:r>
            <a:r>
              <a:rPr sz="2109" dirty="0"/>
              <a:t> </a:t>
            </a:r>
            <a:r>
              <a:rPr sz="2109" dirty="0" err="1"/>
              <a:t>precapitalistas</a:t>
            </a:r>
            <a:r>
              <a:rPr sz="2109" dirty="0"/>
              <a:t> y el modo </a:t>
            </a:r>
            <a:r>
              <a:rPr sz="2109" dirty="0" err="1"/>
              <a:t>capitalista</a:t>
            </a:r>
            <a:r>
              <a:rPr sz="2109" dirty="0"/>
              <a:t> de </a:t>
            </a:r>
            <a:r>
              <a:rPr sz="2109" dirty="0" err="1"/>
              <a:t>producción</a:t>
            </a:r>
            <a:r>
              <a:rPr sz="2109" dirty="0"/>
              <a:t>, es que “... los </a:t>
            </a:r>
            <a:r>
              <a:rPr sz="2109" dirty="0" err="1"/>
              <a:t>primeros</a:t>
            </a:r>
            <a:r>
              <a:rPr sz="2109" dirty="0"/>
              <a:t> se </a:t>
            </a:r>
            <a:r>
              <a:rPr sz="2109" dirty="0" err="1"/>
              <a:t>caracterizan</a:t>
            </a:r>
            <a:r>
              <a:rPr sz="2109" dirty="0"/>
              <a:t> por una </a:t>
            </a:r>
            <a:r>
              <a:rPr sz="2109" dirty="0" err="1"/>
              <a:t>coexistencia</a:t>
            </a:r>
            <a:r>
              <a:rPr sz="2109" dirty="0"/>
              <a:t> </a:t>
            </a:r>
            <a:r>
              <a:rPr sz="2109" dirty="0" err="1"/>
              <a:t>estable</a:t>
            </a:r>
            <a:r>
              <a:rPr sz="2109" dirty="0"/>
              <a:t> de </a:t>
            </a:r>
            <a:r>
              <a:rPr sz="2109" dirty="0" err="1"/>
              <a:t>modos</a:t>
            </a:r>
            <a:r>
              <a:rPr sz="2109" dirty="0"/>
              <a:t> </a:t>
            </a:r>
            <a:r>
              <a:rPr sz="2109" dirty="0" err="1"/>
              <a:t>diferentes</a:t>
            </a:r>
            <a:r>
              <a:rPr sz="2109" dirty="0"/>
              <a:t>, </a:t>
            </a:r>
            <a:r>
              <a:rPr sz="2109" dirty="0" err="1"/>
              <a:t>articulados</a:t>
            </a:r>
            <a:r>
              <a:rPr sz="2109" dirty="0"/>
              <a:t> y </a:t>
            </a:r>
            <a:r>
              <a:rPr sz="2109" dirty="0" err="1"/>
              <a:t>jerarquizados</a:t>
            </a:r>
            <a:r>
              <a:rPr sz="2109" dirty="0"/>
              <a:t>, el modo </a:t>
            </a:r>
            <a:r>
              <a:rPr sz="2109" dirty="0" err="1"/>
              <a:t>capitalista</a:t>
            </a:r>
            <a:r>
              <a:rPr sz="2109" dirty="0"/>
              <a:t> </a:t>
            </a:r>
            <a:r>
              <a:rPr sz="2109" dirty="0" err="1"/>
              <a:t>tiende</a:t>
            </a:r>
            <a:r>
              <a:rPr sz="2109" dirty="0"/>
              <a:t> a </a:t>
            </a:r>
            <a:r>
              <a:rPr sz="2109" dirty="0" err="1"/>
              <a:t>convertirse</a:t>
            </a:r>
            <a:r>
              <a:rPr sz="2109" dirty="0"/>
              <a:t> </a:t>
            </a:r>
            <a:r>
              <a:rPr sz="2109" dirty="0" err="1"/>
              <a:t>en</a:t>
            </a:r>
            <a:r>
              <a:rPr sz="2109" dirty="0"/>
              <a:t> </a:t>
            </a:r>
            <a:r>
              <a:rPr sz="2109" dirty="0" err="1"/>
              <a:t>exclusivo</a:t>
            </a:r>
            <a:r>
              <a:rPr sz="2109" dirty="0"/>
              <a:t>, </a:t>
            </a:r>
            <a:r>
              <a:rPr sz="2109" dirty="0" err="1"/>
              <a:t>destruye</a:t>
            </a:r>
            <a:r>
              <a:rPr sz="2109" dirty="0"/>
              <a:t> a los </a:t>
            </a:r>
            <a:r>
              <a:rPr sz="2109" dirty="0" err="1"/>
              <a:t>demás</a:t>
            </a:r>
            <a:r>
              <a:rPr sz="2109" dirty="0"/>
              <a:t>.”</a:t>
            </a:r>
          </a:p>
          <a:p>
            <a:pPr lvl="0" algn="l">
              <a:defRPr sz="1800">
                <a:solidFill>
                  <a:srgbClr val="000000"/>
                </a:solidFill>
              </a:defRPr>
            </a:pPr>
            <a:endParaRPr sz="2109" dirty="0"/>
          </a:p>
          <a:p>
            <a:pPr lvl="0" algn="l">
              <a:defRPr sz="1800">
                <a:solidFill>
                  <a:srgbClr val="000000"/>
                </a:solidFill>
              </a:defRPr>
            </a:pPr>
            <a:r>
              <a:rPr sz="2109" dirty="0"/>
              <a:t>Este </a:t>
            </a:r>
            <a:r>
              <a:rPr sz="2109" dirty="0" err="1"/>
              <a:t>predominio</a:t>
            </a:r>
            <a:r>
              <a:rPr sz="2109" dirty="0"/>
              <a:t> del modo de </a:t>
            </a:r>
            <a:r>
              <a:rPr sz="2109" dirty="0" err="1"/>
              <a:t>producción</a:t>
            </a:r>
            <a:r>
              <a:rPr sz="2109" dirty="0"/>
              <a:t> </a:t>
            </a:r>
            <a:r>
              <a:rPr sz="2109" dirty="0" err="1"/>
              <a:t>capitalista</a:t>
            </a:r>
            <a:r>
              <a:rPr sz="2109" dirty="0"/>
              <a:t>, </a:t>
            </a:r>
            <a:r>
              <a:rPr sz="2109" dirty="0" err="1"/>
              <a:t>esta</a:t>
            </a:r>
            <a:r>
              <a:rPr sz="2109" dirty="0"/>
              <a:t>́ </a:t>
            </a:r>
            <a:r>
              <a:rPr sz="2109" dirty="0" err="1"/>
              <a:t>basado</a:t>
            </a:r>
            <a:r>
              <a:rPr sz="2109" dirty="0"/>
              <a:t> </a:t>
            </a:r>
            <a:r>
              <a:rPr sz="2109" dirty="0" err="1"/>
              <a:t>en</a:t>
            </a:r>
            <a:r>
              <a:rPr sz="2109" dirty="0"/>
              <a:t> una </a:t>
            </a:r>
            <a:r>
              <a:rPr sz="2109" dirty="0" err="1"/>
              <a:t>ampliación</a:t>
            </a:r>
            <a:r>
              <a:rPr sz="2109" dirty="0"/>
              <a:t> y </a:t>
            </a:r>
            <a:r>
              <a:rPr sz="2109" dirty="0" err="1"/>
              <a:t>profundización</a:t>
            </a:r>
            <a:r>
              <a:rPr sz="2109" dirty="0"/>
              <a:t> del mercado </a:t>
            </a:r>
            <a:r>
              <a:rPr sz="2109" dirty="0" err="1"/>
              <a:t>interno</a:t>
            </a:r>
            <a:r>
              <a:rPr sz="2109" dirty="0"/>
              <a:t>. </a:t>
            </a:r>
            <a:r>
              <a:rPr sz="2109" dirty="0" err="1"/>
              <a:t>Esta</a:t>
            </a:r>
            <a:r>
              <a:rPr sz="2109" dirty="0"/>
              <a:t> es una </a:t>
            </a:r>
            <a:r>
              <a:rPr sz="2109" dirty="0" err="1"/>
              <a:t>característica</a:t>
            </a:r>
            <a:r>
              <a:rPr sz="2109" dirty="0"/>
              <a:t> de los </a:t>
            </a:r>
            <a:r>
              <a:rPr sz="2109" dirty="0" err="1"/>
              <a:t>países</a:t>
            </a:r>
            <a:r>
              <a:rPr sz="2109" dirty="0"/>
              <a:t> </a:t>
            </a:r>
            <a:r>
              <a:rPr sz="2109" dirty="0" err="1"/>
              <a:t>centrales</a:t>
            </a:r>
            <a:r>
              <a:rPr sz="2109" dirty="0"/>
              <a:t>.(Para </a:t>
            </a:r>
            <a:r>
              <a:rPr sz="2109" dirty="0" err="1"/>
              <a:t>entender</a:t>
            </a:r>
            <a:r>
              <a:rPr sz="2109" dirty="0"/>
              <a:t> </a:t>
            </a:r>
            <a:r>
              <a:rPr sz="2109" dirty="0" err="1"/>
              <a:t>este</a:t>
            </a:r>
            <a:r>
              <a:rPr sz="2109" dirty="0"/>
              <a:t> </a:t>
            </a:r>
            <a:r>
              <a:rPr sz="2109" dirty="0" err="1"/>
              <a:t>proceso</a:t>
            </a:r>
            <a:r>
              <a:rPr sz="2109" dirty="0"/>
              <a:t> Amin </a:t>
            </a:r>
            <a:r>
              <a:rPr sz="2109" dirty="0" err="1"/>
              <a:t>incorpora</a:t>
            </a:r>
            <a:r>
              <a:rPr sz="2109" dirty="0"/>
              <a:t> y </a:t>
            </a:r>
            <a:r>
              <a:rPr sz="2109" dirty="0" err="1"/>
              <a:t>utiliza</a:t>
            </a:r>
            <a:r>
              <a:rPr sz="2109" dirty="0"/>
              <a:t> el </a:t>
            </a:r>
            <a:r>
              <a:rPr sz="2109" dirty="0" err="1"/>
              <a:t>concepto</a:t>
            </a:r>
            <a:r>
              <a:rPr sz="2109" dirty="0"/>
              <a:t> de “</a:t>
            </a:r>
            <a:r>
              <a:rPr sz="2109" dirty="0" err="1"/>
              <a:t>acumulación</a:t>
            </a:r>
            <a:r>
              <a:rPr sz="2109" dirty="0"/>
              <a:t> </a:t>
            </a:r>
            <a:r>
              <a:rPr sz="2109" dirty="0" err="1"/>
              <a:t>autocentrada</a:t>
            </a:r>
            <a:r>
              <a:rPr sz="2109" dirty="0"/>
              <a:t>”). Los </a:t>
            </a:r>
            <a:r>
              <a:rPr sz="2109" dirty="0" err="1"/>
              <a:t>países</a:t>
            </a:r>
            <a:r>
              <a:rPr sz="2109" dirty="0"/>
              <a:t> </a:t>
            </a:r>
            <a:r>
              <a:rPr sz="2109" dirty="0" err="1"/>
              <a:t>periféricos</a:t>
            </a:r>
            <a:r>
              <a:rPr sz="2109" dirty="0"/>
              <a:t> </a:t>
            </a:r>
            <a:r>
              <a:rPr sz="2109" dirty="0" err="1"/>
              <a:t>están</a:t>
            </a:r>
            <a:r>
              <a:rPr sz="2109" dirty="0"/>
              <a:t> </a:t>
            </a:r>
            <a:r>
              <a:rPr sz="2109" dirty="0" err="1"/>
              <a:t>sometidos</a:t>
            </a:r>
            <a:r>
              <a:rPr sz="2109" dirty="0"/>
              <a:t>, </a:t>
            </a:r>
            <a:r>
              <a:rPr sz="2109" dirty="0" err="1"/>
              <a:t>en</a:t>
            </a:r>
            <a:r>
              <a:rPr sz="2109" dirty="0"/>
              <a:t> el modo </a:t>
            </a:r>
            <a:r>
              <a:rPr sz="2109" dirty="0" err="1"/>
              <a:t>capitalista</a:t>
            </a:r>
            <a:r>
              <a:rPr sz="2109" dirty="0"/>
              <a:t>, a la </a:t>
            </a:r>
            <a:r>
              <a:rPr sz="2109" dirty="0" err="1"/>
              <a:t>funcionalidad</a:t>
            </a:r>
            <a:r>
              <a:rPr sz="2109" dirty="0"/>
              <a:t> de los </a:t>
            </a:r>
            <a:r>
              <a:rPr sz="2109" dirty="0" err="1"/>
              <a:t>países</a:t>
            </a:r>
            <a:r>
              <a:rPr sz="2109" dirty="0"/>
              <a:t> </a:t>
            </a:r>
            <a:r>
              <a:rPr sz="2109" dirty="0" err="1"/>
              <a:t>centrales</a:t>
            </a:r>
            <a:r>
              <a:rPr sz="2109" dirty="0"/>
              <a:t>. “... el modo de </a:t>
            </a:r>
            <a:r>
              <a:rPr sz="2109" dirty="0" err="1"/>
              <a:t>producción</a:t>
            </a:r>
            <a:r>
              <a:rPr sz="2109" dirty="0"/>
              <a:t> </a:t>
            </a:r>
            <a:r>
              <a:rPr sz="2109" dirty="0" err="1"/>
              <a:t>capitalista</a:t>
            </a:r>
            <a:r>
              <a:rPr sz="2109" dirty="0"/>
              <a:t> </a:t>
            </a:r>
            <a:r>
              <a:rPr sz="2109" dirty="0" err="1"/>
              <a:t>constituye</a:t>
            </a:r>
            <a:r>
              <a:rPr sz="2109" dirty="0"/>
              <a:t> un </a:t>
            </a:r>
            <a:r>
              <a:rPr sz="2109" dirty="0" err="1"/>
              <a:t>sistema</a:t>
            </a:r>
            <a:r>
              <a:rPr sz="2109" dirty="0"/>
              <a:t> </a:t>
            </a:r>
            <a:r>
              <a:rPr sz="2109" dirty="0" err="1"/>
              <a:t>mundial</a:t>
            </a:r>
            <a:r>
              <a:rPr sz="2109" dirty="0"/>
              <a:t>, </a:t>
            </a:r>
            <a:r>
              <a:rPr sz="2109" dirty="0" err="1"/>
              <a:t>en</a:t>
            </a:r>
            <a:r>
              <a:rPr sz="2109" dirty="0"/>
              <a:t> que </a:t>
            </a:r>
            <a:r>
              <a:rPr sz="2109" dirty="0" err="1"/>
              <a:t>todas</a:t>
            </a:r>
            <a:r>
              <a:rPr sz="2109" dirty="0"/>
              <a:t> las </a:t>
            </a:r>
            <a:r>
              <a:rPr sz="2109" dirty="0" err="1"/>
              <a:t>formaciones</a:t>
            </a:r>
            <a:r>
              <a:rPr sz="2109" dirty="0"/>
              <a:t> (</a:t>
            </a:r>
            <a:r>
              <a:rPr sz="2109" dirty="0" err="1"/>
              <a:t>centrales</a:t>
            </a:r>
            <a:r>
              <a:rPr sz="2109" dirty="0"/>
              <a:t> y </a:t>
            </a:r>
            <a:r>
              <a:rPr sz="2109" dirty="0" err="1"/>
              <a:t>periféricas</a:t>
            </a:r>
            <a:r>
              <a:rPr sz="2109" dirty="0"/>
              <a:t>) </a:t>
            </a:r>
            <a:r>
              <a:rPr sz="2109" dirty="0" err="1"/>
              <a:t>están</a:t>
            </a:r>
            <a:r>
              <a:rPr sz="2109" dirty="0"/>
              <a:t> </a:t>
            </a:r>
            <a:r>
              <a:rPr sz="2109" dirty="0" err="1"/>
              <a:t>ordenadas</a:t>
            </a:r>
            <a:r>
              <a:rPr sz="2109" dirty="0"/>
              <a:t> </a:t>
            </a:r>
            <a:r>
              <a:rPr sz="2109" dirty="0" err="1"/>
              <a:t>en</a:t>
            </a:r>
            <a:r>
              <a:rPr sz="2109" dirty="0"/>
              <a:t> un </a:t>
            </a:r>
            <a:r>
              <a:rPr sz="2109" dirty="0" err="1"/>
              <a:t>único</a:t>
            </a:r>
            <a:r>
              <a:rPr sz="2109" dirty="0"/>
              <a:t> </a:t>
            </a:r>
            <a:r>
              <a:rPr sz="2109" dirty="0" err="1"/>
              <a:t>sistema</a:t>
            </a:r>
            <a:r>
              <a:rPr sz="2109" dirty="0"/>
              <a:t> </a:t>
            </a:r>
            <a:r>
              <a:rPr sz="2109" dirty="0" err="1"/>
              <a:t>organizado</a:t>
            </a:r>
            <a:r>
              <a:rPr sz="2109" dirty="0"/>
              <a:t> y </a:t>
            </a:r>
            <a:r>
              <a:rPr sz="2109" dirty="0" err="1"/>
              <a:t>jerarquizado</a:t>
            </a:r>
            <a:r>
              <a:rPr sz="2109" dirty="0"/>
              <a:t> ...</a:t>
            </a:r>
          </a:p>
        </p:txBody>
      </p:sp>
      <p:sp>
        <p:nvSpPr>
          <p:cNvPr id="3" name="Título 2">
            <a:extLst>
              <a:ext uri="{FF2B5EF4-FFF2-40B4-BE49-F238E27FC236}">
                <a16:creationId xmlns:a16="http://schemas.microsoft.com/office/drawing/2014/main" id="{B4D466C9-AFA9-A646-974E-059F81C31D30}"/>
              </a:ext>
            </a:extLst>
          </p:cNvPr>
          <p:cNvSpPr>
            <a:spLocks noGrp="1"/>
          </p:cNvSpPr>
          <p:nvPr>
            <p:ph type="title"/>
          </p:nvPr>
        </p:nvSpPr>
        <p:spPr/>
        <p:txBody>
          <a:bodyPr/>
          <a:lstStyle/>
          <a:p>
            <a:r>
              <a:rPr lang="es-MX" dirty="0"/>
              <a:t>Acumulación autocentrada</a:t>
            </a:r>
          </a:p>
        </p:txBody>
      </p:sp>
    </p:spTree>
    <p:extLst>
      <p:ext uri="{BB962C8B-B14F-4D97-AF65-F5344CB8AC3E}">
        <p14:creationId xmlns:p14="http://schemas.microsoft.com/office/powerpoint/2010/main" val="3518048078"/>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p:nvPr/>
        </p:nvSpPr>
        <p:spPr>
          <a:xfrm>
            <a:off x="565382" y="2112827"/>
            <a:ext cx="8013236" cy="2993320"/>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a:t>Con el </a:t>
            </a:r>
            <a:r>
              <a:rPr sz="2109" dirty="0" err="1"/>
              <a:t>concepto</a:t>
            </a:r>
            <a:r>
              <a:rPr sz="2109" dirty="0"/>
              <a:t> de </a:t>
            </a:r>
            <a:r>
              <a:rPr sz="2109" dirty="0" err="1"/>
              <a:t>acumulación</a:t>
            </a:r>
            <a:r>
              <a:rPr sz="2109" dirty="0"/>
              <a:t> </a:t>
            </a:r>
            <a:r>
              <a:rPr sz="2109" dirty="0" err="1"/>
              <a:t>autocentrada</a:t>
            </a:r>
            <a:r>
              <a:rPr sz="2109" dirty="0"/>
              <a:t> Amin </a:t>
            </a:r>
            <a:r>
              <a:rPr sz="2109" dirty="0" err="1"/>
              <a:t>explica</a:t>
            </a:r>
            <a:r>
              <a:rPr sz="2109" dirty="0"/>
              <a:t> el </a:t>
            </a:r>
            <a:r>
              <a:rPr sz="2109" dirty="0" err="1"/>
              <a:t>funcionamiento</a:t>
            </a:r>
            <a:r>
              <a:rPr sz="2109" dirty="0"/>
              <a:t> del </a:t>
            </a:r>
            <a:r>
              <a:rPr sz="2109" dirty="0" err="1"/>
              <a:t>capitalismo</a:t>
            </a:r>
            <a:r>
              <a:rPr sz="2109" dirty="0"/>
              <a:t> </a:t>
            </a:r>
            <a:r>
              <a:rPr sz="2109" dirty="0" err="1"/>
              <a:t>en</a:t>
            </a:r>
            <a:r>
              <a:rPr sz="2109" dirty="0"/>
              <a:t> sus </a:t>
            </a:r>
            <a:r>
              <a:rPr sz="2109" dirty="0" err="1"/>
              <a:t>diferentes</a:t>
            </a:r>
            <a:r>
              <a:rPr sz="2109" dirty="0"/>
              <a:t> </a:t>
            </a:r>
            <a:r>
              <a:rPr sz="2109" dirty="0" err="1"/>
              <a:t>etapas</a:t>
            </a:r>
            <a:r>
              <a:rPr sz="2109" dirty="0"/>
              <a:t>, los </a:t>
            </a:r>
            <a:r>
              <a:rPr sz="2109" dirty="0" err="1"/>
              <a:t>elementos</a:t>
            </a:r>
            <a:r>
              <a:rPr sz="2109" dirty="0"/>
              <a:t> y la </a:t>
            </a:r>
            <a:r>
              <a:rPr sz="2109" dirty="0" err="1"/>
              <a:t>dinámica</a:t>
            </a:r>
            <a:r>
              <a:rPr sz="2109" dirty="0"/>
              <a:t> que genera el </a:t>
            </a:r>
            <a:r>
              <a:rPr sz="2109" dirty="0" err="1"/>
              <a:t>sistema</a:t>
            </a:r>
            <a:r>
              <a:rPr sz="2109" dirty="0"/>
              <a:t> </a:t>
            </a:r>
            <a:r>
              <a:rPr sz="2109" dirty="0" err="1"/>
              <a:t>en</a:t>
            </a:r>
            <a:r>
              <a:rPr sz="2109" dirty="0"/>
              <a:t> los </a:t>
            </a:r>
            <a:r>
              <a:rPr sz="2109" dirty="0" err="1"/>
              <a:t>centros</a:t>
            </a:r>
            <a:r>
              <a:rPr sz="2109" dirty="0"/>
              <a:t> y las </a:t>
            </a:r>
            <a:r>
              <a:rPr sz="2109" dirty="0" err="1"/>
              <a:t>exigencias</a:t>
            </a:r>
            <a:r>
              <a:rPr sz="2109" dirty="0"/>
              <a:t> que </a:t>
            </a:r>
            <a:r>
              <a:rPr sz="2109" dirty="0" err="1"/>
              <a:t>estos</a:t>
            </a:r>
            <a:r>
              <a:rPr sz="2109" dirty="0"/>
              <a:t> </a:t>
            </a:r>
            <a:r>
              <a:rPr sz="2109" dirty="0" err="1"/>
              <a:t>imponen</a:t>
            </a:r>
            <a:r>
              <a:rPr sz="2109" dirty="0"/>
              <a:t> a las </a:t>
            </a:r>
            <a:r>
              <a:rPr sz="2109" dirty="0" err="1"/>
              <a:t>periferias</a:t>
            </a:r>
            <a:r>
              <a:rPr sz="2109" dirty="0"/>
              <a:t>. </a:t>
            </a:r>
          </a:p>
          <a:p>
            <a:pPr lvl="0" algn="l">
              <a:defRPr sz="1800">
                <a:solidFill>
                  <a:srgbClr val="000000"/>
                </a:solidFill>
              </a:defRPr>
            </a:pPr>
            <a:endParaRPr sz="2109" dirty="0"/>
          </a:p>
          <a:p>
            <a:pPr lvl="0" algn="l">
              <a:defRPr sz="1800">
                <a:solidFill>
                  <a:srgbClr val="000000"/>
                </a:solidFill>
              </a:defRPr>
            </a:pPr>
            <a:r>
              <a:rPr sz="2109" dirty="0" err="1"/>
              <a:t>Esta</a:t>
            </a:r>
            <a:r>
              <a:rPr sz="2109" dirty="0"/>
              <a:t> </a:t>
            </a:r>
            <a:r>
              <a:rPr sz="2109" dirty="0" err="1"/>
              <a:t>teoría</a:t>
            </a:r>
            <a:r>
              <a:rPr sz="2109" dirty="0"/>
              <a:t> </a:t>
            </a:r>
            <a:r>
              <a:rPr sz="2109" dirty="0" err="1"/>
              <a:t>explica</a:t>
            </a:r>
            <a:r>
              <a:rPr sz="2109" dirty="0"/>
              <a:t> el </a:t>
            </a:r>
            <a:r>
              <a:rPr sz="2109" dirty="0" err="1"/>
              <a:t>mecanismo</a:t>
            </a:r>
            <a:r>
              <a:rPr sz="2109" dirty="0"/>
              <a:t> por el </a:t>
            </a:r>
            <a:r>
              <a:rPr sz="2109" dirty="0" err="1"/>
              <a:t>cual</a:t>
            </a:r>
            <a:r>
              <a:rPr sz="2109" dirty="0"/>
              <a:t> los </a:t>
            </a:r>
            <a:r>
              <a:rPr sz="2109" dirty="0" err="1"/>
              <a:t>centros</a:t>
            </a:r>
            <a:r>
              <a:rPr sz="2109" dirty="0"/>
              <a:t>, para </a:t>
            </a:r>
            <a:r>
              <a:rPr sz="2109" dirty="0" err="1"/>
              <a:t>mantener</a:t>
            </a:r>
            <a:r>
              <a:rPr sz="2109" dirty="0"/>
              <a:t> </a:t>
            </a:r>
            <a:r>
              <a:rPr sz="2109" dirty="0" err="1"/>
              <a:t>esta</a:t>
            </a:r>
            <a:r>
              <a:rPr sz="2109" dirty="0"/>
              <a:t> </a:t>
            </a:r>
            <a:r>
              <a:rPr sz="2109" dirty="0" err="1"/>
              <a:t>posición</a:t>
            </a:r>
            <a:r>
              <a:rPr sz="2109" dirty="0"/>
              <a:t> </a:t>
            </a:r>
            <a:r>
              <a:rPr sz="2109" dirty="0" err="1"/>
              <a:t>en</a:t>
            </a:r>
            <a:r>
              <a:rPr sz="2109" dirty="0"/>
              <a:t> la </a:t>
            </a:r>
            <a:r>
              <a:rPr sz="2109" dirty="0" err="1"/>
              <a:t>estructura</a:t>
            </a:r>
            <a:r>
              <a:rPr sz="2109" dirty="0"/>
              <a:t> </a:t>
            </a:r>
            <a:r>
              <a:rPr sz="2109" dirty="0" err="1"/>
              <a:t>mundial</a:t>
            </a:r>
            <a:r>
              <a:rPr sz="2109" dirty="0"/>
              <a:t>, </a:t>
            </a:r>
            <a:r>
              <a:rPr sz="2109" dirty="0" err="1"/>
              <a:t>necesitan</a:t>
            </a:r>
            <a:r>
              <a:rPr sz="2109" dirty="0"/>
              <a:t> </a:t>
            </a:r>
            <a:r>
              <a:rPr sz="2109" dirty="0" err="1"/>
              <a:t>mantener</a:t>
            </a:r>
            <a:r>
              <a:rPr sz="2109" dirty="0"/>
              <a:t> un </a:t>
            </a:r>
            <a:r>
              <a:rPr sz="2109" dirty="0" err="1"/>
              <a:t>estatus</a:t>
            </a:r>
            <a:r>
              <a:rPr sz="2109" dirty="0"/>
              <a:t> quo, un “</a:t>
            </a:r>
            <a:r>
              <a:rPr sz="2109" dirty="0" err="1"/>
              <a:t>bloqueo</a:t>
            </a:r>
            <a:r>
              <a:rPr sz="2109" dirty="0"/>
              <a:t>” que </a:t>
            </a:r>
            <a:r>
              <a:rPr sz="2109" dirty="0" err="1"/>
              <a:t>impida</a:t>
            </a:r>
            <a:r>
              <a:rPr sz="2109" dirty="0"/>
              <a:t> el </a:t>
            </a:r>
            <a:r>
              <a:rPr sz="2109" dirty="0" err="1"/>
              <a:t>desarrollo</a:t>
            </a:r>
            <a:r>
              <a:rPr sz="2109" dirty="0"/>
              <a:t> </a:t>
            </a:r>
            <a:r>
              <a:rPr sz="2109" dirty="0" err="1"/>
              <a:t>autocentrado</a:t>
            </a:r>
            <a:r>
              <a:rPr sz="2109" dirty="0"/>
              <a:t> </a:t>
            </a:r>
            <a:r>
              <a:rPr sz="2109" dirty="0" err="1"/>
              <a:t>en</a:t>
            </a:r>
            <a:r>
              <a:rPr sz="2109" dirty="0"/>
              <a:t> las </a:t>
            </a:r>
            <a:r>
              <a:rPr sz="2109" dirty="0" err="1"/>
              <a:t>periferias</a:t>
            </a:r>
            <a:r>
              <a:rPr sz="2109" dirty="0"/>
              <a:t>. </a:t>
            </a:r>
          </a:p>
        </p:txBody>
      </p:sp>
      <p:sp>
        <p:nvSpPr>
          <p:cNvPr id="3" name="Título 2">
            <a:extLst>
              <a:ext uri="{FF2B5EF4-FFF2-40B4-BE49-F238E27FC236}">
                <a16:creationId xmlns:a16="http://schemas.microsoft.com/office/drawing/2014/main" id="{53823D4F-D9F8-9540-B459-5DB7B8C47552}"/>
              </a:ext>
            </a:extLst>
          </p:cNvPr>
          <p:cNvSpPr>
            <a:spLocks noGrp="1"/>
          </p:cNvSpPr>
          <p:nvPr>
            <p:ph type="title"/>
          </p:nvPr>
        </p:nvSpPr>
        <p:spPr/>
        <p:txBody>
          <a:bodyPr/>
          <a:lstStyle/>
          <a:p>
            <a:r>
              <a:rPr lang="es-MX" dirty="0"/>
              <a:t>Acumulación autocentrada</a:t>
            </a:r>
          </a:p>
        </p:txBody>
      </p:sp>
    </p:spTree>
    <p:extLst>
      <p:ext uri="{BB962C8B-B14F-4D97-AF65-F5344CB8AC3E}">
        <p14:creationId xmlns:p14="http://schemas.microsoft.com/office/powerpoint/2010/main" val="2366594907"/>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Shape 62"/>
          <p:cNvSpPr/>
          <p:nvPr/>
        </p:nvSpPr>
        <p:spPr>
          <a:xfrm>
            <a:off x="565382" y="1972327"/>
            <a:ext cx="8013236" cy="3967048"/>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a:t>“El modo de </a:t>
            </a:r>
            <a:r>
              <a:rPr sz="2109" dirty="0" err="1"/>
              <a:t>producción</a:t>
            </a:r>
            <a:r>
              <a:rPr sz="2109" dirty="0"/>
              <a:t> </a:t>
            </a:r>
            <a:r>
              <a:rPr sz="2109" dirty="0" err="1"/>
              <a:t>capitalista</a:t>
            </a:r>
            <a:r>
              <a:rPr sz="2109" dirty="0"/>
              <a:t> </a:t>
            </a:r>
            <a:r>
              <a:rPr sz="2109" dirty="0" err="1"/>
              <a:t>considera</a:t>
            </a:r>
            <a:r>
              <a:rPr sz="2109" dirty="0"/>
              <a:t> al hombre </a:t>
            </a:r>
            <a:r>
              <a:rPr sz="2109" dirty="0" err="1"/>
              <a:t>como</a:t>
            </a:r>
            <a:r>
              <a:rPr sz="2109" dirty="0"/>
              <a:t> </a:t>
            </a:r>
            <a:r>
              <a:rPr sz="2109" dirty="0" err="1"/>
              <a:t>fuerza</a:t>
            </a:r>
            <a:r>
              <a:rPr sz="2109" dirty="0"/>
              <a:t> de </a:t>
            </a:r>
            <a:r>
              <a:rPr sz="2109" dirty="0" err="1"/>
              <a:t>trabajo</a:t>
            </a:r>
            <a:r>
              <a:rPr sz="2109" dirty="0"/>
              <a:t>, mano de </a:t>
            </a:r>
            <a:r>
              <a:rPr sz="2109" dirty="0" err="1"/>
              <a:t>obra</a:t>
            </a:r>
            <a:r>
              <a:rPr sz="2109" dirty="0"/>
              <a:t>, y no </a:t>
            </a:r>
            <a:r>
              <a:rPr sz="2109" dirty="0" err="1"/>
              <a:t>como</a:t>
            </a:r>
            <a:r>
              <a:rPr sz="2109" dirty="0"/>
              <a:t> una </a:t>
            </a:r>
            <a:r>
              <a:rPr sz="2109" dirty="0" err="1"/>
              <a:t>finalidad</a:t>
            </a:r>
            <a:r>
              <a:rPr sz="2109" dirty="0"/>
              <a:t>: </a:t>
            </a:r>
            <a:r>
              <a:rPr sz="2109" dirty="0" err="1"/>
              <a:t>su</a:t>
            </a:r>
            <a:r>
              <a:rPr sz="2109" dirty="0"/>
              <a:t> ley </a:t>
            </a:r>
            <a:r>
              <a:rPr sz="2109" dirty="0" err="1"/>
              <a:t>inmanente</a:t>
            </a:r>
            <a:r>
              <a:rPr sz="2109" dirty="0"/>
              <a:t> es, </a:t>
            </a:r>
            <a:r>
              <a:rPr sz="2109" dirty="0" err="1"/>
              <a:t>pues</a:t>
            </a:r>
            <a:r>
              <a:rPr sz="2109" dirty="0"/>
              <a:t>, </a:t>
            </a:r>
            <a:r>
              <a:rPr sz="2109" dirty="0" err="1"/>
              <a:t>intentar</a:t>
            </a:r>
            <a:r>
              <a:rPr sz="2109" dirty="0"/>
              <a:t> </a:t>
            </a:r>
            <a:r>
              <a:rPr sz="2109" dirty="0" err="1"/>
              <a:t>reducir</a:t>
            </a:r>
            <a:r>
              <a:rPr sz="2109" dirty="0"/>
              <a:t> al </a:t>
            </a:r>
            <a:r>
              <a:rPr sz="2109" dirty="0" err="1"/>
              <a:t>coste</a:t>
            </a:r>
            <a:r>
              <a:rPr sz="2109" dirty="0"/>
              <a:t> de </a:t>
            </a:r>
            <a:r>
              <a:rPr sz="2109" dirty="0" err="1"/>
              <a:t>esta</a:t>
            </a:r>
            <a:r>
              <a:rPr sz="2109" dirty="0"/>
              <a:t> </a:t>
            </a:r>
            <a:r>
              <a:rPr sz="2109" dirty="0" err="1"/>
              <a:t>fuerza</a:t>
            </a:r>
            <a:r>
              <a:rPr sz="2109" dirty="0"/>
              <a:t> de </a:t>
            </a:r>
            <a:r>
              <a:rPr sz="2109" dirty="0" err="1"/>
              <a:t>trabajo</a:t>
            </a:r>
            <a:r>
              <a:rPr sz="2109" dirty="0"/>
              <a:t>, </a:t>
            </a:r>
            <a:r>
              <a:rPr sz="2109" dirty="0" err="1"/>
              <a:t>maximizar</a:t>
            </a:r>
            <a:r>
              <a:rPr sz="2109" dirty="0"/>
              <a:t> la </a:t>
            </a:r>
            <a:r>
              <a:rPr sz="2109" dirty="0" err="1"/>
              <a:t>plusvalía</a:t>
            </a:r>
            <a:r>
              <a:rPr sz="2109" dirty="0"/>
              <a:t>, </a:t>
            </a:r>
            <a:r>
              <a:rPr sz="2109" dirty="0" err="1"/>
              <a:t>dejar</a:t>
            </a:r>
            <a:r>
              <a:rPr sz="2109" dirty="0"/>
              <a:t> al </a:t>
            </a:r>
            <a:r>
              <a:rPr sz="2109" dirty="0" err="1"/>
              <a:t>margen</a:t>
            </a:r>
            <a:r>
              <a:rPr sz="2109" dirty="0"/>
              <a:t> de lo </a:t>
            </a:r>
            <a:r>
              <a:rPr sz="2109" dirty="0" err="1"/>
              <a:t>económico</a:t>
            </a:r>
            <a:r>
              <a:rPr sz="2109" dirty="0"/>
              <a:t> lo que se ha </a:t>
            </a:r>
            <a:r>
              <a:rPr sz="2109" dirty="0" err="1"/>
              <a:t>calificado</a:t>
            </a:r>
            <a:r>
              <a:rPr sz="2109" dirty="0"/>
              <a:t> </a:t>
            </a:r>
            <a:r>
              <a:rPr sz="2109" dirty="0" err="1"/>
              <a:t>impropiamente</a:t>
            </a:r>
            <a:r>
              <a:rPr sz="2109" dirty="0"/>
              <a:t> </a:t>
            </a:r>
            <a:r>
              <a:rPr sz="2109" dirty="0" err="1"/>
              <a:t>como</a:t>
            </a:r>
            <a:r>
              <a:rPr sz="2109" dirty="0"/>
              <a:t> “</a:t>
            </a:r>
            <a:r>
              <a:rPr sz="2109" dirty="0" err="1"/>
              <a:t>costes</a:t>
            </a:r>
            <a:r>
              <a:rPr sz="2109" dirty="0"/>
              <a:t> </a:t>
            </a:r>
            <a:r>
              <a:rPr sz="2109" dirty="0" err="1"/>
              <a:t>sociales</a:t>
            </a:r>
            <a:r>
              <a:rPr sz="2109" dirty="0"/>
              <a:t>” o “</a:t>
            </a:r>
            <a:r>
              <a:rPr sz="2109" dirty="0" err="1"/>
              <a:t>costes</a:t>
            </a:r>
            <a:r>
              <a:rPr sz="2109" dirty="0"/>
              <a:t> del hombre” (</a:t>
            </a:r>
            <a:r>
              <a:rPr sz="2109" dirty="0" err="1"/>
              <a:t>educación</a:t>
            </a:r>
            <a:r>
              <a:rPr sz="2109" dirty="0"/>
              <a:t>, </a:t>
            </a:r>
            <a:r>
              <a:rPr sz="2109" dirty="0" err="1"/>
              <a:t>salud</a:t>
            </a:r>
            <a:r>
              <a:rPr sz="2109" dirty="0"/>
              <a:t>, etc.) </a:t>
            </a:r>
            <a:r>
              <a:rPr sz="2109" dirty="0" err="1"/>
              <a:t>traduciendo</a:t>
            </a:r>
            <a:r>
              <a:rPr sz="2109" dirty="0"/>
              <a:t> la </a:t>
            </a:r>
            <a:r>
              <a:rPr sz="2109" dirty="0" err="1"/>
              <a:t>alienación</a:t>
            </a:r>
            <a:r>
              <a:rPr sz="2109" dirty="0"/>
              <a:t> </a:t>
            </a:r>
            <a:r>
              <a:rPr sz="2109" dirty="0" err="1"/>
              <a:t>economicista</a:t>
            </a:r>
            <a:r>
              <a:rPr sz="2109" dirty="0"/>
              <a:t> por la </a:t>
            </a:r>
            <a:r>
              <a:rPr sz="2109" dirty="0" err="1"/>
              <a:t>misma</a:t>
            </a:r>
            <a:r>
              <a:rPr sz="2109" dirty="0"/>
              <a:t> </a:t>
            </a:r>
            <a:r>
              <a:rPr sz="2109" dirty="0" err="1"/>
              <a:t>elección</a:t>
            </a:r>
            <a:r>
              <a:rPr sz="2109" dirty="0"/>
              <a:t> del </a:t>
            </a:r>
            <a:r>
              <a:rPr sz="2109" dirty="0" err="1"/>
              <a:t>término</a:t>
            </a:r>
            <a:r>
              <a:rPr sz="2109" dirty="0"/>
              <a:t> de “</a:t>
            </a:r>
            <a:r>
              <a:rPr sz="2109" dirty="0" err="1"/>
              <a:t>costes</a:t>
            </a:r>
            <a:r>
              <a:rPr sz="2109" dirty="0"/>
              <a:t>”. </a:t>
            </a:r>
          </a:p>
          <a:p>
            <a:pPr lvl="0" algn="l">
              <a:defRPr sz="1800">
                <a:solidFill>
                  <a:srgbClr val="000000"/>
                </a:solidFill>
              </a:defRPr>
            </a:pPr>
            <a:endParaRPr sz="2109" dirty="0"/>
          </a:p>
          <a:p>
            <a:pPr lvl="0" algn="l">
              <a:defRPr sz="1800">
                <a:solidFill>
                  <a:srgbClr val="000000"/>
                </a:solidFill>
              </a:defRPr>
            </a:pPr>
            <a:r>
              <a:rPr sz="2109" dirty="0"/>
              <a:t>El </a:t>
            </a:r>
            <a:r>
              <a:rPr sz="2109" dirty="0" err="1"/>
              <a:t>capitalismo</a:t>
            </a:r>
            <a:r>
              <a:rPr sz="2109" dirty="0"/>
              <a:t> de Estado </a:t>
            </a:r>
            <a:r>
              <a:rPr sz="2109" dirty="0" err="1"/>
              <a:t>esta</a:t>
            </a:r>
            <a:r>
              <a:rPr sz="2109" dirty="0"/>
              <a:t>́ </a:t>
            </a:r>
            <a:r>
              <a:rPr sz="2109" dirty="0" err="1"/>
              <a:t>movido</a:t>
            </a:r>
            <a:r>
              <a:rPr sz="2109" dirty="0"/>
              <a:t> por la </a:t>
            </a:r>
            <a:r>
              <a:rPr sz="2109" dirty="0" err="1"/>
              <a:t>misma</a:t>
            </a:r>
            <a:r>
              <a:rPr sz="2109" dirty="0"/>
              <a:t> ley: la </a:t>
            </a:r>
            <a:r>
              <a:rPr sz="2109" dirty="0" err="1"/>
              <a:t>fuerza</a:t>
            </a:r>
            <a:r>
              <a:rPr sz="2109" dirty="0"/>
              <a:t> de </a:t>
            </a:r>
            <a:r>
              <a:rPr sz="2109" dirty="0" err="1"/>
              <a:t>trabajo</a:t>
            </a:r>
            <a:r>
              <a:rPr sz="2109" dirty="0"/>
              <a:t> </a:t>
            </a:r>
            <a:r>
              <a:rPr sz="2109" dirty="0" err="1"/>
              <a:t>sigue</a:t>
            </a:r>
            <a:r>
              <a:rPr sz="2109" dirty="0"/>
              <a:t> </a:t>
            </a:r>
            <a:r>
              <a:rPr sz="2109" dirty="0" err="1"/>
              <a:t>siendo</a:t>
            </a:r>
            <a:r>
              <a:rPr sz="2109" dirty="0"/>
              <a:t> una </a:t>
            </a:r>
            <a:r>
              <a:rPr sz="2109" dirty="0" err="1"/>
              <a:t>mercancía</a:t>
            </a:r>
            <a:r>
              <a:rPr sz="2109" dirty="0"/>
              <a:t>, </a:t>
            </a:r>
            <a:r>
              <a:rPr sz="2109" dirty="0" err="1"/>
              <a:t>persiste</a:t>
            </a:r>
            <a:r>
              <a:rPr sz="2109" dirty="0"/>
              <a:t> la </a:t>
            </a:r>
            <a:r>
              <a:rPr sz="2109" dirty="0" err="1"/>
              <a:t>alienación</a:t>
            </a:r>
            <a:r>
              <a:rPr sz="2109" dirty="0"/>
              <a:t> </a:t>
            </a:r>
            <a:r>
              <a:rPr sz="2109" dirty="0" err="1"/>
              <a:t>economicista</a:t>
            </a:r>
            <a:r>
              <a:rPr sz="2109" dirty="0"/>
              <a:t>.”</a:t>
            </a:r>
          </a:p>
        </p:txBody>
      </p:sp>
      <p:sp>
        <p:nvSpPr>
          <p:cNvPr id="3" name="Título 2">
            <a:extLst>
              <a:ext uri="{FF2B5EF4-FFF2-40B4-BE49-F238E27FC236}">
                <a16:creationId xmlns:a16="http://schemas.microsoft.com/office/drawing/2014/main" id="{F377FBF4-3784-3D44-9DD2-791F59768A87}"/>
              </a:ext>
            </a:extLst>
          </p:cNvPr>
          <p:cNvSpPr>
            <a:spLocks noGrp="1"/>
          </p:cNvSpPr>
          <p:nvPr>
            <p:ph type="title"/>
          </p:nvPr>
        </p:nvSpPr>
        <p:spPr/>
        <p:txBody>
          <a:bodyPr/>
          <a:lstStyle/>
          <a:p>
            <a:r>
              <a:rPr lang="es-MX" dirty="0"/>
              <a:t>Alienación economicista</a:t>
            </a:r>
          </a:p>
        </p:txBody>
      </p:sp>
    </p:spTree>
    <p:extLst>
      <p:ext uri="{BB962C8B-B14F-4D97-AF65-F5344CB8AC3E}">
        <p14:creationId xmlns:p14="http://schemas.microsoft.com/office/powerpoint/2010/main" val="2955555433"/>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Shape 65"/>
          <p:cNvSpPr/>
          <p:nvPr/>
        </p:nvSpPr>
        <p:spPr>
          <a:xfrm>
            <a:off x="498474" y="1247120"/>
            <a:ext cx="8013237" cy="2668744"/>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a:t>El </a:t>
            </a:r>
            <a:r>
              <a:rPr sz="2109" dirty="0" err="1"/>
              <a:t>imperialismo</a:t>
            </a:r>
            <a:r>
              <a:rPr sz="2109" dirty="0"/>
              <a:t> es </a:t>
            </a:r>
            <a:r>
              <a:rPr sz="2109" dirty="0" err="1"/>
              <a:t>inherente</a:t>
            </a:r>
            <a:r>
              <a:rPr sz="2109" dirty="0"/>
              <a:t> al </a:t>
            </a:r>
            <a:r>
              <a:rPr sz="2109" dirty="0" err="1"/>
              <a:t>desarrollo</a:t>
            </a:r>
            <a:r>
              <a:rPr sz="2109" dirty="0"/>
              <a:t> </a:t>
            </a:r>
            <a:r>
              <a:rPr sz="2109" dirty="0" err="1"/>
              <a:t>desigual</a:t>
            </a:r>
            <a:r>
              <a:rPr sz="2109" dirty="0"/>
              <a:t> del </a:t>
            </a:r>
            <a:r>
              <a:rPr sz="2109" dirty="0" err="1"/>
              <a:t>capitalismo</a:t>
            </a:r>
            <a:r>
              <a:rPr sz="2109" dirty="0"/>
              <a:t>, a </a:t>
            </a:r>
            <a:r>
              <a:rPr sz="2109" dirty="0" err="1"/>
              <a:t>su</a:t>
            </a:r>
            <a:r>
              <a:rPr sz="2109" dirty="0"/>
              <a:t> forma </a:t>
            </a:r>
            <a:r>
              <a:rPr sz="2109" dirty="0" err="1"/>
              <a:t>expansionista</a:t>
            </a:r>
            <a:r>
              <a:rPr sz="2109" dirty="0"/>
              <a:t> y </a:t>
            </a:r>
            <a:r>
              <a:rPr sz="2109" dirty="0" err="1"/>
              <a:t>seguira</a:t>
            </a:r>
            <a:r>
              <a:rPr sz="2109" dirty="0"/>
              <a:t>́ </a:t>
            </a:r>
            <a:r>
              <a:rPr sz="2109" dirty="0" err="1"/>
              <a:t>siendo</a:t>
            </a:r>
            <a:r>
              <a:rPr sz="2109" dirty="0"/>
              <a:t> </a:t>
            </a:r>
            <a:r>
              <a:rPr sz="2109" dirty="0" err="1"/>
              <a:t>asi</a:t>
            </a:r>
            <a:r>
              <a:rPr sz="2109" dirty="0"/>
              <a:t>́ </a:t>
            </a:r>
            <a:r>
              <a:rPr sz="2109" dirty="0" err="1"/>
              <a:t>mientras</a:t>
            </a:r>
            <a:r>
              <a:rPr sz="2109" dirty="0"/>
              <a:t> se </a:t>
            </a:r>
            <a:r>
              <a:rPr sz="2109" dirty="0" err="1"/>
              <a:t>rija</a:t>
            </a:r>
            <a:r>
              <a:rPr sz="2109" dirty="0"/>
              <a:t> por las </a:t>
            </a:r>
            <a:r>
              <a:rPr sz="2109" dirty="0" err="1"/>
              <a:t>leyes</a:t>
            </a:r>
            <a:r>
              <a:rPr sz="2109" dirty="0"/>
              <a:t> del </a:t>
            </a:r>
            <a:r>
              <a:rPr sz="2109" dirty="0" err="1"/>
              <a:t>sistema</a:t>
            </a:r>
            <a:r>
              <a:rPr sz="2109" dirty="0"/>
              <a:t> de </a:t>
            </a:r>
            <a:r>
              <a:rPr sz="2109" dirty="0" err="1"/>
              <a:t>producción</a:t>
            </a:r>
            <a:r>
              <a:rPr sz="2109" dirty="0"/>
              <a:t> </a:t>
            </a:r>
            <a:r>
              <a:rPr sz="2109" dirty="0" err="1"/>
              <a:t>capitalista</a:t>
            </a:r>
            <a:r>
              <a:rPr sz="2109" dirty="0"/>
              <a:t>.</a:t>
            </a:r>
            <a:endParaRPr lang="es-ES" sz="2109" dirty="0"/>
          </a:p>
          <a:p>
            <a:pPr lvl="0" algn="l">
              <a:defRPr sz="1800">
                <a:solidFill>
                  <a:srgbClr val="000000"/>
                </a:solidFill>
              </a:defRPr>
            </a:pPr>
            <a:endParaRPr lang="es-MX" sz="2109" dirty="0"/>
          </a:p>
          <a:p>
            <a:pPr lvl="0" algn="l">
              <a:defRPr sz="1800">
                <a:solidFill>
                  <a:srgbClr val="000000"/>
                </a:solidFill>
              </a:defRPr>
            </a:pPr>
            <a:r>
              <a:rPr lang="es-MX" sz="2109" dirty="0"/>
              <a:t>Para Samir Amín hoy no estamos asistiendo a ningún fenóneno nuevo, sino a la expansión de imperialismo.</a:t>
            </a:r>
            <a:endParaRPr sz="2109" dirty="0"/>
          </a:p>
        </p:txBody>
      </p:sp>
      <p:sp>
        <p:nvSpPr>
          <p:cNvPr id="3" name="Título 2">
            <a:extLst>
              <a:ext uri="{FF2B5EF4-FFF2-40B4-BE49-F238E27FC236}">
                <a16:creationId xmlns:a16="http://schemas.microsoft.com/office/drawing/2014/main" id="{184A2AC3-2CF1-FE47-B1DC-7A5E9083510F}"/>
              </a:ext>
            </a:extLst>
          </p:cNvPr>
          <p:cNvSpPr>
            <a:spLocks noGrp="1"/>
          </p:cNvSpPr>
          <p:nvPr>
            <p:ph type="title"/>
          </p:nvPr>
        </p:nvSpPr>
        <p:spPr/>
        <p:txBody>
          <a:bodyPr/>
          <a:lstStyle/>
          <a:p>
            <a:r>
              <a:rPr lang="es-MX" dirty="0"/>
              <a:t>Imperialismo</a:t>
            </a:r>
          </a:p>
        </p:txBody>
      </p:sp>
    </p:spTree>
    <p:extLst>
      <p:ext uri="{BB962C8B-B14F-4D97-AF65-F5344CB8AC3E}">
        <p14:creationId xmlns:p14="http://schemas.microsoft.com/office/powerpoint/2010/main" val="2654081128"/>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p:nvPr/>
        </p:nvSpPr>
        <p:spPr>
          <a:xfrm>
            <a:off x="565382" y="2072467"/>
            <a:ext cx="8013236" cy="396712"/>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lgn="l">
              <a:defRPr sz="3000"/>
            </a:lvl1pPr>
          </a:lstStyle>
          <a:p>
            <a:pPr lvl="0">
              <a:defRPr sz="1800">
                <a:solidFill>
                  <a:srgbClr val="000000"/>
                </a:solidFill>
              </a:defRPr>
            </a:pPr>
            <a:r>
              <a:rPr sz="2109" dirty="0"/>
              <a:t>La </a:t>
            </a:r>
            <a:r>
              <a:rPr sz="2109" dirty="0" err="1"/>
              <a:t>tríada</a:t>
            </a:r>
            <a:r>
              <a:rPr sz="2109" dirty="0"/>
              <a:t> </a:t>
            </a:r>
            <a:r>
              <a:rPr sz="2109" dirty="0" err="1"/>
              <a:t>imperialista</a:t>
            </a:r>
            <a:r>
              <a:rPr sz="2109" dirty="0"/>
              <a:t>: </a:t>
            </a:r>
            <a:r>
              <a:rPr sz="2109" dirty="0" err="1"/>
              <a:t>Estados</a:t>
            </a:r>
            <a:r>
              <a:rPr sz="2109" dirty="0"/>
              <a:t> Unidos, Europa, </a:t>
            </a:r>
            <a:r>
              <a:rPr sz="2109" dirty="0" err="1"/>
              <a:t>Japón</a:t>
            </a:r>
            <a:r>
              <a:rPr sz="2109" dirty="0"/>
              <a:t>.</a:t>
            </a:r>
          </a:p>
        </p:txBody>
      </p:sp>
      <p:sp>
        <p:nvSpPr>
          <p:cNvPr id="3" name="Título 2">
            <a:extLst>
              <a:ext uri="{FF2B5EF4-FFF2-40B4-BE49-F238E27FC236}">
                <a16:creationId xmlns:a16="http://schemas.microsoft.com/office/drawing/2014/main" id="{928E4487-029D-164E-A3C3-62964D3F8B35}"/>
              </a:ext>
            </a:extLst>
          </p:cNvPr>
          <p:cNvSpPr>
            <a:spLocks noGrp="1"/>
          </p:cNvSpPr>
          <p:nvPr>
            <p:ph type="title"/>
          </p:nvPr>
        </p:nvSpPr>
        <p:spPr/>
        <p:txBody>
          <a:bodyPr/>
          <a:lstStyle/>
          <a:p>
            <a:r>
              <a:rPr lang="es-MX" dirty="0"/>
              <a:t>La tríada imperialista</a:t>
            </a:r>
          </a:p>
        </p:txBody>
      </p:sp>
    </p:spTree>
    <p:extLst>
      <p:ext uri="{BB962C8B-B14F-4D97-AF65-F5344CB8AC3E}">
        <p14:creationId xmlns:p14="http://schemas.microsoft.com/office/powerpoint/2010/main" val="2526659822"/>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Shape 71"/>
          <p:cNvSpPr/>
          <p:nvPr/>
        </p:nvSpPr>
        <p:spPr>
          <a:xfrm>
            <a:off x="565382" y="1108554"/>
            <a:ext cx="8013236" cy="5265352"/>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a:t>1. </a:t>
            </a:r>
            <a:r>
              <a:rPr sz="2109" dirty="0" err="1"/>
              <a:t>Monopolio</a:t>
            </a:r>
            <a:r>
              <a:rPr sz="2109" dirty="0"/>
              <a:t> </a:t>
            </a:r>
            <a:r>
              <a:rPr sz="2109" dirty="0" err="1"/>
              <a:t>tecnológico</a:t>
            </a:r>
            <a:r>
              <a:rPr sz="2109" dirty="0"/>
              <a:t>. </a:t>
            </a:r>
            <a:r>
              <a:rPr sz="2109" dirty="0" err="1"/>
              <a:t>Requiere</a:t>
            </a:r>
            <a:r>
              <a:rPr sz="2109" dirty="0"/>
              <a:t> </a:t>
            </a:r>
            <a:r>
              <a:rPr sz="2109" dirty="0" err="1"/>
              <a:t>gastos</a:t>
            </a:r>
            <a:r>
              <a:rPr sz="2109" dirty="0"/>
              <a:t> </a:t>
            </a:r>
            <a:r>
              <a:rPr sz="2109" dirty="0" err="1"/>
              <a:t>enormes</a:t>
            </a:r>
            <a:r>
              <a:rPr sz="2109" dirty="0"/>
              <a:t>, que </a:t>
            </a:r>
            <a:r>
              <a:rPr sz="2109" dirty="0" err="1"/>
              <a:t>sólo</a:t>
            </a:r>
            <a:r>
              <a:rPr sz="2109" dirty="0"/>
              <a:t> un Estado </a:t>
            </a:r>
            <a:r>
              <a:rPr sz="2109" dirty="0" err="1"/>
              <a:t>poderoso</a:t>
            </a:r>
            <a:r>
              <a:rPr sz="2109" dirty="0"/>
              <a:t> y </a:t>
            </a:r>
            <a:r>
              <a:rPr sz="2109" dirty="0" err="1"/>
              <a:t>rico</a:t>
            </a:r>
            <a:r>
              <a:rPr sz="2109" dirty="0"/>
              <a:t> </a:t>
            </a:r>
            <a:r>
              <a:rPr sz="2109" dirty="0" err="1"/>
              <a:t>puede</a:t>
            </a:r>
            <a:r>
              <a:rPr sz="2109" dirty="0"/>
              <a:t> </a:t>
            </a:r>
            <a:r>
              <a:rPr sz="2109" dirty="0" err="1"/>
              <a:t>afrontar</a:t>
            </a:r>
            <a:r>
              <a:rPr sz="2109" dirty="0"/>
              <a:t>. Sin el </a:t>
            </a:r>
            <a:r>
              <a:rPr sz="2109" dirty="0" err="1"/>
              <a:t>apoyo</a:t>
            </a:r>
            <a:r>
              <a:rPr sz="2109" dirty="0"/>
              <a:t> </a:t>
            </a:r>
            <a:r>
              <a:rPr sz="2109" dirty="0" err="1"/>
              <a:t>estatal</a:t>
            </a:r>
            <a:r>
              <a:rPr sz="2109" dirty="0"/>
              <a:t>, </a:t>
            </a:r>
            <a:r>
              <a:rPr sz="2109" dirty="0" err="1"/>
              <a:t>en</a:t>
            </a:r>
            <a:r>
              <a:rPr sz="2109" dirty="0"/>
              <a:t> particular a </a:t>
            </a:r>
            <a:r>
              <a:rPr sz="2109" dirty="0" err="1"/>
              <a:t>través</a:t>
            </a:r>
            <a:r>
              <a:rPr sz="2109" dirty="0"/>
              <a:t> de la </a:t>
            </a:r>
            <a:r>
              <a:rPr sz="2109" dirty="0" err="1"/>
              <a:t>inversión</a:t>
            </a:r>
            <a:r>
              <a:rPr sz="2109" dirty="0"/>
              <a:t> y el </a:t>
            </a:r>
            <a:r>
              <a:rPr sz="2109" dirty="0" err="1"/>
              <a:t>gasto</a:t>
            </a:r>
            <a:r>
              <a:rPr sz="2109" dirty="0"/>
              <a:t> </a:t>
            </a:r>
            <a:r>
              <a:rPr sz="2109" dirty="0" err="1"/>
              <a:t>militar</a:t>
            </a:r>
            <a:r>
              <a:rPr sz="2109" dirty="0"/>
              <a:t>, la </a:t>
            </a:r>
            <a:r>
              <a:rPr sz="2109" dirty="0" err="1"/>
              <a:t>mayoría</a:t>
            </a:r>
            <a:r>
              <a:rPr sz="2109" dirty="0"/>
              <a:t> de </a:t>
            </a:r>
            <a:r>
              <a:rPr sz="2109" dirty="0" err="1"/>
              <a:t>estos</a:t>
            </a:r>
            <a:r>
              <a:rPr sz="2109" dirty="0"/>
              <a:t> </a:t>
            </a:r>
            <a:r>
              <a:rPr sz="2109" dirty="0" err="1"/>
              <a:t>monopolios</a:t>
            </a:r>
            <a:r>
              <a:rPr sz="2109" dirty="0"/>
              <a:t> no </a:t>
            </a:r>
            <a:r>
              <a:rPr sz="2109" dirty="0" err="1"/>
              <a:t>podrían</a:t>
            </a:r>
            <a:r>
              <a:rPr sz="2109" dirty="0"/>
              <a:t> </a:t>
            </a:r>
            <a:r>
              <a:rPr sz="2109" dirty="0" err="1"/>
              <a:t>perdurar</a:t>
            </a:r>
            <a:r>
              <a:rPr sz="2109" dirty="0"/>
              <a:t>.</a:t>
            </a:r>
          </a:p>
          <a:p>
            <a:pPr lvl="0" algn="l">
              <a:defRPr sz="1800">
                <a:solidFill>
                  <a:srgbClr val="000000"/>
                </a:solidFill>
              </a:defRPr>
            </a:pPr>
            <a:endParaRPr sz="2109" dirty="0"/>
          </a:p>
          <a:p>
            <a:pPr lvl="0">
              <a:defRPr sz="1800">
                <a:solidFill>
                  <a:srgbClr val="000000"/>
                </a:solidFill>
              </a:defRPr>
            </a:pPr>
            <a:r>
              <a:rPr sz="2109" dirty="0"/>
              <a:t>2. </a:t>
            </a:r>
            <a:r>
              <a:rPr lang="es-MX" sz="2109" dirty="0"/>
              <a:t>Monopolio del c</a:t>
            </a:r>
            <a:r>
              <a:rPr sz="2109" dirty="0" err="1"/>
              <a:t>ontrol</a:t>
            </a:r>
            <a:r>
              <a:rPr sz="2109" dirty="0"/>
              <a:t> de los mercados </a:t>
            </a:r>
            <a:r>
              <a:rPr sz="2109" dirty="0" err="1"/>
              <a:t>financieros</a:t>
            </a:r>
            <a:r>
              <a:rPr sz="2109" dirty="0"/>
              <a:t> </a:t>
            </a:r>
            <a:r>
              <a:rPr sz="2109" dirty="0" err="1"/>
              <a:t>mundiales</a:t>
            </a:r>
            <a:r>
              <a:rPr sz="2109" dirty="0"/>
              <a:t>. </a:t>
            </a:r>
            <a:r>
              <a:rPr sz="2109" dirty="0" err="1"/>
              <a:t>Dichos</a:t>
            </a:r>
            <a:r>
              <a:rPr sz="2109" dirty="0"/>
              <a:t> </a:t>
            </a:r>
            <a:r>
              <a:rPr sz="2109" dirty="0" err="1"/>
              <a:t>monopolios</a:t>
            </a:r>
            <a:r>
              <a:rPr sz="2109" dirty="0"/>
              <a:t> </a:t>
            </a:r>
            <a:r>
              <a:rPr sz="2109" dirty="0" err="1"/>
              <a:t>poseen</a:t>
            </a:r>
            <a:r>
              <a:rPr sz="2109" dirty="0"/>
              <a:t> una </a:t>
            </a:r>
            <a:r>
              <a:rPr sz="2109" dirty="0" err="1"/>
              <a:t>eficacia</a:t>
            </a:r>
            <a:r>
              <a:rPr sz="2109" dirty="0"/>
              <a:t> sin </a:t>
            </a:r>
            <a:r>
              <a:rPr sz="2109" dirty="0" err="1"/>
              <a:t>precedentes</a:t>
            </a:r>
            <a:r>
              <a:rPr sz="2109" dirty="0"/>
              <a:t> </a:t>
            </a:r>
            <a:r>
              <a:rPr sz="2109" dirty="0" err="1"/>
              <a:t>merced</a:t>
            </a:r>
            <a:r>
              <a:rPr sz="2109" dirty="0"/>
              <a:t> a la </a:t>
            </a:r>
            <a:r>
              <a:rPr sz="2109" dirty="0" err="1"/>
              <a:t>liberalización</a:t>
            </a:r>
            <a:r>
              <a:rPr sz="2109" dirty="0"/>
              <a:t> de las </a:t>
            </a:r>
            <a:r>
              <a:rPr sz="2109" dirty="0" err="1"/>
              <a:t>normas</a:t>
            </a:r>
            <a:r>
              <a:rPr sz="2109" dirty="0"/>
              <a:t> y </a:t>
            </a:r>
            <a:r>
              <a:rPr sz="2109" dirty="0" err="1"/>
              <a:t>reglas</a:t>
            </a:r>
            <a:r>
              <a:rPr sz="2109" dirty="0"/>
              <a:t> que </a:t>
            </a:r>
            <a:r>
              <a:rPr sz="2109" dirty="0" err="1"/>
              <a:t>gobiernan</a:t>
            </a:r>
            <a:r>
              <a:rPr sz="2109" dirty="0"/>
              <a:t> </a:t>
            </a:r>
            <a:r>
              <a:rPr sz="2109" dirty="0" err="1"/>
              <a:t>su</a:t>
            </a:r>
            <a:r>
              <a:rPr sz="2109" dirty="0"/>
              <a:t> </a:t>
            </a:r>
            <a:r>
              <a:rPr sz="2109" dirty="0" err="1"/>
              <a:t>establecimiento</a:t>
            </a:r>
            <a:r>
              <a:rPr sz="2109" dirty="0"/>
              <a:t>. Hasta </a:t>
            </a:r>
            <a:r>
              <a:rPr sz="2109" dirty="0" err="1"/>
              <a:t>hace</a:t>
            </a:r>
            <a:r>
              <a:rPr sz="2109" dirty="0"/>
              <a:t> poco, la mayor </a:t>
            </a:r>
            <a:r>
              <a:rPr sz="2109" dirty="0" err="1"/>
              <a:t>parte</a:t>
            </a:r>
            <a:r>
              <a:rPr sz="2109" dirty="0"/>
              <a:t> de los </a:t>
            </a:r>
            <a:r>
              <a:rPr sz="2109" dirty="0" err="1"/>
              <a:t>ahorros</a:t>
            </a:r>
            <a:r>
              <a:rPr sz="2109" dirty="0"/>
              <a:t> de una </a:t>
            </a:r>
            <a:r>
              <a:rPr sz="2109" dirty="0" err="1"/>
              <a:t>nación</a:t>
            </a:r>
            <a:r>
              <a:rPr sz="2109" dirty="0"/>
              <a:t> </a:t>
            </a:r>
            <a:r>
              <a:rPr sz="2109" dirty="0" err="1"/>
              <a:t>sólo</a:t>
            </a:r>
            <a:r>
              <a:rPr sz="2109" dirty="0"/>
              <a:t> </a:t>
            </a:r>
            <a:r>
              <a:rPr sz="2109" dirty="0" err="1"/>
              <a:t>podía</a:t>
            </a:r>
            <a:r>
              <a:rPr sz="2109" dirty="0"/>
              <a:t> circular dentro del </a:t>
            </a:r>
            <a:r>
              <a:rPr sz="2109" dirty="0" err="1"/>
              <a:t>ámbito</a:t>
            </a:r>
            <a:r>
              <a:rPr sz="2109" dirty="0"/>
              <a:t>, </a:t>
            </a:r>
            <a:r>
              <a:rPr sz="2109" dirty="0" err="1"/>
              <a:t>en</a:t>
            </a:r>
            <a:r>
              <a:rPr sz="2109" dirty="0"/>
              <a:t> gran </a:t>
            </a:r>
            <a:r>
              <a:rPr sz="2109" dirty="0" err="1"/>
              <a:t>medida</a:t>
            </a:r>
            <a:r>
              <a:rPr sz="2109" dirty="0"/>
              <a:t> </a:t>
            </a:r>
            <a:r>
              <a:rPr sz="2109" dirty="0" err="1"/>
              <a:t>nacional</a:t>
            </a:r>
            <a:r>
              <a:rPr sz="2109" dirty="0"/>
              <a:t>, de sus </a:t>
            </a:r>
            <a:r>
              <a:rPr sz="2109" dirty="0" err="1"/>
              <a:t>instituciones</a:t>
            </a:r>
            <a:r>
              <a:rPr sz="2109" dirty="0"/>
              <a:t> </a:t>
            </a:r>
            <a:r>
              <a:rPr sz="2109" dirty="0" err="1"/>
              <a:t>financieras</a:t>
            </a:r>
            <a:r>
              <a:rPr sz="2109" dirty="0"/>
              <a:t>. </a:t>
            </a:r>
            <a:r>
              <a:rPr sz="2109" dirty="0" err="1"/>
              <a:t>En</a:t>
            </a:r>
            <a:r>
              <a:rPr sz="2109" dirty="0"/>
              <a:t> la </a:t>
            </a:r>
            <a:r>
              <a:rPr sz="2109" dirty="0" err="1"/>
              <a:t>actualidad</a:t>
            </a:r>
            <a:r>
              <a:rPr sz="2109" dirty="0"/>
              <a:t>, </a:t>
            </a:r>
            <a:r>
              <a:rPr sz="2109" dirty="0" err="1"/>
              <a:t>estos</a:t>
            </a:r>
            <a:r>
              <a:rPr sz="2109" dirty="0"/>
              <a:t> </a:t>
            </a:r>
            <a:r>
              <a:rPr sz="2109" dirty="0" err="1"/>
              <a:t>ahorros</a:t>
            </a:r>
            <a:r>
              <a:rPr sz="2109" dirty="0"/>
              <a:t> se </a:t>
            </a:r>
            <a:r>
              <a:rPr sz="2109" dirty="0" err="1"/>
              <a:t>gestionan</a:t>
            </a:r>
            <a:r>
              <a:rPr sz="2109" dirty="0"/>
              <a:t> de </a:t>
            </a:r>
            <a:r>
              <a:rPr sz="2109" dirty="0" err="1"/>
              <a:t>manera</a:t>
            </a:r>
            <a:r>
              <a:rPr sz="2109" dirty="0"/>
              <a:t> </a:t>
            </a:r>
            <a:r>
              <a:rPr sz="2109" dirty="0" err="1"/>
              <a:t>centralizada</a:t>
            </a:r>
            <a:r>
              <a:rPr sz="2109" dirty="0"/>
              <a:t> por </a:t>
            </a:r>
            <a:r>
              <a:rPr sz="2109" dirty="0" err="1"/>
              <a:t>instituciones</a:t>
            </a:r>
            <a:r>
              <a:rPr sz="2109" dirty="0"/>
              <a:t> </a:t>
            </a:r>
            <a:r>
              <a:rPr sz="2109" dirty="0" err="1"/>
              <a:t>cuyas</a:t>
            </a:r>
            <a:r>
              <a:rPr sz="2109" dirty="0"/>
              <a:t> </a:t>
            </a:r>
            <a:r>
              <a:rPr sz="2109" dirty="0" err="1"/>
              <a:t>operaciones</a:t>
            </a:r>
            <a:r>
              <a:rPr sz="2109" dirty="0"/>
              <a:t> </a:t>
            </a:r>
            <a:r>
              <a:rPr sz="2109" dirty="0" err="1"/>
              <a:t>tienen</a:t>
            </a:r>
            <a:r>
              <a:rPr sz="2109" dirty="0"/>
              <a:t> un </a:t>
            </a:r>
            <a:r>
              <a:rPr sz="2109" dirty="0" err="1"/>
              <a:t>alcance</a:t>
            </a:r>
            <a:r>
              <a:rPr sz="2109" dirty="0"/>
              <a:t> </a:t>
            </a:r>
            <a:r>
              <a:rPr sz="2109" dirty="0" err="1"/>
              <a:t>mundial</a:t>
            </a:r>
            <a:r>
              <a:rPr sz="2109" dirty="0"/>
              <a:t>. El capital </a:t>
            </a:r>
            <a:r>
              <a:rPr sz="2109" dirty="0" err="1"/>
              <a:t>financiero</a:t>
            </a:r>
            <a:r>
              <a:rPr sz="2109" dirty="0"/>
              <a:t> es el </a:t>
            </a:r>
            <a:r>
              <a:rPr sz="2109" dirty="0" err="1"/>
              <a:t>componente</a:t>
            </a:r>
            <a:r>
              <a:rPr sz="2109" dirty="0"/>
              <a:t> </a:t>
            </a:r>
            <a:r>
              <a:rPr sz="2109" dirty="0" err="1"/>
              <a:t>más</a:t>
            </a:r>
            <a:r>
              <a:rPr sz="2109" dirty="0"/>
              <a:t> </a:t>
            </a:r>
            <a:r>
              <a:rPr sz="2109" dirty="0" err="1"/>
              <a:t>mundializado</a:t>
            </a:r>
            <a:r>
              <a:rPr sz="2109" dirty="0"/>
              <a:t> del capital.</a:t>
            </a:r>
          </a:p>
        </p:txBody>
      </p:sp>
      <p:sp>
        <p:nvSpPr>
          <p:cNvPr id="3" name="Título 2">
            <a:extLst>
              <a:ext uri="{FF2B5EF4-FFF2-40B4-BE49-F238E27FC236}">
                <a16:creationId xmlns:a16="http://schemas.microsoft.com/office/drawing/2014/main" id="{751D5D8F-E637-D644-9BE3-A54EAB33B0A1}"/>
              </a:ext>
            </a:extLst>
          </p:cNvPr>
          <p:cNvSpPr>
            <a:spLocks noGrp="1"/>
          </p:cNvSpPr>
          <p:nvPr>
            <p:ph type="title"/>
          </p:nvPr>
        </p:nvSpPr>
        <p:spPr/>
        <p:txBody>
          <a:bodyPr/>
          <a:lstStyle/>
          <a:p>
            <a:r>
              <a:rPr lang="es-MX" dirty="0"/>
              <a:t>Los 5 monopolios</a:t>
            </a:r>
          </a:p>
        </p:txBody>
      </p:sp>
    </p:spTree>
    <p:extLst>
      <p:ext uri="{BB962C8B-B14F-4D97-AF65-F5344CB8AC3E}">
        <p14:creationId xmlns:p14="http://schemas.microsoft.com/office/powerpoint/2010/main" val="728740608"/>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p:nvPr/>
        </p:nvSpPr>
        <p:spPr>
          <a:xfrm>
            <a:off x="498474" y="783978"/>
            <a:ext cx="8013236" cy="5589928"/>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defRPr sz="1800">
                <a:solidFill>
                  <a:srgbClr val="000000"/>
                </a:solidFill>
              </a:defRPr>
            </a:pPr>
            <a:r>
              <a:rPr sz="2109" dirty="0"/>
              <a:t>3. </a:t>
            </a:r>
            <a:r>
              <a:rPr lang="es-MX" sz="2109" dirty="0"/>
              <a:t>Monopolio de los </a:t>
            </a:r>
            <a:r>
              <a:rPr sz="2109" dirty="0"/>
              <a:t> </a:t>
            </a:r>
            <a:r>
              <a:rPr sz="2109" dirty="0" err="1"/>
              <a:t>recursos</a:t>
            </a:r>
            <a:r>
              <a:rPr sz="2109" dirty="0"/>
              <a:t> naturales del </a:t>
            </a:r>
            <a:r>
              <a:rPr sz="2109" dirty="0" err="1"/>
              <a:t>planeta</a:t>
            </a:r>
            <a:r>
              <a:rPr sz="2109" dirty="0"/>
              <a:t>. Los </a:t>
            </a:r>
            <a:r>
              <a:rPr sz="2109" dirty="0" err="1"/>
              <a:t>peligros</a:t>
            </a:r>
            <a:r>
              <a:rPr sz="2109" dirty="0"/>
              <a:t> de la </a:t>
            </a:r>
            <a:r>
              <a:rPr sz="2109" dirty="0" err="1"/>
              <a:t>explotación</a:t>
            </a:r>
            <a:r>
              <a:rPr sz="2109" dirty="0"/>
              <a:t> </a:t>
            </a:r>
            <a:r>
              <a:rPr sz="2109" dirty="0" err="1"/>
              <a:t>indiscriminada</a:t>
            </a:r>
            <a:r>
              <a:rPr sz="2109" dirty="0"/>
              <a:t> de </a:t>
            </a:r>
            <a:r>
              <a:rPr sz="2109" dirty="0" err="1"/>
              <a:t>esos</a:t>
            </a:r>
            <a:r>
              <a:rPr sz="2109" dirty="0"/>
              <a:t> </a:t>
            </a:r>
            <a:r>
              <a:rPr sz="2109" dirty="0" err="1"/>
              <a:t>recursos</a:t>
            </a:r>
            <a:r>
              <a:rPr sz="2109" dirty="0"/>
              <a:t> </a:t>
            </a:r>
            <a:r>
              <a:rPr sz="2109" dirty="0" err="1"/>
              <a:t>adquieren</a:t>
            </a:r>
            <a:r>
              <a:rPr sz="2109" dirty="0"/>
              <a:t> </a:t>
            </a:r>
            <a:r>
              <a:rPr sz="2109" dirty="0" err="1"/>
              <a:t>ahora</a:t>
            </a:r>
            <a:r>
              <a:rPr sz="2109" dirty="0"/>
              <a:t> </a:t>
            </a:r>
            <a:r>
              <a:rPr sz="2109" dirty="0" err="1"/>
              <a:t>naturaleza</a:t>
            </a:r>
            <a:r>
              <a:rPr sz="2109" dirty="0"/>
              <a:t> </a:t>
            </a:r>
            <a:r>
              <a:rPr sz="2109" dirty="0" err="1"/>
              <a:t>planetaria</a:t>
            </a:r>
            <a:r>
              <a:rPr sz="2109" dirty="0"/>
              <a:t>. El </a:t>
            </a:r>
            <a:r>
              <a:rPr sz="2109" dirty="0" err="1"/>
              <a:t>capitalismo</a:t>
            </a:r>
            <a:r>
              <a:rPr sz="2109" dirty="0"/>
              <a:t>, </a:t>
            </a:r>
            <a:r>
              <a:rPr sz="2109" dirty="0" err="1"/>
              <a:t>basado</a:t>
            </a:r>
            <a:r>
              <a:rPr sz="2109" dirty="0"/>
              <a:t> </a:t>
            </a:r>
            <a:r>
              <a:rPr sz="2109" dirty="0" err="1"/>
              <a:t>en</a:t>
            </a:r>
            <a:r>
              <a:rPr sz="2109" dirty="0"/>
              <a:t> una </a:t>
            </a:r>
            <a:r>
              <a:rPr sz="2109" dirty="0" err="1"/>
              <a:t>racionalidad</a:t>
            </a:r>
            <a:r>
              <a:rPr sz="2109" dirty="0"/>
              <a:t> a </a:t>
            </a:r>
            <a:r>
              <a:rPr sz="2109" dirty="0" err="1"/>
              <a:t>corto</a:t>
            </a:r>
            <a:r>
              <a:rPr sz="2109" dirty="0"/>
              <a:t> </a:t>
            </a:r>
            <a:r>
              <a:rPr sz="2109" dirty="0" err="1"/>
              <a:t>plazo</a:t>
            </a:r>
            <a:r>
              <a:rPr sz="2109" dirty="0"/>
              <a:t>, no </a:t>
            </a:r>
            <a:r>
              <a:rPr sz="2109" dirty="0" err="1"/>
              <a:t>puede</a:t>
            </a:r>
            <a:r>
              <a:rPr sz="2109" dirty="0"/>
              <a:t> </a:t>
            </a:r>
            <a:r>
              <a:rPr sz="2109" dirty="0" err="1"/>
              <a:t>superar</a:t>
            </a:r>
            <a:r>
              <a:rPr sz="2109" dirty="0"/>
              <a:t> los </a:t>
            </a:r>
            <a:r>
              <a:rPr sz="2109" dirty="0" err="1"/>
              <a:t>peligros</a:t>
            </a:r>
            <a:r>
              <a:rPr sz="2109" dirty="0"/>
              <a:t> que </a:t>
            </a:r>
            <a:r>
              <a:rPr sz="2109" dirty="0" err="1"/>
              <a:t>conlleva</a:t>
            </a:r>
            <a:r>
              <a:rPr sz="2109" dirty="0"/>
              <a:t> ese </a:t>
            </a:r>
            <a:r>
              <a:rPr sz="2109" dirty="0" err="1"/>
              <a:t>comportamiento</a:t>
            </a:r>
            <a:r>
              <a:rPr sz="2109" dirty="0"/>
              <a:t> </a:t>
            </a:r>
            <a:r>
              <a:rPr sz="2109" dirty="0" err="1"/>
              <a:t>imprudente</a:t>
            </a:r>
            <a:r>
              <a:rPr sz="2109" dirty="0"/>
              <a:t> e </a:t>
            </a:r>
            <a:r>
              <a:rPr sz="2109" dirty="0" err="1"/>
              <a:t>indiscriminado</a:t>
            </a:r>
            <a:r>
              <a:rPr sz="2109" dirty="0"/>
              <a:t>, por lo que </a:t>
            </a:r>
            <a:r>
              <a:rPr sz="2109" dirty="0" err="1"/>
              <a:t>acaba</a:t>
            </a:r>
            <a:r>
              <a:rPr sz="2109" dirty="0"/>
              <a:t> </a:t>
            </a:r>
            <a:r>
              <a:rPr sz="2109" dirty="0" err="1"/>
              <a:t>reforzando</a:t>
            </a:r>
            <a:r>
              <a:rPr sz="2109" dirty="0"/>
              <a:t> los </a:t>
            </a:r>
            <a:r>
              <a:rPr sz="2109" dirty="0" err="1"/>
              <a:t>monopolios</a:t>
            </a:r>
            <a:r>
              <a:rPr sz="2109" dirty="0"/>
              <a:t> de los </a:t>
            </a:r>
            <a:r>
              <a:rPr sz="2109" dirty="0" err="1"/>
              <a:t>países</a:t>
            </a:r>
            <a:r>
              <a:rPr sz="2109" dirty="0"/>
              <a:t> </a:t>
            </a:r>
            <a:r>
              <a:rPr sz="2109" dirty="0" err="1"/>
              <a:t>ya</a:t>
            </a:r>
            <a:r>
              <a:rPr sz="2109" dirty="0"/>
              <a:t> </a:t>
            </a:r>
            <a:r>
              <a:rPr sz="2109" dirty="0" err="1"/>
              <a:t>desarrollados</a:t>
            </a:r>
            <a:r>
              <a:rPr sz="2109" dirty="0"/>
              <a:t>. La </a:t>
            </a:r>
            <a:r>
              <a:rPr sz="2109" dirty="0" err="1"/>
              <a:t>publicitada</a:t>
            </a:r>
            <a:r>
              <a:rPr sz="2109" dirty="0"/>
              <a:t> </a:t>
            </a:r>
            <a:r>
              <a:rPr sz="2109" dirty="0" err="1"/>
              <a:t>preocupación</a:t>
            </a:r>
            <a:r>
              <a:rPr sz="2109" dirty="0"/>
              <a:t> </a:t>
            </a:r>
            <a:r>
              <a:rPr sz="2109" dirty="0" err="1"/>
              <a:t>medioambiental</a:t>
            </a:r>
            <a:r>
              <a:rPr sz="2109" dirty="0"/>
              <a:t> de </a:t>
            </a:r>
            <a:r>
              <a:rPr sz="2109" dirty="0" err="1"/>
              <a:t>estos</a:t>
            </a:r>
            <a:r>
              <a:rPr sz="2109" dirty="0"/>
              <a:t> </a:t>
            </a:r>
            <a:r>
              <a:rPr sz="2109" dirty="0" err="1"/>
              <a:t>países</a:t>
            </a:r>
            <a:r>
              <a:rPr sz="2109" dirty="0"/>
              <a:t> se </a:t>
            </a:r>
            <a:r>
              <a:rPr sz="2109" dirty="0" err="1"/>
              <a:t>limita</a:t>
            </a:r>
            <a:r>
              <a:rPr sz="2109" dirty="0"/>
              <a:t> a no </a:t>
            </a:r>
            <a:r>
              <a:rPr sz="2109" dirty="0" err="1"/>
              <a:t>permitir</a:t>
            </a:r>
            <a:r>
              <a:rPr sz="2109" dirty="0"/>
              <a:t> que </a:t>
            </a:r>
            <a:r>
              <a:rPr sz="2109" dirty="0" err="1"/>
              <a:t>otros</a:t>
            </a:r>
            <a:r>
              <a:rPr sz="2109" dirty="0"/>
              <a:t> </a:t>
            </a:r>
            <a:r>
              <a:rPr sz="2109" dirty="0" err="1"/>
              <a:t>sean</a:t>
            </a:r>
            <a:r>
              <a:rPr sz="2109" dirty="0"/>
              <a:t> tan </a:t>
            </a:r>
            <a:r>
              <a:rPr sz="2109" dirty="0" err="1"/>
              <a:t>irresponsables</a:t>
            </a:r>
            <a:r>
              <a:rPr sz="2109" dirty="0"/>
              <a:t> </a:t>
            </a:r>
            <a:r>
              <a:rPr sz="2109" dirty="0" err="1"/>
              <a:t>como</a:t>
            </a:r>
            <a:r>
              <a:rPr sz="2109" dirty="0"/>
              <a:t> </a:t>
            </a:r>
            <a:r>
              <a:rPr sz="2109" dirty="0" err="1"/>
              <a:t>ellos</a:t>
            </a:r>
            <a:r>
              <a:rPr sz="2109" dirty="0"/>
              <a:t>.</a:t>
            </a:r>
          </a:p>
          <a:p>
            <a:pPr lvl="0" algn="l">
              <a:defRPr sz="1800">
                <a:solidFill>
                  <a:srgbClr val="000000"/>
                </a:solidFill>
              </a:defRPr>
            </a:pPr>
            <a:endParaRPr sz="2109" dirty="0"/>
          </a:p>
          <a:p>
            <a:pPr lvl="0" algn="l">
              <a:defRPr sz="1800">
                <a:solidFill>
                  <a:srgbClr val="000000"/>
                </a:solidFill>
              </a:defRPr>
            </a:pPr>
            <a:r>
              <a:rPr sz="2109" dirty="0"/>
              <a:t>4. </a:t>
            </a:r>
            <a:r>
              <a:rPr sz="2109" dirty="0" err="1"/>
              <a:t>Monopolio</a:t>
            </a:r>
            <a:r>
              <a:rPr sz="2109" dirty="0"/>
              <a:t> de los </a:t>
            </a:r>
            <a:r>
              <a:rPr sz="2109" dirty="0" err="1"/>
              <a:t>medios</a:t>
            </a:r>
            <a:r>
              <a:rPr sz="2109" dirty="0"/>
              <a:t> de </a:t>
            </a:r>
            <a:r>
              <a:rPr sz="2109" dirty="0" err="1"/>
              <a:t>comunicación</a:t>
            </a:r>
            <a:r>
              <a:rPr sz="2109" dirty="0"/>
              <a:t>. </a:t>
            </a:r>
            <a:r>
              <a:rPr sz="2109" dirty="0" err="1"/>
              <a:t>Dicho</a:t>
            </a:r>
            <a:r>
              <a:rPr sz="2109" dirty="0"/>
              <a:t> </a:t>
            </a:r>
            <a:r>
              <a:rPr sz="2109" dirty="0" err="1"/>
              <a:t>monopolio</a:t>
            </a:r>
            <a:r>
              <a:rPr sz="2109" dirty="0"/>
              <a:t> no </a:t>
            </a:r>
            <a:r>
              <a:rPr sz="2109" dirty="0" err="1"/>
              <a:t>sólo</a:t>
            </a:r>
            <a:r>
              <a:rPr sz="2109" dirty="0"/>
              <a:t> </a:t>
            </a:r>
            <a:r>
              <a:rPr sz="2109" dirty="0" err="1"/>
              <a:t>lleva</a:t>
            </a:r>
            <a:r>
              <a:rPr sz="2109" dirty="0"/>
              <a:t> a la </a:t>
            </a:r>
            <a:r>
              <a:rPr sz="2109" dirty="0" err="1"/>
              <a:t>uniformidad</a:t>
            </a:r>
            <a:r>
              <a:rPr sz="2109" dirty="0"/>
              <a:t> cultural, </a:t>
            </a:r>
            <a:r>
              <a:rPr sz="2109" dirty="0" err="1"/>
              <a:t>sino</a:t>
            </a:r>
            <a:r>
              <a:rPr sz="2109" dirty="0"/>
              <a:t> que </a:t>
            </a:r>
            <a:r>
              <a:rPr sz="2109" dirty="0" err="1"/>
              <a:t>abre</a:t>
            </a:r>
            <a:r>
              <a:rPr sz="2109" dirty="0"/>
              <a:t> la </a:t>
            </a:r>
            <a:r>
              <a:rPr sz="2109" dirty="0" err="1"/>
              <a:t>puerta</a:t>
            </a:r>
            <a:r>
              <a:rPr sz="2109" dirty="0"/>
              <a:t> a </a:t>
            </a:r>
            <a:r>
              <a:rPr sz="2109" dirty="0" err="1"/>
              <a:t>nuevos</a:t>
            </a:r>
            <a:r>
              <a:rPr sz="2109" dirty="0"/>
              <a:t> </a:t>
            </a:r>
            <a:r>
              <a:rPr sz="2109" dirty="0" err="1"/>
              <a:t>medios</a:t>
            </a:r>
            <a:r>
              <a:rPr sz="2109" dirty="0"/>
              <a:t> de </a:t>
            </a:r>
            <a:r>
              <a:rPr sz="2109" dirty="0" err="1"/>
              <a:t>manipulación</a:t>
            </a:r>
            <a:r>
              <a:rPr sz="2109" dirty="0"/>
              <a:t> </a:t>
            </a:r>
            <a:r>
              <a:rPr sz="2109" dirty="0" err="1"/>
              <a:t>política</a:t>
            </a:r>
            <a:r>
              <a:rPr sz="2109" dirty="0"/>
              <a:t>. La </a:t>
            </a:r>
            <a:r>
              <a:rPr sz="2109" dirty="0" err="1"/>
              <a:t>expansión</a:t>
            </a:r>
            <a:r>
              <a:rPr sz="2109" dirty="0"/>
              <a:t> del mercado </a:t>
            </a:r>
            <a:r>
              <a:rPr sz="2109" dirty="0" err="1"/>
              <a:t>moderno</a:t>
            </a:r>
            <a:r>
              <a:rPr sz="2109" dirty="0"/>
              <a:t> de los </a:t>
            </a:r>
            <a:r>
              <a:rPr sz="2109" dirty="0" err="1"/>
              <a:t>medios</a:t>
            </a:r>
            <a:r>
              <a:rPr sz="2109" dirty="0"/>
              <a:t> de </a:t>
            </a:r>
            <a:r>
              <a:rPr sz="2109" dirty="0" err="1"/>
              <a:t>comunicación</a:t>
            </a:r>
            <a:r>
              <a:rPr sz="2109" dirty="0"/>
              <a:t> </a:t>
            </a:r>
            <a:r>
              <a:rPr sz="2109" dirty="0" err="1"/>
              <a:t>constituye</a:t>
            </a:r>
            <a:r>
              <a:rPr sz="2109" dirty="0"/>
              <a:t> </a:t>
            </a:r>
            <a:r>
              <a:rPr sz="2109" dirty="0" err="1"/>
              <a:t>ya</a:t>
            </a:r>
            <a:r>
              <a:rPr sz="2109" dirty="0"/>
              <a:t> uno de los </a:t>
            </a:r>
            <a:r>
              <a:rPr sz="2109" dirty="0" err="1"/>
              <a:t>principales</a:t>
            </a:r>
            <a:r>
              <a:rPr sz="2109" dirty="0"/>
              <a:t> </a:t>
            </a:r>
            <a:r>
              <a:rPr sz="2109" dirty="0" err="1"/>
              <a:t>componentes</a:t>
            </a:r>
            <a:r>
              <a:rPr sz="2109" dirty="0"/>
              <a:t> de la </a:t>
            </a:r>
            <a:r>
              <a:rPr sz="2109" dirty="0" err="1"/>
              <a:t>erosión</a:t>
            </a:r>
            <a:r>
              <a:rPr sz="2109" dirty="0"/>
              <a:t> de las </a:t>
            </a:r>
            <a:r>
              <a:rPr sz="2109" dirty="0" err="1"/>
              <a:t>prácticas</a:t>
            </a:r>
            <a:r>
              <a:rPr sz="2109" dirty="0"/>
              <a:t> </a:t>
            </a:r>
            <a:r>
              <a:rPr sz="2109" dirty="0" err="1"/>
              <a:t>democráticas</a:t>
            </a:r>
            <a:r>
              <a:rPr sz="2109" dirty="0"/>
              <a:t> </a:t>
            </a:r>
            <a:r>
              <a:rPr sz="2109" dirty="0" err="1"/>
              <a:t>en</a:t>
            </a:r>
            <a:r>
              <a:rPr sz="2109" dirty="0"/>
              <a:t> el </a:t>
            </a:r>
            <a:r>
              <a:rPr sz="2109" dirty="0" err="1"/>
              <a:t>propio</a:t>
            </a:r>
            <a:r>
              <a:rPr sz="2109" dirty="0"/>
              <a:t> </a:t>
            </a:r>
            <a:r>
              <a:rPr sz="2109" dirty="0" err="1"/>
              <a:t>Occidente</a:t>
            </a:r>
            <a:r>
              <a:rPr sz="2109" dirty="0"/>
              <a:t>.</a:t>
            </a:r>
          </a:p>
        </p:txBody>
      </p:sp>
      <p:sp>
        <p:nvSpPr>
          <p:cNvPr id="3" name="Título 2">
            <a:extLst>
              <a:ext uri="{FF2B5EF4-FFF2-40B4-BE49-F238E27FC236}">
                <a16:creationId xmlns:a16="http://schemas.microsoft.com/office/drawing/2014/main" id="{709B4D04-8802-CE48-A7FF-6FCEDCDB3977}"/>
              </a:ext>
            </a:extLst>
          </p:cNvPr>
          <p:cNvSpPr>
            <a:spLocks noGrp="1"/>
          </p:cNvSpPr>
          <p:nvPr>
            <p:ph type="title"/>
          </p:nvPr>
        </p:nvSpPr>
        <p:spPr/>
        <p:txBody>
          <a:bodyPr/>
          <a:lstStyle/>
          <a:p>
            <a:r>
              <a:rPr lang="es-MX" dirty="0"/>
              <a:t>Los 5 monopolios</a:t>
            </a:r>
          </a:p>
        </p:txBody>
      </p:sp>
    </p:spTree>
    <p:extLst>
      <p:ext uri="{BB962C8B-B14F-4D97-AF65-F5344CB8AC3E}">
        <p14:creationId xmlns:p14="http://schemas.microsoft.com/office/powerpoint/2010/main" val="3541002737"/>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hape 77"/>
          <p:cNvSpPr/>
          <p:nvPr/>
        </p:nvSpPr>
        <p:spPr>
          <a:xfrm>
            <a:off x="565382" y="1600200"/>
            <a:ext cx="8013236" cy="2668744"/>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a:t>5. </a:t>
            </a:r>
            <a:r>
              <a:rPr sz="2109" dirty="0" err="1"/>
              <a:t>Monopolio</a:t>
            </a:r>
            <a:r>
              <a:rPr sz="2109" dirty="0"/>
              <a:t> de las </a:t>
            </a:r>
            <a:r>
              <a:rPr sz="2109" dirty="0" err="1"/>
              <a:t>armas</a:t>
            </a:r>
            <a:r>
              <a:rPr sz="2109" dirty="0"/>
              <a:t> de </a:t>
            </a:r>
            <a:r>
              <a:rPr sz="2109" dirty="0" err="1"/>
              <a:t>destrucción</a:t>
            </a:r>
            <a:r>
              <a:rPr sz="2109" dirty="0"/>
              <a:t> </a:t>
            </a:r>
            <a:r>
              <a:rPr sz="2109" dirty="0" err="1"/>
              <a:t>masiva</a:t>
            </a:r>
            <a:r>
              <a:rPr sz="2109" dirty="0"/>
              <a:t>. Este </a:t>
            </a:r>
            <a:r>
              <a:rPr sz="2109" dirty="0" err="1"/>
              <a:t>monopolio</a:t>
            </a:r>
            <a:r>
              <a:rPr sz="2109" dirty="0"/>
              <a:t> es </a:t>
            </a:r>
            <a:r>
              <a:rPr sz="2109" dirty="0" err="1"/>
              <a:t>posesión</a:t>
            </a:r>
            <a:r>
              <a:rPr sz="2109" dirty="0"/>
              <a:t> </a:t>
            </a:r>
            <a:r>
              <a:rPr sz="2109" dirty="0" err="1"/>
              <a:t>casi</a:t>
            </a:r>
            <a:r>
              <a:rPr sz="2109" dirty="0"/>
              <a:t> </a:t>
            </a:r>
            <a:r>
              <a:rPr sz="2109" dirty="0" err="1"/>
              <a:t>exclusiva</a:t>
            </a:r>
            <a:r>
              <a:rPr sz="2109" dirty="0"/>
              <a:t> de los EEUU. </a:t>
            </a:r>
            <a:r>
              <a:rPr sz="2109" dirty="0" err="1"/>
              <a:t>Aunque</a:t>
            </a:r>
            <a:r>
              <a:rPr sz="2109" dirty="0"/>
              <a:t> se </a:t>
            </a:r>
            <a:r>
              <a:rPr sz="2109" dirty="0" err="1"/>
              <a:t>corre</a:t>
            </a:r>
            <a:r>
              <a:rPr sz="2109" dirty="0"/>
              <a:t> el </a:t>
            </a:r>
            <a:r>
              <a:rPr sz="2109" dirty="0" err="1"/>
              <a:t>riesgo</a:t>
            </a:r>
            <a:r>
              <a:rPr sz="2109" dirty="0"/>
              <a:t> de que la </a:t>
            </a:r>
            <a:r>
              <a:rPr sz="2109" dirty="0" err="1"/>
              <a:t>proliferación</a:t>
            </a:r>
            <a:r>
              <a:rPr sz="2109" dirty="0"/>
              <a:t> nuclear se </a:t>
            </a:r>
            <a:r>
              <a:rPr sz="2109" dirty="0" err="1"/>
              <a:t>descontrole</a:t>
            </a:r>
            <a:r>
              <a:rPr sz="2109" dirty="0"/>
              <a:t>, la </a:t>
            </a:r>
            <a:r>
              <a:rPr sz="2109" dirty="0" err="1"/>
              <a:t>proliferación</a:t>
            </a:r>
            <a:r>
              <a:rPr sz="2109" dirty="0"/>
              <a:t> </a:t>
            </a:r>
            <a:r>
              <a:rPr sz="2109" dirty="0" err="1"/>
              <a:t>constituye</a:t>
            </a:r>
            <a:r>
              <a:rPr sz="2109" dirty="0"/>
              <a:t>, </a:t>
            </a:r>
            <a:r>
              <a:rPr sz="2109" dirty="0" err="1"/>
              <a:t>en</a:t>
            </a:r>
            <a:r>
              <a:rPr sz="2109" dirty="0"/>
              <a:t> </a:t>
            </a:r>
            <a:r>
              <a:rPr sz="2109" dirty="0" err="1"/>
              <a:t>ausencia</a:t>
            </a:r>
            <a:r>
              <a:rPr sz="2109" dirty="0"/>
              <a:t> de un control </a:t>
            </a:r>
            <a:r>
              <a:rPr sz="2109" dirty="0" err="1"/>
              <a:t>democrático</a:t>
            </a:r>
            <a:r>
              <a:rPr sz="2109" dirty="0"/>
              <a:t> </a:t>
            </a:r>
            <a:r>
              <a:rPr sz="2109" dirty="0" err="1"/>
              <a:t>internacional</a:t>
            </a:r>
            <a:r>
              <a:rPr sz="2109" dirty="0"/>
              <a:t>, la </a:t>
            </a:r>
            <a:r>
              <a:rPr sz="2109" dirty="0" err="1"/>
              <a:t>única</a:t>
            </a:r>
            <a:r>
              <a:rPr sz="2109" dirty="0"/>
              <a:t> forma de </a:t>
            </a:r>
            <a:r>
              <a:rPr sz="2109" dirty="0" err="1"/>
              <a:t>luchar</a:t>
            </a:r>
            <a:r>
              <a:rPr sz="2109" dirty="0"/>
              <a:t> contra ese </a:t>
            </a:r>
            <a:r>
              <a:rPr sz="2109" dirty="0" err="1"/>
              <a:t>inaceptable</a:t>
            </a:r>
            <a:r>
              <a:rPr sz="2109" dirty="0"/>
              <a:t> </a:t>
            </a:r>
            <a:r>
              <a:rPr sz="2109" dirty="0" err="1"/>
              <a:t>monopolio</a:t>
            </a:r>
            <a:r>
              <a:rPr sz="2109" dirty="0"/>
              <a:t> </a:t>
            </a:r>
            <a:r>
              <a:rPr sz="2109" dirty="0" err="1"/>
              <a:t>estadounidense</a:t>
            </a:r>
            <a:r>
              <a:rPr sz="2109" dirty="0"/>
              <a:t>.</a:t>
            </a:r>
          </a:p>
        </p:txBody>
      </p:sp>
      <p:sp>
        <p:nvSpPr>
          <p:cNvPr id="3" name="Título 2">
            <a:extLst>
              <a:ext uri="{FF2B5EF4-FFF2-40B4-BE49-F238E27FC236}">
                <a16:creationId xmlns:a16="http://schemas.microsoft.com/office/drawing/2014/main" id="{5CC762D7-B761-F34A-8C0E-A91497BC5A45}"/>
              </a:ext>
            </a:extLst>
          </p:cNvPr>
          <p:cNvSpPr>
            <a:spLocks noGrp="1"/>
          </p:cNvSpPr>
          <p:nvPr>
            <p:ph type="title"/>
          </p:nvPr>
        </p:nvSpPr>
        <p:spPr/>
        <p:txBody>
          <a:bodyPr/>
          <a:lstStyle/>
          <a:p>
            <a:r>
              <a:rPr lang="es-MX" dirty="0"/>
              <a:t>Los 5 monopolios</a:t>
            </a:r>
          </a:p>
        </p:txBody>
      </p:sp>
    </p:spTree>
    <p:extLst>
      <p:ext uri="{BB962C8B-B14F-4D97-AF65-F5344CB8AC3E}">
        <p14:creationId xmlns:p14="http://schemas.microsoft.com/office/powerpoint/2010/main" val="3704005735"/>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hape 80"/>
          <p:cNvSpPr/>
          <p:nvPr/>
        </p:nvSpPr>
        <p:spPr>
          <a:xfrm>
            <a:off x="498474" y="939217"/>
            <a:ext cx="8013236" cy="5589928"/>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endParaRPr sz="2109" dirty="0"/>
          </a:p>
          <a:p>
            <a:pPr lvl="0" algn="l">
              <a:defRPr sz="1800">
                <a:solidFill>
                  <a:srgbClr val="000000"/>
                </a:solidFill>
              </a:defRPr>
            </a:pPr>
            <a:endParaRPr sz="2109" dirty="0"/>
          </a:p>
          <a:p>
            <a:pPr lvl="0" algn="l">
              <a:defRPr sz="1800">
                <a:solidFill>
                  <a:srgbClr val="000000"/>
                </a:solidFill>
              </a:defRPr>
            </a:pPr>
            <a:r>
              <a:rPr sz="2109" dirty="0" err="1"/>
              <a:t>Estos</a:t>
            </a:r>
            <a:r>
              <a:rPr sz="2109" dirty="0"/>
              <a:t> </a:t>
            </a:r>
            <a:r>
              <a:rPr sz="2109" dirty="0" err="1"/>
              <a:t>cinco</a:t>
            </a:r>
            <a:r>
              <a:rPr sz="2109" dirty="0"/>
              <a:t> </a:t>
            </a:r>
            <a:r>
              <a:rPr sz="2109" dirty="0" err="1"/>
              <a:t>monopolios</a:t>
            </a:r>
            <a:r>
              <a:rPr sz="2109" dirty="0"/>
              <a:t>, </a:t>
            </a:r>
            <a:r>
              <a:rPr sz="2109" dirty="0" err="1"/>
              <a:t>tomados</a:t>
            </a:r>
            <a:r>
              <a:rPr sz="2109" dirty="0"/>
              <a:t> </a:t>
            </a:r>
            <a:r>
              <a:rPr sz="2109" dirty="0" err="1"/>
              <a:t>en</a:t>
            </a:r>
            <a:r>
              <a:rPr sz="2109" dirty="0"/>
              <a:t> </a:t>
            </a:r>
            <a:r>
              <a:rPr sz="2109" dirty="0" err="1"/>
              <a:t>su</a:t>
            </a:r>
            <a:r>
              <a:rPr sz="2109" dirty="0"/>
              <a:t> conjunto, </a:t>
            </a:r>
            <a:r>
              <a:rPr sz="2109" dirty="0" err="1"/>
              <a:t>definen</a:t>
            </a:r>
            <a:r>
              <a:rPr sz="2109" dirty="0"/>
              <a:t> el </a:t>
            </a:r>
            <a:r>
              <a:rPr sz="2109" dirty="0" err="1"/>
              <a:t>marco</a:t>
            </a:r>
            <a:r>
              <a:rPr sz="2109" dirty="0"/>
              <a:t> </a:t>
            </a:r>
            <a:r>
              <a:rPr sz="2109" dirty="0" err="1"/>
              <a:t>en</a:t>
            </a:r>
            <a:r>
              <a:rPr sz="2109" dirty="0"/>
              <a:t> el que opera la ley del valor </a:t>
            </a:r>
            <a:r>
              <a:rPr sz="2109" dirty="0" err="1"/>
              <a:t>mundializada</a:t>
            </a:r>
            <a:r>
              <a:rPr sz="2109" dirty="0"/>
              <a:t>. La ley del valor es la </a:t>
            </a:r>
            <a:r>
              <a:rPr sz="2109" dirty="0" err="1"/>
              <a:t>expresión</a:t>
            </a:r>
            <a:r>
              <a:rPr sz="2109" dirty="0"/>
              <a:t> </a:t>
            </a:r>
            <a:r>
              <a:rPr sz="2109" dirty="0" err="1"/>
              <a:t>abreviada</a:t>
            </a:r>
            <a:r>
              <a:rPr sz="2109" dirty="0"/>
              <a:t> de </a:t>
            </a:r>
            <a:r>
              <a:rPr sz="2109" dirty="0" err="1"/>
              <a:t>todas</a:t>
            </a:r>
            <a:r>
              <a:rPr sz="2109" dirty="0"/>
              <a:t> </a:t>
            </a:r>
            <a:r>
              <a:rPr sz="2109" dirty="0" err="1"/>
              <a:t>estas</a:t>
            </a:r>
            <a:r>
              <a:rPr sz="2109" dirty="0"/>
              <a:t> </a:t>
            </a:r>
            <a:r>
              <a:rPr sz="2109" dirty="0" err="1"/>
              <a:t>condiciones</a:t>
            </a:r>
            <a:r>
              <a:rPr sz="2109" dirty="0"/>
              <a:t> y no la </a:t>
            </a:r>
            <a:r>
              <a:rPr sz="2109" dirty="0" err="1"/>
              <a:t>expresión</a:t>
            </a:r>
            <a:r>
              <a:rPr sz="2109" dirty="0"/>
              <a:t> de una </a:t>
            </a:r>
            <a:r>
              <a:rPr sz="2109" dirty="0" err="1"/>
              <a:t>racionalidad</a:t>
            </a:r>
            <a:r>
              <a:rPr sz="2109" dirty="0"/>
              <a:t> </a:t>
            </a:r>
            <a:r>
              <a:rPr sz="2109" dirty="0" err="1"/>
              <a:t>económica</a:t>
            </a:r>
            <a:r>
              <a:rPr sz="2109" dirty="0"/>
              <a:t> “</a:t>
            </a:r>
            <a:r>
              <a:rPr sz="2109" dirty="0" err="1"/>
              <a:t>pura</a:t>
            </a:r>
            <a:r>
              <a:rPr sz="2109" dirty="0"/>
              <a:t>”, </a:t>
            </a:r>
            <a:r>
              <a:rPr sz="2109" dirty="0" err="1"/>
              <a:t>objetiva</a:t>
            </a:r>
            <a:r>
              <a:rPr sz="2109" dirty="0"/>
              <a:t>. El </a:t>
            </a:r>
            <a:r>
              <a:rPr sz="2109" dirty="0" err="1"/>
              <a:t>condicionamiento</a:t>
            </a:r>
            <a:r>
              <a:rPr sz="2109" dirty="0"/>
              <a:t> de </a:t>
            </a:r>
            <a:r>
              <a:rPr sz="2109" dirty="0" err="1"/>
              <a:t>todos</a:t>
            </a:r>
            <a:r>
              <a:rPr sz="2109" dirty="0"/>
              <a:t> </a:t>
            </a:r>
            <a:r>
              <a:rPr sz="2109" dirty="0" err="1"/>
              <a:t>estos</a:t>
            </a:r>
            <a:r>
              <a:rPr sz="2109" dirty="0"/>
              <a:t> </a:t>
            </a:r>
            <a:r>
              <a:rPr sz="2109" dirty="0" err="1"/>
              <a:t>procesos</a:t>
            </a:r>
            <a:r>
              <a:rPr sz="2109" dirty="0"/>
              <a:t> </a:t>
            </a:r>
            <a:r>
              <a:rPr sz="2109" dirty="0" err="1"/>
              <a:t>anula</a:t>
            </a:r>
            <a:r>
              <a:rPr sz="2109" dirty="0"/>
              <a:t> el </a:t>
            </a:r>
            <a:r>
              <a:rPr sz="2109" dirty="0" err="1"/>
              <a:t>impacto</a:t>
            </a:r>
            <a:r>
              <a:rPr sz="2109" dirty="0"/>
              <a:t> de la </a:t>
            </a:r>
            <a:r>
              <a:rPr sz="2109" dirty="0" err="1"/>
              <a:t>industrialización</a:t>
            </a:r>
            <a:r>
              <a:rPr sz="2109" dirty="0"/>
              <a:t> </a:t>
            </a:r>
            <a:r>
              <a:rPr sz="2109" dirty="0" err="1"/>
              <a:t>en</a:t>
            </a:r>
            <a:r>
              <a:rPr sz="2109" dirty="0"/>
              <a:t> las </a:t>
            </a:r>
            <a:r>
              <a:rPr sz="2109" dirty="0" err="1"/>
              <a:t>periferias</a:t>
            </a:r>
            <a:r>
              <a:rPr sz="2109" dirty="0"/>
              <a:t>, </a:t>
            </a:r>
            <a:r>
              <a:rPr sz="2109" dirty="0" err="1"/>
              <a:t>devalúa</a:t>
            </a:r>
            <a:r>
              <a:rPr sz="2109" dirty="0"/>
              <a:t> </a:t>
            </a:r>
            <a:r>
              <a:rPr sz="2109" dirty="0" err="1"/>
              <a:t>su</a:t>
            </a:r>
            <a:r>
              <a:rPr sz="2109" dirty="0"/>
              <a:t> </a:t>
            </a:r>
            <a:r>
              <a:rPr sz="2109" dirty="0" err="1"/>
              <a:t>trabajo</a:t>
            </a:r>
            <a:r>
              <a:rPr sz="2109" dirty="0"/>
              <a:t> </a:t>
            </a:r>
            <a:r>
              <a:rPr sz="2109" dirty="0" err="1"/>
              <a:t>productivo</a:t>
            </a:r>
            <a:r>
              <a:rPr sz="2109" dirty="0"/>
              <a:t> y </a:t>
            </a:r>
            <a:r>
              <a:rPr sz="2109" dirty="0" err="1"/>
              <a:t>sobrevalora</a:t>
            </a:r>
            <a:r>
              <a:rPr sz="2109" dirty="0"/>
              <a:t> el </a:t>
            </a:r>
            <a:r>
              <a:rPr sz="2109" dirty="0" err="1"/>
              <a:t>supuesto</a:t>
            </a:r>
            <a:r>
              <a:rPr sz="2109" dirty="0"/>
              <a:t> valor </a:t>
            </a:r>
            <a:r>
              <a:rPr sz="2109" dirty="0" err="1"/>
              <a:t>agregado</a:t>
            </a:r>
            <a:r>
              <a:rPr sz="2109" dirty="0"/>
              <a:t> </a:t>
            </a:r>
            <a:r>
              <a:rPr sz="2109" dirty="0" err="1"/>
              <a:t>derivado</a:t>
            </a:r>
            <a:r>
              <a:rPr sz="2109" dirty="0"/>
              <a:t> de las </a:t>
            </a:r>
            <a:r>
              <a:rPr sz="2109" dirty="0" err="1"/>
              <a:t>actividades</a:t>
            </a:r>
            <a:r>
              <a:rPr sz="2109" dirty="0"/>
              <a:t> de los </a:t>
            </a:r>
            <a:r>
              <a:rPr sz="2109" dirty="0" err="1"/>
              <a:t>nuevos</a:t>
            </a:r>
            <a:r>
              <a:rPr sz="2109" dirty="0"/>
              <a:t> </a:t>
            </a:r>
            <a:r>
              <a:rPr sz="2109" dirty="0" err="1"/>
              <a:t>monopolios</a:t>
            </a:r>
            <a:r>
              <a:rPr sz="2109" dirty="0"/>
              <a:t> de los que se beneficia el </a:t>
            </a:r>
            <a:r>
              <a:rPr sz="2109" dirty="0" err="1"/>
              <a:t>centro</a:t>
            </a:r>
            <a:r>
              <a:rPr sz="2109" dirty="0"/>
              <a:t>. </a:t>
            </a:r>
          </a:p>
          <a:p>
            <a:pPr lvl="0" algn="l">
              <a:defRPr sz="1800">
                <a:solidFill>
                  <a:srgbClr val="000000"/>
                </a:solidFill>
              </a:defRPr>
            </a:pPr>
            <a:endParaRPr sz="2109" dirty="0"/>
          </a:p>
          <a:p>
            <a:pPr lvl="0" algn="l">
              <a:defRPr sz="1800">
                <a:solidFill>
                  <a:srgbClr val="000000"/>
                </a:solidFill>
              </a:defRPr>
            </a:pPr>
            <a:r>
              <a:rPr sz="2109" dirty="0"/>
              <a:t>El </a:t>
            </a:r>
            <a:r>
              <a:rPr sz="2109" dirty="0" err="1"/>
              <a:t>resultado</a:t>
            </a:r>
            <a:r>
              <a:rPr sz="2109" dirty="0"/>
              <a:t> final es una </a:t>
            </a:r>
            <a:r>
              <a:rPr sz="2109" dirty="0" err="1"/>
              <a:t>jerarquía</a:t>
            </a:r>
            <a:r>
              <a:rPr sz="2109" dirty="0"/>
              <a:t>, </a:t>
            </a:r>
            <a:r>
              <a:rPr sz="2109" dirty="0" err="1"/>
              <a:t>más</a:t>
            </a:r>
            <a:r>
              <a:rPr sz="2109" dirty="0"/>
              <a:t> </a:t>
            </a:r>
            <a:r>
              <a:rPr sz="2109" dirty="0" err="1"/>
              <a:t>desigual</a:t>
            </a:r>
            <a:r>
              <a:rPr sz="2109" dirty="0"/>
              <a:t> que </a:t>
            </a:r>
            <a:r>
              <a:rPr sz="2109" dirty="0" err="1"/>
              <a:t>ninguna</a:t>
            </a:r>
            <a:r>
              <a:rPr sz="2109" dirty="0"/>
              <a:t> de las </a:t>
            </a:r>
            <a:r>
              <a:rPr sz="2109" dirty="0" err="1"/>
              <a:t>anteriores</a:t>
            </a:r>
            <a:r>
              <a:rPr sz="2109" dirty="0"/>
              <a:t>, </a:t>
            </a:r>
            <a:r>
              <a:rPr sz="2109" dirty="0" err="1"/>
              <a:t>en</a:t>
            </a:r>
            <a:r>
              <a:rPr sz="2109" dirty="0"/>
              <a:t> la </a:t>
            </a:r>
            <a:r>
              <a:rPr sz="2109" dirty="0" err="1"/>
              <a:t>distribución</a:t>
            </a:r>
            <a:r>
              <a:rPr sz="2109" dirty="0"/>
              <a:t> de los </a:t>
            </a:r>
            <a:r>
              <a:rPr sz="2109" dirty="0" err="1"/>
              <a:t>ingresos</a:t>
            </a:r>
            <a:r>
              <a:rPr sz="2109" dirty="0"/>
              <a:t> a </a:t>
            </a:r>
            <a:r>
              <a:rPr sz="2109" dirty="0" err="1"/>
              <a:t>escala</a:t>
            </a:r>
            <a:r>
              <a:rPr sz="2109" dirty="0"/>
              <a:t> </a:t>
            </a:r>
            <a:r>
              <a:rPr sz="2109" dirty="0" err="1"/>
              <a:t>mundial</a:t>
            </a:r>
            <a:r>
              <a:rPr sz="2109" dirty="0"/>
              <a:t>, que </a:t>
            </a:r>
            <a:r>
              <a:rPr sz="2109" dirty="0" err="1"/>
              <a:t>subordina</a:t>
            </a:r>
            <a:r>
              <a:rPr sz="2109" dirty="0"/>
              <a:t> las </a:t>
            </a:r>
            <a:r>
              <a:rPr sz="2109" dirty="0" err="1"/>
              <a:t>industrias</a:t>
            </a:r>
            <a:r>
              <a:rPr sz="2109" dirty="0"/>
              <a:t> de las </a:t>
            </a:r>
            <a:r>
              <a:rPr sz="2109" dirty="0" err="1"/>
              <a:t>periferias</a:t>
            </a:r>
            <a:r>
              <a:rPr sz="2109" dirty="0"/>
              <a:t> y las reduce a la </a:t>
            </a:r>
            <a:r>
              <a:rPr sz="2109" dirty="0" err="1"/>
              <a:t>categoría</a:t>
            </a:r>
            <a:r>
              <a:rPr sz="2109" dirty="0"/>
              <a:t> de </a:t>
            </a:r>
            <a:r>
              <a:rPr sz="2109" dirty="0" err="1"/>
              <a:t>subcontratadas</a:t>
            </a:r>
            <a:r>
              <a:rPr sz="2109" dirty="0"/>
              <a:t>. </a:t>
            </a:r>
            <a:r>
              <a:rPr sz="2109" dirty="0" err="1"/>
              <a:t>Éste</a:t>
            </a:r>
            <a:r>
              <a:rPr sz="2109" dirty="0"/>
              <a:t> es el nuevo </a:t>
            </a:r>
            <a:r>
              <a:rPr sz="2109" dirty="0" err="1"/>
              <a:t>fundamento</a:t>
            </a:r>
            <a:r>
              <a:rPr sz="2109" dirty="0"/>
              <a:t> de la </a:t>
            </a:r>
            <a:r>
              <a:rPr sz="2109" dirty="0" err="1"/>
              <a:t>polarización</a:t>
            </a:r>
            <a:r>
              <a:rPr sz="2109" dirty="0"/>
              <a:t> ...”</a:t>
            </a:r>
          </a:p>
        </p:txBody>
      </p:sp>
      <p:sp>
        <p:nvSpPr>
          <p:cNvPr id="3" name="Título 2">
            <a:extLst>
              <a:ext uri="{FF2B5EF4-FFF2-40B4-BE49-F238E27FC236}">
                <a16:creationId xmlns:a16="http://schemas.microsoft.com/office/drawing/2014/main" id="{E99EF6E7-6B1B-CB40-A8D1-76846601F8FB}"/>
              </a:ext>
            </a:extLst>
          </p:cNvPr>
          <p:cNvSpPr>
            <a:spLocks noGrp="1"/>
          </p:cNvSpPr>
          <p:nvPr>
            <p:ph type="title"/>
          </p:nvPr>
        </p:nvSpPr>
        <p:spPr/>
        <p:txBody>
          <a:bodyPr/>
          <a:lstStyle/>
          <a:p>
            <a:r>
              <a:rPr lang="es-MX" dirty="0"/>
              <a:t>La ley del valor mundializada</a:t>
            </a:r>
          </a:p>
        </p:txBody>
      </p:sp>
    </p:spTree>
    <p:extLst>
      <p:ext uri="{BB962C8B-B14F-4D97-AF65-F5344CB8AC3E}">
        <p14:creationId xmlns:p14="http://schemas.microsoft.com/office/powerpoint/2010/main" val="147151483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323528" y="917431"/>
            <a:ext cx="8496944" cy="7478969"/>
          </a:xfrm>
          <a:prstGeom prst="rect">
            <a:avLst/>
          </a:prstGeom>
          <a:noFill/>
        </p:spPr>
        <p:txBody>
          <a:bodyPr wrap="square" rtlCol="0">
            <a:spAutoFit/>
          </a:bodyPr>
          <a:lstStyle/>
          <a:p>
            <a:r>
              <a:rPr lang="es-MX" sz="2400" b="1" dirty="0">
                <a:latin typeface="Arial"/>
                <a:cs typeface="Arial"/>
              </a:rPr>
              <a:t>ANÁLISIS ACTUAL</a:t>
            </a:r>
          </a:p>
          <a:p>
            <a:endParaRPr lang="es-MX" sz="2400" b="1" dirty="0">
              <a:latin typeface="Arial"/>
              <a:cs typeface="Arial"/>
            </a:endParaRPr>
          </a:p>
          <a:p>
            <a:r>
              <a:rPr lang="es-MX" sz="2400" b="1" dirty="0">
                <a:latin typeface="Arial"/>
                <a:cs typeface="Arial"/>
              </a:rPr>
              <a:t>Colonialismo interno</a:t>
            </a:r>
          </a:p>
          <a:p>
            <a:endParaRPr lang="es-MX" sz="2400" dirty="0">
              <a:latin typeface="Arial"/>
              <a:cs typeface="Arial"/>
            </a:endParaRPr>
          </a:p>
          <a:p>
            <a:r>
              <a:rPr lang="es-MX" sz="2400" dirty="0">
                <a:latin typeface="Arial"/>
                <a:cs typeface="Arial"/>
              </a:rPr>
              <a:t>El análisis social actual de PGC enraiza en este concepto, como resultado del conocimiento de la realidad nacional sistematizada en la Democracia en México, donde un cúmulo de datos estadísticos prueban la pobreza, el analfabetismo, los problemas de salud, la inequidad, la mala distribución de la riqueza, la marginación, etc.</a:t>
            </a:r>
          </a:p>
          <a:p>
            <a:endParaRPr lang="es-MX" sz="2400" dirty="0">
              <a:latin typeface="Arial"/>
              <a:cs typeface="Arial"/>
            </a:endParaRPr>
          </a:p>
          <a:p>
            <a:r>
              <a:rPr lang="es-MX" sz="2400" dirty="0">
                <a:latin typeface="Arial"/>
                <a:cs typeface="Arial"/>
              </a:rPr>
              <a:t>Esto lo llevó a redefinir concepto de colonialismo interno (que aparece desde la obra de Lenin), con el que resume su preocupación por la justicia social.</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6639522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Shape 83"/>
          <p:cNvSpPr/>
          <p:nvPr/>
        </p:nvSpPr>
        <p:spPr>
          <a:xfrm>
            <a:off x="565382" y="1810041"/>
            <a:ext cx="8013236" cy="4291624"/>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a:t>La </a:t>
            </a:r>
            <a:r>
              <a:rPr sz="2109" dirty="0" err="1"/>
              <a:t>característica</a:t>
            </a:r>
            <a:r>
              <a:rPr sz="2109" dirty="0"/>
              <a:t> de </a:t>
            </a:r>
            <a:r>
              <a:rPr sz="2109" dirty="0" err="1"/>
              <a:t>este</a:t>
            </a:r>
            <a:r>
              <a:rPr sz="2109" dirty="0"/>
              <a:t> </a:t>
            </a:r>
            <a:r>
              <a:rPr sz="2109" dirty="0" err="1"/>
              <a:t>período</a:t>
            </a:r>
            <a:r>
              <a:rPr sz="2109" dirty="0"/>
              <a:t> </a:t>
            </a:r>
            <a:r>
              <a:rPr sz="2109" dirty="0" err="1"/>
              <a:t>esta</a:t>
            </a:r>
            <a:r>
              <a:rPr sz="2109" dirty="0"/>
              <a:t>́ </a:t>
            </a:r>
            <a:r>
              <a:rPr sz="2109" dirty="0" err="1"/>
              <a:t>determinada</a:t>
            </a:r>
            <a:r>
              <a:rPr sz="2109" dirty="0"/>
              <a:t> por la </a:t>
            </a:r>
            <a:r>
              <a:rPr sz="2109" dirty="0" err="1"/>
              <a:t>erosión</a:t>
            </a:r>
            <a:r>
              <a:rPr sz="2109" dirty="0"/>
              <a:t> del </a:t>
            </a:r>
            <a:r>
              <a:rPr sz="2109" dirty="0" err="1"/>
              <a:t>sistema</a:t>
            </a:r>
            <a:r>
              <a:rPr sz="2109" dirty="0"/>
              <a:t> anterior, a </a:t>
            </a:r>
            <a:r>
              <a:rPr sz="2109" dirty="0" err="1"/>
              <a:t>partir</a:t>
            </a:r>
            <a:r>
              <a:rPr sz="2109" dirty="0"/>
              <a:t> de </a:t>
            </a:r>
            <a:r>
              <a:rPr sz="2109" dirty="0" err="1"/>
              <a:t>esto</a:t>
            </a:r>
            <a:r>
              <a:rPr sz="2109" dirty="0"/>
              <a:t> hay dos </a:t>
            </a:r>
            <a:r>
              <a:rPr sz="2109" dirty="0" err="1"/>
              <a:t>elementos</a:t>
            </a:r>
            <a:r>
              <a:rPr sz="2109" dirty="0"/>
              <a:t> </a:t>
            </a:r>
            <a:r>
              <a:rPr sz="2109" dirty="0" err="1"/>
              <a:t>nuevos</a:t>
            </a:r>
            <a:r>
              <a:rPr sz="2109" dirty="0"/>
              <a:t>: </a:t>
            </a:r>
          </a:p>
          <a:p>
            <a:pPr lvl="0" algn="l">
              <a:defRPr sz="1800">
                <a:solidFill>
                  <a:srgbClr val="000000"/>
                </a:solidFill>
              </a:defRPr>
            </a:pPr>
            <a:endParaRPr sz="2109" dirty="0"/>
          </a:p>
          <a:p>
            <a:pPr lvl="0" algn="l">
              <a:defRPr sz="1800">
                <a:solidFill>
                  <a:srgbClr val="000000"/>
                </a:solidFill>
              </a:defRPr>
            </a:pPr>
            <a:r>
              <a:rPr sz="2109" dirty="0"/>
              <a:t>“1) La </a:t>
            </a:r>
            <a:r>
              <a:rPr sz="2109" dirty="0" err="1"/>
              <a:t>erosión</a:t>
            </a:r>
            <a:r>
              <a:rPr sz="2109" dirty="0"/>
              <a:t> del </a:t>
            </a:r>
            <a:r>
              <a:rPr sz="2109" dirty="0" err="1"/>
              <a:t>Estado-nación</a:t>
            </a:r>
            <a:r>
              <a:rPr sz="2109" dirty="0"/>
              <a:t> </a:t>
            </a:r>
            <a:r>
              <a:rPr sz="2109" dirty="0" err="1"/>
              <a:t>centrado</a:t>
            </a:r>
            <a:r>
              <a:rPr sz="2109" dirty="0"/>
              <a:t> </a:t>
            </a:r>
            <a:r>
              <a:rPr sz="2109" dirty="0" err="1"/>
              <a:t>en</a:t>
            </a:r>
            <a:r>
              <a:rPr sz="2109" dirty="0"/>
              <a:t> </a:t>
            </a:r>
            <a:r>
              <a:rPr sz="2109" dirty="0" err="1"/>
              <a:t>si</a:t>
            </a:r>
            <a:r>
              <a:rPr sz="2109" dirty="0"/>
              <a:t>́ </a:t>
            </a:r>
            <a:r>
              <a:rPr sz="2109" dirty="0" err="1"/>
              <a:t>mismo</a:t>
            </a:r>
            <a:r>
              <a:rPr sz="2109" dirty="0"/>
              <a:t> y con la </a:t>
            </a:r>
            <a:r>
              <a:rPr sz="2109" dirty="0" err="1"/>
              <a:t>consiguiente</a:t>
            </a:r>
            <a:r>
              <a:rPr sz="2109" dirty="0"/>
              <a:t> </a:t>
            </a:r>
            <a:r>
              <a:rPr sz="2109" dirty="0" err="1"/>
              <a:t>desaparición</a:t>
            </a:r>
            <a:r>
              <a:rPr sz="2109" dirty="0"/>
              <a:t> del </a:t>
            </a:r>
            <a:r>
              <a:rPr sz="2109" dirty="0" err="1"/>
              <a:t>vínculo</a:t>
            </a:r>
            <a:r>
              <a:rPr sz="2109" dirty="0"/>
              <a:t> entre la </a:t>
            </a:r>
            <a:r>
              <a:rPr sz="2109" dirty="0" err="1"/>
              <a:t>esfera</a:t>
            </a:r>
            <a:r>
              <a:rPr sz="2109" dirty="0"/>
              <a:t> de la </a:t>
            </a:r>
            <a:r>
              <a:rPr sz="2109" dirty="0" err="1"/>
              <a:t>reproducción</a:t>
            </a:r>
            <a:r>
              <a:rPr sz="2109" dirty="0"/>
              <a:t> y la de la </a:t>
            </a:r>
            <a:r>
              <a:rPr sz="2109" dirty="0" err="1"/>
              <a:t>acumulación</a:t>
            </a:r>
            <a:r>
              <a:rPr sz="2109" dirty="0"/>
              <a:t>, que </a:t>
            </a:r>
            <a:r>
              <a:rPr sz="2109" dirty="0" err="1"/>
              <a:t>acompaña</a:t>
            </a:r>
            <a:r>
              <a:rPr sz="2109" dirty="0"/>
              <a:t> al </a:t>
            </a:r>
            <a:r>
              <a:rPr sz="2109" dirty="0" err="1"/>
              <a:t>debilitamiento</a:t>
            </a:r>
            <a:r>
              <a:rPr sz="2109" dirty="0"/>
              <a:t> del control </a:t>
            </a:r>
            <a:r>
              <a:rPr sz="2109" dirty="0" err="1"/>
              <a:t>político</a:t>
            </a:r>
            <a:r>
              <a:rPr sz="2109" dirty="0"/>
              <a:t> y social que hasta el </a:t>
            </a:r>
            <a:r>
              <a:rPr sz="2109" dirty="0" err="1"/>
              <a:t>momento</a:t>
            </a:r>
            <a:r>
              <a:rPr sz="2109" dirty="0"/>
              <a:t> </a:t>
            </a:r>
            <a:r>
              <a:rPr sz="2109" dirty="0" err="1"/>
              <a:t>había</a:t>
            </a:r>
            <a:r>
              <a:rPr sz="2109" dirty="0"/>
              <a:t> </a:t>
            </a:r>
            <a:r>
              <a:rPr sz="2109" dirty="0" err="1"/>
              <a:t>sido</a:t>
            </a:r>
            <a:r>
              <a:rPr sz="2109" dirty="0"/>
              <a:t> </a:t>
            </a:r>
            <a:r>
              <a:rPr sz="2109" dirty="0" err="1"/>
              <a:t>determinado</a:t>
            </a:r>
            <a:r>
              <a:rPr sz="2109" dirty="0"/>
              <a:t> </a:t>
            </a:r>
            <a:r>
              <a:rPr sz="2109" dirty="0" err="1"/>
              <a:t>precisamente</a:t>
            </a:r>
            <a:r>
              <a:rPr sz="2109" dirty="0"/>
              <a:t> por las </a:t>
            </a:r>
            <a:r>
              <a:rPr sz="2109" dirty="0" err="1"/>
              <a:t>fronteras</a:t>
            </a:r>
            <a:r>
              <a:rPr sz="2109" dirty="0"/>
              <a:t> de ese </a:t>
            </a:r>
            <a:r>
              <a:rPr sz="2109" dirty="0" err="1"/>
              <a:t>Estado-nación</a:t>
            </a:r>
            <a:r>
              <a:rPr sz="2109" dirty="0"/>
              <a:t>;  </a:t>
            </a:r>
          </a:p>
          <a:p>
            <a:pPr lvl="0" algn="l">
              <a:defRPr sz="1800">
                <a:solidFill>
                  <a:srgbClr val="000000"/>
                </a:solidFill>
              </a:defRPr>
            </a:pPr>
            <a:endParaRPr sz="2109" dirty="0"/>
          </a:p>
          <a:p>
            <a:pPr lvl="0" algn="l">
              <a:defRPr sz="1800">
                <a:solidFill>
                  <a:srgbClr val="000000"/>
                </a:solidFill>
              </a:defRPr>
            </a:pPr>
            <a:r>
              <a:rPr sz="2109" dirty="0"/>
              <a:t>2) La </a:t>
            </a:r>
            <a:r>
              <a:rPr sz="2109" dirty="0" err="1"/>
              <a:t>erosión</a:t>
            </a:r>
            <a:r>
              <a:rPr sz="2109" dirty="0"/>
              <a:t> de la gran </a:t>
            </a:r>
            <a:r>
              <a:rPr sz="2109" dirty="0" err="1"/>
              <a:t>fractura</a:t>
            </a:r>
            <a:r>
              <a:rPr sz="2109" dirty="0"/>
              <a:t> entre un </a:t>
            </a:r>
            <a:r>
              <a:rPr sz="2109" dirty="0" err="1"/>
              <a:t>centro</a:t>
            </a:r>
            <a:r>
              <a:rPr sz="2109" dirty="0"/>
              <a:t> </a:t>
            </a:r>
            <a:r>
              <a:rPr sz="2109" dirty="0" err="1"/>
              <a:t>industrializado</a:t>
            </a:r>
            <a:r>
              <a:rPr sz="2109" dirty="0"/>
              <a:t> y las </a:t>
            </a:r>
            <a:r>
              <a:rPr sz="2109" dirty="0" err="1"/>
              <a:t>regiones</a:t>
            </a:r>
            <a:r>
              <a:rPr sz="2109" dirty="0"/>
              <a:t> </a:t>
            </a:r>
            <a:r>
              <a:rPr sz="2109" dirty="0" err="1"/>
              <a:t>periféricas</a:t>
            </a:r>
            <a:r>
              <a:rPr sz="2109" dirty="0"/>
              <a:t> no </a:t>
            </a:r>
            <a:r>
              <a:rPr sz="2109" dirty="0" err="1"/>
              <a:t>industrializadas</a:t>
            </a:r>
            <a:r>
              <a:rPr sz="2109" dirty="0"/>
              <a:t>, es </a:t>
            </a:r>
            <a:r>
              <a:rPr sz="2109" dirty="0" err="1"/>
              <a:t>paralela</a:t>
            </a:r>
            <a:r>
              <a:rPr sz="2109" dirty="0"/>
              <a:t> a la </a:t>
            </a:r>
            <a:r>
              <a:rPr sz="2109" dirty="0" err="1"/>
              <a:t>emergencia</a:t>
            </a:r>
            <a:r>
              <a:rPr sz="2109" dirty="0"/>
              <a:t> de </a:t>
            </a:r>
            <a:r>
              <a:rPr sz="2109" dirty="0" err="1"/>
              <a:t>nuevas</a:t>
            </a:r>
            <a:r>
              <a:rPr sz="2109" dirty="0"/>
              <a:t> </a:t>
            </a:r>
            <a:r>
              <a:rPr sz="2109" dirty="0" err="1"/>
              <a:t>dimensiones</a:t>
            </a:r>
            <a:r>
              <a:rPr sz="2109" dirty="0"/>
              <a:t> de </a:t>
            </a:r>
            <a:r>
              <a:rPr sz="2109" dirty="0" err="1"/>
              <a:t>polarización</a:t>
            </a:r>
            <a:r>
              <a:rPr sz="2109" dirty="0"/>
              <a:t>.”</a:t>
            </a:r>
          </a:p>
        </p:txBody>
      </p:sp>
      <p:sp>
        <p:nvSpPr>
          <p:cNvPr id="3" name="Título 2">
            <a:extLst>
              <a:ext uri="{FF2B5EF4-FFF2-40B4-BE49-F238E27FC236}">
                <a16:creationId xmlns:a16="http://schemas.microsoft.com/office/drawing/2014/main" id="{7EE4BE00-B176-B64C-8CF4-0A42836EF574}"/>
              </a:ext>
            </a:extLst>
          </p:cNvPr>
          <p:cNvSpPr>
            <a:spLocks noGrp="1"/>
          </p:cNvSpPr>
          <p:nvPr>
            <p:ph type="title"/>
          </p:nvPr>
        </p:nvSpPr>
        <p:spPr/>
        <p:txBody>
          <a:bodyPr/>
          <a:lstStyle/>
          <a:p>
            <a:r>
              <a:rPr lang="es-MX" dirty="0"/>
              <a:t>El capitalismo actual</a:t>
            </a:r>
          </a:p>
        </p:txBody>
      </p:sp>
    </p:spTree>
    <p:extLst>
      <p:ext uri="{BB962C8B-B14F-4D97-AF65-F5344CB8AC3E}">
        <p14:creationId xmlns:p14="http://schemas.microsoft.com/office/powerpoint/2010/main" val="1907938670"/>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hape 86"/>
          <p:cNvSpPr/>
          <p:nvPr/>
        </p:nvSpPr>
        <p:spPr>
          <a:xfrm>
            <a:off x="565382" y="2134615"/>
            <a:ext cx="8013236" cy="3642472"/>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a:t>A lo que </a:t>
            </a:r>
            <a:r>
              <a:rPr sz="2109" dirty="0" err="1"/>
              <a:t>asistimos</a:t>
            </a:r>
            <a:r>
              <a:rPr sz="2109" dirty="0"/>
              <a:t> hoy es a un </a:t>
            </a:r>
            <a:r>
              <a:rPr sz="2109" dirty="0" err="1"/>
              <a:t>cambio</a:t>
            </a:r>
            <a:r>
              <a:rPr sz="2109" dirty="0"/>
              <a:t> </a:t>
            </a:r>
            <a:r>
              <a:rPr sz="2109" dirty="0" err="1"/>
              <a:t>en</a:t>
            </a:r>
            <a:r>
              <a:rPr sz="2109" dirty="0"/>
              <a:t> las </a:t>
            </a:r>
            <a:r>
              <a:rPr sz="2109" dirty="0" err="1"/>
              <a:t>formas</a:t>
            </a:r>
            <a:r>
              <a:rPr sz="2109" dirty="0"/>
              <a:t> de </a:t>
            </a:r>
            <a:r>
              <a:rPr sz="2109" dirty="0" err="1"/>
              <a:t>producción</a:t>
            </a:r>
            <a:r>
              <a:rPr sz="2109" dirty="0"/>
              <a:t> que </a:t>
            </a:r>
            <a:r>
              <a:rPr sz="2109" dirty="0" err="1"/>
              <a:t>polariza</a:t>
            </a:r>
            <a:r>
              <a:rPr sz="2109" dirty="0"/>
              <a:t> </a:t>
            </a:r>
            <a:r>
              <a:rPr sz="2109" dirty="0" err="1"/>
              <a:t>más</a:t>
            </a:r>
            <a:r>
              <a:rPr sz="2109" dirty="0"/>
              <a:t> </a:t>
            </a:r>
            <a:r>
              <a:rPr sz="2109" dirty="0" err="1"/>
              <a:t>centros</a:t>
            </a:r>
            <a:r>
              <a:rPr sz="2109" dirty="0"/>
              <a:t> y </a:t>
            </a:r>
            <a:r>
              <a:rPr sz="2109" dirty="0" err="1"/>
              <a:t>periferias</a:t>
            </a:r>
            <a:r>
              <a:rPr sz="2109" dirty="0"/>
              <a:t> </a:t>
            </a:r>
            <a:r>
              <a:rPr sz="2109" dirty="0" err="1"/>
              <a:t>en</a:t>
            </a:r>
            <a:r>
              <a:rPr sz="2109" dirty="0"/>
              <a:t> el </a:t>
            </a:r>
            <a:r>
              <a:rPr sz="2109" dirty="0" err="1"/>
              <a:t>mismo</a:t>
            </a:r>
            <a:r>
              <a:rPr sz="2109" dirty="0"/>
              <a:t> </a:t>
            </a:r>
            <a:r>
              <a:rPr sz="2109" dirty="0" err="1"/>
              <a:t>proceso</a:t>
            </a:r>
            <a:r>
              <a:rPr sz="2109" dirty="0"/>
              <a:t> de </a:t>
            </a:r>
            <a:r>
              <a:rPr sz="2109" dirty="0" err="1"/>
              <a:t>producción</a:t>
            </a:r>
            <a:r>
              <a:rPr sz="2109" dirty="0"/>
              <a:t>. La </a:t>
            </a:r>
            <a:r>
              <a:rPr sz="2109" dirty="0" err="1"/>
              <a:t>globalización</a:t>
            </a:r>
            <a:r>
              <a:rPr sz="2109" dirty="0"/>
              <a:t> es la </a:t>
            </a:r>
            <a:r>
              <a:rPr sz="2109" dirty="0" err="1"/>
              <a:t>exacerbación</a:t>
            </a:r>
            <a:r>
              <a:rPr sz="2109" dirty="0"/>
              <a:t> de los </a:t>
            </a:r>
            <a:r>
              <a:rPr sz="2109" dirty="0" err="1"/>
              <a:t>principios</a:t>
            </a:r>
            <a:r>
              <a:rPr sz="2109" dirty="0"/>
              <a:t> del </a:t>
            </a:r>
            <a:r>
              <a:rPr sz="2109" dirty="0" err="1"/>
              <a:t>capitalismo</a:t>
            </a:r>
            <a:r>
              <a:rPr sz="2109" dirty="0"/>
              <a:t>, la ley del valor; y el </a:t>
            </a:r>
            <a:r>
              <a:rPr sz="2109" dirty="0" err="1"/>
              <a:t>dominio</a:t>
            </a:r>
            <a:r>
              <a:rPr sz="2109" dirty="0"/>
              <a:t> de los </a:t>
            </a:r>
            <a:r>
              <a:rPr sz="2109" dirty="0" err="1"/>
              <a:t>cinco</a:t>
            </a:r>
            <a:r>
              <a:rPr sz="2109" dirty="0"/>
              <a:t> </a:t>
            </a:r>
            <a:r>
              <a:rPr sz="2109" dirty="0" err="1"/>
              <a:t>monopolios</a:t>
            </a:r>
            <a:r>
              <a:rPr sz="2109" dirty="0"/>
              <a:t> es la </a:t>
            </a:r>
            <a:r>
              <a:rPr sz="2109" dirty="0" err="1"/>
              <a:t>racionalidad</a:t>
            </a:r>
            <a:r>
              <a:rPr sz="2109" dirty="0"/>
              <a:t> que </a:t>
            </a:r>
            <a:r>
              <a:rPr sz="2109" dirty="0" err="1"/>
              <a:t>guía</a:t>
            </a:r>
            <a:r>
              <a:rPr sz="2109" dirty="0"/>
              <a:t> </a:t>
            </a:r>
            <a:r>
              <a:rPr sz="2109" dirty="0" err="1"/>
              <a:t>este</a:t>
            </a:r>
            <a:r>
              <a:rPr sz="2109" dirty="0"/>
              <a:t> </a:t>
            </a:r>
            <a:r>
              <a:rPr sz="2109" dirty="0" err="1"/>
              <a:t>proceso</a:t>
            </a:r>
            <a:r>
              <a:rPr sz="2109" dirty="0"/>
              <a:t> de </a:t>
            </a:r>
            <a:r>
              <a:rPr sz="2109" dirty="0" err="1"/>
              <a:t>acumulación</a:t>
            </a:r>
            <a:r>
              <a:rPr sz="2109" dirty="0"/>
              <a:t> del </a:t>
            </a:r>
            <a:r>
              <a:rPr sz="2109" dirty="0" err="1"/>
              <a:t>capitalismo</a:t>
            </a:r>
            <a:r>
              <a:rPr sz="2109" dirty="0"/>
              <a:t> a </a:t>
            </a:r>
            <a:r>
              <a:rPr sz="2109" dirty="0" err="1"/>
              <a:t>nivel</a:t>
            </a:r>
            <a:r>
              <a:rPr sz="2109" dirty="0"/>
              <a:t> </a:t>
            </a:r>
            <a:r>
              <a:rPr sz="2109" dirty="0" err="1"/>
              <a:t>mundial</a:t>
            </a:r>
            <a:r>
              <a:rPr sz="2109" dirty="0"/>
              <a:t>. </a:t>
            </a:r>
          </a:p>
          <a:p>
            <a:pPr lvl="0" algn="l">
              <a:defRPr sz="1800">
                <a:solidFill>
                  <a:srgbClr val="000000"/>
                </a:solidFill>
              </a:defRPr>
            </a:pPr>
            <a:endParaRPr sz="2109" dirty="0"/>
          </a:p>
          <a:p>
            <a:pPr lvl="0" algn="l">
              <a:defRPr sz="1800">
                <a:solidFill>
                  <a:srgbClr val="000000"/>
                </a:solidFill>
              </a:defRPr>
            </a:pPr>
            <a:r>
              <a:rPr sz="2109" dirty="0"/>
              <a:t>Este </a:t>
            </a:r>
            <a:r>
              <a:rPr sz="2109" dirty="0" err="1"/>
              <a:t>cambio</a:t>
            </a:r>
            <a:r>
              <a:rPr sz="2109" dirty="0"/>
              <a:t> se da </a:t>
            </a:r>
            <a:r>
              <a:rPr sz="2109" dirty="0" err="1"/>
              <a:t>en</a:t>
            </a:r>
            <a:r>
              <a:rPr sz="2109" dirty="0"/>
              <a:t> un </a:t>
            </a:r>
            <a:r>
              <a:rPr sz="2109" dirty="0" err="1"/>
              <a:t>contexto</a:t>
            </a:r>
            <a:r>
              <a:rPr sz="2109" dirty="0"/>
              <a:t> de un </a:t>
            </a:r>
            <a:r>
              <a:rPr sz="2109" dirty="0" err="1"/>
              <a:t>proyecto</a:t>
            </a:r>
            <a:r>
              <a:rPr sz="2109" dirty="0"/>
              <a:t> </a:t>
            </a:r>
            <a:r>
              <a:rPr sz="2109" dirty="0" err="1"/>
              <a:t>político-económico</a:t>
            </a:r>
            <a:r>
              <a:rPr sz="2109" dirty="0"/>
              <a:t> </a:t>
            </a:r>
            <a:r>
              <a:rPr sz="2109" dirty="0" err="1"/>
              <a:t>capitalista</a:t>
            </a:r>
            <a:r>
              <a:rPr sz="2109" dirty="0"/>
              <a:t> </a:t>
            </a:r>
            <a:r>
              <a:rPr sz="2109" dirty="0" err="1"/>
              <a:t>concreto</a:t>
            </a:r>
            <a:r>
              <a:rPr sz="2109" dirty="0"/>
              <a:t>, </a:t>
            </a:r>
            <a:r>
              <a:rPr sz="2109" dirty="0" err="1"/>
              <a:t>desde</a:t>
            </a:r>
            <a:r>
              <a:rPr sz="2109" dirty="0"/>
              <a:t> el </a:t>
            </a:r>
            <a:r>
              <a:rPr sz="2109" dirty="0" err="1"/>
              <a:t>centro</a:t>
            </a:r>
            <a:r>
              <a:rPr sz="2109" dirty="0"/>
              <a:t> de la </a:t>
            </a:r>
            <a:r>
              <a:rPr sz="2109" dirty="0" err="1"/>
              <a:t>hegemonía</a:t>
            </a:r>
            <a:r>
              <a:rPr sz="2109" dirty="0"/>
              <a:t> </a:t>
            </a:r>
            <a:r>
              <a:rPr sz="2109" dirty="0" err="1"/>
              <a:t>imperialista</a:t>
            </a:r>
            <a:r>
              <a:rPr sz="2109" dirty="0"/>
              <a:t> que </a:t>
            </a:r>
            <a:r>
              <a:rPr sz="2109" dirty="0" err="1"/>
              <a:t>pretende</a:t>
            </a:r>
            <a:r>
              <a:rPr sz="2109" dirty="0"/>
              <a:t> </a:t>
            </a:r>
            <a:r>
              <a:rPr sz="2109" dirty="0" err="1"/>
              <a:t>agotar</a:t>
            </a:r>
            <a:r>
              <a:rPr sz="2109" dirty="0"/>
              <a:t> el </a:t>
            </a:r>
            <a:r>
              <a:rPr sz="2109" dirty="0" err="1"/>
              <a:t>sistema</a:t>
            </a:r>
            <a:r>
              <a:rPr sz="2109" dirty="0"/>
              <a:t> (y sus </a:t>
            </a:r>
            <a:r>
              <a:rPr sz="2109" dirty="0" err="1"/>
              <a:t>recursos</a:t>
            </a:r>
            <a:r>
              <a:rPr sz="2109" dirty="0"/>
              <a:t>) </a:t>
            </a:r>
            <a:r>
              <a:rPr sz="2109" dirty="0" err="1"/>
              <a:t>sosteniendo</a:t>
            </a:r>
            <a:r>
              <a:rPr sz="2109" dirty="0"/>
              <a:t> una crisis </a:t>
            </a:r>
            <a:r>
              <a:rPr sz="2109" dirty="0" err="1"/>
              <a:t>mundial</a:t>
            </a:r>
            <a:r>
              <a:rPr sz="2109" dirty="0"/>
              <a:t> de la </a:t>
            </a:r>
            <a:r>
              <a:rPr sz="2109" dirty="0" err="1"/>
              <a:t>cual</a:t>
            </a:r>
            <a:r>
              <a:rPr sz="2109" dirty="0"/>
              <a:t> no </a:t>
            </a:r>
            <a:r>
              <a:rPr sz="2109" dirty="0" err="1"/>
              <a:t>hemos</a:t>
            </a:r>
            <a:r>
              <a:rPr sz="2109" dirty="0"/>
              <a:t> </a:t>
            </a:r>
            <a:r>
              <a:rPr sz="2109" dirty="0" err="1"/>
              <a:t>salido</a:t>
            </a:r>
            <a:r>
              <a:rPr sz="2109" dirty="0"/>
              <a:t>.</a:t>
            </a:r>
          </a:p>
        </p:txBody>
      </p:sp>
      <p:sp>
        <p:nvSpPr>
          <p:cNvPr id="3" name="Título 2">
            <a:extLst>
              <a:ext uri="{FF2B5EF4-FFF2-40B4-BE49-F238E27FC236}">
                <a16:creationId xmlns:a16="http://schemas.microsoft.com/office/drawing/2014/main" id="{64B50E78-217A-6548-BC2C-1D217189C01F}"/>
              </a:ext>
            </a:extLst>
          </p:cNvPr>
          <p:cNvSpPr>
            <a:spLocks noGrp="1"/>
          </p:cNvSpPr>
          <p:nvPr>
            <p:ph type="title"/>
          </p:nvPr>
        </p:nvSpPr>
        <p:spPr/>
        <p:txBody>
          <a:bodyPr/>
          <a:lstStyle/>
          <a:p>
            <a:r>
              <a:rPr lang="es-MX" dirty="0"/>
              <a:t>El capitalismo actual</a:t>
            </a:r>
          </a:p>
        </p:txBody>
      </p:sp>
    </p:spTree>
    <p:extLst>
      <p:ext uri="{BB962C8B-B14F-4D97-AF65-F5344CB8AC3E}">
        <p14:creationId xmlns:p14="http://schemas.microsoft.com/office/powerpoint/2010/main" val="3122233294"/>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p:nvPr/>
        </p:nvSpPr>
        <p:spPr>
          <a:xfrm>
            <a:off x="498474" y="1600200"/>
            <a:ext cx="8013236" cy="4291624"/>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lvl="0" algn="l">
              <a:defRPr sz="1800">
                <a:solidFill>
                  <a:srgbClr val="000000"/>
                </a:solidFill>
              </a:defRPr>
            </a:pPr>
            <a:r>
              <a:rPr sz="2109" dirty="0"/>
              <a:t>“ ... </a:t>
            </a:r>
            <a:r>
              <a:rPr sz="2109" dirty="0" err="1"/>
              <a:t>En</a:t>
            </a:r>
            <a:r>
              <a:rPr sz="2109" dirty="0"/>
              <a:t> lo </a:t>
            </a:r>
            <a:r>
              <a:rPr sz="2109" dirty="0" err="1"/>
              <a:t>relativo</a:t>
            </a:r>
            <a:r>
              <a:rPr sz="2109" dirty="0"/>
              <a:t> al </a:t>
            </a:r>
            <a:r>
              <a:rPr sz="2109" dirty="0" err="1"/>
              <a:t>sistema</a:t>
            </a:r>
            <a:r>
              <a:rPr sz="2109" dirty="0"/>
              <a:t> </a:t>
            </a:r>
            <a:r>
              <a:rPr sz="2109" dirty="0" err="1"/>
              <a:t>mundial</a:t>
            </a:r>
            <a:r>
              <a:rPr sz="2109" dirty="0"/>
              <a:t>, la </a:t>
            </a:r>
            <a:r>
              <a:rPr sz="2109" dirty="0" err="1"/>
              <a:t>lucha</a:t>
            </a:r>
            <a:r>
              <a:rPr sz="2109" dirty="0"/>
              <a:t> </a:t>
            </a:r>
            <a:r>
              <a:rPr sz="2109" dirty="0" err="1"/>
              <a:t>debería</a:t>
            </a:r>
            <a:r>
              <a:rPr sz="2109" dirty="0"/>
              <a:t> </a:t>
            </a:r>
            <a:r>
              <a:rPr sz="2109" dirty="0" err="1"/>
              <a:t>aspirar</a:t>
            </a:r>
            <a:r>
              <a:rPr sz="2109" dirty="0"/>
              <a:t> a </a:t>
            </a:r>
            <a:r>
              <a:rPr sz="2109" dirty="0" err="1"/>
              <a:t>reconstruir</a:t>
            </a:r>
            <a:r>
              <a:rPr sz="2109" dirty="0"/>
              <a:t> o </a:t>
            </a:r>
            <a:r>
              <a:rPr sz="2109" dirty="0" err="1"/>
              <a:t>crear</a:t>
            </a:r>
            <a:r>
              <a:rPr sz="2109" dirty="0"/>
              <a:t>, con una </a:t>
            </a:r>
            <a:r>
              <a:rPr sz="2109" dirty="0" err="1"/>
              <a:t>lógica</a:t>
            </a:r>
            <a:r>
              <a:rPr sz="2109" dirty="0"/>
              <a:t> </a:t>
            </a:r>
            <a:r>
              <a:rPr sz="2109" dirty="0" err="1"/>
              <a:t>basada</a:t>
            </a:r>
            <a:r>
              <a:rPr sz="2109" dirty="0"/>
              <a:t> </a:t>
            </a:r>
            <a:r>
              <a:rPr sz="2109" dirty="0" err="1"/>
              <a:t>en</a:t>
            </a:r>
            <a:r>
              <a:rPr sz="2109" dirty="0"/>
              <a:t> la </a:t>
            </a:r>
            <a:r>
              <a:rPr sz="2109" dirty="0" err="1"/>
              <a:t>negociación</a:t>
            </a:r>
            <a:r>
              <a:rPr sz="2109" dirty="0"/>
              <a:t>, </a:t>
            </a:r>
            <a:r>
              <a:rPr sz="2109" dirty="0" err="1"/>
              <a:t>grandes</a:t>
            </a:r>
            <a:r>
              <a:rPr sz="2109" dirty="0"/>
              <a:t> </a:t>
            </a:r>
            <a:r>
              <a:rPr sz="2109" dirty="0" err="1"/>
              <a:t>bloques</a:t>
            </a:r>
            <a:r>
              <a:rPr sz="2109" dirty="0"/>
              <a:t> </a:t>
            </a:r>
            <a:r>
              <a:rPr sz="2109" dirty="0" err="1"/>
              <a:t>regionales</a:t>
            </a:r>
            <a:r>
              <a:rPr sz="2109" dirty="0"/>
              <a:t> </a:t>
            </a:r>
            <a:r>
              <a:rPr sz="2109" dirty="0" err="1"/>
              <a:t>capaces</a:t>
            </a:r>
            <a:r>
              <a:rPr sz="2109" dirty="0"/>
              <a:t> de </a:t>
            </a:r>
            <a:r>
              <a:rPr sz="2109" dirty="0" err="1"/>
              <a:t>hacer</a:t>
            </a:r>
            <a:r>
              <a:rPr sz="2109" dirty="0"/>
              <a:t> </a:t>
            </a:r>
            <a:r>
              <a:rPr sz="2109" dirty="0" err="1"/>
              <a:t>frente</a:t>
            </a:r>
            <a:r>
              <a:rPr sz="2109" dirty="0"/>
              <a:t> a los </a:t>
            </a:r>
            <a:r>
              <a:rPr sz="2109" dirty="0" err="1"/>
              <a:t>desafíos</a:t>
            </a:r>
            <a:r>
              <a:rPr sz="2109" dirty="0"/>
              <a:t>. </a:t>
            </a:r>
            <a:r>
              <a:rPr sz="2109" dirty="0" err="1"/>
              <a:t>Esta</a:t>
            </a:r>
            <a:r>
              <a:rPr sz="2109" dirty="0"/>
              <a:t> </a:t>
            </a:r>
            <a:r>
              <a:rPr sz="2109" dirty="0" err="1"/>
              <a:t>reconstrucción</a:t>
            </a:r>
            <a:r>
              <a:rPr sz="2109" dirty="0"/>
              <a:t> </a:t>
            </a:r>
            <a:r>
              <a:rPr sz="2109" dirty="0" err="1"/>
              <a:t>debería</a:t>
            </a:r>
            <a:r>
              <a:rPr sz="2109" dirty="0"/>
              <a:t> </a:t>
            </a:r>
            <a:r>
              <a:rPr sz="2109" dirty="0" err="1"/>
              <a:t>operar</a:t>
            </a:r>
            <a:r>
              <a:rPr sz="2109" dirty="0"/>
              <a:t>, </a:t>
            </a:r>
            <a:r>
              <a:rPr sz="2109" dirty="0" err="1"/>
              <a:t>obviamente</a:t>
            </a:r>
            <a:r>
              <a:rPr sz="2109" dirty="0"/>
              <a:t>, </a:t>
            </a:r>
            <a:r>
              <a:rPr sz="2109" dirty="0" err="1"/>
              <a:t>en</a:t>
            </a:r>
            <a:r>
              <a:rPr sz="2109" dirty="0"/>
              <a:t> la </a:t>
            </a:r>
            <a:r>
              <a:rPr sz="2109" dirty="0" err="1"/>
              <a:t>esfera</a:t>
            </a:r>
            <a:r>
              <a:rPr sz="2109" dirty="0"/>
              <a:t> </a:t>
            </a:r>
            <a:r>
              <a:rPr sz="2109" dirty="0" err="1"/>
              <a:t>económica</a:t>
            </a:r>
            <a:r>
              <a:rPr sz="2109" dirty="0"/>
              <a:t>: </a:t>
            </a:r>
            <a:r>
              <a:rPr sz="2109" dirty="0" err="1"/>
              <a:t>conexiones</a:t>
            </a:r>
            <a:r>
              <a:rPr sz="2109" dirty="0"/>
              <a:t> </a:t>
            </a:r>
            <a:r>
              <a:rPr sz="2109" dirty="0" err="1"/>
              <a:t>relacionadas</a:t>
            </a:r>
            <a:r>
              <a:rPr sz="2109" dirty="0"/>
              <a:t> con los </a:t>
            </a:r>
            <a:r>
              <a:rPr sz="2109" dirty="0" err="1"/>
              <a:t>intercambios</a:t>
            </a:r>
            <a:r>
              <a:rPr sz="2109" dirty="0"/>
              <a:t> y la </a:t>
            </a:r>
            <a:r>
              <a:rPr sz="2109" dirty="0" err="1"/>
              <a:t>definición</a:t>
            </a:r>
            <a:r>
              <a:rPr sz="2109" dirty="0"/>
              <a:t> de </a:t>
            </a:r>
            <a:r>
              <a:rPr sz="2109" dirty="0" err="1"/>
              <a:t>modalidades</a:t>
            </a:r>
            <a:r>
              <a:rPr sz="2109" dirty="0"/>
              <a:t> </a:t>
            </a:r>
            <a:r>
              <a:rPr sz="2109" dirty="0" err="1"/>
              <a:t>operativas</a:t>
            </a:r>
            <a:r>
              <a:rPr sz="2109" dirty="0"/>
              <a:t> por </a:t>
            </a:r>
            <a:r>
              <a:rPr sz="2109" dirty="0" err="1"/>
              <a:t>nuevas</a:t>
            </a:r>
            <a:r>
              <a:rPr sz="2109" dirty="0"/>
              <a:t> </a:t>
            </a:r>
            <a:r>
              <a:rPr sz="2109" dirty="0" err="1"/>
              <a:t>instituciones</a:t>
            </a:r>
            <a:r>
              <a:rPr sz="2109" dirty="0"/>
              <a:t> </a:t>
            </a:r>
            <a:r>
              <a:rPr sz="2109" dirty="0" err="1"/>
              <a:t>financieras</a:t>
            </a:r>
            <a:r>
              <a:rPr sz="2109" dirty="0"/>
              <a:t>, </a:t>
            </a:r>
            <a:r>
              <a:rPr sz="2109" dirty="0" err="1"/>
              <a:t>científicas</a:t>
            </a:r>
            <a:r>
              <a:rPr sz="2109" dirty="0"/>
              <a:t>, </a:t>
            </a:r>
            <a:r>
              <a:rPr sz="2109" dirty="0" err="1"/>
              <a:t>monetarias</a:t>
            </a:r>
            <a:r>
              <a:rPr sz="2109" dirty="0"/>
              <a:t>, </a:t>
            </a:r>
            <a:r>
              <a:rPr sz="2109" dirty="0" err="1"/>
              <a:t>tecnológicas</a:t>
            </a:r>
            <a:r>
              <a:rPr sz="2109" dirty="0"/>
              <a:t>, </a:t>
            </a:r>
            <a:r>
              <a:rPr sz="2109" dirty="0" err="1"/>
              <a:t>comerciales</a:t>
            </a:r>
            <a:r>
              <a:rPr sz="2109" dirty="0"/>
              <a:t> y </a:t>
            </a:r>
            <a:r>
              <a:rPr sz="2109" dirty="0" err="1"/>
              <a:t>ambientales</a:t>
            </a:r>
            <a:r>
              <a:rPr sz="2109" dirty="0"/>
              <a:t> </a:t>
            </a:r>
            <a:r>
              <a:rPr sz="2109" dirty="0" err="1"/>
              <a:t>diseñadas</a:t>
            </a:r>
            <a:r>
              <a:rPr sz="2109" dirty="0"/>
              <a:t> para </a:t>
            </a:r>
            <a:r>
              <a:rPr sz="2109" dirty="0" err="1"/>
              <a:t>reemplazar</a:t>
            </a:r>
            <a:r>
              <a:rPr sz="2109" dirty="0"/>
              <a:t> al Banco Mundial, el </a:t>
            </a:r>
            <a:r>
              <a:rPr sz="2109" dirty="0" err="1"/>
              <a:t>Fondo</a:t>
            </a:r>
            <a:r>
              <a:rPr sz="2109" dirty="0"/>
              <a:t> </a:t>
            </a:r>
            <a:r>
              <a:rPr sz="2109" dirty="0" err="1"/>
              <a:t>Monetario</a:t>
            </a:r>
            <a:r>
              <a:rPr sz="2109" dirty="0"/>
              <a:t> </a:t>
            </a:r>
            <a:r>
              <a:rPr sz="2109" dirty="0" err="1"/>
              <a:t>Internacional</a:t>
            </a:r>
            <a:r>
              <a:rPr sz="2109" dirty="0"/>
              <a:t>, el GATT, el </a:t>
            </a:r>
            <a:r>
              <a:rPr sz="2109" dirty="0" err="1"/>
              <a:t>Acuerdo</a:t>
            </a:r>
            <a:r>
              <a:rPr sz="2109" dirty="0"/>
              <a:t> </a:t>
            </a:r>
            <a:r>
              <a:rPr sz="2109" dirty="0" err="1"/>
              <a:t>sobre</a:t>
            </a:r>
            <a:r>
              <a:rPr sz="2109" dirty="0"/>
              <a:t> </a:t>
            </a:r>
            <a:r>
              <a:rPr sz="2109" dirty="0" err="1"/>
              <a:t>Patentes</a:t>
            </a:r>
            <a:r>
              <a:rPr sz="2109" dirty="0"/>
              <a:t> y Derechos de Autor, etc. No </a:t>
            </a:r>
            <a:r>
              <a:rPr sz="2109" dirty="0" err="1"/>
              <a:t>habría</a:t>
            </a:r>
            <a:r>
              <a:rPr sz="2109" dirty="0"/>
              <a:t> que </a:t>
            </a:r>
            <a:r>
              <a:rPr sz="2109" dirty="0" err="1"/>
              <a:t>olvidar</a:t>
            </a:r>
            <a:r>
              <a:rPr sz="2109" dirty="0"/>
              <a:t> lo </a:t>
            </a:r>
            <a:r>
              <a:rPr sz="2109" dirty="0" err="1"/>
              <a:t>relativo</a:t>
            </a:r>
            <a:r>
              <a:rPr sz="2109" dirty="0"/>
              <a:t> a la </a:t>
            </a:r>
            <a:r>
              <a:rPr sz="2109" dirty="0" err="1"/>
              <a:t>organización</a:t>
            </a:r>
            <a:r>
              <a:rPr sz="2109" dirty="0"/>
              <a:t> </a:t>
            </a:r>
            <a:r>
              <a:rPr sz="2109" dirty="0" err="1"/>
              <a:t>política</a:t>
            </a:r>
            <a:r>
              <a:rPr sz="2109" dirty="0"/>
              <a:t>, lo que </a:t>
            </a:r>
            <a:r>
              <a:rPr sz="2109" dirty="0" err="1"/>
              <a:t>supondría</a:t>
            </a:r>
            <a:r>
              <a:rPr sz="2109" dirty="0"/>
              <a:t> </a:t>
            </a:r>
            <a:r>
              <a:rPr sz="2109" dirty="0" err="1"/>
              <a:t>renegociar</a:t>
            </a:r>
            <a:r>
              <a:rPr sz="2109" dirty="0"/>
              <a:t> el </a:t>
            </a:r>
            <a:r>
              <a:rPr sz="2109" dirty="0" err="1"/>
              <a:t>papel</a:t>
            </a:r>
            <a:r>
              <a:rPr sz="2109" dirty="0"/>
              <a:t> de las </a:t>
            </a:r>
            <a:r>
              <a:rPr sz="2109" dirty="0" err="1"/>
              <a:t>Naciones</a:t>
            </a:r>
            <a:r>
              <a:rPr sz="2109" dirty="0"/>
              <a:t> </a:t>
            </a:r>
            <a:r>
              <a:rPr sz="2109" dirty="0" err="1"/>
              <a:t>Unidas</a:t>
            </a:r>
            <a:r>
              <a:rPr sz="2109" dirty="0"/>
              <a:t>, </a:t>
            </a:r>
            <a:r>
              <a:rPr sz="2109" dirty="0" err="1"/>
              <a:t>todo</a:t>
            </a:r>
            <a:r>
              <a:rPr sz="2109" dirty="0"/>
              <a:t> </a:t>
            </a:r>
            <a:r>
              <a:rPr sz="2109" dirty="0" err="1"/>
              <a:t>ello</a:t>
            </a:r>
            <a:r>
              <a:rPr sz="2109" dirty="0"/>
              <a:t> </a:t>
            </a:r>
            <a:r>
              <a:rPr sz="2109" dirty="0" err="1"/>
              <a:t>en</a:t>
            </a:r>
            <a:r>
              <a:rPr sz="2109" dirty="0"/>
              <a:t> un </a:t>
            </a:r>
            <a:r>
              <a:rPr sz="2109" dirty="0" err="1"/>
              <a:t>proceso</a:t>
            </a:r>
            <a:r>
              <a:rPr sz="2109" dirty="0"/>
              <a:t> que </a:t>
            </a:r>
            <a:r>
              <a:rPr sz="2109" dirty="0" err="1"/>
              <a:t>concibo</a:t>
            </a:r>
            <a:r>
              <a:rPr sz="2109" dirty="0"/>
              <a:t> </a:t>
            </a:r>
            <a:r>
              <a:rPr sz="2109" dirty="0" err="1"/>
              <a:t>como</a:t>
            </a:r>
            <a:r>
              <a:rPr sz="2109" dirty="0"/>
              <a:t> una </a:t>
            </a:r>
            <a:r>
              <a:rPr sz="2109" dirty="0" err="1"/>
              <a:t>nueva</a:t>
            </a:r>
            <a:r>
              <a:rPr lang="es-ES" sz="2109" dirty="0"/>
              <a:t> </a:t>
            </a:r>
            <a:r>
              <a:rPr sz="2109" dirty="0" err="1"/>
              <a:t>estrategia</a:t>
            </a:r>
            <a:r>
              <a:rPr sz="2109" dirty="0"/>
              <a:t> multipolar de </a:t>
            </a:r>
            <a:r>
              <a:rPr sz="2109" dirty="0" err="1"/>
              <a:t>desvinculación</a:t>
            </a:r>
            <a:r>
              <a:rPr sz="2109" dirty="0"/>
              <a:t>.”</a:t>
            </a:r>
          </a:p>
        </p:txBody>
      </p:sp>
      <p:sp>
        <p:nvSpPr>
          <p:cNvPr id="3" name="Título 2">
            <a:extLst>
              <a:ext uri="{FF2B5EF4-FFF2-40B4-BE49-F238E27FC236}">
                <a16:creationId xmlns:a16="http://schemas.microsoft.com/office/drawing/2014/main" id="{F44FB123-0CBD-FA49-A33C-3358E69000BF}"/>
              </a:ext>
            </a:extLst>
          </p:cNvPr>
          <p:cNvSpPr>
            <a:spLocks noGrp="1"/>
          </p:cNvSpPr>
          <p:nvPr>
            <p:ph type="title"/>
          </p:nvPr>
        </p:nvSpPr>
        <p:spPr/>
        <p:txBody>
          <a:bodyPr/>
          <a:lstStyle/>
          <a:p>
            <a:r>
              <a:rPr lang="es-MX" dirty="0"/>
              <a:t>La desconexión</a:t>
            </a:r>
          </a:p>
        </p:txBody>
      </p:sp>
    </p:spTree>
    <p:extLst>
      <p:ext uri="{BB962C8B-B14F-4D97-AF65-F5344CB8AC3E}">
        <p14:creationId xmlns:p14="http://schemas.microsoft.com/office/powerpoint/2010/main" val="617151266"/>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p:nvPr/>
        </p:nvSpPr>
        <p:spPr>
          <a:xfrm>
            <a:off x="664798" y="2288169"/>
            <a:ext cx="8013236" cy="1695016"/>
          </a:xfrm>
          <a:prstGeom prst="rect">
            <a:avLst/>
          </a:prstGeom>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lgn="l">
              <a:defRPr sz="3000"/>
            </a:lvl1pPr>
          </a:lstStyle>
          <a:p>
            <a:pPr lvl="0">
              <a:defRPr sz="1800">
                <a:solidFill>
                  <a:srgbClr val="000000"/>
                </a:solidFill>
              </a:defRPr>
            </a:pPr>
            <a:r>
              <a:rPr sz="2109" dirty="0"/>
              <a:t>La </a:t>
            </a:r>
            <a:r>
              <a:rPr sz="2109" dirty="0" err="1"/>
              <a:t>desconexión</a:t>
            </a:r>
            <a:r>
              <a:rPr sz="2109" dirty="0"/>
              <a:t> </a:t>
            </a:r>
            <a:r>
              <a:rPr sz="2109" dirty="0" err="1"/>
              <a:t>implica</a:t>
            </a:r>
            <a:r>
              <a:rPr sz="2109" dirty="0"/>
              <a:t> que debe ser un </a:t>
            </a:r>
            <a:r>
              <a:rPr sz="2109" dirty="0" err="1"/>
              <a:t>proceso</a:t>
            </a:r>
            <a:r>
              <a:rPr sz="2109" dirty="0"/>
              <a:t> </a:t>
            </a:r>
            <a:r>
              <a:rPr sz="2109" dirty="0" err="1"/>
              <a:t>democrático</a:t>
            </a:r>
            <a:r>
              <a:rPr sz="2109" dirty="0"/>
              <a:t> </a:t>
            </a:r>
            <a:r>
              <a:rPr sz="2109" dirty="0" err="1"/>
              <a:t>porque</a:t>
            </a:r>
            <a:r>
              <a:rPr sz="2109" dirty="0"/>
              <a:t> debe </a:t>
            </a:r>
            <a:r>
              <a:rPr sz="2109" dirty="0" err="1"/>
              <a:t>incluirlas</a:t>
            </a:r>
            <a:r>
              <a:rPr sz="2109" dirty="0"/>
              <a:t> </a:t>
            </a:r>
            <a:r>
              <a:rPr sz="2109" dirty="0" err="1"/>
              <a:t>aspiraciones</a:t>
            </a:r>
            <a:r>
              <a:rPr sz="2109" dirty="0"/>
              <a:t> de las </a:t>
            </a:r>
            <a:r>
              <a:rPr sz="2109" dirty="0" err="1"/>
              <a:t>clases</a:t>
            </a:r>
            <a:r>
              <a:rPr sz="2109" dirty="0"/>
              <a:t> </a:t>
            </a:r>
            <a:r>
              <a:rPr sz="2109" dirty="0" err="1"/>
              <a:t>populares</a:t>
            </a:r>
            <a:r>
              <a:rPr sz="2109" dirty="0"/>
              <a:t> ante la crisis actual. Dentro de </a:t>
            </a:r>
            <a:r>
              <a:rPr sz="2109" dirty="0" err="1"/>
              <a:t>este</a:t>
            </a:r>
            <a:r>
              <a:rPr sz="2109" dirty="0"/>
              <a:t> </a:t>
            </a:r>
            <a:r>
              <a:rPr sz="2109" dirty="0" err="1"/>
              <a:t>proceso</a:t>
            </a:r>
            <a:r>
              <a:rPr sz="2109" dirty="0"/>
              <a:t> se </a:t>
            </a:r>
            <a:r>
              <a:rPr sz="2109" dirty="0" err="1"/>
              <a:t>construira</a:t>
            </a:r>
            <a:r>
              <a:rPr sz="2109" dirty="0"/>
              <a:t>́ el </a:t>
            </a:r>
            <a:r>
              <a:rPr sz="2109" dirty="0" err="1"/>
              <a:t>poder</a:t>
            </a:r>
            <a:r>
              <a:rPr sz="2109" dirty="0"/>
              <a:t> social de las </a:t>
            </a:r>
            <a:r>
              <a:rPr sz="2109" dirty="0" err="1"/>
              <a:t>clases</a:t>
            </a:r>
            <a:r>
              <a:rPr sz="2109" dirty="0"/>
              <a:t> </a:t>
            </a:r>
            <a:r>
              <a:rPr sz="2109" dirty="0" err="1"/>
              <a:t>populares</a:t>
            </a:r>
            <a:r>
              <a:rPr sz="2109" dirty="0"/>
              <a:t> que </a:t>
            </a:r>
            <a:r>
              <a:rPr sz="2109" dirty="0" err="1"/>
              <a:t>guiarán</a:t>
            </a:r>
            <a:r>
              <a:rPr sz="2109" dirty="0"/>
              <a:t> el </a:t>
            </a:r>
            <a:r>
              <a:rPr sz="2109" dirty="0" err="1"/>
              <a:t>desarrollo</a:t>
            </a:r>
            <a:r>
              <a:rPr sz="2109" dirty="0"/>
              <a:t> </a:t>
            </a:r>
            <a:r>
              <a:rPr sz="2109" dirty="0" err="1"/>
              <a:t>económico</a:t>
            </a:r>
            <a:r>
              <a:rPr sz="2109" dirty="0"/>
              <a:t> y social.</a:t>
            </a:r>
          </a:p>
        </p:txBody>
      </p:sp>
      <p:sp>
        <p:nvSpPr>
          <p:cNvPr id="3" name="Título 2">
            <a:extLst>
              <a:ext uri="{FF2B5EF4-FFF2-40B4-BE49-F238E27FC236}">
                <a16:creationId xmlns:a16="http://schemas.microsoft.com/office/drawing/2014/main" id="{0D81042A-ABC1-E444-BF26-A17CD867B2D4}"/>
              </a:ext>
            </a:extLst>
          </p:cNvPr>
          <p:cNvSpPr>
            <a:spLocks noGrp="1"/>
          </p:cNvSpPr>
          <p:nvPr>
            <p:ph type="title"/>
          </p:nvPr>
        </p:nvSpPr>
        <p:spPr/>
        <p:txBody>
          <a:bodyPr/>
          <a:lstStyle/>
          <a:p>
            <a:r>
              <a:rPr lang="es-MX" dirty="0"/>
              <a:t>La desconexión</a:t>
            </a:r>
          </a:p>
        </p:txBody>
      </p:sp>
    </p:spTree>
    <p:extLst>
      <p:ext uri="{BB962C8B-B14F-4D97-AF65-F5344CB8AC3E}">
        <p14:creationId xmlns:p14="http://schemas.microsoft.com/office/powerpoint/2010/main" val="316338139"/>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Marta Harnecker (1937 – 2019)</a:t>
            </a:r>
          </a:p>
        </p:txBody>
      </p:sp>
      <p:pic>
        <p:nvPicPr>
          <p:cNvPr id="4" name="Imagen 3">
            <a:extLst>
              <a:ext uri="{FF2B5EF4-FFF2-40B4-BE49-F238E27FC236}">
                <a16:creationId xmlns:a16="http://schemas.microsoft.com/office/drawing/2014/main" id="{82B9D6FF-6E20-414D-BC16-8FD6B4DF435D}"/>
              </a:ext>
            </a:extLst>
          </p:cNvPr>
          <p:cNvPicPr>
            <a:picLocks noChangeAspect="1"/>
          </p:cNvPicPr>
          <p:nvPr/>
        </p:nvPicPr>
        <p:blipFill>
          <a:blip r:embed="rId2"/>
          <a:stretch>
            <a:fillRect/>
          </a:stretch>
        </p:blipFill>
        <p:spPr>
          <a:xfrm>
            <a:off x="2496412" y="1414501"/>
            <a:ext cx="3789417" cy="5055571"/>
          </a:xfrm>
          <a:prstGeom prst="rect">
            <a:avLst/>
          </a:prstGeom>
        </p:spPr>
      </p:pic>
    </p:spTree>
    <p:extLst>
      <p:ext uri="{BB962C8B-B14F-4D97-AF65-F5344CB8AC3E}">
        <p14:creationId xmlns:p14="http://schemas.microsoft.com/office/powerpoint/2010/main" val="10640753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Marta Harnecker (1937 – 2019)</a:t>
            </a:r>
          </a:p>
        </p:txBody>
      </p:sp>
      <p:sp>
        <p:nvSpPr>
          <p:cNvPr id="5" name="Rectángulo 4">
            <a:extLst>
              <a:ext uri="{FF2B5EF4-FFF2-40B4-BE49-F238E27FC236}">
                <a16:creationId xmlns:a16="http://schemas.microsoft.com/office/drawing/2014/main" id="{31619CD4-1C61-1843-8002-9415B106871C}"/>
              </a:ext>
            </a:extLst>
          </p:cNvPr>
          <p:cNvSpPr/>
          <p:nvPr/>
        </p:nvSpPr>
        <p:spPr>
          <a:xfrm>
            <a:off x="457201" y="1433008"/>
            <a:ext cx="8077199" cy="5262979"/>
          </a:xfrm>
          <a:prstGeom prst="rect">
            <a:avLst/>
          </a:prstGeom>
        </p:spPr>
        <p:txBody>
          <a:bodyPr wrap="square">
            <a:spAutoFit/>
          </a:bodyPr>
          <a:lstStyle/>
          <a:p>
            <a:endParaRPr lang="es-MX" sz="2400" dirty="0"/>
          </a:p>
          <a:p>
            <a:r>
              <a:rPr lang="es-MX" sz="2400" dirty="0"/>
              <a:t>Marxista consumada, discípula de Althusser.</a:t>
            </a:r>
          </a:p>
          <a:p>
            <a:endParaRPr lang="es-MX" sz="2400" dirty="0"/>
          </a:p>
          <a:p>
            <a:r>
              <a:rPr lang="es-MX" sz="2400" dirty="0"/>
              <a:t>Chilena que cooparó con la Unidad Popular.</a:t>
            </a:r>
          </a:p>
          <a:p>
            <a:endParaRPr lang="es-MX" sz="2400" dirty="0"/>
          </a:p>
          <a:p>
            <a:r>
              <a:rPr lang="es-MX" sz="2400" dirty="0"/>
              <a:t>Tiene una relectura de Marx muy interesante. </a:t>
            </a:r>
          </a:p>
          <a:p>
            <a:endParaRPr lang="es-MX" sz="2400" dirty="0"/>
          </a:p>
          <a:p>
            <a:r>
              <a:rPr lang="es-MX" sz="2400" dirty="0"/>
              <a:t>Se relaciona con el marxismo en tres dimensiones: (1) como militante socialista (recordemos que a su regreso de Francia se incorpora a las filas del Partido Socialista); (2) como catedrática universitaria; y (3) como pedagoga popular. </a:t>
            </a:r>
          </a:p>
          <a:p>
            <a:endParaRPr lang="es-MX" sz="2400" dirty="0"/>
          </a:p>
          <a:p>
            <a:endParaRPr lang="es-MX" sz="2400" dirty="0"/>
          </a:p>
        </p:txBody>
      </p:sp>
    </p:spTree>
    <p:extLst>
      <p:ext uri="{BB962C8B-B14F-4D97-AF65-F5344CB8AC3E}">
        <p14:creationId xmlns:p14="http://schemas.microsoft.com/office/powerpoint/2010/main" val="8726039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Marta Harnecker (1937 – 2019)</a:t>
            </a:r>
          </a:p>
        </p:txBody>
      </p:sp>
      <p:sp>
        <p:nvSpPr>
          <p:cNvPr id="5" name="Rectángulo 4">
            <a:extLst>
              <a:ext uri="{FF2B5EF4-FFF2-40B4-BE49-F238E27FC236}">
                <a16:creationId xmlns:a16="http://schemas.microsoft.com/office/drawing/2014/main" id="{31619CD4-1C61-1843-8002-9415B106871C}"/>
              </a:ext>
            </a:extLst>
          </p:cNvPr>
          <p:cNvSpPr/>
          <p:nvPr/>
        </p:nvSpPr>
        <p:spPr>
          <a:xfrm>
            <a:off x="457201" y="1433008"/>
            <a:ext cx="8077199" cy="3416320"/>
          </a:xfrm>
          <a:prstGeom prst="rect">
            <a:avLst/>
          </a:prstGeom>
        </p:spPr>
        <p:txBody>
          <a:bodyPr wrap="square">
            <a:spAutoFit/>
          </a:bodyPr>
          <a:lstStyle/>
          <a:p>
            <a:endParaRPr lang="es-MX" sz="2400" dirty="0"/>
          </a:p>
          <a:p>
            <a:endParaRPr lang="es-MX" sz="2400" dirty="0"/>
          </a:p>
          <a:p>
            <a:r>
              <a:rPr lang="es-MX" sz="2400" dirty="0"/>
              <a:t>Difundió el marxismo en América Latina, a través de su obra, principalmente en: Los Conceptos elementales del Materialismo Histórico y los Cuadernos de Educación Popular. </a:t>
            </a:r>
          </a:p>
          <a:p>
            <a:endParaRPr lang="es-MX" sz="2400" dirty="0"/>
          </a:p>
          <a:p>
            <a:r>
              <a:rPr lang="es-MX" sz="2400" dirty="0"/>
              <a:t>Vive el Golpe de Estado de Pinochet y se asila en Cuba.</a:t>
            </a:r>
          </a:p>
          <a:p>
            <a:endParaRPr lang="es-MX" sz="2400" dirty="0"/>
          </a:p>
        </p:txBody>
      </p:sp>
    </p:spTree>
    <p:extLst>
      <p:ext uri="{BB962C8B-B14F-4D97-AF65-F5344CB8AC3E}">
        <p14:creationId xmlns:p14="http://schemas.microsoft.com/office/powerpoint/2010/main" val="35493318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Marta Harnecker (1937 – 2019)</a:t>
            </a:r>
          </a:p>
        </p:txBody>
      </p:sp>
      <p:sp>
        <p:nvSpPr>
          <p:cNvPr id="5" name="Rectángulo 4">
            <a:extLst>
              <a:ext uri="{FF2B5EF4-FFF2-40B4-BE49-F238E27FC236}">
                <a16:creationId xmlns:a16="http://schemas.microsoft.com/office/drawing/2014/main" id="{31619CD4-1C61-1843-8002-9415B106871C}"/>
              </a:ext>
            </a:extLst>
          </p:cNvPr>
          <p:cNvSpPr/>
          <p:nvPr/>
        </p:nvSpPr>
        <p:spPr>
          <a:xfrm>
            <a:off x="457201" y="1820935"/>
            <a:ext cx="8077199" cy="4154984"/>
          </a:xfrm>
          <a:prstGeom prst="rect">
            <a:avLst/>
          </a:prstGeom>
        </p:spPr>
        <p:txBody>
          <a:bodyPr wrap="square">
            <a:spAutoFit/>
          </a:bodyPr>
          <a:lstStyle/>
          <a:p>
            <a:endParaRPr lang="es-MX" sz="2400" dirty="0"/>
          </a:p>
          <a:p>
            <a:r>
              <a:rPr lang="es-MX" sz="2400" dirty="0"/>
              <a:t>Su hipótesis es que el discurso teórico-político se articula en base a tres conceptos principales: Estado - Partido Político - Masas Populares. </a:t>
            </a:r>
          </a:p>
          <a:p>
            <a:endParaRPr lang="es-MX" sz="2400" dirty="0"/>
          </a:p>
          <a:p>
            <a:r>
              <a:rPr lang="es-MX" sz="2400" dirty="0"/>
              <a:t>En este entramado, el rol central era adjudicado al Partido Político como articulador de las otras dos categorías, puesto que él tenía como función principal conducir a las masas populares a la conquista del Poder Político y transformar el Estado para generar condiciones más favorables en la lucha por el socialismo.</a:t>
            </a:r>
          </a:p>
        </p:txBody>
      </p:sp>
    </p:spTree>
    <p:extLst>
      <p:ext uri="{BB962C8B-B14F-4D97-AF65-F5344CB8AC3E}">
        <p14:creationId xmlns:p14="http://schemas.microsoft.com/office/powerpoint/2010/main" val="39120048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Marta Harnecker (1937 – 2019)</a:t>
            </a:r>
          </a:p>
        </p:txBody>
      </p:sp>
      <p:sp>
        <p:nvSpPr>
          <p:cNvPr id="5" name="Rectángulo 4">
            <a:extLst>
              <a:ext uri="{FF2B5EF4-FFF2-40B4-BE49-F238E27FC236}">
                <a16:creationId xmlns:a16="http://schemas.microsoft.com/office/drawing/2014/main" id="{31619CD4-1C61-1843-8002-9415B106871C}"/>
              </a:ext>
            </a:extLst>
          </p:cNvPr>
          <p:cNvSpPr/>
          <p:nvPr/>
        </p:nvSpPr>
        <p:spPr>
          <a:xfrm>
            <a:off x="457201" y="1820935"/>
            <a:ext cx="8077199" cy="4524315"/>
          </a:xfrm>
          <a:prstGeom prst="rect">
            <a:avLst/>
          </a:prstGeom>
        </p:spPr>
        <p:txBody>
          <a:bodyPr wrap="square">
            <a:spAutoFit/>
          </a:bodyPr>
          <a:lstStyle/>
          <a:p>
            <a:endParaRPr lang="es-MX" sz="2400" dirty="0"/>
          </a:p>
          <a:p>
            <a:r>
              <a:rPr lang="es-MX" sz="2400" dirty="0"/>
              <a:t>Todo se sustentaba en la idea tradicional del marxismo de una sociedad de clases en conflicto, donde los Partidos Políticos eran las vanguardias de dichas clases. </a:t>
            </a:r>
          </a:p>
          <a:p>
            <a:endParaRPr lang="es-MX" sz="2400" dirty="0"/>
          </a:p>
          <a:p>
            <a:r>
              <a:rPr lang="es-MX" sz="2400" dirty="0"/>
              <a:t>Para Harnecker, “la expresión más completa de la lucha de clases es la lucha de los partidos políticos –que representan siempre los intereses de una clase determinada.” Las organizaciones sociales de las masas populares constituían un espacio parcial de lucha, una instancia menos profunda que la dimensión ocupada por los Partidos Políticos.</a:t>
            </a:r>
          </a:p>
        </p:txBody>
      </p:sp>
    </p:spTree>
    <p:extLst>
      <p:ext uri="{BB962C8B-B14F-4D97-AF65-F5344CB8AC3E}">
        <p14:creationId xmlns:p14="http://schemas.microsoft.com/office/powerpoint/2010/main" val="385016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696CBF09-130A-1849-BBBF-2962597C0856}"/>
              </a:ext>
            </a:extLst>
          </p:cNvPr>
          <p:cNvSpPr>
            <a:spLocks noGrp="1"/>
          </p:cNvSpPr>
          <p:nvPr>
            <p:ph type="title"/>
          </p:nvPr>
        </p:nvSpPr>
        <p:spPr>
          <a:xfrm>
            <a:off x="457201" y="552430"/>
            <a:ext cx="7556313" cy="1116106"/>
          </a:xfrm>
        </p:spPr>
        <p:txBody>
          <a:bodyPr/>
          <a:lstStyle/>
          <a:p>
            <a:r>
              <a:rPr lang="es-MX" dirty="0"/>
              <a:t>Marta Harnecker (1937 – 2019)</a:t>
            </a:r>
          </a:p>
        </p:txBody>
      </p:sp>
      <p:sp>
        <p:nvSpPr>
          <p:cNvPr id="5" name="Rectángulo 4">
            <a:extLst>
              <a:ext uri="{FF2B5EF4-FFF2-40B4-BE49-F238E27FC236}">
                <a16:creationId xmlns:a16="http://schemas.microsoft.com/office/drawing/2014/main" id="{31619CD4-1C61-1843-8002-9415B106871C}"/>
              </a:ext>
            </a:extLst>
          </p:cNvPr>
          <p:cNvSpPr/>
          <p:nvPr/>
        </p:nvSpPr>
        <p:spPr>
          <a:xfrm>
            <a:off x="457201" y="1820935"/>
            <a:ext cx="8077199" cy="3785652"/>
          </a:xfrm>
          <a:prstGeom prst="rect">
            <a:avLst/>
          </a:prstGeom>
        </p:spPr>
        <p:txBody>
          <a:bodyPr wrap="square">
            <a:spAutoFit/>
          </a:bodyPr>
          <a:lstStyle/>
          <a:p>
            <a:endParaRPr lang="es-MX" sz="2400" dirty="0"/>
          </a:p>
          <a:p>
            <a:r>
              <a:rPr lang="es-MX" sz="2400" dirty="0"/>
              <a:t>La experiencia recabada durante la Unidad Popular le permitió emitir una serie de reformulaciones con el fin de dar cuenta de las particularidades del continente latinoamericano. </a:t>
            </a:r>
          </a:p>
          <a:p>
            <a:endParaRPr lang="es-MX" sz="2400" dirty="0"/>
          </a:p>
          <a:p>
            <a:r>
              <a:rPr lang="es-MX" sz="2400" dirty="0"/>
              <a:t>La dialéctica constante entre la realidad y su pensamiento teórico es uno de los principales elementos que convirtió a Marta Harnecker en una intelectual de relevancia en la historia reciente de nuestro continente.</a:t>
            </a:r>
          </a:p>
        </p:txBody>
      </p:sp>
    </p:spTree>
    <p:extLst>
      <p:ext uri="{BB962C8B-B14F-4D97-AF65-F5344CB8AC3E}">
        <p14:creationId xmlns:p14="http://schemas.microsoft.com/office/powerpoint/2010/main" val="2191295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56991" y="1113447"/>
            <a:ext cx="7920880" cy="7109637"/>
          </a:xfrm>
          <a:prstGeom prst="rect">
            <a:avLst/>
          </a:prstGeom>
          <a:noFill/>
        </p:spPr>
        <p:txBody>
          <a:bodyPr wrap="square" rtlCol="0">
            <a:spAutoFit/>
          </a:bodyPr>
          <a:lstStyle/>
          <a:p>
            <a:r>
              <a:rPr lang="es-MX" sz="2400" dirty="0">
                <a:latin typeface="Arial"/>
                <a:cs typeface="Arial"/>
              </a:rPr>
              <a:t>La definición del colonialismo interno está originalmente ligada a fenómenos de conquista, en los que las poblaciones de nativos no son exterminadas y forman parte, primero del Estado colonizador y después del Estado que adquiere una independencia formal, o que inicia un proceso de liberación, de transición al socialismo, o de recolonización y regreso al capitalismo neoliberal. </a:t>
            </a:r>
          </a:p>
          <a:p>
            <a:endParaRPr lang="es-MX" sz="2400" dirty="0">
              <a:latin typeface="Arial"/>
              <a:cs typeface="Arial"/>
            </a:endParaRPr>
          </a:p>
          <a:p>
            <a:r>
              <a:rPr lang="es-MX" sz="2400" dirty="0">
                <a:latin typeface="Arial"/>
                <a:cs typeface="Arial"/>
              </a:rPr>
              <a:t>Los pueblos, minorías o naciones colonizadas por el Estado-Nación sufren condiciones semejantes a las que los caracterizan en el colonialismo y el neocolonialismo a nivel internacional.</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609779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Neomarxismo desde el Sur</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077199" cy="7478970"/>
          </a:xfrm>
          <a:prstGeom prst="rect">
            <a:avLst/>
          </a:prstGeom>
        </p:spPr>
        <p:txBody>
          <a:bodyPr wrap="square">
            <a:spAutoFit/>
          </a:bodyPr>
          <a:lstStyle/>
          <a:p>
            <a:endParaRPr lang="es-MX" sz="2400" dirty="0"/>
          </a:p>
          <a:p>
            <a:r>
              <a:rPr lang="es-MX" sz="2400" dirty="0"/>
              <a:t>RESUMIENDO …</a:t>
            </a:r>
          </a:p>
          <a:p>
            <a:endParaRPr lang="es-MX" sz="2400" dirty="0"/>
          </a:p>
          <a:p>
            <a:r>
              <a:rPr lang="es-MX" sz="2400" dirty="0"/>
              <a:t>Pablo González Casanova – La visión del colonialismo interno y la construcción del alternativas desde el humanismo.</a:t>
            </a:r>
          </a:p>
          <a:p>
            <a:endParaRPr lang="es-MX" sz="2400" dirty="0"/>
          </a:p>
          <a:p>
            <a:r>
              <a:rPr lang="es-MX" sz="2400" dirty="0"/>
              <a:t>Samir Amín – El imperialismo hoy y la desconexión  </a:t>
            </a:r>
          </a:p>
          <a:p>
            <a:endParaRPr lang="es-MX" sz="2400" dirty="0"/>
          </a:p>
          <a:p>
            <a:r>
              <a:rPr lang="es-MX" sz="2400" dirty="0"/>
              <a:t>Martha Harnecker – La praxis militante y la educación marxista.</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6429045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
        <p:nvSpPr>
          <p:cNvPr id="9" name="Título 1">
            <a:extLst>
              <a:ext uri="{FF2B5EF4-FFF2-40B4-BE49-F238E27FC236}">
                <a16:creationId xmlns:a16="http://schemas.microsoft.com/office/drawing/2014/main" id="{2E6C4136-436F-3D4D-A884-117803F2897F}"/>
              </a:ext>
            </a:extLst>
          </p:cNvPr>
          <p:cNvSpPr>
            <a:spLocks noGrp="1"/>
          </p:cNvSpPr>
          <p:nvPr>
            <p:ph type="ctrTitle"/>
          </p:nvPr>
        </p:nvSpPr>
        <p:spPr>
          <a:xfrm>
            <a:off x="900545" y="4624668"/>
            <a:ext cx="7938655" cy="933450"/>
          </a:xfrm>
        </p:spPr>
        <p:txBody>
          <a:bodyPr>
            <a:normAutofit/>
          </a:bodyPr>
          <a:lstStyle/>
          <a:p>
            <a:pPr algn="r"/>
            <a:r>
              <a:rPr lang="es-ES" dirty="0"/>
              <a:t>MUCHAS GRACIAS</a:t>
            </a:r>
          </a:p>
        </p:txBody>
      </p:sp>
    </p:spTree>
    <p:extLst>
      <p:ext uri="{BB962C8B-B14F-4D97-AF65-F5344CB8AC3E}">
        <p14:creationId xmlns:p14="http://schemas.microsoft.com/office/powerpoint/2010/main" val="1097627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87016" y="1091386"/>
            <a:ext cx="8856984" cy="6740306"/>
          </a:xfrm>
          <a:prstGeom prst="rect">
            <a:avLst/>
          </a:prstGeom>
          <a:noFill/>
        </p:spPr>
        <p:txBody>
          <a:bodyPr wrap="square" rtlCol="0">
            <a:spAutoFit/>
          </a:bodyPr>
          <a:lstStyle/>
          <a:p>
            <a:r>
              <a:rPr lang="es-MX" sz="2400" b="1" dirty="0">
                <a:latin typeface="Arial"/>
                <a:cs typeface="Arial"/>
              </a:rPr>
              <a:t>Características</a:t>
            </a:r>
          </a:p>
          <a:p>
            <a:endParaRPr lang="es-MX" sz="2400" dirty="0">
              <a:latin typeface="Arial"/>
              <a:cs typeface="Arial"/>
            </a:endParaRPr>
          </a:p>
          <a:p>
            <a:pPr marL="457200" indent="-457200">
              <a:buAutoNum type="arabicPeriod"/>
            </a:pPr>
            <a:r>
              <a:rPr lang="es-MX" sz="2400" dirty="0">
                <a:latin typeface="Arial"/>
                <a:cs typeface="Arial"/>
              </a:rPr>
              <a:t>Habitan en un territorio sin gobierno propio. </a:t>
            </a:r>
          </a:p>
          <a:p>
            <a:endParaRPr lang="es-MX" sz="2400" dirty="0">
              <a:latin typeface="Arial"/>
              <a:cs typeface="Arial"/>
            </a:endParaRPr>
          </a:p>
          <a:p>
            <a:r>
              <a:rPr lang="es-MX" sz="2400" dirty="0">
                <a:latin typeface="Arial"/>
                <a:cs typeface="Arial"/>
              </a:rPr>
              <a:t>2. Se encuentran en situación de desigualdad frente a las élites dominantes y las clases que las integran. </a:t>
            </a:r>
          </a:p>
          <a:p>
            <a:endParaRPr lang="es-MX" sz="2400" dirty="0">
              <a:latin typeface="Arial"/>
              <a:cs typeface="Arial"/>
            </a:endParaRPr>
          </a:p>
          <a:p>
            <a:r>
              <a:rPr lang="es-MX" sz="2400" dirty="0">
                <a:latin typeface="Arial"/>
                <a:cs typeface="Arial"/>
              </a:rPr>
              <a:t>3. La administración y responsabilidad jurídico-política concierne a las etnias dominantes, a las burguesías y oligarquías del gobierno central, o a los aliados y subordinados del mismo.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258623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248784" y="1132933"/>
            <a:ext cx="7869979" cy="4893647"/>
          </a:xfrm>
          <a:prstGeom prst="rect">
            <a:avLst/>
          </a:prstGeom>
          <a:noFill/>
        </p:spPr>
        <p:txBody>
          <a:bodyPr wrap="square" rtlCol="0">
            <a:spAutoFit/>
          </a:bodyPr>
          <a:lstStyle/>
          <a:p>
            <a:r>
              <a:rPr lang="es-MX" sz="2400" dirty="0">
                <a:latin typeface="Arial"/>
                <a:cs typeface="Arial"/>
              </a:rPr>
              <a:t>4. Sus habitantes no participan en los más altos cargos políticos y militares del gobierno central, salvo en condición de “asimilados”. </a:t>
            </a:r>
          </a:p>
          <a:p>
            <a:endParaRPr lang="es-MX" sz="2400" dirty="0">
              <a:latin typeface="Arial"/>
              <a:cs typeface="Arial"/>
            </a:endParaRPr>
          </a:p>
          <a:p>
            <a:r>
              <a:rPr lang="es-MX" sz="2400" dirty="0">
                <a:latin typeface="Arial"/>
                <a:cs typeface="Arial"/>
              </a:rPr>
              <a:t>5. Los derechos de sus habitantes, su situación económica, política social y cultural son regulados e impuestos por el gobierno central.</a:t>
            </a:r>
          </a:p>
          <a:p>
            <a:endParaRPr lang="es-MX" sz="2400" dirty="0">
              <a:latin typeface="Arial"/>
              <a:cs typeface="Arial"/>
            </a:endParaRPr>
          </a:p>
          <a:p>
            <a:r>
              <a:rPr lang="es-MX" sz="2400" dirty="0">
                <a:latin typeface="Arial"/>
                <a:cs typeface="Arial"/>
              </a:rPr>
              <a:t>6. En general, los “colonizados” en el interior de un Estado-Nación pertenecen a una “raza” distinta a la que domina en el gobierno nacional, y que es considerada “inferior” o, a lo sumo, convertida en un símbolo “liberador” que forma parte de la demagogia estatal. </a:t>
            </a:r>
          </a:p>
        </p:txBody>
      </p:sp>
    </p:spTree>
    <p:extLst>
      <p:ext uri="{BB962C8B-B14F-4D97-AF65-F5344CB8AC3E}">
        <p14:creationId xmlns:p14="http://schemas.microsoft.com/office/powerpoint/2010/main" val="1080208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467544" y="1595021"/>
            <a:ext cx="8091652" cy="5262979"/>
          </a:xfrm>
          <a:prstGeom prst="rect">
            <a:avLst/>
          </a:prstGeom>
          <a:noFill/>
        </p:spPr>
        <p:txBody>
          <a:bodyPr wrap="square" rtlCol="0">
            <a:spAutoFit/>
          </a:bodyPr>
          <a:lstStyle/>
          <a:p>
            <a:r>
              <a:rPr lang="es-MX" sz="2400" dirty="0">
                <a:latin typeface="Arial"/>
                <a:cs typeface="Arial"/>
              </a:rPr>
              <a:t>7. La mayoría de los colonizados pertenece a una cultura distinta y habla una lengua distinta de la “nacional”. Si como afirmara Marx “un país se enriquece a expensas de otro país” al igual que “una clase se enriquece a expensas de otra clase”, en muchos Estados-Nación que provienen de la conquista de territorios, llámense Imperios o Repúblicas, a esas dos formas de enriquecimiento se añaden las del colonialismo interno.</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1986122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Metodología avanzada</a:t>
            </a:r>
          </a:p>
          <a:p>
            <a:endParaRPr lang="es-MX" sz="1600" dirty="0">
              <a:solidFill>
                <a:schemeClr val="bg1"/>
              </a:solidFill>
              <a:latin typeface="Sansation" pitchFamily="2" charset="0"/>
            </a:endParaRPr>
          </a:p>
        </p:txBody>
      </p:sp>
      <p:sp>
        <p:nvSpPr>
          <p:cNvPr id="3" name="CuadroTexto 2"/>
          <p:cNvSpPr txBox="1"/>
          <p:nvPr/>
        </p:nvSpPr>
        <p:spPr>
          <a:xfrm>
            <a:off x="395536" y="1340768"/>
            <a:ext cx="8496944" cy="6001642"/>
          </a:xfrm>
          <a:prstGeom prst="rect">
            <a:avLst/>
          </a:prstGeom>
          <a:noFill/>
        </p:spPr>
        <p:txBody>
          <a:bodyPr wrap="square" rtlCol="0">
            <a:spAutoFit/>
          </a:bodyPr>
          <a:lstStyle/>
          <a:p>
            <a:r>
              <a:rPr lang="es-MX" sz="2400" dirty="0">
                <a:latin typeface="Arial"/>
                <a:cs typeface="Arial"/>
              </a:rPr>
              <a:t>Y no solo se refiere al colonialismo dentro de un Estado Nación, sino también a la colonización que está a cargo tanto del capital nacional como del extranjero. </a:t>
            </a:r>
          </a:p>
          <a:p>
            <a:endParaRPr lang="es-MX" sz="2400" dirty="0">
              <a:latin typeface="Arial"/>
              <a:cs typeface="Arial"/>
            </a:endParaRPr>
          </a:p>
          <a:p>
            <a:r>
              <a:rPr lang="es-MX" sz="2400" dirty="0">
                <a:latin typeface="Arial"/>
                <a:cs typeface="Arial"/>
              </a:rPr>
              <a:t>Colonialización internacional y colonización interior tienden a realizar expropiaciones y despojos de territorios y propiedades agrarias existentes, y contribuyen a la proletarización o empobrecimiento por depredación, desempleo, bajos salarios, de la población y de los trabajadores de las zonas subyugadas. </a:t>
            </a: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MX" sz="2400" dirty="0">
              <a:latin typeface="Arial"/>
              <a:cs typeface="Arial"/>
            </a:endParaRPr>
          </a:p>
          <a:p>
            <a:endParaRPr lang="es-ES" sz="2400" dirty="0">
              <a:latin typeface="Arial"/>
              <a:cs typeface="Arial"/>
            </a:endParaRPr>
          </a:p>
        </p:txBody>
      </p:sp>
    </p:spTree>
    <p:extLst>
      <p:ext uri="{BB962C8B-B14F-4D97-AF65-F5344CB8AC3E}">
        <p14:creationId xmlns:p14="http://schemas.microsoft.com/office/powerpoint/2010/main" val="550570016"/>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2638</TotalTime>
  <Words>3973</Words>
  <Application>Microsoft Macintosh PowerPoint</Application>
  <PresentationFormat>Presentación en pantalla (4:3)</PresentationFormat>
  <Paragraphs>346</Paragraphs>
  <Slides>51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51</vt:i4>
      </vt:variant>
    </vt:vector>
  </HeadingPairs>
  <TitlesOfParts>
    <vt:vector size="55" baseType="lpstr">
      <vt:lpstr>Arial</vt:lpstr>
      <vt:lpstr>Sansation</vt:lpstr>
      <vt:lpstr>Wingdings</vt:lpstr>
      <vt:lpstr>Tema1</vt:lpstr>
      <vt:lpstr>NEOMARXISMO DESDE EL SUR</vt:lpstr>
      <vt:lpstr>El Neomarxismo desde el Sur</vt:lpstr>
      <vt:lpstr>Pablo González Casanova (1922)</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Samir Amín (1931 – 2018)</vt:lpstr>
      <vt:lpstr>Presentación de PowerPoint</vt:lpstr>
      <vt:lpstr>El capitalismo</vt:lpstr>
      <vt:lpstr>La acumulación</vt:lpstr>
      <vt:lpstr>Centros y periferias</vt:lpstr>
      <vt:lpstr>Centros</vt:lpstr>
      <vt:lpstr>Perisferias</vt:lpstr>
      <vt:lpstr>Acumulación autocentrada</vt:lpstr>
      <vt:lpstr>Acumulación autocentrada</vt:lpstr>
      <vt:lpstr>Alienación economicista</vt:lpstr>
      <vt:lpstr>Imperialismo</vt:lpstr>
      <vt:lpstr>La tríada imperialista</vt:lpstr>
      <vt:lpstr>Los 5 monopolios</vt:lpstr>
      <vt:lpstr>Los 5 monopolios</vt:lpstr>
      <vt:lpstr>Los 5 monopolios</vt:lpstr>
      <vt:lpstr>La ley del valor mundializada</vt:lpstr>
      <vt:lpstr>El capitalismo actual</vt:lpstr>
      <vt:lpstr>El capitalismo actual</vt:lpstr>
      <vt:lpstr>La desconexión</vt:lpstr>
      <vt:lpstr>La desconexión</vt:lpstr>
      <vt:lpstr>Marta Harnecker (1937 – 2019)</vt:lpstr>
      <vt:lpstr>Marta Harnecker (1937 – 2019)</vt:lpstr>
      <vt:lpstr>Marta Harnecker (1937 – 2019)</vt:lpstr>
      <vt:lpstr>Marta Harnecker (1937 – 2019)</vt:lpstr>
      <vt:lpstr>Marta Harnecker (1937 – 2019)</vt:lpstr>
      <vt:lpstr>Marta Harnecker (1937 – 2019)</vt:lpstr>
      <vt:lpstr>El Neomarxismo desde el Sur</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IMPORTANCIA DE LA FUNDAMENTACIÓN TEÓRICA EN LA INTERVENCIÓN SOCIAL</dc:title>
  <dc:creator>Dra. Juana E. Suárez Conejero</dc:creator>
  <cp:lastModifiedBy>Dra. Juana E. Suárez Conejero</cp:lastModifiedBy>
  <cp:revision>93</cp:revision>
  <dcterms:created xsi:type="dcterms:W3CDTF">2020-08-25T23:47:16Z</dcterms:created>
  <dcterms:modified xsi:type="dcterms:W3CDTF">2020-11-16T22:37:12Z</dcterms:modified>
</cp:coreProperties>
</file>