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77" r:id="rId4"/>
    <p:sldId id="259" r:id="rId5"/>
    <p:sldId id="258" r:id="rId6"/>
    <p:sldId id="261" r:id="rId7"/>
    <p:sldId id="262" r:id="rId8"/>
    <p:sldId id="263" r:id="rId9"/>
    <p:sldId id="264" r:id="rId10"/>
    <p:sldId id="265" r:id="rId11"/>
    <p:sldId id="266" r:id="rId12"/>
    <p:sldId id="267" r:id="rId13"/>
    <p:sldId id="271" r:id="rId14"/>
    <p:sldId id="273" r:id="rId15"/>
    <p:sldId id="274" r:id="rId16"/>
    <p:sldId id="278" r:id="rId17"/>
    <p:sldId id="280" r:id="rId18"/>
    <p:sldId id="281" r:id="rId19"/>
    <p:sldId id="282" r:id="rId20"/>
    <p:sldId id="283" r:id="rId21"/>
    <p:sldId id="284" r:id="rId22"/>
    <p:sldId id="285" r:id="rId23"/>
    <p:sldId id="286" r:id="rId24"/>
    <p:sldId id="287" r:id="rId25"/>
    <p:sldId id="288" r:id="rId26"/>
    <p:sldId id="289" r:id="rId27"/>
    <p:sldId id="290" r:id="rId28"/>
    <p:sldId id="307" r:id="rId29"/>
    <p:sldId id="309" r:id="rId30"/>
    <p:sldId id="308" r:id="rId31"/>
    <p:sldId id="291" r:id="rId32"/>
    <p:sldId id="292" r:id="rId33"/>
    <p:sldId id="275" r:id="rId34"/>
    <p:sldId id="276" r:id="rId35"/>
    <p:sldId id="279" r:id="rId36"/>
    <p:sldId id="298" r:id="rId37"/>
    <p:sldId id="299" r:id="rId38"/>
    <p:sldId id="301" r:id="rId39"/>
    <p:sldId id="302" r:id="rId40"/>
    <p:sldId id="303" r:id="rId41"/>
    <p:sldId id="304" r:id="rId42"/>
    <p:sldId id="305" r:id="rId43"/>
    <p:sldId id="306" r:id="rId44"/>
    <p:sldId id="260" r:id="rId45"/>
    <p:sldId id="294" r:id="rId46"/>
    <p:sldId id="310"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9"/>
  </p:normalViewPr>
  <p:slideViewPr>
    <p:cSldViewPr snapToGrid="0" snapToObjects="1">
      <p:cViewPr varScale="1">
        <p:scale>
          <a:sx n="92" d="100"/>
          <a:sy n="92" d="100"/>
        </p:scale>
        <p:origin x="166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_tradnl"/>
              <a:t>Clic para editar título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Thursday, November 26,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Thursday, November 26,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_tradnl"/>
              <a:t>Clic para editar título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Thursday, November 26,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Content Placeholder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Thursday, November 26,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_tradnl"/>
              <a:t>Clic para editar título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p:txBody>
          <a:bodyPr/>
          <a:lstStyle/>
          <a:p>
            <a:fld id="{9933D019-A32C-4EAD-B8E6-DBDA699692FD}" type="datetime2">
              <a:rPr lang="en-US" smtClean="0"/>
              <a:t>Thursday, November 26, 2020</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Thursday, November 26,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a:t>Clic para editar título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Thursday, November 26, 2020</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‹Nº›</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Thursday, November 26, 2020</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Thursday, November 26, 2020</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_tradnl"/>
              <a:t>Clic para editar título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3FE976D3-5B7F-4300-ABED-C91F1B2AE209}" type="datetime2">
              <a:rPr lang="en-US" smtClean="0"/>
              <a:t>Thursday, November 26,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_tradnl"/>
              <a:t>Clic para editar título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EBDC1E59-17DD-41CE-97CA-624A472382D4}" type="datetime2">
              <a:rPr lang="en-US" smtClean="0"/>
              <a:t>Thursday, November 26, 2020</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_tradnl"/>
              <a:t>Clic para editar título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Thursday, November 26, 2020</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‹Nº›</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err="1"/>
              <a:t>michel</a:t>
            </a:r>
            <a:r>
              <a:rPr lang="es-ES" dirty="0"/>
              <a:t> </a:t>
            </a:r>
            <a:r>
              <a:rPr lang="es-ES" dirty="0" err="1"/>
              <a:t>foucault</a:t>
            </a:r>
            <a:endParaRPr lang="es-ES" dirty="0"/>
          </a:p>
        </p:txBody>
      </p:sp>
      <p:sp>
        <p:nvSpPr>
          <p:cNvPr id="4" name="CuadroTexto 3"/>
          <p:cNvSpPr txBox="1"/>
          <p:nvPr/>
        </p:nvSpPr>
        <p:spPr>
          <a:xfrm>
            <a:off x="4072722" y="4228353"/>
            <a:ext cx="4461678" cy="461665"/>
          </a:xfrm>
          <a:prstGeom prst="rect">
            <a:avLst/>
          </a:prstGeom>
          <a:noFill/>
        </p:spPr>
        <p:txBody>
          <a:bodyPr wrap="none" rtlCol="0">
            <a:spAutoFit/>
          </a:bodyPr>
          <a:lstStyle/>
          <a:p>
            <a:r>
              <a:rPr lang="es-ES" sz="2400" dirty="0"/>
              <a:t>Dra. Juana E. Suárez Conejero</a:t>
            </a:r>
          </a:p>
        </p:txBody>
      </p:sp>
    </p:spTree>
    <p:extLst>
      <p:ext uri="{BB962C8B-B14F-4D97-AF65-F5344CB8AC3E}">
        <p14:creationId xmlns:p14="http://schemas.microsoft.com/office/powerpoint/2010/main" val="3885401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Maestros de la Sospecha</a:t>
            </a:r>
          </a:p>
        </p:txBody>
      </p:sp>
      <p:sp>
        <p:nvSpPr>
          <p:cNvPr id="3" name="Marcador de contenido 2"/>
          <p:cNvSpPr>
            <a:spLocks noGrp="1"/>
          </p:cNvSpPr>
          <p:nvPr>
            <p:ph idx="1"/>
          </p:nvPr>
        </p:nvSpPr>
        <p:spPr/>
        <p:txBody>
          <a:bodyPr>
            <a:normAutofit/>
          </a:bodyPr>
          <a:lstStyle/>
          <a:p>
            <a:pPr marL="0" indent="0">
              <a:buNone/>
            </a:pPr>
            <a:r>
              <a:rPr lang="es-ES" dirty="0"/>
              <a:t>Estos tres pensadores develan la falsedad de la conciencia y </a:t>
            </a:r>
            <a:r>
              <a:rPr lang="es-ES" dirty="0" err="1"/>
              <a:t>decontruyen</a:t>
            </a:r>
            <a:r>
              <a:rPr lang="es-ES" dirty="0"/>
              <a:t> todo ese imaginario de la realidad social. </a:t>
            </a:r>
          </a:p>
          <a:p>
            <a:pPr marL="0" indent="0">
              <a:buNone/>
            </a:pPr>
            <a:endParaRPr lang="es-ES" dirty="0"/>
          </a:p>
          <a:p>
            <a:pPr marL="0" indent="0">
              <a:buNone/>
            </a:pPr>
            <a:r>
              <a:rPr lang="es-ES" dirty="0"/>
              <a:t>Nietzsche </a:t>
            </a:r>
            <a:r>
              <a:rPr lang="es-ES" dirty="0" err="1"/>
              <a:t>deconstruye</a:t>
            </a:r>
            <a:r>
              <a:rPr lang="es-ES" dirty="0"/>
              <a:t> la moral.</a:t>
            </a:r>
          </a:p>
          <a:p>
            <a:pPr marL="0" indent="0">
              <a:buNone/>
            </a:pPr>
            <a:r>
              <a:rPr lang="es-ES" dirty="0"/>
              <a:t>Freud </a:t>
            </a:r>
            <a:r>
              <a:rPr lang="es-ES" dirty="0" err="1"/>
              <a:t>deconstruye</a:t>
            </a:r>
            <a:r>
              <a:rPr lang="es-ES" dirty="0"/>
              <a:t> la conciencia y la sexualidad.</a:t>
            </a:r>
          </a:p>
          <a:p>
            <a:pPr marL="0" indent="0">
              <a:buNone/>
            </a:pPr>
            <a:r>
              <a:rPr lang="es-ES" dirty="0"/>
              <a:t>Marx </a:t>
            </a:r>
            <a:r>
              <a:rPr lang="es-ES" dirty="0" err="1"/>
              <a:t>deconstruye</a:t>
            </a:r>
            <a:r>
              <a:rPr lang="es-ES" dirty="0"/>
              <a:t> el orden económico, político, cultural y moral.</a:t>
            </a:r>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775252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¿Quiénes inspiran a Foucault?</a:t>
            </a:r>
          </a:p>
        </p:txBody>
      </p:sp>
      <p:sp>
        <p:nvSpPr>
          <p:cNvPr id="3" name="Marcador de contenido 2"/>
          <p:cNvSpPr>
            <a:spLocks noGrp="1"/>
          </p:cNvSpPr>
          <p:nvPr>
            <p:ph idx="1"/>
          </p:nvPr>
        </p:nvSpPr>
        <p:spPr>
          <a:xfrm>
            <a:off x="457200" y="1764553"/>
            <a:ext cx="8229600" cy="4876800"/>
          </a:xfrm>
        </p:spPr>
        <p:txBody>
          <a:bodyPr>
            <a:normAutofit/>
          </a:bodyPr>
          <a:lstStyle/>
          <a:p>
            <a:pPr marL="0" indent="0">
              <a:buNone/>
            </a:pPr>
            <a:r>
              <a:rPr lang="es-ES" dirty="0"/>
              <a:t>Además de los Maestros de la Sospecha otros pensadores inspiran a Foucault:</a:t>
            </a:r>
          </a:p>
          <a:p>
            <a:pPr marL="0" indent="0">
              <a:buNone/>
            </a:pPr>
            <a:endParaRPr lang="es-ES" dirty="0"/>
          </a:p>
          <a:p>
            <a:pPr marL="0" indent="0">
              <a:buNone/>
            </a:pPr>
            <a:r>
              <a:rPr lang="es-ES" dirty="0"/>
              <a:t>Heidegger (Occidente se olvidó del Ser).</a:t>
            </a:r>
          </a:p>
          <a:p>
            <a:pPr marL="0" indent="0">
              <a:buNone/>
            </a:pPr>
            <a:endParaRPr lang="es-ES" dirty="0"/>
          </a:p>
          <a:p>
            <a:pPr marL="0" indent="0">
              <a:buNone/>
            </a:pPr>
            <a:r>
              <a:rPr lang="es-ES" dirty="0"/>
              <a:t>Sartre (existencialismo </a:t>
            </a:r>
            <a:r>
              <a:rPr lang="mr-IN" dirty="0"/>
              <a:t>–</a:t>
            </a:r>
            <a:r>
              <a:rPr lang="es-ES" dirty="0"/>
              <a:t> fueron contemporáneos).</a:t>
            </a:r>
          </a:p>
          <a:p>
            <a:pPr marL="0" indent="0">
              <a:buNone/>
            </a:pPr>
            <a:endParaRPr lang="es-ES" dirty="0"/>
          </a:p>
          <a:p>
            <a:pPr marL="0" indent="0">
              <a:buNone/>
            </a:pPr>
            <a:r>
              <a:rPr lang="es-ES" dirty="0"/>
              <a:t>Lacan (retoma a Freud y lo vincula con la lingüística: solo es posible </a:t>
            </a:r>
            <a:r>
              <a:rPr lang="es-ES" dirty="0" err="1"/>
              <a:t>deconstruir</a:t>
            </a:r>
            <a:r>
              <a:rPr lang="es-ES" dirty="0"/>
              <a:t> si comprendemos el profundo significado de las palabras).</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391001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¿A qué inspiran a Foucault?</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a:t>Foucault encuentra en todos estos autores una misma temática implícita: EL PODER</a:t>
            </a:r>
          </a:p>
          <a:p>
            <a:pPr marL="0" indent="0">
              <a:buNone/>
            </a:pPr>
            <a:endParaRPr lang="es-ES" dirty="0"/>
          </a:p>
          <a:p>
            <a:pPr marL="0" indent="0">
              <a:buNone/>
            </a:pPr>
            <a:r>
              <a:rPr lang="es-ES" dirty="0"/>
              <a:t>La moral para explicar el poder.</a:t>
            </a:r>
          </a:p>
          <a:p>
            <a:pPr marL="0" indent="0">
              <a:buNone/>
            </a:pPr>
            <a:endParaRPr lang="es-ES" dirty="0"/>
          </a:p>
          <a:p>
            <a:pPr marL="0" indent="0">
              <a:buNone/>
            </a:pPr>
            <a:r>
              <a:rPr lang="es-ES" dirty="0"/>
              <a:t>La sexualidad y la conciencia para explicar el poder.</a:t>
            </a:r>
          </a:p>
          <a:p>
            <a:pPr marL="0" indent="0">
              <a:buNone/>
            </a:pPr>
            <a:endParaRPr lang="es-ES" dirty="0"/>
          </a:p>
          <a:p>
            <a:pPr marL="0" indent="0">
              <a:buNone/>
            </a:pPr>
            <a:r>
              <a:rPr lang="es-ES" dirty="0"/>
              <a:t>El Capital, la economía y la política para explicar el poder.</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3314757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Poder</a:t>
            </a:r>
          </a:p>
        </p:txBody>
      </p:sp>
      <p:sp>
        <p:nvSpPr>
          <p:cNvPr id="3" name="Marcador de contenido 2"/>
          <p:cNvSpPr>
            <a:spLocks noGrp="1"/>
          </p:cNvSpPr>
          <p:nvPr>
            <p:ph idx="1"/>
          </p:nvPr>
        </p:nvSpPr>
        <p:spPr>
          <a:xfrm>
            <a:off x="457200" y="1196788"/>
            <a:ext cx="8229600" cy="4876800"/>
          </a:xfrm>
        </p:spPr>
        <p:txBody>
          <a:bodyPr>
            <a:normAutofit lnSpcReduction="10000"/>
          </a:bodyPr>
          <a:lstStyle/>
          <a:p>
            <a:pPr marL="0" indent="0">
              <a:buNone/>
            </a:pPr>
            <a:endParaRPr lang="es-ES" dirty="0"/>
          </a:p>
          <a:p>
            <a:pPr marL="0" indent="0">
              <a:buNone/>
            </a:pPr>
            <a:r>
              <a:rPr lang="es-ES" dirty="0"/>
              <a:t>Pero el poder en Foucault se articula con otros conceptos nuevos (que resultan ser nuevas propuestas al lenguaje para explicar la realidad). Son los conceptos de:</a:t>
            </a:r>
          </a:p>
          <a:p>
            <a:pPr marL="0" indent="0">
              <a:buNone/>
            </a:pPr>
            <a:endParaRPr lang="es-ES" dirty="0"/>
          </a:p>
          <a:p>
            <a:pPr marL="0" indent="0">
              <a:buNone/>
            </a:pPr>
            <a:r>
              <a:rPr lang="es-ES" dirty="0" err="1"/>
              <a:t>Biopoder</a:t>
            </a:r>
            <a:endParaRPr lang="es-ES" dirty="0"/>
          </a:p>
          <a:p>
            <a:pPr marL="0" indent="0">
              <a:buNone/>
            </a:pPr>
            <a:r>
              <a:rPr lang="es-ES" dirty="0" err="1"/>
              <a:t>Biopolitica</a:t>
            </a:r>
            <a:endParaRPr lang="es-ES" dirty="0"/>
          </a:p>
          <a:p>
            <a:pPr marL="0" indent="0">
              <a:buNone/>
            </a:pPr>
            <a:r>
              <a:rPr lang="es-ES" dirty="0"/>
              <a:t>CRUCIALES PARA ENTENDER LA ACTUALIDAD</a:t>
            </a:r>
          </a:p>
          <a:p>
            <a:pPr marL="0" indent="0">
              <a:buNone/>
            </a:pPr>
            <a:endParaRPr lang="es-ES" dirty="0"/>
          </a:p>
          <a:p>
            <a:pPr marL="0" indent="0">
              <a:buNone/>
            </a:pPr>
            <a:r>
              <a:rPr lang="es-ES" dirty="0"/>
              <a:t>También con los conceptos de discurso y conocimiento.</a:t>
            </a:r>
          </a:p>
          <a:p>
            <a:pPr marL="0" indent="0">
              <a:buNone/>
            </a:pPr>
            <a:endParaRPr lang="es-ES" dirty="0"/>
          </a:p>
          <a:p>
            <a:pPr marL="0" indent="0">
              <a:buNone/>
            </a:pPr>
            <a:r>
              <a:rPr lang="es-ES" dirty="0"/>
              <a:t>Y con el concepto de SUJETO.</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462068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Poder</a:t>
            </a:r>
          </a:p>
        </p:txBody>
      </p:sp>
      <p:sp>
        <p:nvSpPr>
          <p:cNvPr id="3" name="Marcador de contenido 2"/>
          <p:cNvSpPr>
            <a:spLocks noGrp="1"/>
          </p:cNvSpPr>
          <p:nvPr>
            <p:ph idx="1"/>
          </p:nvPr>
        </p:nvSpPr>
        <p:spPr>
          <a:xfrm>
            <a:off x="457200" y="1196788"/>
            <a:ext cx="8229600" cy="4876800"/>
          </a:xfrm>
        </p:spPr>
        <p:txBody>
          <a:bodyPr>
            <a:normAutofit/>
          </a:bodyPr>
          <a:lstStyle/>
          <a:p>
            <a:pPr marL="0" indent="0">
              <a:buNone/>
            </a:pPr>
            <a:endParaRPr lang="es-ES" dirty="0"/>
          </a:p>
          <a:p>
            <a:pPr marL="0" indent="0">
              <a:buNone/>
            </a:pPr>
            <a:r>
              <a:rPr lang="es-ES" dirty="0"/>
              <a:t>¿Por qué el SUJETO?</a:t>
            </a:r>
          </a:p>
          <a:p>
            <a:pPr marL="0" indent="0">
              <a:buNone/>
            </a:pPr>
            <a:endParaRPr lang="es-ES" dirty="0"/>
          </a:p>
          <a:p>
            <a:pPr marL="0" indent="0">
              <a:buNone/>
            </a:pPr>
            <a:r>
              <a:rPr lang="es-ES" dirty="0"/>
              <a:t>Cuando investigamos no sabemos qué concepto utilizar para referirnos al Hombre. Foucault utiliza el concepto de SUJETO, porque lo considera SUJETADO.</a:t>
            </a:r>
          </a:p>
          <a:p>
            <a:pPr marL="0" indent="0">
              <a:buNone/>
            </a:pPr>
            <a:endParaRPr lang="es-ES" dirty="0"/>
          </a:p>
          <a:p>
            <a:pPr marL="0" indent="0">
              <a:buNone/>
            </a:pPr>
            <a:r>
              <a:rPr lang="es-ES" dirty="0"/>
              <a:t>Sujetado al ser, sujetado a su sexualidad, sujetado a su humanidad, sujetado a la ética, sujetado a los valores, sujetado a la política, sujetado a la estructura económica, al poder.</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792136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Entonces sus preguntas de investigación siempre van en torno a:</a:t>
            </a:r>
          </a:p>
          <a:p>
            <a:pPr marL="0" indent="0">
              <a:buNone/>
            </a:pPr>
            <a:endParaRPr lang="es-ES" dirty="0"/>
          </a:p>
          <a:p>
            <a:pPr marL="0" indent="0">
              <a:buNone/>
            </a:pPr>
            <a:r>
              <a:rPr lang="es-ES" dirty="0"/>
              <a:t>¿A qué está sujeto el sujeto?</a:t>
            </a:r>
          </a:p>
          <a:p>
            <a:pPr marL="0" indent="0">
              <a:buNone/>
            </a:pPr>
            <a:r>
              <a:rPr lang="es-ES" dirty="0"/>
              <a:t>¿De qué forma se sujeta?</a:t>
            </a:r>
          </a:p>
          <a:p>
            <a:pPr marL="0" indent="0">
              <a:buNone/>
            </a:pPr>
            <a:r>
              <a:rPr lang="es-ES" dirty="0"/>
              <a:t>¿Por qué se sujeta?</a:t>
            </a:r>
          </a:p>
          <a:p>
            <a:pPr marL="0" indent="0">
              <a:buNone/>
            </a:pPr>
            <a:r>
              <a:rPr lang="es-ES" dirty="0"/>
              <a:t>¿Cómo se sujeta? </a:t>
            </a:r>
          </a:p>
          <a:p>
            <a:pPr marL="0" indent="0">
              <a:buNone/>
            </a:pPr>
            <a:endParaRPr lang="es-ES" dirty="0"/>
          </a:p>
          <a:p>
            <a:pPr marL="0" indent="0">
              <a:buNone/>
            </a:pPr>
            <a:r>
              <a:rPr lang="es-ES" dirty="0"/>
              <a:t>Y el PODER es la noción crucial, porque es la explicación de la forma en que un sujeto se sujeta a otro.</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386615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Algo muy interesante es que Foucault </a:t>
            </a:r>
            <a:r>
              <a:rPr lang="es-ES" dirty="0" err="1"/>
              <a:t>deconstruye</a:t>
            </a:r>
            <a:r>
              <a:rPr lang="es-ES" dirty="0"/>
              <a:t> pensar el poder en forma negativa.</a:t>
            </a:r>
          </a:p>
          <a:p>
            <a:pPr marL="0" indent="0">
              <a:buNone/>
            </a:pPr>
            <a:endParaRPr lang="es-ES" dirty="0"/>
          </a:p>
          <a:p>
            <a:pPr marL="0" indent="0">
              <a:buNone/>
            </a:pPr>
            <a:r>
              <a:rPr lang="es-ES" dirty="0"/>
              <a:t>Para el no se trata de si es bueno o malo, sino de entender cómo funciona el poder.</a:t>
            </a:r>
          </a:p>
          <a:p>
            <a:pPr marL="0" indent="0">
              <a:buNone/>
            </a:pPr>
            <a:endParaRPr lang="es-ES" dirty="0"/>
          </a:p>
          <a:p>
            <a:pPr marL="0" indent="0">
              <a:buNone/>
            </a:pPr>
            <a:r>
              <a:rPr lang="es-ES" dirty="0"/>
              <a:t>Una de las críticas que hace es que siempre el poder se ha estudiado desde lo macro, es decir, cómo los grandes dominan a los pequeños.</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09112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Para Foucault el poder debe estudiarse desde el </a:t>
            </a:r>
            <a:r>
              <a:rPr lang="es-ES" dirty="0" err="1"/>
              <a:t>micropoder</a:t>
            </a:r>
            <a:r>
              <a:rPr lang="es-ES" dirty="0"/>
              <a:t>, el cual opera en todos los niveles culturales, sociales y políticos (hay poder en todas las relaciones: uno puede gobernar un país, o gobernar el mundo, o a una familia, o a una persona, o a una mascota). Y gobernar significa ejercer el poder. El poder articula todo el cuerpo político y cultural.</a:t>
            </a:r>
          </a:p>
          <a:p>
            <a:pPr marL="0" indent="0">
              <a:buNone/>
            </a:pPr>
            <a:endParaRPr lang="es-ES" dirty="0"/>
          </a:p>
          <a:p>
            <a:pPr marL="0" indent="0">
              <a:buNone/>
            </a:pPr>
            <a:r>
              <a:rPr lang="es-ES" dirty="0"/>
              <a:t>Por eso para Foucault el Estado no es un ente abstracto, sino una red de sujetos y de relaciones de poder. La política, por ejemplo, son las relaciones de poder que se establecen en una red de humanos.</a:t>
            </a:r>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295800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fontScale="92500" lnSpcReduction="10000"/>
          </a:bodyPr>
          <a:lstStyle/>
          <a:p>
            <a:pPr marL="0" indent="0">
              <a:buNone/>
            </a:pPr>
            <a:r>
              <a:rPr lang="es-ES" dirty="0"/>
              <a:t>Ello conlleva a pensar en una dialéctica entre lo micro y lo macro del poder. </a:t>
            </a:r>
          </a:p>
          <a:p>
            <a:pPr marL="0" indent="0">
              <a:buNone/>
            </a:pPr>
            <a:endParaRPr lang="es-ES" dirty="0"/>
          </a:p>
          <a:p>
            <a:pPr marL="0" indent="0">
              <a:buNone/>
            </a:pPr>
            <a:r>
              <a:rPr lang="es-ES" dirty="0"/>
              <a:t>Y aquí viene otro concepto fundamental: los dispositivos de poder, que se encuentran principalmente en lo micro.</a:t>
            </a:r>
          </a:p>
          <a:p>
            <a:pPr marL="0" indent="0">
              <a:buNone/>
            </a:pPr>
            <a:endParaRPr lang="es-ES" dirty="0"/>
          </a:p>
          <a:p>
            <a:pPr marL="0" indent="0">
              <a:buNone/>
            </a:pPr>
            <a:r>
              <a:rPr lang="es-ES" dirty="0"/>
              <a:t>Por ejemplo: La moral cristiana dice que si te suicidas irás al infierno. Ese es un dispositivo de poder que regula la vida del sujeto. El sujeto no es dueño de su vida, ni siquiera podrá quitársela, porque será castigado.</a:t>
            </a:r>
          </a:p>
          <a:p>
            <a:pPr marL="0" indent="0">
              <a:buNone/>
            </a:pPr>
            <a:endParaRPr lang="es-ES" dirty="0"/>
          </a:p>
          <a:p>
            <a:pPr marL="0" indent="0">
              <a:buNone/>
            </a:pPr>
            <a:r>
              <a:rPr lang="es-ES" dirty="0"/>
              <a:t>Los contratos, la auto-opresión, en fin, los diferentes dispositivos operan a través de su internalización. El sujeto interioriza la norma que lo sujeta.</a:t>
            </a:r>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0300270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Otro ejemplo:</a:t>
            </a:r>
          </a:p>
          <a:p>
            <a:pPr marL="0" indent="0">
              <a:buNone/>
            </a:pPr>
            <a:r>
              <a:rPr lang="es-ES" dirty="0"/>
              <a:t>Cuando a un militar en guerra lo mandan a matar a 20 personas, el va solo en su camino. </a:t>
            </a:r>
          </a:p>
          <a:p>
            <a:pPr marL="0" indent="0">
              <a:buNone/>
            </a:pPr>
            <a:endParaRPr lang="es-ES" dirty="0"/>
          </a:p>
          <a:p>
            <a:pPr marL="0" indent="0">
              <a:buNone/>
            </a:pPr>
            <a:r>
              <a:rPr lang="es-ES" dirty="0"/>
              <a:t>El podría pensar por sí mismo y tener dudas éticas y darse la vuelta. </a:t>
            </a:r>
          </a:p>
          <a:p>
            <a:pPr marL="0" indent="0">
              <a:buNone/>
            </a:pPr>
            <a:endParaRPr lang="es-ES" dirty="0"/>
          </a:p>
          <a:p>
            <a:pPr marL="0" indent="0">
              <a:buNone/>
            </a:pPr>
            <a:r>
              <a:rPr lang="es-ES" dirty="0"/>
              <a:t>¿Por qué no lo hace? </a:t>
            </a:r>
          </a:p>
          <a:p>
            <a:pPr marL="0" indent="0">
              <a:buNone/>
            </a:pPr>
            <a:endParaRPr lang="es-ES" dirty="0"/>
          </a:p>
          <a:p>
            <a:pPr marL="0" indent="0">
              <a:buNone/>
            </a:pPr>
            <a:r>
              <a:rPr lang="es-ES" dirty="0"/>
              <a:t>Porque ese sujeto no piensa por sí mismo, sino que es pensado por una estructura, en este caso la militar.</a:t>
            </a:r>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051553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0" y="358590"/>
            <a:ext cx="9144000" cy="5827776"/>
          </a:xfrm>
          <a:prstGeom prst="rect">
            <a:avLst/>
          </a:prstGeom>
        </p:spPr>
      </p:pic>
      <p:sp>
        <p:nvSpPr>
          <p:cNvPr id="6" name="CuadroTexto 5"/>
          <p:cNvSpPr txBox="1"/>
          <p:nvPr/>
        </p:nvSpPr>
        <p:spPr>
          <a:xfrm>
            <a:off x="3839882" y="6281004"/>
            <a:ext cx="1827544" cy="461665"/>
          </a:xfrm>
          <a:prstGeom prst="rect">
            <a:avLst/>
          </a:prstGeom>
          <a:noFill/>
        </p:spPr>
        <p:txBody>
          <a:bodyPr wrap="none" rtlCol="0">
            <a:spAutoFit/>
          </a:bodyPr>
          <a:lstStyle/>
          <a:p>
            <a:r>
              <a:rPr lang="es-ES" sz="2400" dirty="0"/>
              <a:t>1926 - 1984</a:t>
            </a:r>
          </a:p>
        </p:txBody>
      </p:sp>
    </p:spTree>
    <p:extLst>
      <p:ext uri="{BB962C8B-B14F-4D97-AF65-F5344CB8AC3E}">
        <p14:creationId xmlns:p14="http://schemas.microsoft.com/office/powerpoint/2010/main" val="867818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endParaRPr lang="es-ES" dirty="0"/>
          </a:p>
          <a:p>
            <a:pPr marL="0" indent="0">
              <a:buNone/>
            </a:pPr>
            <a:r>
              <a:rPr lang="es-ES" dirty="0"/>
              <a:t>NO ES SUJETO PENSANTE</a:t>
            </a:r>
          </a:p>
          <a:p>
            <a:pPr marL="0" indent="0">
              <a:buNone/>
            </a:pPr>
            <a:endParaRPr lang="es-ES" dirty="0"/>
          </a:p>
          <a:p>
            <a:pPr marL="0" indent="0">
              <a:buNone/>
            </a:pPr>
            <a:r>
              <a:rPr lang="es-ES" dirty="0"/>
              <a:t>ES SUJETO PENSADO</a:t>
            </a:r>
          </a:p>
          <a:p>
            <a:pPr marL="0" indent="0">
              <a:buNone/>
            </a:pPr>
            <a:endParaRPr lang="es-ES" dirty="0"/>
          </a:p>
          <a:p>
            <a:pPr marL="0" indent="0">
              <a:buNone/>
            </a:pPr>
            <a:r>
              <a:rPr lang="es-ES" dirty="0"/>
              <a:t>El poder también se reestructura constantemente, se reinventa todo el tiempo, y las tecnologías están en función del poder y del gobierno de los sujetos.</a:t>
            </a:r>
          </a:p>
          <a:p>
            <a:pPr marL="0" indent="0">
              <a:buNone/>
            </a:pPr>
            <a:endParaRPr lang="es-ES" dirty="0"/>
          </a:p>
          <a:p>
            <a:pPr marL="0" indent="0">
              <a:buNone/>
            </a:pPr>
            <a:r>
              <a:rPr lang="es-ES" dirty="0"/>
              <a:t>Desde mirar el celular de la pareja, a la Big Data que tienen las grandes empresas. Ambos son ejercicios del poder.</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4278327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Poder</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El gran aporte de Foucault es develar que el PODER NO es algo que SE TIENE, no es un problema ontológico, sino que el PODER es algo que SE EJERCE.</a:t>
            </a:r>
          </a:p>
          <a:p>
            <a:pPr marL="0" indent="0">
              <a:buNone/>
            </a:pPr>
            <a:endParaRPr lang="es-ES" dirty="0"/>
          </a:p>
          <a:p>
            <a:pPr marL="0" indent="0">
              <a:buNone/>
            </a:pPr>
            <a:r>
              <a:rPr lang="es-ES" dirty="0"/>
              <a:t>Pensar que una autoridad TIENE el PODER es un mecanismo ideológico de dominación del propio EJERCICIO DEL PODER.</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062392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Conocimiento</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¿Cómo funciona para Foucault el poder?</a:t>
            </a:r>
          </a:p>
          <a:p>
            <a:pPr marL="0" indent="0">
              <a:buNone/>
            </a:pPr>
            <a:r>
              <a:rPr lang="es-ES" dirty="0"/>
              <a:t>A través del conocimiento.</a:t>
            </a:r>
          </a:p>
          <a:p>
            <a:pPr marL="0" indent="0">
              <a:buNone/>
            </a:pPr>
            <a:endParaRPr lang="es-ES" dirty="0"/>
          </a:p>
          <a:p>
            <a:pPr marL="0" indent="0">
              <a:buNone/>
            </a:pPr>
            <a:r>
              <a:rPr lang="es-ES" dirty="0"/>
              <a:t>El poder establece lo que es el conocimiento. Establece cuál es la moral, cuál es la sexualidad, cuál es la conciencia, cuál debe ser la forma de organización económica, la forma de organización política, etc. </a:t>
            </a:r>
          </a:p>
          <a:p>
            <a:pPr marL="0" indent="0">
              <a:buNone/>
            </a:pPr>
            <a:r>
              <a:rPr lang="es-ES" dirty="0"/>
              <a:t>El poder también establece el conocimiento sobre la moral, sobre la sexualidad, sobre la conciencia, sobre la organización económica, la organización política, etc.</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739215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Conocimiento</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a:t>El poder se instaura en los cuerpos, a través de dispositivos que nos indican, desde el conocimiento, cuál es la verdad, cómo son las cosas. Así funciona el poder instaurado.</a:t>
            </a:r>
          </a:p>
          <a:p>
            <a:pPr marL="0" indent="0">
              <a:buNone/>
            </a:pPr>
            <a:endParaRPr lang="es-ES" dirty="0"/>
          </a:p>
          <a:p>
            <a:pPr marL="0" indent="0">
              <a:buNone/>
            </a:pPr>
            <a:r>
              <a:rPr lang="es-ES" dirty="0"/>
              <a:t>El conocimiento sobre la identidad es la forma en que opera el poder.</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6476016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El Discurso</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Otro concepto fundamental es el Discurso. Recordemos la influencia de Lacan en Foucault.</a:t>
            </a:r>
          </a:p>
          <a:p>
            <a:pPr marL="0" indent="0">
              <a:buNone/>
            </a:pPr>
            <a:endParaRPr lang="es-ES" dirty="0"/>
          </a:p>
          <a:p>
            <a:pPr marL="0" indent="0">
              <a:buNone/>
            </a:pPr>
            <a:r>
              <a:rPr lang="es-ES" dirty="0"/>
              <a:t>El poder opera a través del discurso (consciente o inconsciente). </a:t>
            </a:r>
          </a:p>
          <a:p>
            <a:pPr marL="0" indent="0">
              <a:buNone/>
            </a:pPr>
            <a:endParaRPr lang="es-ES" dirty="0"/>
          </a:p>
          <a:p>
            <a:pPr marL="0" indent="0">
              <a:buNone/>
            </a:pPr>
            <a:r>
              <a:rPr lang="es-ES" dirty="0"/>
              <a:t>Por ejemplo, el marketing como prostitución de las ciencias. ¿Cómo una universidad permite estudiar la instauración del poder en los cuerpos desde el discurso mercadológico? Y eso nos devela, por ejemplo, que las universidades también son instituciones que ejercen el poder.</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4974237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a:t>
            </a:r>
            <a:r>
              <a:rPr lang="es-ES" dirty="0" err="1"/>
              <a:t>Biopoder</a:t>
            </a:r>
            <a:r>
              <a:rPr lang="es-ES" dirty="0"/>
              <a:t> y </a:t>
            </a:r>
            <a:r>
              <a:rPr lang="es-ES" dirty="0" err="1"/>
              <a:t>Biopoítica</a:t>
            </a:r>
            <a:endParaRPr lang="es-ES" dirty="0"/>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El </a:t>
            </a:r>
            <a:r>
              <a:rPr lang="es-ES" dirty="0" err="1"/>
              <a:t>biopoder</a:t>
            </a:r>
            <a:r>
              <a:rPr lang="es-ES" dirty="0"/>
              <a:t> y la </a:t>
            </a:r>
            <a:r>
              <a:rPr lang="es-ES" dirty="0" err="1"/>
              <a:t>biopolítica</a:t>
            </a:r>
            <a:r>
              <a:rPr lang="es-ES" dirty="0"/>
              <a:t> son dos conceptos fundamentales en Foucault. Ambos conceptos son nombrados por él, y son difíciles de diferenciar.</a:t>
            </a:r>
          </a:p>
          <a:p>
            <a:pPr marL="0" indent="0">
              <a:buNone/>
            </a:pPr>
            <a:endParaRPr lang="es-ES" dirty="0"/>
          </a:p>
          <a:p>
            <a:pPr marL="0" indent="0">
              <a:buNone/>
            </a:pPr>
            <a:r>
              <a:rPr lang="es-ES" dirty="0" err="1"/>
              <a:t>Biopoder</a:t>
            </a:r>
            <a:r>
              <a:rPr lang="es-ES" dirty="0"/>
              <a:t>: Cómo el conocimiento, las ciencias, desarrollan facultades en la vida de los sujetos, cómo condicionan la vida del sujeto.</a:t>
            </a:r>
          </a:p>
          <a:p>
            <a:pPr marL="0" indent="0">
              <a:buNone/>
            </a:pPr>
            <a:endParaRPr lang="es-ES" dirty="0"/>
          </a:p>
          <a:p>
            <a:pPr marL="0" indent="0">
              <a:buNone/>
            </a:pPr>
            <a:r>
              <a:rPr lang="es-ES" dirty="0"/>
              <a:t>Por ejemplo, la genética. La ciencia puede modificar el cuerpo. </a:t>
            </a:r>
          </a:p>
          <a:p>
            <a:pPr marL="0" indent="0">
              <a:buNone/>
            </a:pPr>
            <a:r>
              <a:rPr lang="es-ES" dirty="0"/>
              <a:t>Otro ejemplo, los marcapasos (corazón tecnológico).</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90893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a:t>
            </a:r>
            <a:r>
              <a:rPr lang="es-ES" dirty="0" err="1"/>
              <a:t>Biopoder</a:t>
            </a:r>
            <a:r>
              <a:rPr lang="es-ES" dirty="0"/>
              <a:t> y </a:t>
            </a:r>
            <a:r>
              <a:rPr lang="es-ES" dirty="0" err="1"/>
              <a:t>Biopoítica</a:t>
            </a:r>
            <a:endParaRPr lang="es-ES" dirty="0"/>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r>
              <a:rPr lang="es-ES" dirty="0"/>
              <a:t>La </a:t>
            </a:r>
            <a:r>
              <a:rPr lang="es-ES" dirty="0" err="1"/>
              <a:t>biopolítica</a:t>
            </a:r>
            <a:r>
              <a:rPr lang="es-ES" dirty="0"/>
              <a:t> es la manera en que influye el cuerpo político (la red de saberes establecidos) en la vida y en el cuerpo de los sujetos.</a:t>
            </a:r>
          </a:p>
          <a:p>
            <a:pPr marL="0" indent="0">
              <a:buNone/>
            </a:pPr>
            <a:endParaRPr lang="es-ES" dirty="0"/>
          </a:p>
          <a:p>
            <a:pPr marL="0" indent="0">
              <a:buNone/>
            </a:pPr>
            <a:r>
              <a:rPr lang="es-ES" dirty="0"/>
              <a:t>Por ejemplo: la </a:t>
            </a:r>
            <a:r>
              <a:rPr lang="es-ES" dirty="0" err="1"/>
              <a:t>narcoestética</a:t>
            </a:r>
            <a:r>
              <a:rPr lang="es-ES" dirty="0"/>
              <a:t>. Cómo el contexto histórico de las mafias del narco, han influido directamente en los cuerpos. Hay un tipo de mujer en la </a:t>
            </a:r>
            <a:r>
              <a:rPr lang="es-ES" dirty="0" err="1"/>
              <a:t>narcoestética</a:t>
            </a:r>
            <a:r>
              <a:rPr lang="es-ES" dirty="0"/>
              <a:t>, perfecta, operada, con un tipo de vestuario, que realiza determinados roles. </a:t>
            </a:r>
          </a:p>
          <a:p>
            <a:pPr marL="0" indent="0">
              <a:buNone/>
            </a:pPr>
            <a:endParaRPr lang="es-ES" dirty="0"/>
          </a:p>
          <a:p>
            <a:pPr marL="0" indent="0">
              <a:buNone/>
            </a:pPr>
            <a:r>
              <a:rPr lang="es-ES" dirty="0"/>
              <a:t>Una red de conocimientos y de poder, una ideología, no solo afecta las mentes sino también los cuerpos e identidades.</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5167020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a:t>
            </a:r>
            <a:r>
              <a:rPr lang="es-ES" dirty="0" err="1"/>
              <a:t>Biopoder</a:t>
            </a:r>
            <a:r>
              <a:rPr lang="es-ES" dirty="0"/>
              <a:t> y </a:t>
            </a:r>
            <a:r>
              <a:rPr lang="es-ES" dirty="0" err="1"/>
              <a:t>Biopoítica</a:t>
            </a:r>
            <a:endParaRPr lang="es-ES" dirty="0"/>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r>
              <a:rPr lang="es-ES" dirty="0"/>
              <a:t>Otro ejemplo.</a:t>
            </a:r>
          </a:p>
          <a:p>
            <a:pPr marL="0" indent="0">
              <a:buNone/>
            </a:pPr>
            <a:endParaRPr lang="es-ES" dirty="0"/>
          </a:p>
          <a:p>
            <a:pPr marL="0" indent="0">
              <a:buNone/>
            </a:pPr>
            <a:r>
              <a:rPr lang="es-ES" dirty="0"/>
              <a:t>Las vacunas son el </a:t>
            </a:r>
            <a:r>
              <a:rPr lang="es-ES" dirty="0" err="1"/>
              <a:t>biopoder</a:t>
            </a:r>
            <a:r>
              <a:rPr lang="es-ES" dirty="0"/>
              <a:t>.</a:t>
            </a:r>
          </a:p>
          <a:p>
            <a:pPr marL="0" indent="0">
              <a:buNone/>
            </a:pPr>
            <a:endParaRPr lang="es-ES" dirty="0"/>
          </a:p>
          <a:p>
            <a:pPr marL="0" indent="0">
              <a:buNone/>
            </a:pPr>
            <a:r>
              <a:rPr lang="es-ES" dirty="0"/>
              <a:t>Pero también hay toda una red de conocimientos y de poder que está detrás de las vacunas, y que afecta nuestras mentes. Algunos estamos de acuerdo con ellas, otros no. Esa es la </a:t>
            </a:r>
            <a:r>
              <a:rPr lang="es-ES" dirty="0" err="1"/>
              <a:t>biopolítica</a:t>
            </a:r>
            <a:r>
              <a:rPr lang="es-ES" dirty="0"/>
              <a:t>.</a:t>
            </a:r>
          </a:p>
          <a:p>
            <a:pPr marL="0" indent="0">
              <a:buNone/>
            </a:pPr>
            <a:endParaRPr lang="es-ES" dirty="0"/>
          </a:p>
          <a:p>
            <a:pPr marL="0" indent="0">
              <a:buNone/>
            </a:pPr>
            <a:r>
              <a:rPr lang="es-ES" dirty="0"/>
              <a:t>Y el poder, a través del discurso científico opera así. Estableciendo qué es lo bueno y qué es lo malo, que es lo sano y qué es lo enfermo, qué es lo normal y qué es lo anormal.</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8403456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Las palabras y las cosas</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Eje central: la lingüística,</a:t>
            </a:r>
          </a:p>
          <a:p>
            <a:pPr marL="0" indent="0">
              <a:buNone/>
            </a:pPr>
            <a:endParaRPr lang="es-ES" dirty="0"/>
          </a:p>
          <a:p>
            <a:pPr marL="0" indent="0">
              <a:buNone/>
            </a:pPr>
            <a:r>
              <a:rPr lang="es-ES" dirty="0"/>
              <a:t>¿Cómo las palabras establecen las verdades, cómo constituyen los sistemas de saber? </a:t>
            </a:r>
          </a:p>
          <a:p>
            <a:pPr marL="0" indent="0">
              <a:buNone/>
            </a:pPr>
            <a:endParaRPr lang="es-ES" dirty="0"/>
          </a:p>
          <a:p>
            <a:pPr marL="0" indent="0">
              <a:buNone/>
            </a:pPr>
            <a:r>
              <a:rPr lang="es-ES" dirty="0"/>
              <a:t>¿Cómo los sistemas de saber constituyen dispositivos de poder?</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335796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Las palabras y las cosas</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Para Foucault el poder no es algo que esté afuera. </a:t>
            </a:r>
          </a:p>
          <a:p>
            <a:pPr marL="0" indent="0">
              <a:buNone/>
            </a:pPr>
            <a:endParaRPr lang="es-ES" dirty="0"/>
          </a:p>
          <a:p>
            <a:pPr marL="0" indent="0">
              <a:buNone/>
            </a:pPr>
            <a:r>
              <a:rPr lang="es-ES" dirty="0"/>
              <a:t>También los sujetos formamos parte de él y, en ese sentido, somos dispositivos de poder, de vigilancia.</a:t>
            </a:r>
          </a:p>
          <a:p>
            <a:pPr marL="0" indent="0">
              <a:buNone/>
            </a:pPr>
            <a:endParaRPr lang="es-ES" dirty="0"/>
          </a:p>
          <a:p>
            <a:pPr marL="0" indent="0">
              <a:buNone/>
            </a:pPr>
            <a:r>
              <a:rPr lang="es-ES" dirty="0"/>
              <a:t>Por ejemplo, la vigilancia epistemológica es un dispositivo de poder. Es la regulación de la forma en que hacemos investigación. No se trata de bueno o malo, se trata de la forma en que establecemos lo racional.</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62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a:t>
            </a:r>
          </a:p>
        </p:txBody>
      </p:sp>
      <p:sp>
        <p:nvSpPr>
          <p:cNvPr id="3" name="Marcador de contenido 2"/>
          <p:cNvSpPr>
            <a:spLocks noGrp="1"/>
          </p:cNvSpPr>
          <p:nvPr>
            <p:ph idx="1"/>
          </p:nvPr>
        </p:nvSpPr>
        <p:spPr>
          <a:xfrm>
            <a:off x="457200" y="1540435"/>
            <a:ext cx="8229600" cy="4876800"/>
          </a:xfrm>
        </p:spPr>
        <p:txBody>
          <a:bodyPr>
            <a:normAutofit fontScale="92500" lnSpcReduction="10000"/>
          </a:bodyPr>
          <a:lstStyle/>
          <a:p>
            <a:pPr marL="0" indent="0">
              <a:buNone/>
            </a:pPr>
            <a:endParaRPr lang="es-ES" dirty="0"/>
          </a:p>
          <a:p>
            <a:pPr marL="0" indent="0">
              <a:buNone/>
            </a:pPr>
            <a:r>
              <a:rPr lang="es-ES" dirty="0"/>
              <a:t>Pensador que se mueve por diferentes disciplinas: filosofía, historia, medicina, lingüística, biología, etc. Se puede decir que incursionó en todas las áreas de las ciencias.</a:t>
            </a:r>
          </a:p>
          <a:p>
            <a:pPr marL="0" indent="0">
              <a:buNone/>
            </a:pPr>
            <a:endParaRPr lang="es-ES" dirty="0"/>
          </a:p>
          <a:p>
            <a:pPr marL="0" indent="0">
              <a:buNone/>
            </a:pPr>
            <a:r>
              <a:rPr lang="es-ES" dirty="0"/>
              <a:t>Su teoría viene de sus vivencias: homosexualidad. Su vida es difícil, compleja y oscura, así como su pensamiento.</a:t>
            </a:r>
          </a:p>
          <a:p>
            <a:pPr marL="0" indent="0">
              <a:buNone/>
            </a:pPr>
            <a:endParaRPr lang="es-ES" dirty="0"/>
          </a:p>
          <a:p>
            <a:pPr marL="0" indent="0">
              <a:buNone/>
            </a:pPr>
            <a:r>
              <a:rPr lang="es-ES" dirty="0"/>
              <a:t>Es un pensador que nos saca de la academia. Al leerlo, nos da herramientas para pensar el mundo, y también para pensarnos a nosotros mismos.</a:t>
            </a:r>
          </a:p>
          <a:p>
            <a:pPr marL="0" indent="0">
              <a:buNone/>
            </a:pPr>
            <a:endParaRPr lang="es-ES" dirty="0"/>
          </a:p>
          <a:p>
            <a:pPr marL="0" indent="0">
              <a:buNone/>
            </a:pPr>
            <a:r>
              <a:rPr lang="es-ES" dirty="0"/>
              <a:t>No tiene demasiadas obras, pero son fundamentales.</a:t>
            </a:r>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765743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Las palabras y las cosas</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a:t>En ese sentido la vigilancia para Foucault no es algo exterior, ni siquiera positivo o negativo. Todos somos agentes de vigilancia.</a:t>
            </a:r>
          </a:p>
          <a:p>
            <a:pPr marL="0" indent="0">
              <a:buNone/>
            </a:pPr>
            <a:endParaRPr lang="es-ES" dirty="0"/>
          </a:p>
          <a:p>
            <a:pPr marL="0" indent="0">
              <a:buNone/>
            </a:pPr>
            <a:r>
              <a:rPr lang="es-ES" dirty="0"/>
              <a:t>El problema radica en la ética: de qué forma practico la vigilancia, de qué forma ejerzo el poder.</a:t>
            </a:r>
          </a:p>
          <a:p>
            <a:pPr marL="0" indent="0">
              <a:buNone/>
            </a:pPr>
            <a:endParaRPr lang="es-ES" dirty="0"/>
          </a:p>
          <a:p>
            <a:pPr marL="0" indent="0">
              <a:buNone/>
            </a:pPr>
            <a:r>
              <a:rPr lang="es-ES" dirty="0"/>
              <a:t>Y eso nos lleva a la ética de la libertad: el cuidado de sí y el cuidado del otro.</a:t>
            </a:r>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549393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Historia de la locura</a:t>
            </a:r>
          </a:p>
        </p:txBody>
      </p:sp>
      <p:sp>
        <p:nvSpPr>
          <p:cNvPr id="3" name="Marcador de contenido 2"/>
          <p:cNvSpPr>
            <a:spLocks noGrp="1"/>
          </p:cNvSpPr>
          <p:nvPr>
            <p:ph idx="1"/>
          </p:nvPr>
        </p:nvSpPr>
        <p:spPr>
          <a:xfrm>
            <a:off x="457200" y="1540435"/>
            <a:ext cx="8229600" cy="4876800"/>
          </a:xfrm>
        </p:spPr>
        <p:txBody>
          <a:bodyPr>
            <a:normAutofit fontScale="92500"/>
          </a:bodyPr>
          <a:lstStyle/>
          <a:p>
            <a:pPr marL="0" indent="0">
              <a:buNone/>
            </a:pPr>
            <a:r>
              <a:rPr lang="es-ES" dirty="0"/>
              <a:t>Recordemos que Foucault se introduce en el mundo siquiátrico desde vivencias propias, por lo que para el resultó importante comprender el ejercicio del poder desde la siquiatría y desde la medicina.</a:t>
            </a:r>
          </a:p>
          <a:p>
            <a:pPr marL="0" indent="0">
              <a:buNone/>
            </a:pPr>
            <a:endParaRPr lang="es-ES" dirty="0"/>
          </a:p>
          <a:p>
            <a:pPr marL="0" indent="0">
              <a:buNone/>
            </a:pPr>
            <a:r>
              <a:rPr lang="es-ES" dirty="0"/>
              <a:t>¿Cómo la razón es un dispositivo de poder? ¿Cómo se establece lo que es racional y lo que no lo es?</a:t>
            </a:r>
          </a:p>
          <a:p>
            <a:pPr marL="0" indent="0">
              <a:buNone/>
            </a:pPr>
            <a:endParaRPr lang="es-ES" dirty="0"/>
          </a:p>
          <a:p>
            <a:pPr marL="0" indent="0">
              <a:buNone/>
            </a:pPr>
            <a:r>
              <a:rPr lang="es-ES" dirty="0"/>
              <a:t>Todo el sistema político opera para la disciplina de lo racional</a:t>
            </a:r>
          </a:p>
          <a:p>
            <a:pPr marL="0" indent="0">
              <a:buNone/>
            </a:pPr>
            <a:endParaRPr lang="es-ES" dirty="0"/>
          </a:p>
          <a:p>
            <a:pPr marL="0" indent="0">
              <a:buNone/>
            </a:pPr>
            <a:r>
              <a:rPr lang="es-ES" dirty="0"/>
              <a:t>DISCIPLINAR es un concepto fundamental. Disciplinar lo que está bien, y disciplinar lo que está mal. Y todo ello a través de la RAZÓN.</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9756845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Historia de la locura</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Lo que está por fuera de lo racional es considerado la LOCURA.</a:t>
            </a:r>
          </a:p>
          <a:p>
            <a:pPr marL="0" indent="0">
              <a:buNone/>
            </a:pPr>
            <a:endParaRPr lang="es-ES" dirty="0"/>
          </a:p>
          <a:p>
            <a:pPr marL="0" indent="0">
              <a:buNone/>
            </a:pPr>
            <a:r>
              <a:rPr lang="es-ES" dirty="0"/>
              <a:t>Desde una crítica a Freud, hace un análisis histórico de cómo se ha depositado la locura en la mujer. Las brujas, por ejemplo. Todo conocimiento que produjera la mujer era considerado irracional, por lo que debía ser castigado (la muerte, castigo público). Esta es una forma de ejercer el poder. Castigar a las mujeres porque no responden al sistema establecido de qué es el conocimiento, de qué es la verdad.</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2333687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Vigilar y castigar</a:t>
            </a:r>
          </a:p>
        </p:txBody>
      </p:sp>
      <p:sp>
        <p:nvSpPr>
          <p:cNvPr id="3" name="Marcador de contenido 2"/>
          <p:cNvSpPr>
            <a:spLocks noGrp="1"/>
          </p:cNvSpPr>
          <p:nvPr>
            <p:ph idx="1"/>
          </p:nvPr>
        </p:nvSpPr>
        <p:spPr>
          <a:xfrm>
            <a:off x="457200" y="1376082"/>
            <a:ext cx="8229600" cy="4876800"/>
          </a:xfrm>
        </p:spPr>
        <p:txBody>
          <a:bodyPr>
            <a:normAutofit/>
          </a:bodyPr>
          <a:lstStyle/>
          <a:p>
            <a:pPr marL="0" indent="0">
              <a:buNone/>
            </a:pPr>
            <a:endParaRPr lang="es-ES" dirty="0"/>
          </a:p>
          <a:p>
            <a:pPr marL="0" indent="0">
              <a:buNone/>
            </a:pPr>
            <a:r>
              <a:rPr lang="es-ES" dirty="0"/>
              <a:t>Otra de sus principales inquietudes es comparar los sistemas penitenciarios con los siquiátricos.</a:t>
            </a:r>
          </a:p>
          <a:p>
            <a:pPr marL="0" indent="0">
              <a:buNone/>
            </a:pPr>
            <a:endParaRPr lang="es-ES" dirty="0"/>
          </a:p>
          <a:p>
            <a:pPr marL="0" indent="0">
              <a:buNone/>
            </a:pPr>
            <a:r>
              <a:rPr lang="es-ES" dirty="0"/>
              <a:t>Porque ambos han servido para castigar y modelar la conducta de los sujetos.</a:t>
            </a:r>
          </a:p>
          <a:p>
            <a:pPr marL="0" indent="0">
              <a:buNone/>
            </a:pPr>
            <a:endParaRPr lang="es-ES" dirty="0"/>
          </a:p>
          <a:p>
            <a:pPr marL="0" indent="0">
              <a:buNone/>
            </a:pPr>
            <a:r>
              <a:rPr lang="es-ES" dirty="0"/>
              <a:t>Utilizando el mismo método, y desde al análisis histórico, Foucault analiza el sistema penitenciario.</a:t>
            </a:r>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2750933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Vigilar y castigar</a:t>
            </a:r>
          </a:p>
        </p:txBody>
      </p:sp>
      <p:sp>
        <p:nvSpPr>
          <p:cNvPr id="3" name="Marcador de contenido 2"/>
          <p:cNvSpPr>
            <a:spLocks noGrp="1"/>
          </p:cNvSpPr>
          <p:nvPr>
            <p:ph idx="1"/>
          </p:nvPr>
        </p:nvSpPr>
        <p:spPr>
          <a:xfrm>
            <a:off x="457200" y="1196788"/>
            <a:ext cx="8229600" cy="5377330"/>
          </a:xfrm>
        </p:spPr>
        <p:txBody>
          <a:bodyPr>
            <a:normAutofit lnSpcReduction="10000"/>
          </a:bodyPr>
          <a:lstStyle/>
          <a:p>
            <a:pPr marL="0" indent="0">
              <a:buNone/>
            </a:pPr>
            <a:endParaRPr lang="es-ES" dirty="0"/>
          </a:p>
          <a:p>
            <a:pPr marL="0" indent="0">
              <a:buNone/>
            </a:pPr>
            <a:r>
              <a:rPr lang="es-ES" dirty="0"/>
              <a:t>Antes del Siglo XIX el sistema penitenciario ocupaba la misma posición que la siquiatría y la medicina posteriormente. Todo lo que se saliera de la RAZÓN debía ser sujeto de control, de gobierno, y de castigo.</a:t>
            </a:r>
          </a:p>
          <a:p>
            <a:pPr marL="0" indent="0">
              <a:buNone/>
            </a:pPr>
            <a:endParaRPr lang="es-ES" dirty="0"/>
          </a:p>
          <a:p>
            <a:pPr marL="0" indent="0">
              <a:buNone/>
            </a:pPr>
            <a:r>
              <a:rPr lang="es-ES" dirty="0"/>
              <a:t>La siquiatría y la medicina usan la medicación, la </a:t>
            </a:r>
            <a:r>
              <a:rPr lang="es-ES" dirty="0" err="1"/>
              <a:t>patologización</a:t>
            </a:r>
            <a:r>
              <a:rPr lang="es-ES" dirty="0"/>
              <a:t> y la regulación disciplinaria, es decir, la regulación de las conductas. El sistema penitenciario usa la fuerza, la tortura, el encierro para regularlas.</a:t>
            </a:r>
          </a:p>
          <a:p>
            <a:pPr marL="0" indent="0">
              <a:buNone/>
            </a:pPr>
            <a:endParaRPr lang="es-ES" dirty="0"/>
          </a:p>
          <a:p>
            <a:pPr marL="0" indent="0">
              <a:buNone/>
            </a:pPr>
            <a:r>
              <a:rPr lang="es-ES" dirty="0"/>
              <a:t>El siquiatra gobierna la conducta de los locos. El médico gobierna la conducta del paciente. El agente penitenciario gobierna la vida de los presos. </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6807845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Foucault </a:t>
            </a:r>
            <a:r>
              <a:rPr lang="mr-IN" dirty="0"/>
              <a:t>–</a:t>
            </a:r>
            <a:r>
              <a:rPr lang="es-ES" dirty="0"/>
              <a:t> Vigilar y castigar</a:t>
            </a:r>
          </a:p>
        </p:txBody>
      </p:sp>
      <p:sp>
        <p:nvSpPr>
          <p:cNvPr id="3" name="Marcador de contenido 2"/>
          <p:cNvSpPr>
            <a:spLocks noGrp="1"/>
          </p:cNvSpPr>
          <p:nvPr>
            <p:ph idx="1"/>
          </p:nvPr>
        </p:nvSpPr>
        <p:spPr>
          <a:xfrm>
            <a:off x="457200" y="1540435"/>
            <a:ext cx="8229600" cy="4876800"/>
          </a:xfrm>
        </p:spPr>
        <p:txBody>
          <a:bodyPr>
            <a:normAutofit fontScale="92500"/>
          </a:bodyPr>
          <a:lstStyle/>
          <a:p>
            <a:pPr marL="0" indent="0">
              <a:buNone/>
            </a:pPr>
            <a:r>
              <a:rPr lang="es-ES" dirty="0"/>
              <a:t>Y desde un análisis histórico Foucault revisa los sistemas de castigo.</a:t>
            </a:r>
          </a:p>
          <a:p>
            <a:pPr marL="0" indent="0">
              <a:buNone/>
            </a:pPr>
            <a:endParaRPr lang="es-ES" dirty="0"/>
          </a:p>
          <a:p>
            <a:pPr marL="0" indent="0">
              <a:buNone/>
            </a:pPr>
            <a:r>
              <a:rPr lang="es-ES" dirty="0"/>
              <a:t>Y devela algo fundamental: entre el Siglo XV y el XVII el castigo era público. Después el castigo pasó a ser privado, pero vigilados desde el Panóptico. </a:t>
            </a:r>
          </a:p>
          <a:p>
            <a:pPr marL="0" indent="0">
              <a:buNone/>
            </a:pPr>
            <a:endParaRPr lang="es-ES" dirty="0"/>
          </a:p>
          <a:p>
            <a:pPr marL="0" indent="0">
              <a:buNone/>
            </a:pPr>
            <a:r>
              <a:rPr lang="es-ES" dirty="0"/>
              <a:t>Es decir, cambiaron radicalmente los dispositivos de poder, porque a través de lo íntimo, de lo privado, se puede ejercer mayor control del sujeto, de sus cuerpos y sus mentes. </a:t>
            </a:r>
          </a:p>
          <a:p>
            <a:pPr marL="0" indent="0">
              <a:buNone/>
            </a:pPr>
            <a:endParaRPr lang="es-ES" dirty="0"/>
          </a:p>
          <a:p>
            <a:pPr marL="0" indent="0">
              <a:buNone/>
            </a:pPr>
            <a:r>
              <a:rPr lang="es-ES" dirty="0"/>
              <a:t>Por eso el pensamiento feminista dice: la vida íntima de la mujer, es también un problema político.</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50354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Foucault </a:t>
            </a:r>
            <a:r>
              <a:rPr lang="mr-IN" dirty="0"/>
              <a:t>–</a:t>
            </a:r>
            <a:r>
              <a:rPr lang="es-ES" dirty="0"/>
              <a:t> La historia de la sexualidad</a:t>
            </a:r>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r>
              <a:rPr lang="es-ES" dirty="0"/>
              <a:t>Fue su última obra. </a:t>
            </a:r>
          </a:p>
          <a:p>
            <a:pPr marL="0" indent="0">
              <a:buNone/>
            </a:pPr>
            <a:r>
              <a:rPr lang="es-ES" dirty="0"/>
              <a:t>3 tomos en vida y en 2018 se publicó el 4to. tomo.</a:t>
            </a:r>
          </a:p>
          <a:p>
            <a:pPr marL="0" indent="0">
              <a:buNone/>
            </a:pPr>
            <a:r>
              <a:rPr lang="es-ES" dirty="0"/>
              <a:t>La voluntad del saber</a:t>
            </a:r>
          </a:p>
          <a:p>
            <a:pPr marL="0" indent="0">
              <a:buNone/>
            </a:pPr>
            <a:r>
              <a:rPr lang="es-ES" dirty="0"/>
              <a:t>La inquietud de sí</a:t>
            </a:r>
          </a:p>
          <a:p>
            <a:pPr marL="0" indent="0">
              <a:buNone/>
            </a:pPr>
            <a:r>
              <a:rPr lang="es-ES" dirty="0"/>
              <a:t>Los usos del placer</a:t>
            </a:r>
          </a:p>
          <a:p>
            <a:pPr marL="0" indent="0">
              <a:buNone/>
            </a:pPr>
            <a:r>
              <a:rPr lang="es-ES" dirty="0"/>
              <a:t>Las confesiones (placeres, políticas) de la carne</a:t>
            </a:r>
          </a:p>
          <a:p>
            <a:pPr marL="0" indent="0">
              <a:buNone/>
            </a:pPr>
            <a:endParaRPr lang="es-ES" dirty="0"/>
          </a:p>
          <a:p>
            <a:pPr marL="0" indent="0">
              <a:buNone/>
            </a:pPr>
            <a:r>
              <a:rPr lang="es-ES" dirty="0"/>
              <a:t>En esta obra desarrolla a profundidad el concepto de poder. Revela “su mayoría de edad”. </a:t>
            </a:r>
          </a:p>
          <a:p>
            <a:pPr marL="0" indent="0">
              <a:buNone/>
            </a:pPr>
            <a:endParaRPr lang="es-ES" dirty="0"/>
          </a:p>
          <a:p>
            <a:pPr marL="0" indent="0">
              <a:buNone/>
            </a:pPr>
            <a:r>
              <a:rPr lang="es-ES" dirty="0"/>
              <a:t>La pregunta relevante es ¿por qué el poder en la historia de la sexualidad?</a:t>
            </a:r>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4156267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Foucault </a:t>
            </a:r>
            <a:r>
              <a:rPr lang="mr-IN" dirty="0"/>
              <a:t>–</a:t>
            </a:r>
            <a:r>
              <a:rPr lang="es-ES" dirty="0"/>
              <a:t> La historia de la sexualidad</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a:t>Aristóteles decía en “todo ser humano, como naturaleza, desea saber”. Foucault profundiza en esto. ¿Cuáles son los procesos en los cuáles el sujeto se piensa a si mismo, y a través del conocimiento transforma su subjetividad?</a:t>
            </a:r>
          </a:p>
          <a:p>
            <a:pPr marL="0" indent="0">
              <a:buNone/>
            </a:pPr>
            <a:endParaRPr lang="es-ES" dirty="0"/>
          </a:p>
          <a:p>
            <a:pPr marL="0" indent="0">
              <a:buNone/>
            </a:pPr>
            <a:r>
              <a:rPr lang="es-ES" dirty="0"/>
              <a:t>Sartre decía “el hombre, es lo que hace con lo que hicieron de él.” Para Foucault hay un momento en que el sujeto se da cuenta que está sujetado. En la medida en que reflexionamos en las formas en que estamos sujetos, es que podemos construir nuevas subjetividades.</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8057301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Foucault </a:t>
            </a:r>
            <a:r>
              <a:rPr lang="mr-IN" dirty="0"/>
              <a:t>–</a:t>
            </a:r>
            <a:r>
              <a:rPr lang="es-ES" dirty="0"/>
              <a:t> La historia de la sexualidad</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Al analizar la sexualidad históricamente, porque para Foucault la sexualidad está en todos los escenarios humanos, constata que no hay represión sexual, sino discursos (de lo permitido y lo no permitido) y prácticas. </a:t>
            </a:r>
          </a:p>
          <a:p>
            <a:pPr marL="0" indent="0">
              <a:buNone/>
            </a:pPr>
            <a:endParaRPr lang="es-ES" dirty="0"/>
          </a:p>
          <a:p>
            <a:pPr marL="0" indent="0">
              <a:buNone/>
            </a:pPr>
            <a:r>
              <a:rPr lang="es-ES" dirty="0"/>
              <a:t>El discurso es regulador de las prácticas, porque define como “perversión sexual” como todo lo que se sale del propio discurso.</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6454145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Foucault </a:t>
            </a:r>
            <a:r>
              <a:rPr lang="mr-IN" dirty="0"/>
              <a:t>–</a:t>
            </a:r>
            <a:r>
              <a:rPr lang="es-ES" dirty="0"/>
              <a:t> La historia de la sexualidad</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Otro tema interesante que Foucault toca en este libro es el placer.</a:t>
            </a:r>
          </a:p>
          <a:p>
            <a:pPr marL="0" indent="0">
              <a:buNone/>
            </a:pPr>
            <a:endParaRPr lang="es-ES" dirty="0"/>
          </a:p>
          <a:p>
            <a:pPr marL="0" indent="0">
              <a:buNone/>
            </a:pPr>
            <a:r>
              <a:rPr lang="es-ES" dirty="0"/>
              <a:t>No sólo el sexual, sino el placer derivado del ejercicio del poder. Uno de los mecanismos en los que se ejerce el poder es a través del placer que se deriva de nuestros deseos y pasiones (eso lo saben muy bien los publicistas).</a:t>
            </a:r>
          </a:p>
          <a:p>
            <a:pPr marL="0" indent="0">
              <a:buNone/>
            </a:pPr>
            <a:endParaRPr lang="es-ES" dirty="0"/>
          </a:p>
          <a:p>
            <a:pPr marL="0" indent="0">
              <a:buNone/>
            </a:pPr>
            <a:r>
              <a:rPr lang="es-ES" dirty="0"/>
              <a:t>Por ejemplo, el chisme. Hablar mal de alguien es una forma de ejercicio del poder. Y produce determinado placer.</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851303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fracaso de la Modernidad</a:t>
            </a:r>
          </a:p>
        </p:txBody>
      </p:sp>
      <p:sp>
        <p:nvSpPr>
          <p:cNvPr id="3" name="Marcador de contenido 2"/>
          <p:cNvSpPr>
            <a:spLocks noGrp="1"/>
          </p:cNvSpPr>
          <p:nvPr>
            <p:ph idx="1"/>
          </p:nvPr>
        </p:nvSpPr>
        <p:spPr/>
        <p:txBody>
          <a:bodyPr/>
          <a:lstStyle/>
          <a:p>
            <a:pPr marL="0" indent="0">
              <a:buNone/>
            </a:pPr>
            <a:r>
              <a:rPr lang="es-ES" dirty="0"/>
              <a:t>Descartes </a:t>
            </a:r>
            <a:r>
              <a:rPr lang="mr-IN" dirty="0"/>
              <a:t>–</a:t>
            </a:r>
            <a:r>
              <a:rPr lang="es-ES" dirty="0"/>
              <a:t> Ponía en el centro La razón y el Progreso</a:t>
            </a:r>
          </a:p>
          <a:p>
            <a:pPr marL="0" indent="0">
              <a:buNone/>
            </a:pPr>
            <a:endParaRPr lang="es-ES" dirty="0"/>
          </a:p>
          <a:p>
            <a:pPr marL="0" indent="0">
              <a:buNone/>
            </a:pPr>
            <a:r>
              <a:rPr lang="es-ES" dirty="0"/>
              <a:t>Modelo cultural</a:t>
            </a:r>
          </a:p>
          <a:p>
            <a:pPr marL="0" indent="0">
              <a:buNone/>
            </a:pPr>
            <a:endParaRPr lang="es-ES" dirty="0"/>
          </a:p>
          <a:p>
            <a:pPr marL="0" indent="0">
              <a:buNone/>
            </a:pPr>
            <a:r>
              <a:rPr lang="es-ES" dirty="0"/>
              <a:t>La ciencia está en función de mejorar las condiciones de vida. La razón (ciencias) nos llevarán al progreso.</a:t>
            </a:r>
          </a:p>
          <a:p>
            <a:pPr marL="0" indent="0">
              <a:buNone/>
            </a:pPr>
            <a:endParaRPr lang="es-ES" dirty="0"/>
          </a:p>
          <a:p>
            <a:pPr marL="0" indent="0">
              <a:buNone/>
            </a:pPr>
            <a:r>
              <a:rPr lang="es-ES" dirty="0"/>
              <a:t>Dos guerras mundiales evidencian la falsedad de lo anterior: ¿la ciencia, la razón vinculada a la guerra, nos lleva al progreso?</a:t>
            </a:r>
          </a:p>
        </p:txBody>
      </p:sp>
    </p:spTree>
    <p:extLst>
      <p:ext uri="{BB962C8B-B14F-4D97-AF65-F5344CB8AC3E}">
        <p14:creationId xmlns:p14="http://schemas.microsoft.com/office/powerpoint/2010/main" val="3894751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Foucault </a:t>
            </a:r>
            <a:r>
              <a:rPr lang="mr-IN" dirty="0"/>
              <a:t>–</a:t>
            </a:r>
            <a:r>
              <a:rPr lang="es-ES" dirty="0"/>
              <a:t> La historia de la sexualidad</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Otro tema en este libro es el de la normatividad, la normalización de las prácticas.</a:t>
            </a:r>
          </a:p>
          <a:p>
            <a:pPr marL="0" indent="0">
              <a:buNone/>
            </a:pPr>
            <a:endParaRPr lang="es-ES" dirty="0"/>
          </a:p>
          <a:p>
            <a:pPr marL="0" indent="0">
              <a:buNone/>
            </a:pPr>
            <a:r>
              <a:rPr lang="es-ES" dirty="0"/>
              <a:t>Y cómo las prácticas construyen identidades.</a:t>
            </a:r>
          </a:p>
          <a:p>
            <a:pPr marL="0" indent="0">
              <a:buNone/>
            </a:pPr>
            <a:endParaRPr lang="es-ES" dirty="0"/>
          </a:p>
          <a:p>
            <a:pPr marL="0" indent="0">
              <a:buNone/>
            </a:pPr>
            <a:r>
              <a:rPr lang="es-ES" dirty="0"/>
              <a:t>Por ejemplo, la práctica de la homosexualidad ha existido siempre. Sin embargo, la identidad homosexual es posterior.</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5343363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Foucault </a:t>
            </a:r>
            <a:r>
              <a:rPr lang="mr-IN" dirty="0"/>
              <a:t>–</a:t>
            </a:r>
            <a:r>
              <a:rPr lang="es-ES" dirty="0"/>
              <a:t> La historia de la sexualidad</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r>
              <a:rPr lang="es-ES" dirty="0"/>
              <a:t>Los 5 preceptos:</a:t>
            </a:r>
          </a:p>
          <a:p>
            <a:pPr marL="0" indent="0">
              <a:buNone/>
            </a:pPr>
            <a:endParaRPr lang="es-ES" dirty="0"/>
          </a:p>
          <a:p>
            <a:pPr marL="457200" indent="-457200">
              <a:buAutoNum type="arabicPeriod"/>
            </a:pPr>
            <a:r>
              <a:rPr lang="es-ES" dirty="0"/>
              <a:t>La </a:t>
            </a:r>
            <a:r>
              <a:rPr lang="es-ES" dirty="0" err="1"/>
              <a:t>histerización</a:t>
            </a:r>
            <a:r>
              <a:rPr lang="es-ES" dirty="0"/>
              <a:t> del cuerpo femenino en la historia del pensamiento (el discurso hegemónico de la sexualidad siempre fue elaborado por los hombres). Desde Adán y Eva, ella fue la pecadora.</a:t>
            </a:r>
          </a:p>
          <a:p>
            <a:pPr marL="457200" indent="-457200">
              <a:buAutoNum type="arabicPeriod"/>
            </a:pPr>
            <a:r>
              <a:rPr lang="es-ES" dirty="0"/>
              <a:t>La sexualidad en el pensamiento infantil. Desde la infancia se instauran los dispositivos de poder sobre la sexualidad y el gobierno sobre los sujetos. Lo primero que nos sujeta como sujetos es el sexo y el nombre (asociado al sexo) antes de nacer.</a:t>
            </a:r>
          </a:p>
          <a:p>
            <a:pPr marL="457200" indent="-457200">
              <a:buAutoNum type="arabicPeriod"/>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21880621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Foucault </a:t>
            </a:r>
            <a:r>
              <a:rPr lang="mr-IN" dirty="0"/>
              <a:t>–</a:t>
            </a:r>
            <a:r>
              <a:rPr lang="es-ES" dirty="0"/>
              <a:t> La historia de la sexualidad</a:t>
            </a:r>
          </a:p>
        </p:txBody>
      </p:sp>
      <p:sp>
        <p:nvSpPr>
          <p:cNvPr id="3" name="Marcador de contenido 2"/>
          <p:cNvSpPr>
            <a:spLocks noGrp="1"/>
          </p:cNvSpPr>
          <p:nvPr>
            <p:ph idx="1"/>
          </p:nvPr>
        </p:nvSpPr>
        <p:spPr>
          <a:xfrm>
            <a:off x="457200" y="1540435"/>
            <a:ext cx="8229600" cy="4876800"/>
          </a:xfrm>
        </p:spPr>
        <p:txBody>
          <a:bodyPr>
            <a:normAutofit lnSpcReduction="10000"/>
          </a:bodyPr>
          <a:lstStyle/>
          <a:p>
            <a:pPr marL="0" indent="0">
              <a:buNone/>
            </a:pPr>
            <a:endParaRPr lang="es-ES" dirty="0"/>
          </a:p>
          <a:p>
            <a:pPr marL="0" indent="0">
              <a:buNone/>
            </a:pPr>
            <a:r>
              <a:rPr lang="es-ES" dirty="0"/>
              <a:t>3. La socialización de las conductas. La sujeción de los cuerpos a través de los tipos de conductas sexuales. El hombre activo, la mujer pasiva.</a:t>
            </a:r>
          </a:p>
          <a:p>
            <a:pPr marL="0" indent="0">
              <a:buNone/>
            </a:pPr>
            <a:endParaRPr lang="es-ES" dirty="0"/>
          </a:p>
          <a:p>
            <a:pPr marL="0" indent="0">
              <a:buNone/>
            </a:pPr>
            <a:r>
              <a:rPr lang="es-ES" dirty="0"/>
              <a:t>4. Los dispositivos de saturación sexual para instaurar ideologías sexuales en los cuerpos de los sujetos.</a:t>
            </a:r>
          </a:p>
          <a:p>
            <a:pPr marL="0" indent="0">
              <a:buNone/>
            </a:pPr>
            <a:r>
              <a:rPr lang="es-ES" dirty="0"/>
              <a:t>(La </a:t>
            </a:r>
            <a:r>
              <a:rPr lang="es-ES" dirty="0" err="1"/>
              <a:t>hipersexualización</a:t>
            </a:r>
            <a:r>
              <a:rPr lang="es-ES" dirty="0"/>
              <a:t> por todas partes).</a:t>
            </a:r>
          </a:p>
          <a:p>
            <a:pPr marL="0" indent="0">
              <a:buNone/>
            </a:pPr>
            <a:endParaRPr lang="es-ES" dirty="0"/>
          </a:p>
          <a:p>
            <a:pPr marL="0" indent="0">
              <a:buNone/>
            </a:pPr>
            <a:r>
              <a:rPr lang="es-ES" dirty="0"/>
              <a:t>5. La </a:t>
            </a:r>
            <a:r>
              <a:rPr lang="es-ES" dirty="0" err="1"/>
              <a:t>patologización</a:t>
            </a:r>
            <a:r>
              <a:rPr lang="es-ES" dirty="0"/>
              <a:t> de algunas conductas sexuales.</a:t>
            </a:r>
          </a:p>
          <a:p>
            <a:pPr marL="0" indent="0">
              <a:buNone/>
            </a:pPr>
            <a:endParaRPr lang="es-ES" dirty="0"/>
          </a:p>
          <a:p>
            <a:pPr marL="0" indent="0">
              <a:buNone/>
            </a:pPr>
            <a:r>
              <a:rPr lang="es-ES" dirty="0"/>
              <a:t>Ello conduce a la </a:t>
            </a:r>
            <a:r>
              <a:rPr lang="es-ES" dirty="0" err="1"/>
              <a:t>biopolítica</a:t>
            </a:r>
            <a:r>
              <a:rPr lang="es-ES" dirty="0"/>
              <a:t> de la sexualidad.</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4597983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Foucault </a:t>
            </a:r>
            <a:r>
              <a:rPr lang="mr-IN" dirty="0"/>
              <a:t>–</a:t>
            </a:r>
            <a:r>
              <a:rPr lang="es-ES" dirty="0"/>
              <a:t> La historia de la sexualidad</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ES" dirty="0"/>
          </a:p>
          <a:p>
            <a:pPr marL="0" indent="0">
              <a:buNone/>
            </a:pPr>
            <a:r>
              <a:rPr lang="es-ES" dirty="0"/>
              <a:t>Un ejemplo de la </a:t>
            </a:r>
            <a:r>
              <a:rPr lang="es-ES" dirty="0" err="1"/>
              <a:t>biopolítica</a:t>
            </a:r>
            <a:r>
              <a:rPr lang="es-ES" dirty="0"/>
              <a:t> de la sexualidad.</a:t>
            </a:r>
          </a:p>
          <a:p>
            <a:pPr marL="0" indent="0">
              <a:buNone/>
            </a:pPr>
            <a:endParaRPr lang="es-ES" dirty="0"/>
          </a:p>
          <a:p>
            <a:pPr marL="0" indent="0">
              <a:buNone/>
            </a:pPr>
            <a:r>
              <a:rPr lang="es-ES" dirty="0"/>
              <a:t>Los baños públicos.</a:t>
            </a:r>
          </a:p>
          <a:p>
            <a:pPr marL="0" indent="0">
              <a:buNone/>
            </a:pPr>
            <a:endParaRPr lang="es-ES" dirty="0"/>
          </a:p>
          <a:p>
            <a:pPr marL="0" indent="0">
              <a:buNone/>
            </a:pPr>
            <a:r>
              <a:rPr lang="es-ES" dirty="0"/>
              <a:t>La simbología nos hace entender la forma en que se modela la sexualidad.</a:t>
            </a:r>
          </a:p>
          <a:p>
            <a:pPr marL="0" indent="0">
              <a:buNone/>
            </a:pPr>
            <a:endParaRPr lang="es-ES" dirty="0"/>
          </a:p>
          <a:p>
            <a:pPr marL="0" indent="0">
              <a:buNone/>
            </a:pPr>
            <a:r>
              <a:rPr lang="es-ES" dirty="0"/>
              <a:t>Y también las prácticas. Cómo se concibe la privacidad en los baños es diferente si son de hombres o si son de mujeres.</a:t>
            </a:r>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41696548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método en Foucault</a:t>
            </a:r>
          </a:p>
        </p:txBody>
      </p:sp>
      <p:sp>
        <p:nvSpPr>
          <p:cNvPr id="3" name="Marcador de contenido 2"/>
          <p:cNvSpPr>
            <a:spLocks noGrp="1"/>
          </p:cNvSpPr>
          <p:nvPr>
            <p:ph idx="1"/>
          </p:nvPr>
        </p:nvSpPr>
        <p:spPr/>
        <p:txBody>
          <a:bodyPr>
            <a:normAutofit fontScale="92500" lnSpcReduction="10000"/>
          </a:bodyPr>
          <a:lstStyle/>
          <a:p>
            <a:pPr marL="0" indent="0">
              <a:buNone/>
            </a:pPr>
            <a:r>
              <a:rPr lang="es-ES" dirty="0"/>
              <a:t>La arqueología del saber, basado en la hermenéutica.</a:t>
            </a:r>
          </a:p>
          <a:p>
            <a:pPr marL="0" indent="0">
              <a:buNone/>
            </a:pPr>
            <a:endParaRPr lang="es-ES" dirty="0"/>
          </a:p>
          <a:p>
            <a:pPr marL="0" indent="0">
              <a:buNone/>
            </a:pPr>
            <a:r>
              <a:rPr lang="es-ES" dirty="0"/>
              <a:t>Nos invita todo el tiempo a DECONSTRUIR, A DUDAR, A LA SOSPECHA.</a:t>
            </a:r>
          </a:p>
          <a:p>
            <a:pPr marL="0" indent="0">
              <a:buNone/>
            </a:pPr>
            <a:endParaRPr lang="es-ES" dirty="0"/>
          </a:p>
          <a:p>
            <a:pPr marL="0" indent="0">
              <a:buNone/>
            </a:pPr>
            <a:r>
              <a:rPr lang="es-ES" dirty="0"/>
              <a:t>Método antropológico de los sistemas de saber. Cómo el saber se articula a partir de ciertos juegos de lenguaje. </a:t>
            </a:r>
          </a:p>
          <a:p>
            <a:pPr marL="0" indent="0">
              <a:buNone/>
            </a:pPr>
            <a:endParaRPr lang="es-ES" dirty="0"/>
          </a:p>
          <a:p>
            <a:pPr marL="0" indent="0">
              <a:buNone/>
            </a:pPr>
            <a:r>
              <a:rPr lang="es-ES" dirty="0"/>
              <a:t>Por ejemplo, el lenguaje no es el mismo en la economía, que en la medicina, que en el trabajo social.</a:t>
            </a:r>
          </a:p>
          <a:p>
            <a:pPr marL="0" indent="0">
              <a:buNone/>
            </a:pPr>
            <a:endParaRPr lang="es-ES" dirty="0"/>
          </a:p>
          <a:p>
            <a:pPr marL="0" indent="0">
              <a:buNone/>
            </a:pPr>
            <a:r>
              <a:rPr lang="es-ES" dirty="0"/>
              <a:t>FOUCAULT ES MUY ESTRUCTURADO, LEERLO EQUIVALE A UN SEMESTRE DE METODOLOGÍA.</a:t>
            </a:r>
          </a:p>
        </p:txBody>
      </p:sp>
    </p:spTree>
    <p:extLst>
      <p:ext uri="{BB962C8B-B14F-4D97-AF65-F5344CB8AC3E}">
        <p14:creationId xmlns:p14="http://schemas.microsoft.com/office/powerpoint/2010/main" val="364830003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Concluyendo con muchas preguntas</a:t>
            </a:r>
          </a:p>
        </p:txBody>
      </p:sp>
      <p:sp>
        <p:nvSpPr>
          <p:cNvPr id="3" name="Marcador de contenido 2"/>
          <p:cNvSpPr>
            <a:spLocks noGrp="1"/>
          </p:cNvSpPr>
          <p:nvPr>
            <p:ph idx="1"/>
          </p:nvPr>
        </p:nvSpPr>
        <p:spPr>
          <a:xfrm>
            <a:off x="457200" y="1824318"/>
            <a:ext cx="8229600" cy="4876800"/>
          </a:xfrm>
        </p:spPr>
        <p:txBody>
          <a:bodyPr/>
          <a:lstStyle/>
          <a:p>
            <a:pPr marL="0" indent="0">
              <a:buNone/>
            </a:pPr>
            <a:r>
              <a:rPr lang="es-ES" dirty="0"/>
              <a:t>¿Cuánto ejercemos el poder en nuestra acción o en nuestra práctica profesional?</a:t>
            </a:r>
          </a:p>
          <a:p>
            <a:pPr marL="0" indent="0">
              <a:buNone/>
            </a:pPr>
            <a:r>
              <a:rPr lang="es-ES" dirty="0"/>
              <a:t>¿Qué es lo que consideramos normal, razonable, y qué no?</a:t>
            </a:r>
          </a:p>
          <a:p>
            <a:pPr marL="0" indent="0">
              <a:buNone/>
            </a:pPr>
            <a:r>
              <a:rPr lang="es-ES" dirty="0"/>
              <a:t>¿Ejercemos poder en el sujeto y/o en el objeto durante la acción social?</a:t>
            </a:r>
          </a:p>
          <a:p>
            <a:pPr marL="0" indent="0">
              <a:buNone/>
            </a:pPr>
            <a:endParaRPr lang="es-ES" dirty="0"/>
          </a:p>
          <a:p>
            <a:pPr marL="0" indent="0">
              <a:buNone/>
            </a:pPr>
            <a:r>
              <a:rPr lang="es-ES" dirty="0"/>
              <a:t>¿Para qué utilizamos los conocimientos producidos?</a:t>
            </a:r>
          </a:p>
          <a:p>
            <a:pPr marL="0" indent="0">
              <a:buNone/>
            </a:pPr>
            <a:r>
              <a:rPr lang="es-ES" dirty="0"/>
              <a:t>¿Cómo podemos ser libres si estamos sujetados? </a:t>
            </a:r>
          </a:p>
          <a:p>
            <a:pPr marL="0" indent="0">
              <a:buNone/>
            </a:pPr>
            <a:r>
              <a:rPr lang="es-ES" dirty="0"/>
              <a:t>¿Cómo pensar si somos pensados?</a:t>
            </a:r>
          </a:p>
          <a:p>
            <a:pPr marL="0" indent="0">
              <a:buNone/>
            </a:pPr>
            <a:r>
              <a:rPr lang="es-ES" dirty="0"/>
              <a:t>¿Cómo pensar y ejercer nuestra libertad?  </a:t>
            </a:r>
          </a:p>
        </p:txBody>
      </p:sp>
    </p:spTree>
    <p:extLst>
      <p:ext uri="{BB962C8B-B14F-4D97-AF65-F5344CB8AC3E}">
        <p14:creationId xmlns:p14="http://schemas.microsoft.com/office/powerpoint/2010/main" val="27477718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err="1"/>
              <a:t>michel</a:t>
            </a:r>
            <a:r>
              <a:rPr lang="es-ES" dirty="0"/>
              <a:t> </a:t>
            </a:r>
            <a:r>
              <a:rPr lang="es-ES" dirty="0" err="1"/>
              <a:t>foucault</a:t>
            </a:r>
            <a:endParaRPr lang="es-ES" dirty="0"/>
          </a:p>
        </p:txBody>
      </p:sp>
      <p:sp>
        <p:nvSpPr>
          <p:cNvPr id="4" name="CuadroTexto 3"/>
          <p:cNvSpPr txBox="1"/>
          <p:nvPr/>
        </p:nvSpPr>
        <p:spPr>
          <a:xfrm>
            <a:off x="4072722" y="4228353"/>
            <a:ext cx="2989220" cy="461665"/>
          </a:xfrm>
          <a:prstGeom prst="rect">
            <a:avLst/>
          </a:prstGeom>
          <a:noFill/>
        </p:spPr>
        <p:txBody>
          <a:bodyPr wrap="none" rtlCol="0">
            <a:spAutoFit/>
          </a:bodyPr>
          <a:lstStyle/>
          <a:p>
            <a:r>
              <a:rPr lang="es-ES" sz="2400" dirty="0"/>
              <a:t>MUCHAS GRACIAS</a:t>
            </a:r>
          </a:p>
        </p:txBody>
      </p:sp>
    </p:spTree>
    <p:extLst>
      <p:ext uri="{BB962C8B-B14F-4D97-AF65-F5344CB8AC3E}">
        <p14:creationId xmlns:p14="http://schemas.microsoft.com/office/powerpoint/2010/main" val="29689962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Maestros de la Sospecha</a:t>
            </a:r>
          </a:p>
        </p:txBody>
      </p:sp>
      <p:sp>
        <p:nvSpPr>
          <p:cNvPr id="3" name="Marcador de contenido 2"/>
          <p:cNvSpPr>
            <a:spLocks noGrp="1"/>
          </p:cNvSpPr>
          <p:nvPr>
            <p:ph idx="1"/>
          </p:nvPr>
        </p:nvSpPr>
        <p:spPr/>
        <p:txBody>
          <a:bodyPr>
            <a:normAutofit/>
          </a:bodyPr>
          <a:lstStyle/>
          <a:p>
            <a:pPr marL="0" indent="0">
              <a:buNone/>
            </a:pPr>
            <a:r>
              <a:rPr lang="es-ES" dirty="0"/>
              <a:t>Pero desde antes se cuestionaba La Modernidad y sus principios culturales, y su proyecto racional se iba </a:t>
            </a:r>
            <a:r>
              <a:rPr lang="es-ES" b="1" u="sng" dirty="0"/>
              <a:t>“</a:t>
            </a:r>
            <a:r>
              <a:rPr lang="es-ES" b="1" u="sng" dirty="0" err="1"/>
              <a:t>deconstruyendo</a:t>
            </a:r>
            <a:r>
              <a:rPr lang="es-ES" b="1" u="sng" dirty="0"/>
              <a:t>”</a:t>
            </a:r>
            <a:r>
              <a:rPr lang="es-ES" dirty="0"/>
              <a:t>.</a:t>
            </a:r>
          </a:p>
          <a:p>
            <a:pPr marL="0" indent="0">
              <a:buNone/>
            </a:pPr>
            <a:endParaRPr lang="es-ES" dirty="0"/>
          </a:p>
          <a:p>
            <a:pPr marL="0" indent="0">
              <a:buNone/>
            </a:pPr>
            <a:r>
              <a:rPr lang="es-ES" dirty="0"/>
              <a:t>Los 3 principales Maestros de la Sospecha son:</a:t>
            </a:r>
          </a:p>
          <a:p>
            <a:pPr marL="0" indent="0">
              <a:buNone/>
            </a:pPr>
            <a:endParaRPr lang="es-ES" dirty="0"/>
          </a:p>
          <a:p>
            <a:pPr marL="0" indent="0">
              <a:buNone/>
            </a:pPr>
            <a:r>
              <a:rPr lang="es-ES" dirty="0"/>
              <a:t>Nietzsche (sospechoso de la cultura)</a:t>
            </a:r>
          </a:p>
          <a:p>
            <a:pPr marL="0" indent="0">
              <a:buNone/>
            </a:pPr>
            <a:r>
              <a:rPr lang="es-ES" dirty="0"/>
              <a:t>Freud (sospechoso de la conciencia)</a:t>
            </a:r>
          </a:p>
          <a:p>
            <a:pPr marL="0" indent="0">
              <a:buNone/>
            </a:pPr>
            <a:r>
              <a:rPr lang="es-ES" dirty="0"/>
              <a:t>Marx (sospechoso de la estructura)</a:t>
            </a:r>
          </a:p>
          <a:p>
            <a:pPr marL="0" indent="0">
              <a:buNone/>
            </a:pPr>
            <a:endParaRPr lang="es-ES" dirty="0"/>
          </a:p>
          <a:p>
            <a:pPr marL="0" indent="0">
              <a:buNone/>
            </a:pPr>
            <a:r>
              <a:rPr lang="es-ES" b="1" u="sng" dirty="0"/>
              <a:t>La Sospecha como método de investigación.</a:t>
            </a:r>
          </a:p>
          <a:p>
            <a:pPr marL="0" indent="0">
              <a:buNone/>
            </a:pPr>
            <a:endParaRPr lang="es-ES" dirty="0"/>
          </a:p>
        </p:txBody>
      </p:sp>
    </p:spTree>
    <p:extLst>
      <p:ext uri="{BB962C8B-B14F-4D97-AF65-F5344CB8AC3E}">
        <p14:creationId xmlns:p14="http://schemas.microsoft.com/office/powerpoint/2010/main" val="2306425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Maestros de la Sospecha</a:t>
            </a:r>
          </a:p>
        </p:txBody>
      </p:sp>
      <p:sp>
        <p:nvSpPr>
          <p:cNvPr id="3" name="Marcador de contenido 2"/>
          <p:cNvSpPr>
            <a:spLocks noGrp="1"/>
          </p:cNvSpPr>
          <p:nvPr>
            <p:ph idx="1"/>
          </p:nvPr>
        </p:nvSpPr>
        <p:spPr/>
        <p:txBody>
          <a:bodyPr>
            <a:normAutofit/>
          </a:bodyPr>
          <a:lstStyle/>
          <a:p>
            <a:pPr marL="0" indent="0">
              <a:buNone/>
            </a:pPr>
            <a:r>
              <a:rPr lang="es-ES" dirty="0"/>
              <a:t>¿Qué sospecharon que conlleva a cambiar de paradigma?</a:t>
            </a:r>
          </a:p>
          <a:p>
            <a:pPr marL="0" indent="0">
              <a:buNone/>
            </a:pPr>
            <a:endParaRPr lang="es-ES" dirty="0"/>
          </a:p>
          <a:p>
            <a:pPr marL="0" indent="0">
              <a:buNone/>
            </a:pPr>
            <a:r>
              <a:rPr lang="es-ES" dirty="0"/>
              <a:t>Nietzsche </a:t>
            </a:r>
            <a:r>
              <a:rPr lang="mr-IN" dirty="0"/>
              <a:t>–</a:t>
            </a:r>
            <a:r>
              <a:rPr lang="es-ES" dirty="0"/>
              <a:t> Sospecha la moral occidental y las bases de la moral cristiana y platónica. Establece cómo la moral es una relación de poder entre el amo (pastor) y el esclavo (ovejas). Y explica cómo la moral, los saberes, sentimientos y pensamientos se construyen como costumbres para el gobierno de los sujetos, cómo los aristócratas usan la moral para gobernar.</a:t>
            </a:r>
          </a:p>
          <a:p>
            <a:pPr marL="0" indent="0">
              <a:buNone/>
            </a:pPr>
            <a:r>
              <a:rPr lang="es-ES" dirty="0"/>
              <a:t>En Nietzsche la moral está vista con el propósito de que seamos servidumbre.</a:t>
            </a:r>
          </a:p>
          <a:p>
            <a:pPr marL="0" indent="0">
              <a:buNone/>
            </a:pPr>
            <a:endParaRPr lang="es-ES" dirty="0"/>
          </a:p>
        </p:txBody>
      </p:sp>
    </p:spTree>
    <p:extLst>
      <p:ext uri="{BB962C8B-B14F-4D97-AF65-F5344CB8AC3E}">
        <p14:creationId xmlns:p14="http://schemas.microsoft.com/office/powerpoint/2010/main" val="653030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Maestros de la Sospecha</a:t>
            </a:r>
          </a:p>
        </p:txBody>
      </p:sp>
      <p:sp>
        <p:nvSpPr>
          <p:cNvPr id="3" name="Marcador de contenido 2"/>
          <p:cNvSpPr>
            <a:spLocks noGrp="1"/>
          </p:cNvSpPr>
          <p:nvPr>
            <p:ph idx="1"/>
          </p:nvPr>
        </p:nvSpPr>
        <p:spPr/>
        <p:txBody>
          <a:bodyPr>
            <a:normAutofit/>
          </a:bodyPr>
          <a:lstStyle/>
          <a:p>
            <a:pPr marL="0" indent="0">
              <a:buNone/>
            </a:pPr>
            <a:r>
              <a:rPr lang="es-ES" dirty="0"/>
              <a:t>¿Qué sospecharon que conlleva a cambiar de paradigma?</a:t>
            </a:r>
          </a:p>
          <a:p>
            <a:pPr marL="0" indent="0">
              <a:buNone/>
            </a:pPr>
            <a:endParaRPr lang="es-ES" dirty="0"/>
          </a:p>
          <a:p>
            <a:pPr marL="0" indent="0">
              <a:buNone/>
            </a:pPr>
            <a:r>
              <a:rPr lang="es-ES" dirty="0"/>
              <a:t>Freud: Su objeto de deconstrucción es la conciencia. Profundiza en las estructuras psíquicas. Su gran aporte es el “inconsciente”, poner el “in” antes de la conciencia. </a:t>
            </a:r>
          </a:p>
          <a:p>
            <a:pPr marL="0" indent="0">
              <a:buNone/>
            </a:pPr>
            <a:endParaRPr lang="es-ES" dirty="0"/>
          </a:p>
          <a:p>
            <a:pPr marL="0" indent="0">
              <a:buNone/>
            </a:pPr>
            <a:r>
              <a:rPr lang="es-ES" dirty="0"/>
              <a:t>Ello afecta al paradigma occidental, al pensamiento moderno donde la Razón era central. Se pensaba que el sujeto se podría conocer a sí mismo y gobernarse a sí mismo. Y Freud, al añadir el inconsciente pone en crisis lo anterior.</a:t>
            </a:r>
          </a:p>
          <a:p>
            <a:pPr marL="0" indent="0">
              <a:buNone/>
            </a:pPr>
            <a:endParaRPr lang="es-ES" dirty="0"/>
          </a:p>
        </p:txBody>
      </p:sp>
    </p:spTree>
    <p:extLst>
      <p:ext uri="{BB962C8B-B14F-4D97-AF65-F5344CB8AC3E}">
        <p14:creationId xmlns:p14="http://schemas.microsoft.com/office/powerpoint/2010/main" val="4216449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Maestros de la Sospecha</a:t>
            </a:r>
          </a:p>
        </p:txBody>
      </p:sp>
      <p:sp>
        <p:nvSpPr>
          <p:cNvPr id="3" name="Marcador de contenido 2"/>
          <p:cNvSpPr>
            <a:spLocks noGrp="1"/>
          </p:cNvSpPr>
          <p:nvPr>
            <p:ph idx="1"/>
          </p:nvPr>
        </p:nvSpPr>
        <p:spPr/>
        <p:txBody>
          <a:bodyPr>
            <a:normAutofit/>
          </a:bodyPr>
          <a:lstStyle/>
          <a:p>
            <a:pPr marL="0" indent="0">
              <a:buNone/>
            </a:pPr>
            <a:r>
              <a:rPr lang="es-ES" dirty="0"/>
              <a:t>¿Qué sospecharon que conlleva a cambiar de paradigma?</a:t>
            </a:r>
          </a:p>
          <a:p>
            <a:pPr marL="0" indent="0">
              <a:buNone/>
            </a:pPr>
            <a:endParaRPr lang="es-ES" dirty="0"/>
          </a:p>
          <a:p>
            <a:pPr marL="0" indent="0">
              <a:buNone/>
            </a:pPr>
            <a:r>
              <a:rPr lang="es-ES" dirty="0"/>
              <a:t>Freud: También al poner a la sexualidad como eje central de su teoría, sospecha de la sexualidad como herramienta de poder, cómo la represión de la sexualidad, lo que se acepta como bueno o como malo, es una construcción cultural desde el poder</a:t>
            </a:r>
          </a:p>
          <a:p>
            <a:pPr marL="0" indent="0">
              <a:buNone/>
            </a:pPr>
            <a:endParaRPr lang="es-ES" dirty="0"/>
          </a:p>
          <a:p>
            <a:pPr marL="0" indent="0">
              <a:buNone/>
            </a:pPr>
            <a:r>
              <a:rPr lang="es-ES" dirty="0"/>
              <a:t>Esto se relaciona también con el pensamiento de Nietzsche sobre la moral.</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2639368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Maestros de la Sospecha</a:t>
            </a:r>
          </a:p>
        </p:txBody>
      </p:sp>
      <p:sp>
        <p:nvSpPr>
          <p:cNvPr id="3" name="Marcador de contenido 2"/>
          <p:cNvSpPr>
            <a:spLocks noGrp="1"/>
          </p:cNvSpPr>
          <p:nvPr>
            <p:ph idx="1"/>
          </p:nvPr>
        </p:nvSpPr>
        <p:spPr/>
        <p:txBody>
          <a:bodyPr>
            <a:normAutofit/>
          </a:bodyPr>
          <a:lstStyle/>
          <a:p>
            <a:pPr marL="0" indent="0">
              <a:buNone/>
            </a:pPr>
            <a:r>
              <a:rPr lang="es-ES" dirty="0"/>
              <a:t>¿Qué sospecharon que conlleva a cambiar de paradigma?</a:t>
            </a:r>
          </a:p>
          <a:p>
            <a:pPr marL="0" indent="0">
              <a:buNone/>
            </a:pPr>
            <a:endParaRPr lang="es-ES" dirty="0"/>
          </a:p>
          <a:p>
            <a:pPr marL="0" indent="0">
              <a:buNone/>
            </a:pPr>
            <a:r>
              <a:rPr lang="es-ES" dirty="0"/>
              <a:t>Marx: Sospecha del sistema económico, del político, de las relaciones de poder.</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16933904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Claridad.thmx</Template>
  <TotalTime>1566</TotalTime>
  <Words>3343</Words>
  <Application>Microsoft Macintosh PowerPoint</Application>
  <PresentationFormat>Presentación en pantalla (4:3)</PresentationFormat>
  <Paragraphs>479</Paragraphs>
  <Slides>46</Slides>
  <Notes>0</Notes>
  <HiddenSlides>0</HiddenSlides>
  <MMClips>0</MMClips>
  <ScaleCrop>false</ScaleCrop>
  <HeadingPairs>
    <vt:vector size="6" baseType="variant">
      <vt:variant>
        <vt:lpstr>Fuentes usadas</vt:lpstr>
      </vt:variant>
      <vt:variant>
        <vt:i4>1</vt:i4>
      </vt:variant>
      <vt:variant>
        <vt:lpstr>Tema</vt:lpstr>
      </vt:variant>
      <vt:variant>
        <vt:i4>1</vt:i4>
      </vt:variant>
      <vt:variant>
        <vt:lpstr>Títulos de diapositiva</vt:lpstr>
      </vt:variant>
      <vt:variant>
        <vt:i4>46</vt:i4>
      </vt:variant>
    </vt:vector>
  </HeadingPairs>
  <TitlesOfParts>
    <vt:vector size="48" baseType="lpstr">
      <vt:lpstr>Arial</vt:lpstr>
      <vt:lpstr>Claridad</vt:lpstr>
      <vt:lpstr>michel foucault</vt:lpstr>
      <vt:lpstr>Presentación de PowerPoint</vt:lpstr>
      <vt:lpstr>Foucault</vt:lpstr>
      <vt:lpstr>El fracaso de la Modernidad</vt:lpstr>
      <vt:lpstr>Los Maestros de la Sospecha</vt:lpstr>
      <vt:lpstr>Los Maestros de la Sospecha</vt:lpstr>
      <vt:lpstr>Los Maestros de la Sospecha</vt:lpstr>
      <vt:lpstr>Los Maestros de la Sospecha</vt:lpstr>
      <vt:lpstr>Los Maestros de la Sospecha</vt:lpstr>
      <vt:lpstr>Los Maestros de la Sospecha</vt:lpstr>
      <vt:lpstr>¿Quiénes inspiran a Foucault?</vt:lpstr>
      <vt:lpstr>¿A qué inspiran a Foucault?</vt:lpstr>
      <vt:lpstr>Foucault – El Poder</vt:lpstr>
      <vt:lpstr>Foucault – El Poder</vt:lpstr>
      <vt:lpstr>Foucault – El Poder</vt:lpstr>
      <vt:lpstr>Foucault – El Poder</vt:lpstr>
      <vt:lpstr>Foucault – El Poder</vt:lpstr>
      <vt:lpstr>Foucault – El Poder</vt:lpstr>
      <vt:lpstr>Foucault – El Poder</vt:lpstr>
      <vt:lpstr>Foucault – El Poder</vt:lpstr>
      <vt:lpstr>Foucault – El Poder</vt:lpstr>
      <vt:lpstr>Foucault – El Conocimiento</vt:lpstr>
      <vt:lpstr>Foucault – El Conocimiento</vt:lpstr>
      <vt:lpstr>Foucault – El Discurso</vt:lpstr>
      <vt:lpstr>Foucault – Biopoder y Biopoítica</vt:lpstr>
      <vt:lpstr>Foucault – Biopoder y Biopoítica</vt:lpstr>
      <vt:lpstr>Foucault – Biopoder y Biopoítica</vt:lpstr>
      <vt:lpstr>Foucault – Las palabras y las cosas</vt:lpstr>
      <vt:lpstr>Foucault – Las palabras y las cosas</vt:lpstr>
      <vt:lpstr>Foucault – Las palabras y las cosas</vt:lpstr>
      <vt:lpstr>Foucault – Historia de la locura</vt:lpstr>
      <vt:lpstr>Foucault – Historia de la locura</vt:lpstr>
      <vt:lpstr>Foucault – Vigilar y castigar</vt:lpstr>
      <vt:lpstr>Foucault – Vigilar y castigar</vt:lpstr>
      <vt:lpstr>Foucault – Vigilar y castigar</vt:lpstr>
      <vt:lpstr>Foucault – La historia de la sexualidad</vt:lpstr>
      <vt:lpstr>Foucault – La historia de la sexualidad</vt:lpstr>
      <vt:lpstr>Foucault – La historia de la sexualidad</vt:lpstr>
      <vt:lpstr>Foucault – La historia de la sexualidad</vt:lpstr>
      <vt:lpstr>Foucault – La historia de la sexualidad</vt:lpstr>
      <vt:lpstr>Foucault – La historia de la sexualidad</vt:lpstr>
      <vt:lpstr>Foucault – La historia de la sexualidad</vt:lpstr>
      <vt:lpstr>Foucault – La historia de la sexualidad</vt:lpstr>
      <vt:lpstr>El método en Foucault</vt:lpstr>
      <vt:lpstr>Concluyendo con muchas preguntas</vt:lpstr>
      <vt:lpstr>michel foucault</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michel foucault</dc:title>
  <dc:creator>Dra. Juana E. Suárez Conejero</dc:creator>
  <cp:lastModifiedBy>Dra. Juana E. Suárez Conejero</cp:lastModifiedBy>
  <cp:revision>110</cp:revision>
  <dcterms:created xsi:type="dcterms:W3CDTF">2020-05-06T23:58:33Z</dcterms:created>
  <dcterms:modified xsi:type="dcterms:W3CDTF">2020-11-26T14:50:28Z</dcterms:modified>
</cp:coreProperties>
</file>