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2" r:id="rId4"/>
    <p:sldId id="283" r:id="rId5"/>
    <p:sldId id="303" r:id="rId6"/>
    <p:sldId id="285" r:id="rId7"/>
    <p:sldId id="286" r:id="rId8"/>
    <p:sldId id="287" r:id="rId9"/>
    <p:sldId id="304" r:id="rId10"/>
    <p:sldId id="307" r:id="rId11"/>
    <p:sldId id="293" r:id="rId12"/>
    <p:sldId id="294" r:id="rId13"/>
    <p:sldId id="295" r:id="rId14"/>
    <p:sldId id="290" r:id="rId15"/>
    <p:sldId id="305" r:id="rId16"/>
    <p:sldId id="292" r:id="rId17"/>
    <p:sldId id="306" r:id="rId18"/>
    <p:sldId id="309" r:id="rId19"/>
    <p:sldId id="291" r:id="rId20"/>
    <p:sldId id="308" r:id="rId21"/>
    <p:sldId id="297" r:id="rId22"/>
    <p:sldId id="301" r:id="rId23"/>
    <p:sldId id="299" r:id="rId24"/>
    <p:sldId id="298" r:id="rId25"/>
    <p:sldId id="310" r:id="rId26"/>
    <p:sldId id="311" r:id="rId27"/>
    <p:sldId id="312" r:id="rId28"/>
    <p:sldId id="314" r:id="rId29"/>
    <p:sldId id="315" r:id="rId30"/>
    <p:sldId id="313"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snapToGrid="0" snapToObjects="1">
      <p:cViewPr varScale="1">
        <p:scale>
          <a:sx n="92" d="100"/>
          <a:sy n="92" d="100"/>
        </p:scale>
        <p:origin x="166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11/5/20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ES_tradnl"/>
              <a:t>Clic para editar título</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ES_tradnl"/>
              <a:t>Clic para editar título</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ES_tradnl"/>
              <a:t>Clic para editar título</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ES_tradnl"/>
              <a:t>Clic para editar título</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‹Nº›</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ES_tradnl"/>
              <a:t>Clic para editar título</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11/5/20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ES_tradnl"/>
              <a:t>Arrastre la imagen al marcador de posición o haga clic en el icono para agregar</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ES_tradnl"/>
              <a:t>Arrastre la imagen al marcador de posición o haga clic en el icono para agregar</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ES_tradnl"/>
              <a:t>Haga clic para modificar el estilo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ES_tradnl"/>
              <a:t>Clic para editar título</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11/5/20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‹Nº›</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‹Nº›</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‹Nº›</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11/5/20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51564" y="5091393"/>
            <a:ext cx="4987636" cy="933450"/>
          </a:xfrm>
        </p:spPr>
        <p:txBody>
          <a:bodyPr>
            <a:normAutofit/>
          </a:bodyPr>
          <a:lstStyle/>
          <a:p>
            <a:r>
              <a:rPr lang="es-ES" dirty="0"/>
              <a:t>Karl Marx y </a:t>
            </a:r>
            <a:r>
              <a:rPr lang="es-ES" dirty="0" err="1"/>
              <a:t>Frederic</a:t>
            </a:r>
            <a:r>
              <a:rPr lang="es-ES" dirty="0"/>
              <a:t> Engels</a:t>
            </a:r>
          </a:p>
        </p:txBody>
      </p:sp>
    </p:spTree>
    <p:extLst>
      <p:ext uri="{BB962C8B-B14F-4D97-AF65-F5344CB8AC3E}">
        <p14:creationId xmlns:p14="http://schemas.microsoft.com/office/powerpoint/2010/main" val="297191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Principales conceptos de El Capital</a:t>
            </a:r>
            <a:endParaRPr lang="es-ES" sz="3200" dirty="0"/>
          </a:p>
        </p:txBody>
      </p:sp>
      <p:sp>
        <p:nvSpPr>
          <p:cNvPr id="2" name="CuadroTexto 1"/>
          <p:cNvSpPr txBox="1"/>
          <p:nvPr/>
        </p:nvSpPr>
        <p:spPr>
          <a:xfrm>
            <a:off x="613932" y="2048050"/>
            <a:ext cx="7352432" cy="5724644"/>
          </a:xfrm>
          <a:prstGeom prst="rect">
            <a:avLst/>
          </a:prstGeom>
          <a:noFill/>
        </p:spPr>
        <p:txBody>
          <a:bodyPr wrap="square" rtlCol="0">
            <a:spAutoFit/>
          </a:bodyPr>
          <a:lstStyle/>
          <a:p>
            <a:r>
              <a:rPr lang="es-ES" sz="2400" dirty="0"/>
              <a:t>Capital – La acumulación primitiva</a:t>
            </a:r>
          </a:p>
          <a:p>
            <a:endParaRPr lang="es-ES" sz="2400" dirty="0"/>
          </a:p>
          <a:p>
            <a:r>
              <a:rPr lang="es-ES" sz="2400" dirty="0"/>
              <a:t>Salario</a:t>
            </a:r>
          </a:p>
          <a:p>
            <a:endParaRPr lang="es-ES" sz="2400" dirty="0"/>
          </a:p>
          <a:p>
            <a:r>
              <a:rPr lang="es-ES" sz="2400" dirty="0"/>
              <a:t>Plusvalía</a:t>
            </a:r>
          </a:p>
          <a:p>
            <a:endParaRPr lang="es-ES" sz="2400" dirty="0"/>
          </a:p>
          <a:p>
            <a:r>
              <a:rPr lang="es-ES" sz="2400" dirty="0"/>
              <a:t>Ley del valor</a:t>
            </a:r>
          </a:p>
          <a:p>
            <a:endParaRPr lang="es-ES" sz="2400" dirty="0"/>
          </a:p>
          <a:p>
            <a:endParaRPr lang="es-ES" sz="2400" dirty="0"/>
          </a:p>
          <a:p>
            <a:endParaRPr lang="es-ES" sz="2400" dirty="0"/>
          </a:p>
          <a:p>
            <a:endParaRPr lang="es-ES" sz="2400" dirty="0"/>
          </a:p>
          <a:p>
            <a:endParaRPr lang="es-ES" sz="2400" dirty="0"/>
          </a:p>
          <a:p>
            <a:endParaRPr lang="es-ES" sz="2400" dirty="0"/>
          </a:p>
          <a:p>
            <a:endParaRPr lang="es-ES" dirty="0"/>
          </a:p>
          <a:p>
            <a:endParaRPr lang="es-ES" dirty="0"/>
          </a:p>
          <a:p>
            <a:endParaRPr lang="es-ES" dirty="0"/>
          </a:p>
        </p:txBody>
      </p:sp>
    </p:spTree>
    <p:extLst>
      <p:ext uri="{BB962C8B-B14F-4D97-AF65-F5344CB8AC3E}">
        <p14:creationId xmlns:p14="http://schemas.microsoft.com/office/powerpoint/2010/main" val="29960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MX" sz="2400" dirty="0"/>
              <a:t>Alienación: Pérdida de la personalidad o de la identidad de una persona o de un colectivo.</a:t>
            </a:r>
          </a:p>
          <a:p>
            <a:r>
              <a:rPr lang="es-MX" sz="2400" dirty="0"/>
              <a:t>Quitar, tomar lo que alguien posee, quitar lo que le pertenece.</a:t>
            </a:r>
          </a:p>
          <a:p>
            <a:r>
              <a:rPr lang="es-MX" sz="2400" dirty="0"/>
              <a:t>Para Marx el sujeto es el hombre concreto, por tanto, la alienación, tal como se sucede en la sociedad capitalista, no es algo natural, sino una consecuencia nociva e histórica de una estructura social y económica específica.</a:t>
            </a:r>
          </a:p>
        </p:txBody>
      </p:sp>
      <p:sp>
        <p:nvSpPr>
          <p:cNvPr id="5" name="Título 3"/>
          <p:cNvSpPr>
            <a:spLocks noGrp="1"/>
          </p:cNvSpPr>
          <p:nvPr>
            <p:ph type="title"/>
          </p:nvPr>
        </p:nvSpPr>
        <p:spPr>
          <a:xfrm>
            <a:off x="613932" y="218579"/>
            <a:ext cx="7556313" cy="1116106"/>
          </a:xfrm>
        </p:spPr>
        <p:txBody>
          <a:bodyPr/>
          <a:lstStyle/>
          <a:p>
            <a:r>
              <a:rPr lang="es-ES" dirty="0"/>
              <a:t>La alienación</a:t>
            </a:r>
            <a:endParaRPr lang="es-ES" sz="3200" dirty="0"/>
          </a:p>
        </p:txBody>
      </p:sp>
    </p:spTree>
    <p:extLst>
      <p:ext uri="{BB962C8B-B14F-4D97-AF65-F5344CB8AC3E}">
        <p14:creationId xmlns:p14="http://schemas.microsoft.com/office/powerpoint/2010/main" val="132770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0401" y="1678417"/>
            <a:ext cx="8741953" cy="5328043"/>
          </a:xfrm>
        </p:spPr>
        <p:txBody>
          <a:bodyPr>
            <a:noAutofit/>
          </a:bodyPr>
          <a:lstStyle/>
          <a:p>
            <a:pPr marL="0" indent="0">
              <a:buNone/>
            </a:pPr>
            <a:r>
              <a:rPr lang="es-MX" sz="2400" dirty="0"/>
              <a:t>Tipos de alienación:</a:t>
            </a:r>
          </a:p>
          <a:p>
            <a:pPr marL="0" indent="0">
              <a:buNone/>
            </a:pPr>
            <a:endParaRPr lang="es-MX" sz="800" dirty="0"/>
          </a:p>
          <a:p>
            <a:pPr lvl="1"/>
            <a:r>
              <a:rPr lang="es-MX" sz="2400" dirty="0"/>
              <a:t>Religiosa: el hombre crea a la religión y a Dios.</a:t>
            </a:r>
          </a:p>
          <a:p>
            <a:pPr lvl="1"/>
            <a:r>
              <a:rPr lang="es-MX" sz="2400" dirty="0"/>
              <a:t>Filosófica: cuando la filosofía no refleja la realidad auténtica, sino que es expresión de una vida enajenada. </a:t>
            </a:r>
          </a:p>
          <a:p>
            <a:pPr lvl="1"/>
            <a:r>
              <a:rPr lang="es-MX" sz="2400" dirty="0"/>
              <a:t>Política; el Estado se convierte en un instrumento de dominación utilizado por la clase dominante.</a:t>
            </a:r>
          </a:p>
          <a:p>
            <a:pPr lvl="1"/>
            <a:r>
              <a:rPr lang="es-MX" sz="2400" dirty="0"/>
              <a:t>Social: La naturalización de la división de la sociedad en clases antagónicas. </a:t>
            </a:r>
          </a:p>
          <a:p>
            <a:pPr lvl="1"/>
            <a:r>
              <a:rPr lang="es-MX" sz="2400" dirty="0"/>
              <a:t>Económica: (la principal para Marx y la causa de todas las demás alineaciones). En el proceso de trabajo no se toma en cuenta ni a los individuos ni al interés del conjunto.</a:t>
            </a:r>
          </a:p>
        </p:txBody>
      </p:sp>
      <p:sp>
        <p:nvSpPr>
          <p:cNvPr id="5" name="Título 3"/>
          <p:cNvSpPr>
            <a:spLocks noGrp="1"/>
          </p:cNvSpPr>
          <p:nvPr>
            <p:ph type="title"/>
          </p:nvPr>
        </p:nvSpPr>
        <p:spPr>
          <a:xfrm>
            <a:off x="613932" y="218579"/>
            <a:ext cx="7556313" cy="1116106"/>
          </a:xfrm>
        </p:spPr>
        <p:txBody>
          <a:bodyPr/>
          <a:lstStyle/>
          <a:p>
            <a:r>
              <a:rPr lang="es-ES" dirty="0"/>
              <a:t>La alienación</a:t>
            </a:r>
            <a:endParaRPr lang="es-ES" sz="3200" dirty="0"/>
          </a:p>
        </p:txBody>
      </p:sp>
    </p:spTree>
    <p:extLst>
      <p:ext uri="{BB962C8B-B14F-4D97-AF65-F5344CB8AC3E}">
        <p14:creationId xmlns:p14="http://schemas.microsoft.com/office/powerpoint/2010/main" val="22890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MX" sz="2400" dirty="0"/>
              <a:t>La alienación no sólo degrada al hombre, sino que lo despersonaliza. </a:t>
            </a:r>
          </a:p>
          <a:p>
            <a:r>
              <a:rPr lang="es-MX" sz="2400" dirty="0"/>
              <a:t>El trabajador se convierte en un apéndice de la máquina.</a:t>
            </a:r>
          </a:p>
          <a:p>
            <a:r>
              <a:rPr lang="es-MX" sz="2400" dirty="0"/>
              <a:t>La propiedad privada de los medios de producción es la forma máxima de alienación.</a:t>
            </a:r>
          </a:p>
          <a:p>
            <a:r>
              <a:rPr lang="es-MX" sz="2400" dirty="0"/>
              <a:t>Para tener posesiones, el hombre debe venderse. Cuanto más posee, menos conserva de si mismo.</a:t>
            </a:r>
          </a:p>
          <a:p>
            <a:pPr marL="0" indent="0">
              <a:buNone/>
            </a:pPr>
            <a:endParaRPr lang="es-MX" dirty="0"/>
          </a:p>
        </p:txBody>
      </p:sp>
      <p:sp>
        <p:nvSpPr>
          <p:cNvPr id="5" name="Título 3"/>
          <p:cNvSpPr>
            <a:spLocks noGrp="1"/>
          </p:cNvSpPr>
          <p:nvPr>
            <p:ph type="title"/>
          </p:nvPr>
        </p:nvSpPr>
        <p:spPr>
          <a:xfrm>
            <a:off x="613932" y="218579"/>
            <a:ext cx="7556313" cy="1116106"/>
          </a:xfrm>
        </p:spPr>
        <p:txBody>
          <a:bodyPr/>
          <a:lstStyle/>
          <a:p>
            <a:r>
              <a:rPr lang="es-ES" dirty="0"/>
              <a:t>La alienación</a:t>
            </a:r>
            <a:endParaRPr lang="es-ES" sz="3200" dirty="0"/>
          </a:p>
        </p:txBody>
      </p:sp>
    </p:spTree>
    <p:extLst>
      <p:ext uri="{BB962C8B-B14F-4D97-AF65-F5344CB8AC3E}">
        <p14:creationId xmlns:p14="http://schemas.microsoft.com/office/powerpoint/2010/main" val="7280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El socialismo utópico francés</a:t>
            </a:r>
            <a:endParaRPr lang="es-ES" sz="3200" dirty="0"/>
          </a:p>
        </p:txBody>
      </p:sp>
      <p:sp>
        <p:nvSpPr>
          <p:cNvPr id="2" name="CuadroTexto 1"/>
          <p:cNvSpPr txBox="1"/>
          <p:nvPr/>
        </p:nvSpPr>
        <p:spPr>
          <a:xfrm>
            <a:off x="613932" y="1719459"/>
            <a:ext cx="7531002" cy="3046988"/>
          </a:xfrm>
          <a:prstGeom prst="rect">
            <a:avLst/>
          </a:prstGeom>
          <a:noFill/>
        </p:spPr>
        <p:txBody>
          <a:bodyPr wrap="square" rtlCol="0">
            <a:spAutoFit/>
          </a:bodyPr>
          <a:lstStyle/>
          <a:p>
            <a:r>
              <a:rPr lang="es-ES" sz="2400" dirty="0"/>
              <a:t>Las contradicciones de la sociedad burguesa, el contraste abismal de la miseria de las masas trabajadoras y la opulencia de las clases dominantes, hicieron surgir el socialismo utópico francés. </a:t>
            </a:r>
          </a:p>
          <a:p>
            <a:endParaRPr lang="es-ES" sz="2400" dirty="0"/>
          </a:p>
          <a:p>
            <a:r>
              <a:rPr lang="es-ES" sz="2400" dirty="0"/>
              <a:t>Se caracterizó por la crítica al régimen burgués, la denuncia de las contradicciones del capitalismo, y la esperanza de un futuro mejor de la humanidad.</a:t>
            </a:r>
          </a:p>
        </p:txBody>
      </p:sp>
      <p:pic>
        <p:nvPicPr>
          <p:cNvPr id="5" name="Imagen 4"/>
          <p:cNvPicPr>
            <a:picLocks noChangeAspect="1"/>
          </p:cNvPicPr>
          <p:nvPr/>
        </p:nvPicPr>
        <p:blipFill>
          <a:blip r:embed="rId2"/>
          <a:stretch>
            <a:fillRect/>
          </a:stretch>
        </p:blipFill>
        <p:spPr>
          <a:xfrm>
            <a:off x="617579" y="5097125"/>
            <a:ext cx="1309112" cy="1390012"/>
          </a:xfrm>
          <a:prstGeom prst="rect">
            <a:avLst/>
          </a:prstGeom>
        </p:spPr>
      </p:pic>
      <p:pic>
        <p:nvPicPr>
          <p:cNvPr id="6" name="Imagen 5"/>
          <p:cNvPicPr>
            <a:picLocks noChangeAspect="1"/>
          </p:cNvPicPr>
          <p:nvPr/>
        </p:nvPicPr>
        <p:blipFill>
          <a:blip r:embed="rId3"/>
          <a:stretch>
            <a:fillRect/>
          </a:stretch>
        </p:blipFill>
        <p:spPr>
          <a:xfrm>
            <a:off x="2069782" y="5039612"/>
            <a:ext cx="1408998" cy="1447525"/>
          </a:xfrm>
          <a:prstGeom prst="rect">
            <a:avLst/>
          </a:prstGeom>
        </p:spPr>
      </p:pic>
      <p:pic>
        <p:nvPicPr>
          <p:cNvPr id="7" name="Imagen 6"/>
          <p:cNvPicPr>
            <a:picLocks noChangeAspect="1"/>
          </p:cNvPicPr>
          <p:nvPr/>
        </p:nvPicPr>
        <p:blipFill>
          <a:blip r:embed="rId4"/>
          <a:stretch>
            <a:fillRect/>
          </a:stretch>
        </p:blipFill>
        <p:spPr>
          <a:xfrm>
            <a:off x="3752371" y="5075498"/>
            <a:ext cx="1492980" cy="1484777"/>
          </a:xfrm>
          <a:prstGeom prst="rect">
            <a:avLst/>
          </a:prstGeom>
        </p:spPr>
      </p:pic>
    </p:spTree>
    <p:extLst>
      <p:ext uri="{BB962C8B-B14F-4D97-AF65-F5344CB8AC3E}">
        <p14:creationId xmlns:p14="http://schemas.microsoft.com/office/powerpoint/2010/main" val="403170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El socialismo utópico francés</a:t>
            </a:r>
            <a:endParaRPr lang="es-ES" sz="3200" dirty="0"/>
          </a:p>
        </p:txBody>
      </p:sp>
      <p:sp>
        <p:nvSpPr>
          <p:cNvPr id="2" name="CuadroTexto 1"/>
          <p:cNvSpPr txBox="1"/>
          <p:nvPr/>
        </p:nvSpPr>
        <p:spPr>
          <a:xfrm>
            <a:off x="613932" y="1719459"/>
            <a:ext cx="7531002" cy="3416320"/>
          </a:xfrm>
          <a:prstGeom prst="rect">
            <a:avLst/>
          </a:prstGeom>
          <a:noFill/>
        </p:spPr>
        <p:txBody>
          <a:bodyPr wrap="square" rtlCol="0">
            <a:spAutoFit/>
          </a:bodyPr>
          <a:lstStyle/>
          <a:p>
            <a:r>
              <a:rPr lang="es-ES" sz="2400" dirty="0"/>
              <a:t>Pero los utopistas no alcanzaron a comprender la esencia de la esclavitud asalariada bajo el capitalismo, ni las leyes que rigen el desarrollo del capitalismo.</a:t>
            </a:r>
          </a:p>
          <a:p>
            <a:endParaRPr lang="es-ES" sz="2400" dirty="0"/>
          </a:p>
          <a:p>
            <a:r>
              <a:rPr lang="es-ES" sz="2400" dirty="0"/>
              <a:t>Marx aporta la teoría de las clases sociales en conflicto.</a:t>
            </a:r>
          </a:p>
          <a:p>
            <a:endParaRPr lang="es-ES" sz="2400" dirty="0"/>
          </a:p>
          <a:p>
            <a:r>
              <a:rPr lang="es-ES" sz="2400" dirty="0"/>
              <a:t> </a:t>
            </a:r>
          </a:p>
        </p:txBody>
      </p:sp>
      <p:pic>
        <p:nvPicPr>
          <p:cNvPr id="5" name="Imagen 4"/>
          <p:cNvPicPr>
            <a:picLocks noChangeAspect="1"/>
          </p:cNvPicPr>
          <p:nvPr/>
        </p:nvPicPr>
        <p:blipFill>
          <a:blip r:embed="rId2"/>
          <a:stretch>
            <a:fillRect/>
          </a:stretch>
        </p:blipFill>
        <p:spPr>
          <a:xfrm>
            <a:off x="2085280" y="4788074"/>
            <a:ext cx="1309112" cy="1390012"/>
          </a:xfrm>
          <a:prstGeom prst="rect">
            <a:avLst/>
          </a:prstGeom>
        </p:spPr>
      </p:pic>
      <p:pic>
        <p:nvPicPr>
          <p:cNvPr id="6" name="Imagen 5"/>
          <p:cNvPicPr>
            <a:picLocks noChangeAspect="1"/>
          </p:cNvPicPr>
          <p:nvPr/>
        </p:nvPicPr>
        <p:blipFill>
          <a:blip r:embed="rId3"/>
          <a:stretch>
            <a:fillRect/>
          </a:stretch>
        </p:blipFill>
        <p:spPr>
          <a:xfrm>
            <a:off x="3537483" y="4730561"/>
            <a:ext cx="1408998" cy="1447525"/>
          </a:xfrm>
          <a:prstGeom prst="rect">
            <a:avLst/>
          </a:prstGeom>
        </p:spPr>
      </p:pic>
      <p:pic>
        <p:nvPicPr>
          <p:cNvPr id="7" name="Imagen 6"/>
          <p:cNvPicPr>
            <a:picLocks noChangeAspect="1"/>
          </p:cNvPicPr>
          <p:nvPr/>
        </p:nvPicPr>
        <p:blipFill>
          <a:blip r:embed="rId4"/>
          <a:stretch>
            <a:fillRect/>
          </a:stretch>
        </p:blipFill>
        <p:spPr>
          <a:xfrm>
            <a:off x="5220072" y="4766447"/>
            <a:ext cx="1492980" cy="1484777"/>
          </a:xfrm>
          <a:prstGeom prst="rect">
            <a:avLst/>
          </a:prstGeom>
        </p:spPr>
      </p:pic>
    </p:spTree>
    <p:extLst>
      <p:ext uri="{BB962C8B-B14F-4D97-AF65-F5344CB8AC3E}">
        <p14:creationId xmlns:p14="http://schemas.microsoft.com/office/powerpoint/2010/main" val="173328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La teoría política</a:t>
            </a:r>
            <a:br>
              <a:rPr lang="es-ES" dirty="0"/>
            </a:br>
            <a:r>
              <a:rPr lang="es-ES" dirty="0"/>
              <a:t>Clases sociales</a:t>
            </a:r>
            <a:endParaRPr lang="es-ES" sz="3200" dirty="0"/>
          </a:p>
        </p:txBody>
      </p:sp>
      <p:sp>
        <p:nvSpPr>
          <p:cNvPr id="2" name="CuadroTexto 1"/>
          <p:cNvSpPr txBox="1"/>
          <p:nvPr/>
        </p:nvSpPr>
        <p:spPr>
          <a:xfrm>
            <a:off x="481978" y="1979580"/>
            <a:ext cx="8210492" cy="5016758"/>
          </a:xfrm>
          <a:prstGeom prst="rect">
            <a:avLst/>
          </a:prstGeom>
          <a:noFill/>
        </p:spPr>
        <p:txBody>
          <a:bodyPr wrap="square" rtlCol="0">
            <a:spAutoFit/>
          </a:bodyPr>
          <a:lstStyle/>
          <a:p>
            <a:pPr hangingPunct="0"/>
            <a:r>
              <a:rPr lang="fr-FR" sz="2000" dirty="0"/>
              <a:t>«</a:t>
            </a:r>
            <a:r>
              <a:rPr lang="fr-FR" sz="2000" dirty="0" err="1"/>
              <a:t>Ahora</a:t>
            </a:r>
            <a:r>
              <a:rPr lang="fr-FR" sz="2000" dirty="0"/>
              <a:t>, en </a:t>
            </a:r>
            <a:r>
              <a:rPr lang="fr-FR" sz="2000" dirty="0" err="1"/>
              <a:t>lo</a:t>
            </a:r>
            <a:r>
              <a:rPr lang="fr-FR" sz="2000" dirty="0"/>
              <a:t> que me </a:t>
            </a:r>
            <a:r>
              <a:rPr lang="fr-FR" sz="2000" dirty="0" err="1"/>
              <a:t>concierne</a:t>
            </a:r>
            <a:r>
              <a:rPr lang="fr-FR" sz="2000" dirty="0"/>
              <a:t> </a:t>
            </a:r>
            <a:r>
              <a:rPr lang="fr-FR" sz="2000" dirty="0" err="1"/>
              <a:t>personalmente</a:t>
            </a:r>
            <a:r>
              <a:rPr lang="fr-FR" sz="2000" dirty="0"/>
              <a:t>, no </a:t>
            </a:r>
            <a:r>
              <a:rPr lang="fr-FR" sz="2000" dirty="0" err="1"/>
              <a:t>soy</a:t>
            </a:r>
            <a:r>
              <a:rPr lang="fr-FR" sz="2000" dirty="0"/>
              <a:t> </a:t>
            </a:r>
            <a:r>
              <a:rPr lang="fr-FR" sz="2000" dirty="0" err="1"/>
              <a:t>yo</a:t>
            </a:r>
            <a:r>
              <a:rPr lang="fr-FR" sz="2000" dirty="0"/>
              <a:t> </a:t>
            </a:r>
            <a:r>
              <a:rPr lang="fr-FR" sz="2000" dirty="0" err="1"/>
              <a:t>quien</a:t>
            </a:r>
            <a:r>
              <a:rPr lang="fr-FR" sz="2000" dirty="0"/>
              <a:t> </a:t>
            </a:r>
            <a:r>
              <a:rPr lang="fr-FR" sz="2000" dirty="0" err="1"/>
              <a:t>tiene</a:t>
            </a:r>
            <a:r>
              <a:rPr lang="fr-FR" sz="2000" dirty="0"/>
              <a:t> el </a:t>
            </a:r>
            <a:r>
              <a:rPr lang="fr-FR" sz="2000" dirty="0" err="1"/>
              <a:t>mérito</a:t>
            </a:r>
            <a:r>
              <a:rPr lang="fr-FR" sz="2000" dirty="0"/>
              <a:t> de </a:t>
            </a:r>
            <a:r>
              <a:rPr lang="fr-FR" sz="2000" dirty="0" err="1"/>
              <a:t>haber</a:t>
            </a:r>
            <a:r>
              <a:rPr lang="fr-FR" sz="2000" dirty="0"/>
              <a:t> </a:t>
            </a:r>
            <a:r>
              <a:rPr lang="fr-FR" sz="2000" dirty="0" err="1"/>
              <a:t>descubierto</a:t>
            </a:r>
            <a:r>
              <a:rPr lang="fr-FR" sz="2000" dirty="0"/>
              <a:t> la </a:t>
            </a:r>
            <a:r>
              <a:rPr lang="fr-FR" sz="2000" dirty="0" err="1"/>
              <a:t>existencia</a:t>
            </a:r>
            <a:r>
              <a:rPr lang="fr-FR" sz="2000" dirty="0"/>
              <a:t> de las clases sociales en la </a:t>
            </a:r>
            <a:r>
              <a:rPr lang="fr-FR" sz="2000" dirty="0" err="1"/>
              <a:t>sociedad</a:t>
            </a:r>
            <a:r>
              <a:rPr lang="fr-FR" sz="2000" dirty="0"/>
              <a:t> </a:t>
            </a:r>
            <a:r>
              <a:rPr lang="fr-FR" sz="2000" dirty="0" err="1"/>
              <a:t>moderna</a:t>
            </a:r>
            <a:r>
              <a:rPr lang="fr-FR" sz="2000" dirty="0"/>
              <a:t>, ni </a:t>
            </a:r>
            <a:r>
              <a:rPr lang="fr-FR" sz="2000" dirty="0" err="1"/>
              <a:t>tampoco</a:t>
            </a:r>
            <a:r>
              <a:rPr lang="fr-FR" sz="2000" dirty="0"/>
              <a:t> de la lucha que </a:t>
            </a:r>
            <a:r>
              <a:rPr lang="fr-FR" sz="2000" dirty="0" err="1"/>
              <a:t>ellas</a:t>
            </a:r>
            <a:r>
              <a:rPr lang="fr-FR" sz="2000" dirty="0"/>
              <a:t> </a:t>
            </a:r>
            <a:r>
              <a:rPr lang="fr-FR" sz="2000" dirty="0" err="1"/>
              <a:t>libran</a:t>
            </a:r>
            <a:r>
              <a:rPr lang="fr-FR" sz="2000" dirty="0"/>
              <a:t>. </a:t>
            </a:r>
            <a:r>
              <a:rPr lang="fr-FR" sz="2000" dirty="0" err="1"/>
              <a:t>Historiadores</a:t>
            </a:r>
            <a:r>
              <a:rPr lang="fr-FR" sz="2000" dirty="0"/>
              <a:t> </a:t>
            </a:r>
            <a:r>
              <a:rPr lang="fr-FR" sz="2000" dirty="0" err="1"/>
              <a:t>burgueses</a:t>
            </a:r>
            <a:r>
              <a:rPr lang="fr-FR" sz="2000" dirty="0"/>
              <a:t> </a:t>
            </a:r>
            <a:r>
              <a:rPr lang="fr-FR" sz="2000" dirty="0" err="1"/>
              <a:t>habían</a:t>
            </a:r>
            <a:r>
              <a:rPr lang="fr-FR" sz="2000" dirty="0"/>
              <a:t> </a:t>
            </a:r>
            <a:r>
              <a:rPr lang="fr-FR" sz="2000" dirty="0" err="1"/>
              <a:t>expuesto</a:t>
            </a:r>
            <a:r>
              <a:rPr lang="fr-FR" sz="2000" dirty="0"/>
              <a:t> </a:t>
            </a:r>
            <a:r>
              <a:rPr lang="fr-FR" sz="2000" dirty="0" err="1"/>
              <a:t>mucho</a:t>
            </a:r>
            <a:r>
              <a:rPr lang="fr-FR" sz="2000" dirty="0"/>
              <a:t> antes que </a:t>
            </a:r>
            <a:r>
              <a:rPr lang="fr-FR" sz="2000" dirty="0" err="1"/>
              <a:t>yo</a:t>
            </a:r>
            <a:r>
              <a:rPr lang="fr-FR" sz="2000" dirty="0"/>
              <a:t> la </a:t>
            </a:r>
            <a:r>
              <a:rPr lang="fr-FR" sz="2000" dirty="0" err="1"/>
              <a:t>evolución</a:t>
            </a:r>
            <a:r>
              <a:rPr lang="fr-FR" sz="2000" dirty="0"/>
              <a:t> </a:t>
            </a:r>
            <a:r>
              <a:rPr lang="fr-FR" sz="2000" dirty="0" err="1"/>
              <a:t>histórica</a:t>
            </a:r>
            <a:r>
              <a:rPr lang="fr-FR" sz="2000" dirty="0"/>
              <a:t> de </a:t>
            </a:r>
            <a:r>
              <a:rPr lang="fr-FR" sz="2000" dirty="0" err="1"/>
              <a:t>esta</a:t>
            </a:r>
            <a:r>
              <a:rPr lang="fr-FR" sz="2000" dirty="0"/>
              <a:t> lucha de clases y </a:t>
            </a:r>
            <a:r>
              <a:rPr lang="fr-FR" sz="2000" dirty="0" err="1"/>
              <a:t>economistas</a:t>
            </a:r>
            <a:r>
              <a:rPr lang="fr-FR" sz="2000" dirty="0"/>
              <a:t> </a:t>
            </a:r>
            <a:r>
              <a:rPr lang="fr-FR" sz="2000" dirty="0" err="1"/>
              <a:t>burgueses</a:t>
            </a:r>
            <a:r>
              <a:rPr lang="fr-FR" sz="2000" dirty="0"/>
              <a:t> </a:t>
            </a:r>
            <a:r>
              <a:rPr lang="fr-FR" sz="2000" dirty="0" err="1"/>
              <a:t>habían</a:t>
            </a:r>
            <a:r>
              <a:rPr lang="fr-FR" sz="2000" dirty="0"/>
              <a:t> </a:t>
            </a:r>
            <a:r>
              <a:rPr lang="fr-FR" sz="2000" dirty="0" err="1"/>
              <a:t>descrito</a:t>
            </a:r>
            <a:r>
              <a:rPr lang="fr-FR" sz="2000" dirty="0"/>
              <a:t> la </a:t>
            </a:r>
            <a:r>
              <a:rPr lang="fr-FR" sz="2000" dirty="0" err="1"/>
              <a:t>anatomía</a:t>
            </a:r>
            <a:r>
              <a:rPr lang="fr-FR" sz="2000" dirty="0"/>
              <a:t> </a:t>
            </a:r>
            <a:r>
              <a:rPr lang="fr-FR" sz="2000" dirty="0" err="1"/>
              <a:t>económica</a:t>
            </a:r>
            <a:r>
              <a:rPr lang="fr-FR" sz="2000" dirty="0"/>
              <a:t>. Lo que </a:t>
            </a:r>
            <a:r>
              <a:rPr lang="fr-FR" sz="2000" dirty="0" err="1"/>
              <a:t>yo</a:t>
            </a:r>
            <a:r>
              <a:rPr lang="fr-FR" sz="2000" dirty="0"/>
              <a:t> </a:t>
            </a:r>
            <a:r>
              <a:rPr lang="fr-FR" sz="2000" dirty="0" err="1"/>
              <a:t>aporté</a:t>
            </a:r>
            <a:r>
              <a:rPr lang="fr-FR" sz="2000" dirty="0"/>
              <a:t> de </a:t>
            </a:r>
            <a:r>
              <a:rPr lang="fr-FR" sz="2000" dirty="0" err="1"/>
              <a:t>nuevo</a:t>
            </a:r>
            <a:r>
              <a:rPr lang="fr-FR" sz="2000" dirty="0"/>
              <a:t> es: 1) </a:t>
            </a:r>
            <a:r>
              <a:rPr lang="fr-FR" sz="2000" dirty="0" err="1"/>
              <a:t>demostrar</a:t>
            </a:r>
            <a:r>
              <a:rPr lang="fr-FR" sz="2000" dirty="0"/>
              <a:t> que la EXISTENCIA DE LAS CLASES solo </a:t>
            </a:r>
            <a:r>
              <a:rPr lang="fr-FR" sz="2000" dirty="0" err="1"/>
              <a:t>esta</a:t>
            </a:r>
            <a:r>
              <a:rPr lang="fr-FR" sz="2000" dirty="0"/>
              <a:t> </a:t>
            </a:r>
            <a:r>
              <a:rPr lang="fr-FR" sz="2000" dirty="0" err="1"/>
              <a:t>unida</a:t>
            </a:r>
            <a:r>
              <a:rPr lang="fr-FR" sz="2000" dirty="0"/>
              <a:t> a FASES HISTÓRICAS DETERMINADAS DEL DESARROLLO DE LA PRODUCCIÓN; 2) que la lucha de clases </a:t>
            </a:r>
            <a:r>
              <a:rPr lang="fr-FR" sz="2000" dirty="0" err="1"/>
              <a:t>conlleva</a:t>
            </a:r>
            <a:r>
              <a:rPr lang="fr-FR" sz="2000" dirty="0"/>
              <a:t> </a:t>
            </a:r>
            <a:r>
              <a:rPr lang="fr-FR" sz="2000" dirty="0" err="1"/>
              <a:t>necesariamente</a:t>
            </a:r>
            <a:r>
              <a:rPr lang="fr-FR" sz="2000" dirty="0"/>
              <a:t> a LA DICTADURA DEL PROLETARIADO; 3) que </a:t>
            </a:r>
            <a:r>
              <a:rPr lang="fr-FR" sz="2000" dirty="0" err="1"/>
              <a:t>dicha</a:t>
            </a:r>
            <a:r>
              <a:rPr lang="fr-FR" sz="2000" dirty="0"/>
              <a:t> </a:t>
            </a:r>
            <a:r>
              <a:rPr lang="fr-FR" sz="2000" dirty="0" err="1"/>
              <a:t>dictadura</a:t>
            </a:r>
            <a:r>
              <a:rPr lang="fr-FR" sz="2000" dirty="0"/>
              <a:t> solo </a:t>
            </a:r>
            <a:r>
              <a:rPr lang="fr-FR" sz="2000" dirty="0" err="1"/>
              <a:t>representa</a:t>
            </a:r>
            <a:r>
              <a:rPr lang="fr-FR" sz="2000" dirty="0"/>
              <a:t> </a:t>
            </a:r>
            <a:r>
              <a:rPr lang="fr-FR" sz="2000" dirty="0" err="1"/>
              <a:t>una</a:t>
            </a:r>
            <a:r>
              <a:rPr lang="fr-FR" sz="2000" dirty="0"/>
              <a:t> </a:t>
            </a:r>
            <a:r>
              <a:rPr lang="fr-FR" sz="2000" dirty="0" err="1"/>
              <a:t>transición</a:t>
            </a:r>
            <a:r>
              <a:rPr lang="fr-FR" sz="2000" dirty="0"/>
              <a:t> </a:t>
            </a:r>
            <a:r>
              <a:rPr lang="fr-FR" sz="2000" dirty="0" err="1"/>
              <a:t>hacia</a:t>
            </a:r>
            <a:r>
              <a:rPr lang="fr-FR" sz="2000" dirty="0"/>
              <a:t> LA ABOLICIÓN DE TODAS LAS CLASES y </a:t>
            </a:r>
            <a:r>
              <a:rPr lang="fr-FR" sz="2000" dirty="0" err="1"/>
              <a:t>hacia</a:t>
            </a:r>
            <a:r>
              <a:rPr lang="fr-FR" sz="2000" dirty="0"/>
              <a:t> </a:t>
            </a:r>
            <a:r>
              <a:rPr lang="fr-FR" sz="2000" dirty="0" err="1"/>
              <a:t>una</a:t>
            </a:r>
            <a:r>
              <a:rPr lang="fr-FR" sz="2000" dirty="0"/>
              <a:t> SOCIEDAD SIN CLASES».</a:t>
            </a:r>
            <a:endParaRPr lang="es-MX" sz="2000" dirty="0"/>
          </a:p>
          <a:p>
            <a:pPr hangingPunct="0"/>
            <a:endParaRPr lang="es-MX" sz="2000" dirty="0"/>
          </a:p>
          <a:p>
            <a:pPr hangingPunct="0"/>
            <a:r>
              <a:rPr lang="es-ES" sz="2000" dirty="0"/>
              <a:t>Marx, Karl y Engels, </a:t>
            </a:r>
            <a:r>
              <a:rPr lang="es-ES" sz="2000" dirty="0" err="1"/>
              <a:t>Federic</a:t>
            </a:r>
            <a:r>
              <a:rPr lang="es-ES" sz="2000" dirty="0"/>
              <a:t>, Carta a J. </a:t>
            </a:r>
            <a:r>
              <a:rPr lang="es-ES" sz="2000" dirty="0" err="1"/>
              <a:t>Weydemeyer</a:t>
            </a:r>
            <a:r>
              <a:rPr lang="es-ES" sz="2000" dirty="0"/>
              <a:t> 5 de marzo de 1852  </a:t>
            </a:r>
            <a:endParaRPr lang="es-MX" sz="2000" dirty="0"/>
          </a:p>
          <a:p>
            <a:endParaRPr lang="es-ES" sz="2000" dirty="0"/>
          </a:p>
        </p:txBody>
      </p:sp>
    </p:spTree>
    <p:extLst>
      <p:ext uri="{BB962C8B-B14F-4D97-AF65-F5344CB8AC3E}">
        <p14:creationId xmlns:p14="http://schemas.microsoft.com/office/powerpoint/2010/main" val="379618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La teoría política</a:t>
            </a:r>
            <a:br>
              <a:rPr lang="es-ES" dirty="0"/>
            </a:br>
            <a:r>
              <a:rPr lang="es-ES" dirty="0"/>
              <a:t>Clases sociales</a:t>
            </a:r>
            <a:endParaRPr lang="es-ES" sz="3200" dirty="0"/>
          </a:p>
        </p:txBody>
      </p:sp>
      <p:sp>
        <p:nvSpPr>
          <p:cNvPr id="2" name="CuadroTexto 1"/>
          <p:cNvSpPr txBox="1"/>
          <p:nvPr/>
        </p:nvSpPr>
        <p:spPr>
          <a:xfrm>
            <a:off x="613932" y="1918049"/>
            <a:ext cx="4614745" cy="4524315"/>
          </a:xfrm>
          <a:prstGeom prst="rect">
            <a:avLst/>
          </a:prstGeom>
          <a:noFill/>
        </p:spPr>
        <p:txBody>
          <a:bodyPr wrap="square" rtlCol="0">
            <a:spAutoFit/>
          </a:bodyPr>
          <a:lstStyle/>
          <a:p>
            <a:r>
              <a:rPr lang="es-ES" sz="2400" dirty="0"/>
              <a:t>Marx la da significado del proletariado como creador del socialismo. </a:t>
            </a:r>
          </a:p>
          <a:p>
            <a:endParaRPr lang="es-ES" sz="2400" dirty="0"/>
          </a:p>
          <a:p>
            <a:r>
              <a:rPr lang="es-ES" sz="2400" dirty="0"/>
              <a:t>Marx y Engels convirtieron el socialismo, de un sueño a una ciencia, en un socialismo científico, señalando cómo la fuerza impulsora de la historia es la lucha de clases. </a:t>
            </a:r>
          </a:p>
          <a:p>
            <a:endParaRPr lang="es-ES" sz="2400" dirty="0"/>
          </a:p>
          <a:p>
            <a:endParaRPr lang="es-ES" sz="2400" dirty="0"/>
          </a:p>
        </p:txBody>
      </p:sp>
      <p:pic>
        <p:nvPicPr>
          <p:cNvPr id="3" name="Imagen 2"/>
          <p:cNvPicPr>
            <a:picLocks noChangeAspect="1"/>
          </p:cNvPicPr>
          <p:nvPr/>
        </p:nvPicPr>
        <p:blipFill>
          <a:blip r:embed="rId2"/>
          <a:stretch>
            <a:fillRect/>
          </a:stretch>
        </p:blipFill>
        <p:spPr>
          <a:xfrm>
            <a:off x="5550408" y="2465556"/>
            <a:ext cx="2438400" cy="3695700"/>
          </a:xfrm>
          <a:prstGeom prst="rect">
            <a:avLst/>
          </a:prstGeom>
        </p:spPr>
      </p:pic>
    </p:spTree>
    <p:extLst>
      <p:ext uri="{BB962C8B-B14F-4D97-AF65-F5344CB8AC3E}">
        <p14:creationId xmlns:p14="http://schemas.microsoft.com/office/powerpoint/2010/main" val="1225097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87687" y="2753961"/>
            <a:ext cx="7556313" cy="1116106"/>
          </a:xfrm>
        </p:spPr>
        <p:txBody>
          <a:bodyPr/>
          <a:lstStyle/>
          <a:p>
            <a:r>
              <a:rPr lang="es-ES" dirty="0"/>
              <a:t>Concluyendo …</a:t>
            </a:r>
            <a:endParaRPr lang="es-ES" sz="3200" dirty="0"/>
          </a:p>
        </p:txBody>
      </p:sp>
    </p:spTree>
    <p:extLst>
      <p:ext uri="{BB962C8B-B14F-4D97-AF65-F5344CB8AC3E}">
        <p14:creationId xmlns:p14="http://schemas.microsoft.com/office/powerpoint/2010/main" val="3652685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Karl Marx y </a:t>
            </a:r>
            <a:r>
              <a:rPr lang="es-ES" dirty="0" err="1"/>
              <a:t>Frederic</a:t>
            </a:r>
            <a:r>
              <a:rPr lang="es-ES" dirty="0"/>
              <a:t> Engels</a:t>
            </a:r>
            <a:br>
              <a:rPr lang="es-ES" dirty="0"/>
            </a:br>
            <a:r>
              <a:rPr lang="es-ES" dirty="0"/>
              <a:t>Principales aportes</a:t>
            </a:r>
            <a:endParaRPr lang="es-ES" sz="3200" dirty="0"/>
          </a:p>
        </p:txBody>
      </p:sp>
      <p:sp>
        <p:nvSpPr>
          <p:cNvPr id="2" name="CuadroTexto 1"/>
          <p:cNvSpPr txBox="1"/>
          <p:nvPr/>
        </p:nvSpPr>
        <p:spPr>
          <a:xfrm>
            <a:off x="613932" y="2228671"/>
            <a:ext cx="6861610" cy="1200329"/>
          </a:xfrm>
          <a:prstGeom prst="rect">
            <a:avLst/>
          </a:prstGeom>
          <a:noFill/>
        </p:spPr>
        <p:txBody>
          <a:bodyPr wrap="square" rtlCol="0">
            <a:spAutoFit/>
          </a:bodyPr>
          <a:lstStyle/>
          <a:p>
            <a:r>
              <a:rPr lang="es-ES" sz="2400" u="sng" dirty="0"/>
              <a:t>La plusvalía como mecanismo de dominación del capital</a:t>
            </a:r>
          </a:p>
          <a:p>
            <a:endParaRPr lang="es-ES" sz="2400" dirty="0"/>
          </a:p>
        </p:txBody>
      </p:sp>
    </p:spTree>
    <p:extLst>
      <p:ext uri="{BB962C8B-B14F-4D97-AF65-F5344CB8AC3E}">
        <p14:creationId xmlns:p14="http://schemas.microsoft.com/office/powerpoint/2010/main" val="34971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Karl Marx y </a:t>
            </a:r>
            <a:r>
              <a:rPr lang="es-ES" dirty="0" err="1"/>
              <a:t>Frederic</a:t>
            </a:r>
            <a:r>
              <a:rPr lang="es-ES" dirty="0"/>
              <a:t> Engels</a:t>
            </a:r>
            <a:endParaRPr lang="es-ES" sz="3200" dirty="0"/>
          </a:p>
        </p:txBody>
      </p:sp>
      <p:sp>
        <p:nvSpPr>
          <p:cNvPr id="2" name="CuadroTexto 1"/>
          <p:cNvSpPr txBox="1"/>
          <p:nvPr/>
        </p:nvSpPr>
        <p:spPr>
          <a:xfrm>
            <a:off x="5234133" y="2258436"/>
            <a:ext cx="3082612" cy="4985980"/>
          </a:xfrm>
          <a:prstGeom prst="rect">
            <a:avLst/>
          </a:prstGeom>
          <a:noFill/>
        </p:spPr>
        <p:txBody>
          <a:bodyPr wrap="square" rtlCol="0">
            <a:spAutoFit/>
          </a:bodyPr>
          <a:lstStyle/>
          <a:p>
            <a:pPr algn="r"/>
            <a:r>
              <a:rPr lang="es-ES" sz="2400" dirty="0"/>
              <a:t>Método </a:t>
            </a:r>
          </a:p>
          <a:p>
            <a:pPr algn="r"/>
            <a:endParaRPr lang="es-ES" sz="2400" dirty="0"/>
          </a:p>
          <a:p>
            <a:pPr algn="r"/>
            <a:r>
              <a:rPr lang="es-ES" sz="2400" dirty="0"/>
              <a:t>Crítico </a:t>
            </a:r>
          </a:p>
          <a:p>
            <a:pPr algn="r"/>
            <a:endParaRPr lang="es-ES" sz="2400" dirty="0"/>
          </a:p>
          <a:p>
            <a:pPr algn="r"/>
            <a:r>
              <a:rPr lang="es-ES" sz="2400" dirty="0"/>
              <a:t>Materialismo dialéctico</a:t>
            </a:r>
          </a:p>
          <a:p>
            <a:pPr algn="r"/>
            <a:endParaRPr lang="es-ES" sz="2400" dirty="0"/>
          </a:p>
          <a:p>
            <a:pPr algn="r"/>
            <a:r>
              <a:rPr lang="es-ES" sz="2400" dirty="0"/>
              <a:t>Materialismo histórico</a:t>
            </a:r>
          </a:p>
          <a:p>
            <a:pPr algn="r"/>
            <a:endParaRPr lang="es-ES" sz="2400" dirty="0"/>
          </a:p>
          <a:p>
            <a:pPr algn="r"/>
            <a:endParaRPr lang="es-ES" sz="2400" dirty="0"/>
          </a:p>
          <a:p>
            <a:pPr algn="r"/>
            <a:endParaRPr lang="es-ES" dirty="0"/>
          </a:p>
          <a:p>
            <a:pPr algn="r"/>
            <a:endParaRPr lang="es-ES" dirty="0"/>
          </a:p>
          <a:p>
            <a:pPr algn="r"/>
            <a:endParaRPr lang="es-ES" dirty="0"/>
          </a:p>
        </p:txBody>
      </p:sp>
      <p:pic>
        <p:nvPicPr>
          <p:cNvPr id="3" name="Imagen 2"/>
          <p:cNvPicPr>
            <a:picLocks noChangeAspect="1"/>
          </p:cNvPicPr>
          <p:nvPr/>
        </p:nvPicPr>
        <p:blipFill>
          <a:blip r:embed="rId2"/>
          <a:stretch>
            <a:fillRect/>
          </a:stretch>
        </p:blipFill>
        <p:spPr>
          <a:xfrm>
            <a:off x="613932" y="1796687"/>
            <a:ext cx="4965700" cy="4076700"/>
          </a:xfrm>
          <a:prstGeom prst="rect">
            <a:avLst/>
          </a:prstGeom>
        </p:spPr>
      </p:pic>
    </p:spTree>
    <p:extLst>
      <p:ext uri="{BB962C8B-B14F-4D97-AF65-F5344CB8AC3E}">
        <p14:creationId xmlns:p14="http://schemas.microsoft.com/office/powerpoint/2010/main" val="3622704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Karl Marx y </a:t>
            </a:r>
            <a:r>
              <a:rPr lang="es-ES" dirty="0" err="1"/>
              <a:t>Frederic</a:t>
            </a:r>
            <a:r>
              <a:rPr lang="es-ES" dirty="0"/>
              <a:t> Engels</a:t>
            </a:r>
            <a:br>
              <a:rPr lang="es-ES" dirty="0"/>
            </a:br>
            <a:r>
              <a:rPr lang="es-ES" dirty="0"/>
              <a:t>Principales aportes</a:t>
            </a:r>
            <a:endParaRPr lang="es-ES" sz="3200" dirty="0"/>
          </a:p>
        </p:txBody>
      </p:sp>
      <p:sp>
        <p:nvSpPr>
          <p:cNvPr id="2" name="CuadroTexto 1"/>
          <p:cNvSpPr txBox="1"/>
          <p:nvPr/>
        </p:nvSpPr>
        <p:spPr>
          <a:xfrm>
            <a:off x="438767" y="2257240"/>
            <a:ext cx="6861610" cy="3046988"/>
          </a:xfrm>
          <a:prstGeom prst="rect">
            <a:avLst/>
          </a:prstGeom>
          <a:noFill/>
        </p:spPr>
        <p:txBody>
          <a:bodyPr wrap="square" rtlCol="0">
            <a:spAutoFit/>
          </a:bodyPr>
          <a:lstStyle/>
          <a:p>
            <a:r>
              <a:rPr lang="es-ES" sz="2400" u="sng" dirty="0"/>
              <a:t>El ser social determina la conciencia social</a:t>
            </a:r>
          </a:p>
          <a:p>
            <a:endParaRPr lang="es-ES" sz="2400" dirty="0"/>
          </a:p>
          <a:p>
            <a:r>
              <a:rPr lang="es-ES" sz="2400" dirty="0"/>
              <a:t>No es la conciencia del hombre lo que determina su forma de ser, sino su forma de ser social lo que determina su conciencia.</a:t>
            </a:r>
          </a:p>
          <a:p>
            <a:endParaRPr lang="es-ES" sz="2400" dirty="0"/>
          </a:p>
          <a:p>
            <a:r>
              <a:rPr lang="es-ES" sz="2400" dirty="0"/>
              <a:t>Con estos postulados se inaugura una sociología del comportamiento y del conocimiento.</a:t>
            </a:r>
          </a:p>
        </p:txBody>
      </p:sp>
    </p:spTree>
    <p:extLst>
      <p:ext uri="{BB962C8B-B14F-4D97-AF65-F5344CB8AC3E}">
        <p14:creationId xmlns:p14="http://schemas.microsoft.com/office/powerpoint/2010/main" val="1879380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Karl Marx y </a:t>
            </a:r>
            <a:r>
              <a:rPr lang="es-ES" dirty="0" err="1"/>
              <a:t>Frederic</a:t>
            </a:r>
            <a:r>
              <a:rPr lang="es-ES" dirty="0"/>
              <a:t> Engels</a:t>
            </a:r>
            <a:br>
              <a:rPr lang="es-ES" dirty="0"/>
            </a:br>
            <a:r>
              <a:rPr lang="es-ES" dirty="0"/>
              <a:t>Principales aportes</a:t>
            </a:r>
            <a:endParaRPr lang="es-ES" sz="3200" dirty="0"/>
          </a:p>
        </p:txBody>
      </p:sp>
      <p:sp>
        <p:nvSpPr>
          <p:cNvPr id="2" name="CuadroTexto 1"/>
          <p:cNvSpPr txBox="1"/>
          <p:nvPr/>
        </p:nvSpPr>
        <p:spPr>
          <a:xfrm>
            <a:off x="613932" y="1596324"/>
            <a:ext cx="7966726" cy="2308324"/>
          </a:xfrm>
          <a:prstGeom prst="rect">
            <a:avLst/>
          </a:prstGeom>
          <a:noFill/>
        </p:spPr>
        <p:txBody>
          <a:bodyPr wrap="square" rtlCol="0">
            <a:spAutoFit/>
          </a:bodyPr>
          <a:lstStyle/>
          <a:p>
            <a:r>
              <a:rPr lang="es-ES" sz="2400" u="sng" dirty="0"/>
              <a:t>El Método dialéctico</a:t>
            </a:r>
          </a:p>
          <a:p>
            <a:endParaRPr lang="es-ES" sz="2400" u="sng" dirty="0"/>
          </a:p>
          <a:p>
            <a:r>
              <a:rPr lang="es-ES" sz="2400" dirty="0"/>
              <a:t>Comprender a la sociedad como un todo.</a:t>
            </a:r>
          </a:p>
          <a:p>
            <a:endParaRPr lang="es-ES" sz="2400" u="sng" dirty="0"/>
          </a:p>
          <a:p>
            <a:r>
              <a:rPr lang="es-ES" sz="2400" dirty="0"/>
              <a:t>Comprender el carácter constitutivo de las relaciones sociales.</a:t>
            </a:r>
          </a:p>
        </p:txBody>
      </p:sp>
      <p:sp>
        <p:nvSpPr>
          <p:cNvPr id="3" name="CuadroTexto 2"/>
          <p:cNvSpPr txBox="1"/>
          <p:nvPr/>
        </p:nvSpPr>
        <p:spPr>
          <a:xfrm>
            <a:off x="613932" y="4027042"/>
            <a:ext cx="7966725" cy="2677656"/>
          </a:xfrm>
          <a:prstGeom prst="rect">
            <a:avLst/>
          </a:prstGeom>
          <a:noFill/>
        </p:spPr>
        <p:txBody>
          <a:bodyPr wrap="square" rtlCol="0">
            <a:spAutoFit/>
          </a:bodyPr>
          <a:lstStyle/>
          <a:p>
            <a:r>
              <a:rPr lang="es-ES" sz="2400" dirty="0"/>
              <a:t>Para comprender la acción individual es necesario comprender la acción social. No es posible agotar la comprensión de la acción individual sólo a partir de los atributos de los individuos. </a:t>
            </a:r>
          </a:p>
          <a:p>
            <a:endParaRPr lang="es-ES" sz="2400" dirty="0"/>
          </a:p>
          <a:p>
            <a:r>
              <a:rPr lang="es-ES" sz="2400" dirty="0"/>
              <a:t>El desarrollo histórico viene dado por las contradicciones sociales.</a:t>
            </a:r>
          </a:p>
        </p:txBody>
      </p:sp>
    </p:spTree>
    <p:extLst>
      <p:ext uri="{BB962C8B-B14F-4D97-AF65-F5344CB8AC3E}">
        <p14:creationId xmlns:p14="http://schemas.microsoft.com/office/powerpoint/2010/main" val="210467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Karl Marx y </a:t>
            </a:r>
            <a:r>
              <a:rPr lang="es-ES" dirty="0" err="1"/>
              <a:t>Frederic</a:t>
            </a:r>
            <a:r>
              <a:rPr lang="es-ES" dirty="0"/>
              <a:t> Engels</a:t>
            </a:r>
            <a:br>
              <a:rPr lang="es-ES" dirty="0"/>
            </a:br>
            <a:r>
              <a:rPr lang="es-ES" dirty="0"/>
              <a:t>Principales aportes</a:t>
            </a:r>
            <a:endParaRPr lang="es-ES" sz="3200" dirty="0"/>
          </a:p>
        </p:txBody>
      </p:sp>
      <p:sp>
        <p:nvSpPr>
          <p:cNvPr id="5" name="CuadroTexto 4"/>
          <p:cNvSpPr txBox="1"/>
          <p:nvPr/>
        </p:nvSpPr>
        <p:spPr>
          <a:xfrm>
            <a:off x="613932" y="1896982"/>
            <a:ext cx="7966722" cy="4154983"/>
          </a:xfrm>
          <a:prstGeom prst="rect">
            <a:avLst/>
          </a:prstGeom>
          <a:noFill/>
        </p:spPr>
        <p:txBody>
          <a:bodyPr wrap="square" rtlCol="0">
            <a:spAutoFit/>
          </a:bodyPr>
          <a:lstStyle/>
          <a:p>
            <a:r>
              <a:rPr lang="es-ES" sz="2400" u="sng" dirty="0"/>
              <a:t>El Materialismo histórico</a:t>
            </a:r>
          </a:p>
          <a:p>
            <a:endParaRPr lang="es-ES" sz="2400" u="sng" dirty="0"/>
          </a:p>
          <a:p>
            <a:r>
              <a:rPr lang="es-ES" sz="2400" dirty="0"/>
              <a:t>Las formaciones económico sociales son productos históricos derivados de la división social del trabajo</a:t>
            </a:r>
          </a:p>
          <a:p>
            <a:endParaRPr lang="es-ES" sz="2400" dirty="0"/>
          </a:p>
          <a:p>
            <a:r>
              <a:rPr lang="es-ES" sz="2400" dirty="0"/>
              <a:t>Los niveles estructurales definidos por su permanencia o mutabilidad en el tiempo, conforman un instrumento teórico de organización de los hechos que permite las operaciones de periodización, fundamentales en el estudio de éstos. Los criterios de periodización pueden variar.</a:t>
            </a:r>
          </a:p>
        </p:txBody>
      </p:sp>
    </p:spTree>
    <p:extLst>
      <p:ext uri="{BB962C8B-B14F-4D97-AF65-F5344CB8AC3E}">
        <p14:creationId xmlns:p14="http://schemas.microsoft.com/office/powerpoint/2010/main" val="169556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Karl Marx y </a:t>
            </a:r>
            <a:r>
              <a:rPr lang="es-ES" dirty="0" err="1"/>
              <a:t>Frederic</a:t>
            </a:r>
            <a:r>
              <a:rPr lang="es-ES" dirty="0"/>
              <a:t> Engels</a:t>
            </a:r>
            <a:br>
              <a:rPr lang="es-ES" dirty="0"/>
            </a:br>
            <a:r>
              <a:rPr lang="es-ES" dirty="0"/>
              <a:t>Principales aportes</a:t>
            </a:r>
            <a:endParaRPr lang="es-ES" sz="3200" dirty="0"/>
          </a:p>
        </p:txBody>
      </p:sp>
      <p:sp>
        <p:nvSpPr>
          <p:cNvPr id="2" name="CuadroTexto 1"/>
          <p:cNvSpPr txBox="1"/>
          <p:nvPr/>
        </p:nvSpPr>
        <p:spPr>
          <a:xfrm>
            <a:off x="613932" y="1501090"/>
            <a:ext cx="8428561" cy="5632310"/>
          </a:xfrm>
          <a:prstGeom prst="rect">
            <a:avLst/>
          </a:prstGeom>
          <a:noFill/>
        </p:spPr>
        <p:txBody>
          <a:bodyPr wrap="square" rtlCol="0">
            <a:spAutoFit/>
          </a:bodyPr>
          <a:lstStyle/>
          <a:p>
            <a:r>
              <a:rPr lang="es-ES" sz="2400" u="sng" dirty="0"/>
              <a:t>La teoría de las clases sociales en conflicto</a:t>
            </a:r>
          </a:p>
          <a:p>
            <a:endParaRPr lang="es-ES" sz="2400" dirty="0"/>
          </a:p>
          <a:p>
            <a:r>
              <a:rPr lang="es-ES" sz="2400" dirty="0"/>
              <a:t>La organización del trabajo ha implicado dos tipos de relaciones: </a:t>
            </a:r>
          </a:p>
          <a:p>
            <a:r>
              <a:rPr lang="es-ES" sz="2400" dirty="0"/>
              <a:t>1. La explotación del trabajo de un tipo de individuos por otro, como producto de la diferenciación que representa la división social del trabajo </a:t>
            </a:r>
          </a:p>
          <a:p>
            <a:r>
              <a:rPr lang="es-ES" sz="2400" dirty="0"/>
              <a:t>2. Y, para hacer posible la permanencia de esa relación, la imposición de un orden que representa la dominación de un tipo de individuos por otro.</a:t>
            </a:r>
          </a:p>
          <a:p>
            <a:endParaRPr lang="es-ES" sz="2400" dirty="0"/>
          </a:p>
          <a:p>
            <a:r>
              <a:rPr lang="es-ES" sz="2400" dirty="0"/>
              <a:t>Cada etapa está caracterizada por el conflicto entre dos tipos principales de individuos, lo cual confiere un carácter siempre contradictorio y conflictivo al orden social.</a:t>
            </a:r>
          </a:p>
          <a:p>
            <a:endParaRPr lang="es-ES" sz="2400" dirty="0"/>
          </a:p>
        </p:txBody>
      </p:sp>
    </p:spTree>
    <p:extLst>
      <p:ext uri="{BB962C8B-B14F-4D97-AF65-F5344CB8AC3E}">
        <p14:creationId xmlns:p14="http://schemas.microsoft.com/office/powerpoint/2010/main" val="70770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Karl Marx y </a:t>
            </a:r>
            <a:r>
              <a:rPr lang="es-ES" dirty="0" err="1"/>
              <a:t>Frederic</a:t>
            </a:r>
            <a:r>
              <a:rPr lang="es-ES" dirty="0"/>
              <a:t> Engels</a:t>
            </a:r>
            <a:br>
              <a:rPr lang="es-ES" dirty="0"/>
            </a:br>
            <a:r>
              <a:rPr lang="es-ES" dirty="0"/>
              <a:t>Principales aportes</a:t>
            </a:r>
            <a:endParaRPr lang="es-ES" sz="3200" dirty="0"/>
          </a:p>
        </p:txBody>
      </p:sp>
      <p:sp>
        <p:nvSpPr>
          <p:cNvPr id="5" name="CuadroTexto 4"/>
          <p:cNvSpPr txBox="1"/>
          <p:nvPr/>
        </p:nvSpPr>
        <p:spPr>
          <a:xfrm>
            <a:off x="395861" y="1716870"/>
            <a:ext cx="8098677" cy="3046988"/>
          </a:xfrm>
          <a:prstGeom prst="rect">
            <a:avLst/>
          </a:prstGeom>
          <a:noFill/>
        </p:spPr>
        <p:txBody>
          <a:bodyPr wrap="square" rtlCol="0">
            <a:spAutoFit/>
          </a:bodyPr>
          <a:lstStyle/>
          <a:p>
            <a:r>
              <a:rPr lang="es-ES" sz="2400" u="sng" dirty="0"/>
              <a:t>El cambio social como producto del conflicto</a:t>
            </a:r>
          </a:p>
          <a:p>
            <a:endParaRPr lang="es-ES" sz="2400" dirty="0"/>
          </a:p>
          <a:p>
            <a:r>
              <a:rPr lang="es-ES" sz="2400" dirty="0"/>
              <a:t>Éste ocurre mediante un proceso de destrucción de algunas relaciones sociales, así como la aparición de otras. </a:t>
            </a:r>
          </a:p>
          <a:p>
            <a:endParaRPr lang="es-ES" sz="2400" dirty="0"/>
          </a:p>
          <a:p>
            <a:endParaRPr lang="es-ES" sz="2400" dirty="0"/>
          </a:p>
          <a:p>
            <a:endParaRPr lang="es-ES" sz="2400" dirty="0"/>
          </a:p>
        </p:txBody>
      </p:sp>
      <p:sp>
        <p:nvSpPr>
          <p:cNvPr id="6" name="CuadroTexto 5"/>
          <p:cNvSpPr txBox="1"/>
          <p:nvPr/>
        </p:nvSpPr>
        <p:spPr>
          <a:xfrm>
            <a:off x="395861" y="3975967"/>
            <a:ext cx="8346091" cy="2677656"/>
          </a:xfrm>
          <a:prstGeom prst="rect">
            <a:avLst/>
          </a:prstGeom>
          <a:noFill/>
        </p:spPr>
        <p:txBody>
          <a:bodyPr wrap="square" rtlCol="0">
            <a:spAutoFit/>
          </a:bodyPr>
          <a:lstStyle/>
          <a:p>
            <a:r>
              <a:rPr lang="es-ES" sz="2400" dirty="0"/>
              <a:t>La dinámica histórica está dada por el cambio de un sistema de producción a otro. Las relaciones de producción “entran en contradicción”, no pueden organizar a las fuerzas productivas. Este desarrollo de las fuerzas productivas hace surgir nuevas relaciones de producción, que generan a su vez nuevos actores sociales (colectivos) que conforman un nuevo sistema social.</a:t>
            </a:r>
          </a:p>
        </p:txBody>
      </p:sp>
    </p:spTree>
    <p:extLst>
      <p:ext uri="{BB962C8B-B14F-4D97-AF65-F5344CB8AC3E}">
        <p14:creationId xmlns:p14="http://schemas.microsoft.com/office/powerpoint/2010/main" val="12590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1423" y="661924"/>
            <a:ext cx="7556313" cy="1116106"/>
          </a:xfrm>
        </p:spPr>
        <p:txBody>
          <a:bodyPr/>
          <a:lstStyle/>
          <a:p>
            <a:r>
              <a:rPr lang="es-ES" dirty="0"/>
              <a:t>6 cosas que Marx y Engels hicieron  por nosotros y que quizás no sabías</a:t>
            </a:r>
            <a:endParaRPr lang="es-ES" sz="3200" dirty="0"/>
          </a:p>
        </p:txBody>
      </p:sp>
      <p:sp>
        <p:nvSpPr>
          <p:cNvPr id="5" name="CuadroTexto 4"/>
          <p:cNvSpPr txBox="1"/>
          <p:nvPr/>
        </p:nvSpPr>
        <p:spPr>
          <a:xfrm>
            <a:off x="281423" y="2402315"/>
            <a:ext cx="8098677" cy="2677656"/>
          </a:xfrm>
          <a:prstGeom prst="rect">
            <a:avLst/>
          </a:prstGeom>
          <a:noFill/>
        </p:spPr>
        <p:txBody>
          <a:bodyPr wrap="square" rtlCol="0">
            <a:spAutoFit/>
          </a:bodyPr>
          <a:lstStyle/>
          <a:p>
            <a:r>
              <a:rPr lang="es-ES" sz="2400" u="sng" dirty="0"/>
              <a:t>Abogaron por los derechos de los niños</a:t>
            </a:r>
          </a:p>
          <a:p>
            <a:endParaRPr lang="es-ES" sz="2400" dirty="0"/>
          </a:p>
          <a:p>
            <a:r>
              <a:rPr lang="es-ES" sz="2400" dirty="0"/>
              <a:t>En el Manifiesto Comunista, Marx y Engels plantearon que los niños debían ir a la escuela, no a trabajar.</a:t>
            </a:r>
          </a:p>
          <a:p>
            <a:endParaRPr lang="es-ES" sz="2400" dirty="0"/>
          </a:p>
          <a:p>
            <a:endParaRPr lang="es-ES" sz="2400" dirty="0"/>
          </a:p>
          <a:p>
            <a:endParaRPr lang="es-ES" sz="2400" dirty="0"/>
          </a:p>
        </p:txBody>
      </p:sp>
    </p:spTree>
    <p:extLst>
      <p:ext uri="{BB962C8B-B14F-4D97-AF65-F5344CB8AC3E}">
        <p14:creationId xmlns:p14="http://schemas.microsoft.com/office/powerpoint/2010/main" val="1371077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1423" y="2548144"/>
            <a:ext cx="8098677" cy="3785652"/>
          </a:xfrm>
          <a:prstGeom prst="rect">
            <a:avLst/>
          </a:prstGeom>
          <a:noFill/>
        </p:spPr>
        <p:txBody>
          <a:bodyPr wrap="square" rtlCol="0">
            <a:spAutoFit/>
          </a:bodyPr>
          <a:lstStyle/>
          <a:p>
            <a:r>
              <a:rPr lang="es-ES" sz="2400" u="sng" dirty="0"/>
              <a:t>Abogaron porque los trabajadores tuviéramos nuestro propio tiempo libre</a:t>
            </a:r>
          </a:p>
          <a:p>
            <a:endParaRPr lang="es-ES" sz="2400" dirty="0"/>
          </a:p>
          <a:p>
            <a:r>
              <a:rPr lang="es-ES" sz="2400" dirty="0"/>
              <a:t>Marx y </a:t>
            </a:r>
            <a:r>
              <a:rPr lang="es-ES" sz="2400" dirty="0" err="1"/>
              <a:t>Engles</a:t>
            </a:r>
            <a:r>
              <a:rPr lang="es-ES" sz="2400" dirty="0"/>
              <a:t> querían que fuésemos capaces de construir una sociedad justa e igualitaria, en la que una persona pudiese “cazar por la mañana, pescar después de comer, criar ganado al atardecer y criticar a la hora de la cena”.</a:t>
            </a:r>
          </a:p>
          <a:p>
            <a:endParaRPr lang="es-ES" sz="2400" dirty="0"/>
          </a:p>
          <a:p>
            <a:endParaRPr lang="es-ES" sz="2400" dirty="0"/>
          </a:p>
        </p:txBody>
      </p:sp>
      <p:sp>
        <p:nvSpPr>
          <p:cNvPr id="7" name="Título 3">
            <a:extLst>
              <a:ext uri="{FF2B5EF4-FFF2-40B4-BE49-F238E27FC236}">
                <a16:creationId xmlns:a16="http://schemas.microsoft.com/office/drawing/2014/main" id="{0C694A10-B6CF-DF44-94B9-5A07E3E5E8C9}"/>
              </a:ext>
            </a:extLst>
          </p:cNvPr>
          <p:cNvSpPr>
            <a:spLocks noGrp="1"/>
          </p:cNvSpPr>
          <p:nvPr>
            <p:ph type="title"/>
          </p:nvPr>
        </p:nvSpPr>
        <p:spPr>
          <a:xfrm>
            <a:off x="281423" y="661924"/>
            <a:ext cx="7556313" cy="1116106"/>
          </a:xfrm>
        </p:spPr>
        <p:txBody>
          <a:bodyPr/>
          <a:lstStyle/>
          <a:p>
            <a:r>
              <a:rPr lang="es-ES" dirty="0"/>
              <a:t>6 cosas que Marx y Engels hicieron  por nosotros y que quizás no sabías</a:t>
            </a:r>
            <a:endParaRPr lang="es-ES" sz="3200" dirty="0"/>
          </a:p>
        </p:txBody>
      </p:sp>
    </p:spTree>
    <p:extLst>
      <p:ext uri="{BB962C8B-B14F-4D97-AF65-F5344CB8AC3E}">
        <p14:creationId xmlns:p14="http://schemas.microsoft.com/office/powerpoint/2010/main" val="2660196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2749" y="2201780"/>
            <a:ext cx="8098677" cy="3046988"/>
          </a:xfrm>
          <a:prstGeom prst="rect">
            <a:avLst/>
          </a:prstGeom>
          <a:noFill/>
        </p:spPr>
        <p:txBody>
          <a:bodyPr wrap="square" rtlCol="0">
            <a:spAutoFit/>
          </a:bodyPr>
          <a:lstStyle/>
          <a:p>
            <a:r>
              <a:rPr lang="es-ES" sz="2400" u="sng" dirty="0"/>
              <a:t>Fueron de los primeros pensadores que relacionaron la satisfacción laboral con el bienestar.</a:t>
            </a:r>
          </a:p>
          <a:p>
            <a:endParaRPr lang="es-ES" sz="2400" dirty="0"/>
          </a:p>
          <a:p>
            <a:r>
              <a:rPr lang="es-ES" sz="2400" dirty="0"/>
              <a:t>No todo en la vida era dinero para Marx y Engels. La satisfacción que debemos tener con lo hacemos era fundamental para ellos.</a:t>
            </a:r>
          </a:p>
          <a:p>
            <a:endParaRPr lang="es-ES" sz="2400" dirty="0"/>
          </a:p>
          <a:p>
            <a:endParaRPr lang="es-ES" sz="2400" dirty="0"/>
          </a:p>
        </p:txBody>
      </p:sp>
      <p:sp>
        <p:nvSpPr>
          <p:cNvPr id="9" name="Título 3">
            <a:extLst>
              <a:ext uri="{FF2B5EF4-FFF2-40B4-BE49-F238E27FC236}">
                <a16:creationId xmlns:a16="http://schemas.microsoft.com/office/drawing/2014/main" id="{E1EA833B-E19B-C146-BCEB-D5D994125FD9}"/>
              </a:ext>
            </a:extLst>
          </p:cNvPr>
          <p:cNvSpPr>
            <a:spLocks noGrp="1"/>
          </p:cNvSpPr>
          <p:nvPr>
            <p:ph type="title"/>
          </p:nvPr>
        </p:nvSpPr>
        <p:spPr>
          <a:xfrm>
            <a:off x="281423" y="661924"/>
            <a:ext cx="7556313" cy="1116106"/>
          </a:xfrm>
        </p:spPr>
        <p:txBody>
          <a:bodyPr/>
          <a:lstStyle/>
          <a:p>
            <a:r>
              <a:rPr lang="es-ES" dirty="0"/>
              <a:t>6 cosas que Marx y Engels hicieron  por nosotros y que quizás no sabías</a:t>
            </a:r>
            <a:endParaRPr lang="es-ES" sz="3200" dirty="0"/>
          </a:p>
        </p:txBody>
      </p:sp>
    </p:spTree>
    <p:extLst>
      <p:ext uri="{BB962C8B-B14F-4D97-AF65-F5344CB8AC3E}">
        <p14:creationId xmlns:p14="http://schemas.microsoft.com/office/powerpoint/2010/main" val="225083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1423" y="2215635"/>
            <a:ext cx="8098677" cy="3416320"/>
          </a:xfrm>
          <a:prstGeom prst="rect">
            <a:avLst/>
          </a:prstGeom>
          <a:noFill/>
        </p:spPr>
        <p:txBody>
          <a:bodyPr wrap="square" rtlCol="0">
            <a:spAutoFit/>
          </a:bodyPr>
          <a:lstStyle/>
          <a:p>
            <a:r>
              <a:rPr lang="es-ES" sz="2400" u="sng" dirty="0"/>
              <a:t>Develaron las complicidades entre el Estado y los agentes económicos.</a:t>
            </a:r>
          </a:p>
          <a:p>
            <a:endParaRPr lang="es-ES" sz="2400" dirty="0"/>
          </a:p>
          <a:p>
            <a:r>
              <a:rPr lang="es-MX" sz="2400" dirty="0"/>
              <a:t>Consideraban que si una práctica, deplorable o no, resultaba ser buena para los negocios y para el Estado - como por ejemplo, en su época, la esclavitud para promover el mundo colonial - la legislación entonces sería favorable para dicha práctica.</a:t>
            </a:r>
          </a:p>
          <a:p>
            <a:endParaRPr lang="es-MX" sz="2400" dirty="0"/>
          </a:p>
        </p:txBody>
      </p:sp>
      <p:sp>
        <p:nvSpPr>
          <p:cNvPr id="9" name="Título 3">
            <a:extLst>
              <a:ext uri="{FF2B5EF4-FFF2-40B4-BE49-F238E27FC236}">
                <a16:creationId xmlns:a16="http://schemas.microsoft.com/office/drawing/2014/main" id="{9F645E3A-0D23-BE41-9FD4-7D1CBD5F7616}"/>
              </a:ext>
            </a:extLst>
          </p:cNvPr>
          <p:cNvSpPr>
            <a:spLocks noGrp="1"/>
          </p:cNvSpPr>
          <p:nvPr>
            <p:ph type="title"/>
          </p:nvPr>
        </p:nvSpPr>
        <p:spPr>
          <a:xfrm>
            <a:off x="281423" y="661924"/>
            <a:ext cx="7556313" cy="1116106"/>
          </a:xfrm>
        </p:spPr>
        <p:txBody>
          <a:bodyPr/>
          <a:lstStyle/>
          <a:p>
            <a:r>
              <a:rPr lang="es-ES" dirty="0"/>
              <a:t>6 cosas que Marx y Engels hicieron  por nosotros y que quizás no sabías</a:t>
            </a:r>
            <a:endParaRPr lang="es-ES" sz="3200" dirty="0"/>
          </a:p>
        </p:txBody>
      </p:sp>
    </p:spTree>
    <p:extLst>
      <p:ext uri="{BB962C8B-B14F-4D97-AF65-F5344CB8AC3E}">
        <p14:creationId xmlns:p14="http://schemas.microsoft.com/office/powerpoint/2010/main" val="19443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862" y="2423452"/>
            <a:ext cx="8098677" cy="3046988"/>
          </a:xfrm>
          <a:prstGeom prst="rect">
            <a:avLst/>
          </a:prstGeom>
          <a:noFill/>
        </p:spPr>
        <p:txBody>
          <a:bodyPr wrap="square" rtlCol="0">
            <a:spAutoFit/>
          </a:bodyPr>
          <a:lstStyle/>
          <a:p>
            <a:r>
              <a:rPr lang="es-ES" sz="2400" u="sng" dirty="0"/>
              <a:t>Develaron la poca imparcialidad de los medios de comunicación.</a:t>
            </a:r>
          </a:p>
          <a:p>
            <a:endParaRPr lang="es-MX" sz="2400" dirty="0"/>
          </a:p>
          <a:p>
            <a:r>
              <a:rPr lang="es-ES" sz="2400" dirty="0"/>
              <a:t>Estudiando los artículos que se publicaban en la época, llegaron a la conclusión de que cuando los pobres cometían delitos, aunque fuesen menores, salían mucho más en la prensa que los escándalos políticos o los crímenes cometidos por integrantes de las clases altas.</a:t>
            </a:r>
          </a:p>
        </p:txBody>
      </p:sp>
      <p:sp>
        <p:nvSpPr>
          <p:cNvPr id="9" name="Título 3">
            <a:extLst>
              <a:ext uri="{FF2B5EF4-FFF2-40B4-BE49-F238E27FC236}">
                <a16:creationId xmlns:a16="http://schemas.microsoft.com/office/drawing/2014/main" id="{609857C7-1C00-5F49-94A8-30BF98A7C324}"/>
              </a:ext>
            </a:extLst>
          </p:cNvPr>
          <p:cNvSpPr>
            <a:spLocks noGrp="1"/>
          </p:cNvSpPr>
          <p:nvPr>
            <p:ph type="title"/>
          </p:nvPr>
        </p:nvSpPr>
        <p:spPr>
          <a:xfrm>
            <a:off x="281423" y="661924"/>
            <a:ext cx="7556313" cy="1116106"/>
          </a:xfrm>
        </p:spPr>
        <p:txBody>
          <a:bodyPr/>
          <a:lstStyle/>
          <a:p>
            <a:r>
              <a:rPr lang="es-ES" dirty="0"/>
              <a:t>6 cosas que Marx y Engels hicieron  por nosotros y que quizás no sabías</a:t>
            </a:r>
            <a:endParaRPr lang="es-ES" sz="3200" dirty="0"/>
          </a:p>
        </p:txBody>
      </p:sp>
    </p:spTree>
    <p:extLst>
      <p:ext uri="{BB962C8B-B14F-4D97-AF65-F5344CB8AC3E}">
        <p14:creationId xmlns:p14="http://schemas.microsoft.com/office/powerpoint/2010/main" val="195780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Marxismo</a:t>
            </a:r>
            <a:endParaRPr lang="es-ES" sz="3200" dirty="0"/>
          </a:p>
        </p:txBody>
      </p:sp>
      <p:sp>
        <p:nvSpPr>
          <p:cNvPr id="2" name="CuadroTexto 1"/>
          <p:cNvSpPr txBox="1"/>
          <p:nvPr/>
        </p:nvSpPr>
        <p:spPr>
          <a:xfrm>
            <a:off x="617579" y="1037769"/>
            <a:ext cx="4730202" cy="4985980"/>
          </a:xfrm>
          <a:prstGeom prst="rect">
            <a:avLst/>
          </a:prstGeom>
          <a:noFill/>
        </p:spPr>
        <p:txBody>
          <a:bodyPr wrap="square" rtlCol="0">
            <a:spAutoFit/>
          </a:bodyPr>
          <a:lstStyle/>
          <a:p>
            <a:r>
              <a:rPr lang="es-ES" sz="2400" dirty="0"/>
              <a:t>Fundamentos</a:t>
            </a:r>
          </a:p>
          <a:p>
            <a:endParaRPr lang="es-ES" sz="2400" dirty="0"/>
          </a:p>
          <a:p>
            <a:r>
              <a:rPr lang="es-ES" sz="2400" dirty="0"/>
              <a:t>Filosofía clásica alemana (Hegel y </a:t>
            </a:r>
            <a:r>
              <a:rPr lang="es-ES" sz="2400" dirty="0" err="1"/>
              <a:t>Feverbach</a:t>
            </a:r>
            <a:r>
              <a:rPr lang="es-ES" sz="2400" dirty="0"/>
              <a:t>)</a:t>
            </a:r>
          </a:p>
          <a:p>
            <a:endParaRPr lang="es-ES" sz="2400" dirty="0"/>
          </a:p>
          <a:p>
            <a:r>
              <a:rPr lang="es-ES" sz="2400" dirty="0"/>
              <a:t>Economía política inglesa (Adam Smith y David Ricardo)</a:t>
            </a:r>
          </a:p>
          <a:p>
            <a:endParaRPr lang="es-ES" sz="2400" dirty="0"/>
          </a:p>
          <a:p>
            <a:r>
              <a:rPr lang="es-ES" sz="2400" dirty="0"/>
              <a:t>Socialismo utópico francés (Saint </a:t>
            </a:r>
            <a:r>
              <a:rPr lang="es-ES" sz="2400" dirty="0" err="1"/>
              <a:t>Simon</a:t>
            </a:r>
            <a:r>
              <a:rPr lang="es-ES" sz="2400" dirty="0"/>
              <a:t>, Owen y Fourier)</a:t>
            </a:r>
          </a:p>
          <a:p>
            <a:endParaRPr lang="es-ES" sz="2400" dirty="0"/>
          </a:p>
          <a:p>
            <a:endParaRPr lang="es-ES" dirty="0"/>
          </a:p>
          <a:p>
            <a:endParaRPr lang="es-ES" dirty="0"/>
          </a:p>
          <a:p>
            <a:endParaRPr lang="es-ES" dirty="0"/>
          </a:p>
        </p:txBody>
      </p:sp>
      <p:pic>
        <p:nvPicPr>
          <p:cNvPr id="5" name="Imagen 4"/>
          <p:cNvPicPr>
            <a:picLocks noChangeAspect="1"/>
          </p:cNvPicPr>
          <p:nvPr/>
        </p:nvPicPr>
        <p:blipFill rotWithShape="1">
          <a:blip r:embed="rId2"/>
          <a:srcRect t="12083" b="14865"/>
          <a:stretch/>
        </p:blipFill>
        <p:spPr>
          <a:xfrm>
            <a:off x="5553158" y="1037770"/>
            <a:ext cx="1387833" cy="1337582"/>
          </a:xfrm>
          <a:prstGeom prst="rect">
            <a:avLst/>
          </a:prstGeom>
        </p:spPr>
      </p:pic>
      <p:pic>
        <p:nvPicPr>
          <p:cNvPr id="6" name="Imagen 5"/>
          <p:cNvPicPr>
            <a:picLocks noChangeAspect="1"/>
          </p:cNvPicPr>
          <p:nvPr/>
        </p:nvPicPr>
        <p:blipFill rotWithShape="1">
          <a:blip r:embed="rId3"/>
          <a:srcRect l="8301" r="10238" b="-18100"/>
          <a:stretch/>
        </p:blipFill>
        <p:spPr>
          <a:xfrm>
            <a:off x="7150214" y="1037769"/>
            <a:ext cx="1294842" cy="1650995"/>
          </a:xfrm>
          <a:prstGeom prst="rect">
            <a:avLst/>
          </a:prstGeom>
        </p:spPr>
      </p:pic>
      <p:pic>
        <p:nvPicPr>
          <p:cNvPr id="7" name="Imagen 6"/>
          <p:cNvPicPr>
            <a:picLocks noChangeAspect="1"/>
          </p:cNvPicPr>
          <p:nvPr/>
        </p:nvPicPr>
        <p:blipFill>
          <a:blip r:embed="rId4"/>
          <a:stretch>
            <a:fillRect/>
          </a:stretch>
        </p:blipFill>
        <p:spPr>
          <a:xfrm>
            <a:off x="5553158" y="2964226"/>
            <a:ext cx="1481596" cy="1374098"/>
          </a:xfrm>
          <a:prstGeom prst="rect">
            <a:avLst/>
          </a:prstGeom>
        </p:spPr>
      </p:pic>
      <p:pic>
        <p:nvPicPr>
          <p:cNvPr id="8" name="Imagen 7"/>
          <p:cNvPicPr>
            <a:picLocks noChangeAspect="1"/>
          </p:cNvPicPr>
          <p:nvPr/>
        </p:nvPicPr>
        <p:blipFill>
          <a:blip r:embed="rId5"/>
          <a:stretch>
            <a:fillRect/>
          </a:stretch>
        </p:blipFill>
        <p:spPr>
          <a:xfrm>
            <a:off x="7150214" y="2964226"/>
            <a:ext cx="1294842" cy="1399230"/>
          </a:xfrm>
          <a:prstGeom prst="rect">
            <a:avLst/>
          </a:prstGeom>
        </p:spPr>
      </p:pic>
      <p:pic>
        <p:nvPicPr>
          <p:cNvPr id="9" name="Imagen 8"/>
          <p:cNvPicPr>
            <a:picLocks noChangeAspect="1"/>
          </p:cNvPicPr>
          <p:nvPr/>
        </p:nvPicPr>
        <p:blipFill>
          <a:blip r:embed="rId6"/>
          <a:stretch>
            <a:fillRect/>
          </a:stretch>
        </p:blipFill>
        <p:spPr>
          <a:xfrm>
            <a:off x="617579" y="5097125"/>
            <a:ext cx="1309112" cy="1390012"/>
          </a:xfrm>
          <a:prstGeom prst="rect">
            <a:avLst/>
          </a:prstGeom>
        </p:spPr>
      </p:pic>
      <p:pic>
        <p:nvPicPr>
          <p:cNvPr id="10" name="Imagen 9"/>
          <p:cNvPicPr>
            <a:picLocks noChangeAspect="1"/>
          </p:cNvPicPr>
          <p:nvPr/>
        </p:nvPicPr>
        <p:blipFill>
          <a:blip r:embed="rId7"/>
          <a:stretch>
            <a:fillRect/>
          </a:stretch>
        </p:blipFill>
        <p:spPr>
          <a:xfrm>
            <a:off x="2069782" y="5039612"/>
            <a:ext cx="1408998" cy="1447525"/>
          </a:xfrm>
          <a:prstGeom prst="rect">
            <a:avLst/>
          </a:prstGeom>
        </p:spPr>
      </p:pic>
      <p:pic>
        <p:nvPicPr>
          <p:cNvPr id="11" name="Imagen 10"/>
          <p:cNvPicPr>
            <a:picLocks noChangeAspect="1"/>
          </p:cNvPicPr>
          <p:nvPr/>
        </p:nvPicPr>
        <p:blipFill>
          <a:blip r:embed="rId8"/>
          <a:stretch>
            <a:fillRect/>
          </a:stretch>
        </p:blipFill>
        <p:spPr>
          <a:xfrm>
            <a:off x="3752371" y="5075498"/>
            <a:ext cx="1492980" cy="1484777"/>
          </a:xfrm>
          <a:prstGeom prst="rect">
            <a:avLst/>
          </a:prstGeom>
        </p:spPr>
      </p:pic>
    </p:spTree>
    <p:extLst>
      <p:ext uri="{BB962C8B-B14F-4D97-AF65-F5344CB8AC3E}">
        <p14:creationId xmlns:p14="http://schemas.microsoft.com/office/powerpoint/2010/main" val="195542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1423" y="2274838"/>
            <a:ext cx="8098677" cy="2308324"/>
          </a:xfrm>
          <a:prstGeom prst="rect">
            <a:avLst/>
          </a:prstGeom>
          <a:noFill/>
        </p:spPr>
        <p:txBody>
          <a:bodyPr wrap="square" rtlCol="0">
            <a:spAutoFit/>
          </a:bodyPr>
          <a:lstStyle/>
          <a:p>
            <a:r>
              <a:rPr lang="es-ES" sz="2400" u="sng" dirty="0"/>
              <a:t>Fueron férreos impulsores del poder del activismo.</a:t>
            </a:r>
          </a:p>
          <a:p>
            <a:endParaRPr lang="es-ES" sz="2400" dirty="0"/>
          </a:p>
          <a:p>
            <a:r>
              <a:rPr lang="es-MX" sz="2400" dirty="0"/>
              <a:t>Marx y Engels </a:t>
            </a:r>
            <a:r>
              <a:rPr lang="es-ES" sz="2400" dirty="0"/>
              <a:t>siempre fueron activistas. Su legado fue tanto teórico como práctico. Nos mostraron que debemos y que podemos luchar por el cambio social. </a:t>
            </a:r>
          </a:p>
          <a:p>
            <a:endParaRPr lang="es-ES" sz="2400" dirty="0"/>
          </a:p>
        </p:txBody>
      </p:sp>
      <p:sp>
        <p:nvSpPr>
          <p:cNvPr id="9" name="Título 3">
            <a:extLst>
              <a:ext uri="{FF2B5EF4-FFF2-40B4-BE49-F238E27FC236}">
                <a16:creationId xmlns:a16="http://schemas.microsoft.com/office/drawing/2014/main" id="{2C089739-9D13-F946-8B63-829C6A9DFFB2}"/>
              </a:ext>
            </a:extLst>
          </p:cNvPr>
          <p:cNvSpPr>
            <a:spLocks noGrp="1"/>
          </p:cNvSpPr>
          <p:nvPr>
            <p:ph type="title"/>
          </p:nvPr>
        </p:nvSpPr>
        <p:spPr>
          <a:xfrm>
            <a:off x="281423" y="661924"/>
            <a:ext cx="7556313" cy="1116106"/>
          </a:xfrm>
        </p:spPr>
        <p:txBody>
          <a:bodyPr/>
          <a:lstStyle/>
          <a:p>
            <a:r>
              <a:rPr lang="es-ES" dirty="0"/>
              <a:t>6 cosas que Marx y Engels hicieron  por nosotros y que quizás no sabías</a:t>
            </a:r>
            <a:endParaRPr lang="es-ES" sz="3200" dirty="0"/>
          </a:p>
        </p:txBody>
      </p:sp>
    </p:spTree>
    <p:extLst>
      <p:ext uri="{BB962C8B-B14F-4D97-AF65-F5344CB8AC3E}">
        <p14:creationId xmlns:p14="http://schemas.microsoft.com/office/powerpoint/2010/main" val="783234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a:t>MUCHAS GRACIAS</a:t>
            </a:r>
          </a:p>
        </p:txBody>
      </p:sp>
    </p:spTree>
    <p:extLst>
      <p:ext uri="{BB962C8B-B14F-4D97-AF65-F5344CB8AC3E}">
        <p14:creationId xmlns:p14="http://schemas.microsoft.com/office/powerpoint/2010/main" val="115919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La filosofía clásica alemana</a:t>
            </a:r>
            <a:endParaRPr lang="es-ES" sz="3200" dirty="0"/>
          </a:p>
        </p:txBody>
      </p:sp>
      <p:sp>
        <p:nvSpPr>
          <p:cNvPr id="2" name="CuadroTexto 1"/>
          <p:cNvSpPr txBox="1"/>
          <p:nvPr/>
        </p:nvSpPr>
        <p:spPr>
          <a:xfrm>
            <a:off x="631860" y="1527137"/>
            <a:ext cx="3905491" cy="6463307"/>
          </a:xfrm>
          <a:prstGeom prst="rect">
            <a:avLst/>
          </a:prstGeom>
          <a:noFill/>
        </p:spPr>
        <p:txBody>
          <a:bodyPr wrap="square" rtlCol="0">
            <a:spAutoFit/>
          </a:bodyPr>
          <a:lstStyle/>
          <a:p>
            <a:r>
              <a:rPr lang="es-ES" sz="2400" dirty="0"/>
              <a:t>Idealismo de Hegel</a:t>
            </a:r>
          </a:p>
          <a:p>
            <a:endParaRPr lang="es-ES" sz="2400" dirty="0"/>
          </a:p>
          <a:p>
            <a:r>
              <a:rPr lang="es-ES" sz="2400" dirty="0"/>
              <a:t>Materialismo de </a:t>
            </a:r>
            <a:r>
              <a:rPr lang="es-ES" sz="2400" dirty="0" err="1"/>
              <a:t>Feverbach</a:t>
            </a:r>
            <a:r>
              <a:rPr lang="es-ES" sz="2400" dirty="0"/>
              <a:t> (crítica al idealismo de Hegel)</a:t>
            </a:r>
          </a:p>
          <a:p>
            <a:endParaRPr lang="es-ES" sz="2400" dirty="0"/>
          </a:p>
          <a:p>
            <a:r>
              <a:rPr lang="es-ES" sz="2400" dirty="0"/>
              <a:t>Marx toma de Hegel la doctrina del desarrollo y la reelabora sobre las bases materialistas de </a:t>
            </a:r>
            <a:r>
              <a:rPr lang="es-ES" sz="2400" dirty="0" err="1"/>
              <a:t>Feverbach</a:t>
            </a:r>
            <a:r>
              <a:rPr lang="es-ES" sz="2400" dirty="0"/>
              <a:t>, a darle al hombre un sentido histórico definido por su tiempo.</a:t>
            </a:r>
          </a:p>
          <a:p>
            <a:endParaRPr lang="es-ES" sz="2400" dirty="0"/>
          </a:p>
          <a:p>
            <a:endParaRPr lang="es-ES" dirty="0"/>
          </a:p>
          <a:p>
            <a:endParaRPr lang="es-ES" dirty="0"/>
          </a:p>
          <a:p>
            <a:endParaRPr lang="es-ES" dirty="0"/>
          </a:p>
        </p:txBody>
      </p:sp>
      <p:pic>
        <p:nvPicPr>
          <p:cNvPr id="3" name="Imagen 2"/>
          <p:cNvPicPr>
            <a:picLocks noChangeAspect="1"/>
          </p:cNvPicPr>
          <p:nvPr/>
        </p:nvPicPr>
        <p:blipFill>
          <a:blip r:embed="rId2"/>
          <a:stretch>
            <a:fillRect/>
          </a:stretch>
        </p:blipFill>
        <p:spPr>
          <a:xfrm>
            <a:off x="5987413" y="1780067"/>
            <a:ext cx="1797873" cy="2978724"/>
          </a:xfrm>
          <a:prstGeom prst="rect">
            <a:avLst/>
          </a:prstGeom>
        </p:spPr>
      </p:pic>
      <p:pic>
        <p:nvPicPr>
          <p:cNvPr id="5" name="Imagen 4"/>
          <p:cNvPicPr>
            <a:picLocks noChangeAspect="1"/>
          </p:cNvPicPr>
          <p:nvPr/>
        </p:nvPicPr>
        <p:blipFill>
          <a:blip r:embed="rId3"/>
          <a:stretch>
            <a:fillRect/>
          </a:stretch>
        </p:blipFill>
        <p:spPr>
          <a:xfrm>
            <a:off x="6978053" y="3615867"/>
            <a:ext cx="1882940" cy="2846136"/>
          </a:xfrm>
          <a:prstGeom prst="rect">
            <a:avLst/>
          </a:prstGeom>
        </p:spPr>
      </p:pic>
      <p:pic>
        <p:nvPicPr>
          <p:cNvPr id="6" name="Imagen 5"/>
          <p:cNvPicPr>
            <a:picLocks noChangeAspect="1"/>
          </p:cNvPicPr>
          <p:nvPr/>
        </p:nvPicPr>
        <p:blipFill>
          <a:blip r:embed="rId4"/>
          <a:stretch>
            <a:fillRect/>
          </a:stretch>
        </p:blipFill>
        <p:spPr>
          <a:xfrm>
            <a:off x="4636315" y="3615866"/>
            <a:ext cx="1921366" cy="2846136"/>
          </a:xfrm>
          <a:prstGeom prst="rect">
            <a:avLst/>
          </a:prstGeom>
        </p:spPr>
      </p:pic>
    </p:spTree>
    <p:extLst>
      <p:ext uri="{BB962C8B-B14F-4D97-AF65-F5344CB8AC3E}">
        <p14:creationId xmlns:p14="http://schemas.microsoft.com/office/powerpoint/2010/main" val="276229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Hegel </a:t>
            </a:r>
            <a:r>
              <a:rPr lang="mr-IN" dirty="0"/>
              <a:t>–</a:t>
            </a:r>
            <a:r>
              <a:rPr lang="es-ES" dirty="0"/>
              <a:t> La dialéctica del amo y el esclavo</a:t>
            </a:r>
            <a:endParaRPr lang="es-ES" sz="3200" dirty="0"/>
          </a:p>
        </p:txBody>
      </p:sp>
      <p:sp>
        <p:nvSpPr>
          <p:cNvPr id="2" name="CuadroTexto 1"/>
          <p:cNvSpPr txBox="1"/>
          <p:nvPr/>
        </p:nvSpPr>
        <p:spPr>
          <a:xfrm>
            <a:off x="3067931" y="4618737"/>
            <a:ext cx="184666" cy="369332"/>
          </a:xfrm>
          <a:prstGeom prst="rect">
            <a:avLst/>
          </a:prstGeom>
          <a:noFill/>
        </p:spPr>
        <p:txBody>
          <a:bodyPr wrap="none" rtlCol="0">
            <a:spAutoFit/>
          </a:bodyPr>
          <a:lstStyle/>
          <a:p>
            <a:endParaRPr lang="es-ES" dirty="0"/>
          </a:p>
        </p:txBody>
      </p:sp>
      <p:sp>
        <p:nvSpPr>
          <p:cNvPr id="3" name="CuadroTexto 2"/>
          <p:cNvSpPr txBox="1"/>
          <p:nvPr/>
        </p:nvSpPr>
        <p:spPr>
          <a:xfrm>
            <a:off x="720592" y="1872931"/>
            <a:ext cx="7702815" cy="3416320"/>
          </a:xfrm>
          <a:prstGeom prst="rect">
            <a:avLst/>
          </a:prstGeom>
          <a:noFill/>
        </p:spPr>
        <p:txBody>
          <a:bodyPr wrap="square" rtlCol="0">
            <a:spAutoFit/>
          </a:bodyPr>
          <a:lstStyle/>
          <a:p>
            <a:r>
              <a:rPr lang="es-ES" sz="2400" dirty="0"/>
              <a:t>“Mi método dialéctico, dice Marx, no sólo es fundamentalmente distinto del método de Hegel, sino que es, en todo y por todo, su reverso. Para Hegel, el proceso del pensamiento, al que con el nombre de idea, transforma en sujeto con vida propia, es el demiurgo (creador) de la realidad, y ésta sólo es la simple forma externa en que toma cuerpo. Para mí, lo ideal no es, por el contrario, más que lo material traducido y transpuesto a la cabeza del hombre”.</a:t>
            </a:r>
          </a:p>
        </p:txBody>
      </p:sp>
    </p:spTree>
    <p:extLst>
      <p:ext uri="{BB962C8B-B14F-4D97-AF65-F5344CB8AC3E}">
        <p14:creationId xmlns:p14="http://schemas.microsoft.com/office/powerpoint/2010/main" val="418145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Hegel </a:t>
            </a:r>
            <a:r>
              <a:rPr lang="mr-IN" dirty="0"/>
              <a:t>–</a:t>
            </a:r>
            <a:r>
              <a:rPr lang="es-ES" dirty="0"/>
              <a:t> La dialéctica del amo y el esclavo</a:t>
            </a:r>
            <a:endParaRPr lang="es-ES" sz="3200" dirty="0"/>
          </a:p>
        </p:txBody>
      </p:sp>
      <p:pic>
        <p:nvPicPr>
          <p:cNvPr id="7" name="Imagen 6"/>
          <p:cNvPicPr>
            <a:picLocks noChangeAspect="1"/>
          </p:cNvPicPr>
          <p:nvPr/>
        </p:nvPicPr>
        <p:blipFill rotWithShape="1">
          <a:blip r:embed="rId2"/>
          <a:srcRect t="12083" b="14865"/>
          <a:stretch/>
        </p:blipFill>
        <p:spPr>
          <a:xfrm>
            <a:off x="2596301" y="2192453"/>
            <a:ext cx="3477198" cy="3351295"/>
          </a:xfrm>
          <a:prstGeom prst="rect">
            <a:avLst/>
          </a:prstGeom>
        </p:spPr>
      </p:pic>
    </p:spTree>
    <p:extLst>
      <p:ext uri="{BB962C8B-B14F-4D97-AF65-F5344CB8AC3E}">
        <p14:creationId xmlns:p14="http://schemas.microsoft.com/office/powerpoint/2010/main" val="250356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La economía política inglesa</a:t>
            </a:r>
            <a:endParaRPr lang="es-ES" sz="3200" dirty="0"/>
          </a:p>
        </p:txBody>
      </p:sp>
      <p:sp>
        <p:nvSpPr>
          <p:cNvPr id="2" name="CuadroTexto 1"/>
          <p:cNvSpPr txBox="1"/>
          <p:nvPr/>
        </p:nvSpPr>
        <p:spPr>
          <a:xfrm>
            <a:off x="613932" y="4053800"/>
            <a:ext cx="7487470" cy="3877985"/>
          </a:xfrm>
          <a:prstGeom prst="rect">
            <a:avLst/>
          </a:prstGeom>
          <a:noFill/>
        </p:spPr>
        <p:txBody>
          <a:bodyPr wrap="square" rtlCol="0">
            <a:spAutoFit/>
          </a:bodyPr>
          <a:lstStyle/>
          <a:p>
            <a:r>
              <a:rPr lang="es-ES" sz="2400" dirty="0"/>
              <a:t>Adam Smith y David Ricardo</a:t>
            </a:r>
          </a:p>
          <a:p>
            <a:endParaRPr lang="es-ES" sz="2400" dirty="0"/>
          </a:p>
          <a:p>
            <a:r>
              <a:rPr lang="es-ES" sz="2400" dirty="0"/>
              <a:t>Teoría del valor fundada en el trabajo.</a:t>
            </a:r>
          </a:p>
          <a:p>
            <a:endParaRPr lang="es-ES" sz="2400" dirty="0"/>
          </a:p>
          <a:p>
            <a:endParaRPr lang="es-ES" sz="2400" dirty="0"/>
          </a:p>
          <a:p>
            <a:endParaRPr lang="es-ES" sz="2400" dirty="0"/>
          </a:p>
          <a:p>
            <a:endParaRPr lang="es-ES" sz="2400" dirty="0"/>
          </a:p>
          <a:p>
            <a:endParaRPr lang="es-ES" sz="2400" dirty="0"/>
          </a:p>
          <a:p>
            <a:endParaRPr lang="es-ES" dirty="0"/>
          </a:p>
          <a:p>
            <a:endParaRPr lang="es-ES" dirty="0"/>
          </a:p>
          <a:p>
            <a:endParaRPr lang="es-ES" dirty="0"/>
          </a:p>
        </p:txBody>
      </p:sp>
      <p:sp>
        <p:nvSpPr>
          <p:cNvPr id="8" name="CuadroTexto 7"/>
          <p:cNvSpPr txBox="1"/>
          <p:nvPr/>
        </p:nvSpPr>
        <p:spPr>
          <a:xfrm>
            <a:off x="613932" y="5492717"/>
            <a:ext cx="7418627" cy="1200328"/>
          </a:xfrm>
          <a:prstGeom prst="rect">
            <a:avLst/>
          </a:prstGeom>
          <a:noFill/>
        </p:spPr>
        <p:txBody>
          <a:bodyPr wrap="square" rtlCol="0">
            <a:spAutoFit/>
          </a:bodyPr>
          <a:lstStyle/>
          <a:p>
            <a:r>
              <a:rPr lang="es-ES" sz="2400" dirty="0"/>
              <a:t>Consideraban al capitalismo como un régimen eterno, como una forma absoluta e inmutable de la sociedad humana.</a:t>
            </a:r>
          </a:p>
        </p:txBody>
      </p:sp>
      <p:pic>
        <p:nvPicPr>
          <p:cNvPr id="11" name="Imagen 10"/>
          <p:cNvPicPr>
            <a:picLocks noChangeAspect="1"/>
          </p:cNvPicPr>
          <p:nvPr/>
        </p:nvPicPr>
        <p:blipFill>
          <a:blip r:embed="rId2"/>
          <a:stretch>
            <a:fillRect/>
          </a:stretch>
        </p:blipFill>
        <p:spPr>
          <a:xfrm>
            <a:off x="648524" y="1692425"/>
            <a:ext cx="2243205" cy="2080448"/>
          </a:xfrm>
          <a:prstGeom prst="rect">
            <a:avLst/>
          </a:prstGeom>
        </p:spPr>
      </p:pic>
      <p:pic>
        <p:nvPicPr>
          <p:cNvPr id="12" name="Imagen 11"/>
          <p:cNvPicPr>
            <a:picLocks noChangeAspect="1"/>
          </p:cNvPicPr>
          <p:nvPr/>
        </p:nvPicPr>
        <p:blipFill>
          <a:blip r:embed="rId3"/>
          <a:stretch>
            <a:fillRect/>
          </a:stretch>
        </p:blipFill>
        <p:spPr>
          <a:xfrm>
            <a:off x="3152764" y="1672257"/>
            <a:ext cx="1960451" cy="2118499"/>
          </a:xfrm>
          <a:prstGeom prst="rect">
            <a:avLst/>
          </a:prstGeom>
        </p:spPr>
      </p:pic>
    </p:spTree>
    <p:extLst>
      <p:ext uri="{BB962C8B-B14F-4D97-AF65-F5344CB8AC3E}">
        <p14:creationId xmlns:p14="http://schemas.microsoft.com/office/powerpoint/2010/main" val="386603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El Capital</a:t>
            </a:r>
            <a:endParaRPr lang="es-ES" sz="3200" dirty="0"/>
          </a:p>
        </p:txBody>
      </p:sp>
      <p:sp>
        <p:nvSpPr>
          <p:cNvPr id="2" name="CuadroTexto 1"/>
          <p:cNvSpPr txBox="1"/>
          <p:nvPr/>
        </p:nvSpPr>
        <p:spPr>
          <a:xfrm>
            <a:off x="613932" y="2048050"/>
            <a:ext cx="4119918" cy="6463307"/>
          </a:xfrm>
          <a:prstGeom prst="rect">
            <a:avLst/>
          </a:prstGeom>
          <a:noFill/>
        </p:spPr>
        <p:txBody>
          <a:bodyPr wrap="square" rtlCol="0">
            <a:spAutoFit/>
          </a:bodyPr>
          <a:lstStyle/>
          <a:p>
            <a:r>
              <a:rPr lang="es-ES" sz="2400" dirty="0"/>
              <a:t>En la crítica a la economía política inglesa y a la ley del valor, nace El Capital.</a:t>
            </a:r>
          </a:p>
          <a:p>
            <a:endParaRPr lang="es-ES" sz="2400" dirty="0"/>
          </a:p>
          <a:p>
            <a:r>
              <a:rPr lang="es-ES" sz="2400" dirty="0"/>
              <a:t>Análisis histórico de los </a:t>
            </a:r>
            <a:r>
              <a:rPr lang="es-ES" sz="2400" u="sng" dirty="0"/>
              <a:t>modos de producción </a:t>
            </a:r>
            <a:r>
              <a:rPr lang="es-ES" sz="2400" dirty="0"/>
              <a:t>(momentos históricos en torno a la división social del trabajo) donde el capitalismo es uno más de ellos.</a:t>
            </a:r>
          </a:p>
          <a:p>
            <a:endParaRPr lang="es-ES" sz="2400" dirty="0"/>
          </a:p>
          <a:p>
            <a:endParaRPr lang="es-ES" sz="2400" dirty="0"/>
          </a:p>
          <a:p>
            <a:endParaRPr lang="es-ES" sz="2400" dirty="0"/>
          </a:p>
          <a:p>
            <a:endParaRPr lang="es-ES" sz="2400" dirty="0"/>
          </a:p>
          <a:p>
            <a:endParaRPr lang="es-ES" sz="2400" dirty="0"/>
          </a:p>
          <a:p>
            <a:endParaRPr lang="es-ES" dirty="0"/>
          </a:p>
          <a:p>
            <a:endParaRPr lang="es-ES" dirty="0"/>
          </a:p>
          <a:p>
            <a:endParaRPr lang="es-ES" dirty="0"/>
          </a:p>
        </p:txBody>
      </p:sp>
      <p:pic>
        <p:nvPicPr>
          <p:cNvPr id="9" name="Imagen 8"/>
          <p:cNvPicPr>
            <a:picLocks noChangeAspect="1"/>
          </p:cNvPicPr>
          <p:nvPr/>
        </p:nvPicPr>
        <p:blipFill>
          <a:blip r:embed="rId2"/>
          <a:stretch>
            <a:fillRect/>
          </a:stretch>
        </p:blipFill>
        <p:spPr>
          <a:xfrm>
            <a:off x="5242016" y="1708588"/>
            <a:ext cx="2631332" cy="4414244"/>
          </a:xfrm>
          <a:prstGeom prst="rect">
            <a:avLst/>
          </a:prstGeom>
        </p:spPr>
      </p:pic>
    </p:spTree>
    <p:extLst>
      <p:ext uri="{BB962C8B-B14F-4D97-AF65-F5344CB8AC3E}">
        <p14:creationId xmlns:p14="http://schemas.microsoft.com/office/powerpoint/2010/main" val="72729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3932" y="218579"/>
            <a:ext cx="7556313" cy="1116106"/>
          </a:xfrm>
        </p:spPr>
        <p:txBody>
          <a:bodyPr/>
          <a:lstStyle/>
          <a:p>
            <a:r>
              <a:rPr lang="es-ES" dirty="0"/>
              <a:t>El Capital</a:t>
            </a:r>
            <a:endParaRPr lang="es-ES" sz="3200" dirty="0"/>
          </a:p>
        </p:txBody>
      </p:sp>
      <p:pic>
        <p:nvPicPr>
          <p:cNvPr id="9" name="Imagen 8"/>
          <p:cNvPicPr>
            <a:picLocks noChangeAspect="1"/>
          </p:cNvPicPr>
          <p:nvPr/>
        </p:nvPicPr>
        <p:blipFill>
          <a:blip r:embed="rId2"/>
          <a:stretch>
            <a:fillRect/>
          </a:stretch>
        </p:blipFill>
        <p:spPr>
          <a:xfrm>
            <a:off x="7124263" y="2606287"/>
            <a:ext cx="2091964" cy="3509416"/>
          </a:xfrm>
          <a:prstGeom prst="rect">
            <a:avLst/>
          </a:prstGeom>
        </p:spPr>
      </p:pic>
      <p:sp>
        <p:nvSpPr>
          <p:cNvPr id="3" name="CuadroTexto 2"/>
          <p:cNvSpPr txBox="1"/>
          <p:nvPr/>
        </p:nvSpPr>
        <p:spPr>
          <a:xfrm>
            <a:off x="346379" y="1691655"/>
            <a:ext cx="6647183" cy="4524315"/>
          </a:xfrm>
          <a:prstGeom prst="rect">
            <a:avLst/>
          </a:prstGeom>
          <a:noFill/>
        </p:spPr>
        <p:txBody>
          <a:bodyPr wrap="square" rtlCol="0">
            <a:spAutoFit/>
          </a:bodyPr>
          <a:lstStyle/>
          <a:p>
            <a:r>
              <a:rPr lang="es-ES" sz="2400" dirty="0"/>
              <a:t>Las leyes que rigen el desarrollo del capitalismo como régimen económico-social históricamente determinado fueron descubiertas por Marx, quien probó que la base de la explotación capitalista es la plusvalía. </a:t>
            </a:r>
          </a:p>
          <a:p>
            <a:endParaRPr lang="es-ES" sz="2400" dirty="0"/>
          </a:p>
          <a:p>
            <a:r>
              <a:rPr lang="es-ES" sz="2400" dirty="0"/>
              <a:t>“La teoría de la plusvalía es la piedra angular de la teoría económica de Marx”, dijo Lenin</a:t>
            </a:r>
          </a:p>
          <a:p>
            <a:endParaRPr lang="es-ES" sz="2400" dirty="0"/>
          </a:p>
          <a:p>
            <a:r>
              <a:rPr lang="es-ES" sz="2400" dirty="0"/>
              <a:t>En El Capital Marx demuestra que el capitalismo marcha inevitablemente hacia su muerte. </a:t>
            </a:r>
          </a:p>
        </p:txBody>
      </p:sp>
    </p:spTree>
    <p:extLst>
      <p:ext uri="{BB962C8B-B14F-4D97-AF65-F5344CB8AC3E}">
        <p14:creationId xmlns:p14="http://schemas.microsoft.com/office/powerpoint/2010/main" val="2940159933"/>
      </p:ext>
    </p:extLst>
  </p:cSld>
  <p:clrMapOvr>
    <a:masterClrMapping/>
  </p:clrMapOvr>
</p:sld>
</file>

<file path=ppt/theme/theme1.xml><?xml version="1.0" encoding="utf-8"?>
<a:theme xmlns:a="http://schemas.openxmlformats.org/drawingml/2006/main" name="Tema1">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Tema1.thmx</Template>
  <TotalTime>9084</TotalTime>
  <Words>1712</Words>
  <Application>Microsoft Macintosh PowerPoint</Application>
  <PresentationFormat>Presentación en pantalla (4:3)</PresentationFormat>
  <Paragraphs>174</Paragraphs>
  <Slides>31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31</vt:i4>
      </vt:variant>
    </vt:vector>
  </HeadingPairs>
  <TitlesOfParts>
    <vt:vector size="34" baseType="lpstr">
      <vt:lpstr>Arial</vt:lpstr>
      <vt:lpstr>Wingdings</vt:lpstr>
      <vt:lpstr>Tema1</vt:lpstr>
      <vt:lpstr>Karl Marx y Frederic Engels</vt:lpstr>
      <vt:lpstr>Karl Marx y Frederic Engels</vt:lpstr>
      <vt:lpstr>Marxismo</vt:lpstr>
      <vt:lpstr>La filosofía clásica alemana</vt:lpstr>
      <vt:lpstr>Hegel – La dialéctica del amo y el esclavo</vt:lpstr>
      <vt:lpstr>Hegel – La dialéctica del amo y el esclavo</vt:lpstr>
      <vt:lpstr>La economía política inglesa</vt:lpstr>
      <vt:lpstr>El Capital</vt:lpstr>
      <vt:lpstr>El Capital</vt:lpstr>
      <vt:lpstr>Principales conceptos de El Capital</vt:lpstr>
      <vt:lpstr>La alienación</vt:lpstr>
      <vt:lpstr>La alienación</vt:lpstr>
      <vt:lpstr>La alienación</vt:lpstr>
      <vt:lpstr>El socialismo utópico francés</vt:lpstr>
      <vt:lpstr>El socialismo utópico francés</vt:lpstr>
      <vt:lpstr>La teoría política Clases sociales</vt:lpstr>
      <vt:lpstr>La teoría política Clases sociales</vt:lpstr>
      <vt:lpstr>Concluyendo …</vt:lpstr>
      <vt:lpstr>Karl Marx y Frederic Engels Principales aportes</vt:lpstr>
      <vt:lpstr>Karl Marx y Frederic Engels Principales aportes</vt:lpstr>
      <vt:lpstr>Karl Marx y Frederic Engels Principales aportes</vt:lpstr>
      <vt:lpstr>Karl Marx y Frederic Engels Principales aportes</vt:lpstr>
      <vt:lpstr>Karl Marx y Frederic Engels Principales aportes</vt:lpstr>
      <vt:lpstr>Karl Marx y Frederic Engels Principales aportes</vt:lpstr>
      <vt:lpstr>6 cosas que Marx y Engels hicieron  por nosotros y que quizás no sabías</vt:lpstr>
      <vt:lpstr>6 cosas que Marx y Engels hicieron  por nosotros y que quizás no sabías</vt:lpstr>
      <vt:lpstr>6 cosas que Marx y Engels hicieron  por nosotros y que quizás no sabías</vt:lpstr>
      <vt:lpstr>6 cosas que Marx y Engels hicieron  por nosotros y que quizás no sabías</vt:lpstr>
      <vt:lpstr>6 cosas que Marx y Engels hicieron  por nosotros y que quizás no sabías</vt:lpstr>
      <vt:lpstr>6 cosas que Marx y Engels hicieron  por nosotros y que quizás no sabías</vt:lpstr>
      <vt:lpstr>MUCHAS GRACIAS</vt:lpstr>
    </vt:vector>
  </TitlesOfParts>
  <Company>Grupo Avance Educativo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Montesquieu, Comte y Spencer</dc:title>
  <dc:creator>Dra. Juana E. Suárez Conejero</dc:creator>
  <cp:lastModifiedBy>Dra. Juana E. Suárez Conejero</cp:lastModifiedBy>
  <cp:revision>152</cp:revision>
  <cp:lastPrinted>2017-08-29T23:06:07Z</cp:lastPrinted>
  <dcterms:created xsi:type="dcterms:W3CDTF">2017-08-11T15:39:29Z</dcterms:created>
  <dcterms:modified xsi:type="dcterms:W3CDTF">2020-11-05T21:34:18Z</dcterms:modified>
</cp:coreProperties>
</file>