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321" r:id="rId4"/>
    <p:sldId id="319" r:id="rId5"/>
    <p:sldId id="318" r:id="rId6"/>
    <p:sldId id="342" r:id="rId7"/>
    <p:sldId id="320" r:id="rId8"/>
    <p:sldId id="322" r:id="rId9"/>
    <p:sldId id="323" r:id="rId10"/>
    <p:sldId id="326" r:id="rId11"/>
    <p:sldId id="324" r:id="rId12"/>
    <p:sldId id="327" r:id="rId13"/>
    <p:sldId id="328" r:id="rId14"/>
    <p:sldId id="325" r:id="rId15"/>
    <p:sldId id="329" r:id="rId16"/>
    <p:sldId id="330" r:id="rId17"/>
    <p:sldId id="331" r:id="rId18"/>
    <p:sldId id="333" r:id="rId19"/>
    <p:sldId id="334" r:id="rId20"/>
    <p:sldId id="332" r:id="rId21"/>
    <p:sldId id="335" r:id="rId22"/>
    <p:sldId id="336" r:id="rId23"/>
    <p:sldId id="338" r:id="rId24"/>
    <p:sldId id="337" r:id="rId25"/>
    <p:sldId id="340" r:id="rId26"/>
    <p:sldId id="339" r:id="rId27"/>
    <p:sldId id="341" r:id="rId28"/>
    <p:sldId id="352" r:id="rId29"/>
    <p:sldId id="344" r:id="rId30"/>
    <p:sldId id="343" r:id="rId31"/>
    <p:sldId id="353" r:id="rId32"/>
    <p:sldId id="356" r:id="rId33"/>
    <p:sldId id="345" r:id="rId34"/>
    <p:sldId id="351" r:id="rId35"/>
    <p:sldId id="350" r:id="rId36"/>
    <p:sldId id="346" r:id="rId37"/>
    <p:sldId id="347" r:id="rId38"/>
    <p:sldId id="348" r:id="rId39"/>
    <p:sldId id="354" r:id="rId40"/>
    <p:sldId id="349" r:id="rId41"/>
    <p:sldId id="355" r:id="rId42"/>
    <p:sldId id="281"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08"/>
    <p:restoredTop sz="94709"/>
  </p:normalViewPr>
  <p:slideViewPr>
    <p:cSldViewPr snapToGrid="0" snapToObjects="1">
      <p:cViewPr varScale="1">
        <p:scale>
          <a:sx n="92" d="100"/>
          <a:sy n="92" d="100"/>
        </p:scale>
        <p:origin x="21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10/28/20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10/28/20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10/28/20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10/28/20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10/28/20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Parsons y </a:t>
            </a:r>
            <a:r>
              <a:rPr lang="es-ES" dirty="0" err="1"/>
              <a:t>Merton</a:t>
            </a:r>
            <a:endParaRPr lang="es-ES" dirty="0"/>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21872"/>
            <a:ext cx="8035926" cy="6001643"/>
          </a:xfrm>
          <a:prstGeom prst="rect">
            <a:avLst/>
          </a:prstGeom>
        </p:spPr>
        <p:txBody>
          <a:bodyPr wrap="square">
            <a:spAutoFit/>
          </a:bodyPr>
          <a:lstStyle/>
          <a:p>
            <a:r>
              <a:rPr lang="es-MX" sz="2400" dirty="0"/>
              <a:t>La dialéctica entre estos tres sistemas puede verse de la siguiente manera:</a:t>
            </a:r>
          </a:p>
          <a:p>
            <a:endParaRPr lang="es-MX" sz="2400" dirty="0"/>
          </a:p>
          <a:p>
            <a:r>
              <a:rPr lang="es-MX" sz="2400" dirty="0"/>
              <a:t>La cultura, expresión del sistema cultural, es un sistema de símbolos que orienta la acción de los actores.</a:t>
            </a:r>
          </a:p>
          <a:p>
            <a:endParaRPr lang="es-MX" sz="2400" dirty="0"/>
          </a:p>
          <a:p>
            <a:r>
              <a:rPr lang="es-MX" sz="2400" dirty="0"/>
              <a:t>Estos símbolos existen de forma institucionalizada en el sistema social y son interiorizados por los actores a través del sistema de la personalidad.</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756466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21872"/>
            <a:ext cx="8035926" cy="6370975"/>
          </a:xfrm>
          <a:prstGeom prst="rect">
            <a:avLst/>
          </a:prstGeom>
        </p:spPr>
        <p:txBody>
          <a:bodyPr wrap="square">
            <a:spAutoFit/>
          </a:bodyPr>
          <a:lstStyle/>
          <a:p>
            <a:r>
              <a:rPr lang="es-ES" sz="2400" dirty="0"/>
              <a:t>El Sistema cultural</a:t>
            </a:r>
          </a:p>
          <a:p>
            <a:endParaRPr lang="es-ES" sz="2400" dirty="0"/>
          </a:p>
          <a:p>
            <a:r>
              <a:rPr lang="es-MX" sz="2400" dirty="0"/>
              <a:t>Para Parsons la cultura es la principal fuerza que construye al mundo social (o sistema de la acción).</a:t>
            </a:r>
          </a:p>
          <a:p>
            <a:endParaRPr lang="es-MX" sz="2400" dirty="0"/>
          </a:p>
          <a:p>
            <a:r>
              <a:rPr lang="es-MX" sz="2400" dirty="0"/>
              <a:t>La cultura integra la personalidad, guía las interacciones y los sistemas sociales. </a:t>
            </a:r>
          </a:p>
          <a:p>
            <a:endParaRPr lang="es-MX" sz="2400" dirty="0"/>
          </a:p>
          <a:p>
            <a:r>
              <a:rPr lang="es-MX" sz="2400" dirty="0"/>
              <a:t>La cultura se encarna en normas y valores y constituye el acervo social de conocimientos, símbolos e ideas. </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832819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2057399"/>
            <a:ext cx="8035926" cy="4893647"/>
          </a:xfrm>
          <a:prstGeom prst="rect">
            <a:avLst/>
          </a:prstGeom>
        </p:spPr>
        <p:txBody>
          <a:bodyPr wrap="square">
            <a:spAutoFit/>
          </a:bodyPr>
          <a:lstStyle/>
          <a:p>
            <a:r>
              <a:rPr lang="es-MX" sz="2400" dirty="0"/>
              <a:t>Para Parsons, la cultura tiene la capacidad de transmitirse con facilidad y rapidez entre los sistemas. </a:t>
            </a:r>
          </a:p>
          <a:p>
            <a:endParaRPr lang="es-MX" sz="2400" dirty="0"/>
          </a:p>
          <a:p>
            <a:r>
              <a:rPr lang="es-MX" sz="2400" dirty="0"/>
              <a:t>Entra al sistema social a través de la difusión.</a:t>
            </a:r>
          </a:p>
          <a:p>
            <a:endParaRPr lang="es-MX" sz="2400" dirty="0"/>
          </a:p>
          <a:p>
            <a:r>
              <a:rPr lang="es-MX" sz="2400" dirty="0"/>
              <a:t>Permea el sistema de la personalidad a través del aprendizaje y la socialización. </a:t>
            </a:r>
          </a:p>
          <a:p>
            <a:endParaRPr lang="es-MX"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035676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308483" y="1849580"/>
            <a:ext cx="8035926" cy="4524315"/>
          </a:xfrm>
          <a:prstGeom prst="rect">
            <a:avLst/>
          </a:prstGeom>
        </p:spPr>
        <p:txBody>
          <a:bodyPr wrap="square">
            <a:spAutoFit/>
          </a:bodyPr>
          <a:lstStyle/>
          <a:p>
            <a:endParaRPr lang="es-MX" sz="2400" dirty="0"/>
          </a:p>
          <a:p>
            <a:r>
              <a:rPr lang="es-MX" sz="2400" dirty="0"/>
              <a:t>El carácter simbólico (subjetivo) de la cultura le proporciona la capacidad de controlar a los otros sistemas. </a:t>
            </a:r>
          </a:p>
          <a:p>
            <a:endParaRPr lang="es-MX" sz="2400" dirty="0"/>
          </a:p>
          <a:p>
            <a:r>
              <a:rPr lang="es-MX" sz="2400" dirty="0"/>
              <a:t>Por ello Parsons se autocalifica como determinista cultural.</a:t>
            </a:r>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4211224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21872"/>
            <a:ext cx="8035926" cy="7109639"/>
          </a:xfrm>
          <a:prstGeom prst="rect">
            <a:avLst/>
          </a:prstGeom>
        </p:spPr>
        <p:txBody>
          <a:bodyPr wrap="square">
            <a:spAutoFit/>
          </a:bodyPr>
          <a:lstStyle/>
          <a:p>
            <a:r>
              <a:rPr lang="es-ES" sz="2400" dirty="0"/>
              <a:t>El Sistema social</a:t>
            </a:r>
          </a:p>
          <a:p>
            <a:endParaRPr lang="es-ES" sz="2400" dirty="0"/>
          </a:p>
          <a:p>
            <a:r>
              <a:rPr lang="es-MX" sz="2400" dirty="0"/>
              <a:t>Comienza en el nivel micro con la interacción entre ego y alter ego. Parsons define la interacción como la forma más elemental del sistema social. </a:t>
            </a:r>
          </a:p>
          <a:p>
            <a:endParaRPr lang="es-MX" sz="2400" dirty="0"/>
          </a:p>
          <a:p>
            <a:r>
              <a:rPr lang="es-MX" sz="2400" dirty="0"/>
              <a:t>“Un sistema social -reducido a los términos más simples- consiste en una pluralidad de actores individuales que interactúan entre sí … actores motivados por una tendencia a «obtener una gratificación óptima» y cuyas relaciones … están mediadas y definidas por un sistema de símbolos culturalmente estructurados y compartidos”.</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223452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554037" y="1489363"/>
            <a:ext cx="8035926" cy="6740307"/>
          </a:xfrm>
          <a:prstGeom prst="rect">
            <a:avLst/>
          </a:prstGeom>
        </p:spPr>
        <p:txBody>
          <a:bodyPr wrap="square">
            <a:spAutoFit/>
          </a:bodyPr>
          <a:lstStyle/>
          <a:p>
            <a:r>
              <a:rPr lang="es-MX" sz="2400" dirty="0"/>
              <a:t>Dos conceptos clave:</a:t>
            </a:r>
          </a:p>
          <a:p>
            <a:endParaRPr lang="es-MX" sz="2400" dirty="0"/>
          </a:p>
          <a:p>
            <a:r>
              <a:rPr lang="es-ES" sz="2400" dirty="0"/>
              <a:t>Estatus</a:t>
            </a:r>
          </a:p>
          <a:p>
            <a:r>
              <a:rPr lang="es-ES" sz="2400" dirty="0"/>
              <a:t>Rol</a:t>
            </a:r>
          </a:p>
          <a:p>
            <a:endParaRPr lang="es-ES" sz="2400" dirty="0"/>
          </a:p>
          <a:p>
            <a:r>
              <a:rPr lang="es-MX" sz="2400" dirty="0"/>
              <a:t>El estatus hace referencia a una posición estructural en el seno de un sistema social.</a:t>
            </a:r>
          </a:p>
          <a:p>
            <a:endParaRPr lang="es-MX" sz="2400" dirty="0"/>
          </a:p>
          <a:p>
            <a:r>
              <a:rPr lang="es-MX" sz="2400" dirty="0"/>
              <a:t>El rol se refiere a lo que hace el actor en esa posición.</a:t>
            </a:r>
          </a:p>
          <a:p>
            <a:endParaRPr lang="es-MX" sz="2400" dirty="0"/>
          </a:p>
          <a:p>
            <a:r>
              <a:rPr lang="es-MX" sz="2400" dirty="0"/>
              <a:t>Por lo tanto, no se considera al actor en función de sus pensamientos y acciones, sino sólo como un conjunto de estatus y roles.</a:t>
            </a:r>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003528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554037" y="1489363"/>
            <a:ext cx="8035926" cy="4893647"/>
          </a:xfrm>
          <a:prstGeom prst="rect">
            <a:avLst/>
          </a:prstGeom>
        </p:spPr>
        <p:txBody>
          <a:bodyPr wrap="square">
            <a:spAutoFit/>
          </a:bodyPr>
          <a:lstStyle/>
          <a:p>
            <a:r>
              <a:rPr lang="es-MX" sz="2400" dirty="0"/>
              <a:t>Para su funcionamento, el sistema social tiene un conjunto de requisitos:</a:t>
            </a:r>
          </a:p>
          <a:p>
            <a:endParaRPr lang="es-MX" sz="2400" dirty="0"/>
          </a:p>
          <a:p>
            <a:pPr marL="457200" indent="-457200">
              <a:buAutoNum type="arabicPeriod"/>
            </a:pPr>
            <a:r>
              <a:rPr lang="es-MX" sz="2400" dirty="0"/>
              <a:t>Debe estar estructurado de manera que sea compatible con otros sistemas. </a:t>
            </a:r>
          </a:p>
          <a:p>
            <a:pPr marL="457200" indent="-457200">
              <a:buAutoNum type="arabicPeriod"/>
            </a:pPr>
            <a:r>
              <a:rPr lang="es-MX" sz="2400" dirty="0"/>
              <a:t>Para sobrevivir, el sistema social debe contar con el apoyo de otros sistemas. </a:t>
            </a:r>
          </a:p>
          <a:p>
            <a:pPr marL="457200" indent="-457200">
              <a:buAutoNum type="arabicPeriod"/>
            </a:pPr>
            <a:r>
              <a:rPr lang="es-MX" sz="2400" dirty="0"/>
              <a:t>Debe satisfacer una proporción significativa de las necesidades de los actores. </a:t>
            </a:r>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828723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554037" y="1724890"/>
            <a:ext cx="8035926" cy="3785652"/>
          </a:xfrm>
          <a:prstGeom prst="rect">
            <a:avLst/>
          </a:prstGeom>
        </p:spPr>
        <p:txBody>
          <a:bodyPr wrap="square">
            <a:spAutoFit/>
          </a:bodyPr>
          <a:lstStyle/>
          <a:p>
            <a:endParaRPr lang="es-MX" sz="2400" dirty="0"/>
          </a:p>
          <a:p>
            <a:r>
              <a:rPr lang="es-MX" sz="2400" dirty="0"/>
              <a:t>4. Debe suscitar en sus miembros una participación  </a:t>
            </a:r>
          </a:p>
          <a:p>
            <a:r>
              <a:rPr lang="es-MX" sz="2400" dirty="0"/>
              <a:t>    suficiente.</a:t>
            </a:r>
          </a:p>
          <a:p>
            <a:r>
              <a:rPr lang="es-MX" sz="2400" dirty="0"/>
              <a:t>5. Debe ejercer control sobre las conductas</a:t>
            </a:r>
          </a:p>
          <a:p>
            <a:r>
              <a:rPr lang="es-MX" sz="2400" dirty="0"/>
              <a:t>    potencialmente desintegradoras. </a:t>
            </a:r>
          </a:p>
          <a:p>
            <a:r>
              <a:rPr lang="es-MX" sz="2400" dirty="0"/>
              <a:t>6. Necesita un lenguaje para sobrevivir.</a:t>
            </a:r>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339633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308483" y="1808018"/>
            <a:ext cx="8035926" cy="4893647"/>
          </a:xfrm>
          <a:prstGeom prst="rect">
            <a:avLst/>
          </a:prstGeom>
        </p:spPr>
        <p:txBody>
          <a:bodyPr wrap="square">
            <a:spAutoFit/>
          </a:bodyPr>
          <a:lstStyle/>
          <a:p>
            <a:r>
              <a:rPr lang="es-MX" sz="2400" dirty="0"/>
              <a:t>Nótese que Parsons se centró en los grandes sistemas y su interrelación (funcionalismo societal). </a:t>
            </a:r>
          </a:p>
          <a:p>
            <a:endParaRPr lang="es-MX" sz="2400" dirty="0"/>
          </a:p>
          <a:p>
            <a:r>
              <a:rPr lang="es-MX" sz="2400" dirty="0"/>
              <a:t>Incluso cuando hablaba de los actores y de las interacciones entre ellos, lo hacía desde la perspectiva del sistema. Es por ello que hemos clasificado al estructural funcionalismo como una teoría de la escuela de la estructura, la dominación y el poder, y no como una teoría de la escuela weberiana de la acción social.</a:t>
            </a:r>
          </a:p>
          <a:p>
            <a:endParaRPr lang="es-MX"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509076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308483" y="1905506"/>
            <a:ext cx="8035926" cy="3046988"/>
          </a:xfrm>
          <a:prstGeom prst="rect">
            <a:avLst/>
          </a:prstGeom>
        </p:spPr>
        <p:txBody>
          <a:bodyPr wrap="square">
            <a:spAutoFit/>
          </a:bodyPr>
          <a:lstStyle/>
          <a:p>
            <a:endParaRPr lang="es-MX" sz="2400" dirty="0"/>
          </a:p>
          <a:p>
            <a:r>
              <a:rPr lang="es-MX" sz="2400" dirty="0"/>
              <a:t>Este análisis también refleja la preocupación de Parsons por el mantenimiento del orden en el sistema social (capitalismo) frente al “desorden” que implicaba la teoría marxista y, en general, las teorías del conflicto.</a:t>
            </a:r>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513841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110022"/>
            <a:ext cx="7556313" cy="1116106"/>
          </a:xfrm>
        </p:spPr>
        <p:txBody>
          <a:bodyPr/>
          <a:lstStyle/>
          <a:p>
            <a:br>
              <a:rPr lang="es-ES" sz="2800" dirty="0"/>
            </a:br>
            <a:r>
              <a:rPr lang="es-ES" sz="2800" dirty="0"/>
              <a:t>Los orígenes del 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4524315"/>
          </a:xfrm>
          <a:prstGeom prst="rect">
            <a:avLst/>
          </a:prstGeom>
        </p:spPr>
        <p:txBody>
          <a:bodyPr wrap="square">
            <a:spAutoFit/>
          </a:bodyPr>
          <a:lstStyle/>
          <a:p>
            <a:r>
              <a:rPr lang="es-ES" sz="2400" dirty="0"/>
              <a:t>En general podemos ver dos grandes tendencias en las ciencias sociales: las teorías del consenso y las teorías del conflicto</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460974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554037" y="1447800"/>
            <a:ext cx="8035926" cy="9694962"/>
          </a:xfrm>
          <a:prstGeom prst="rect">
            <a:avLst/>
          </a:prstGeom>
        </p:spPr>
        <p:txBody>
          <a:bodyPr wrap="square">
            <a:spAutoFit/>
          </a:bodyPr>
          <a:lstStyle/>
          <a:p>
            <a:r>
              <a:rPr lang="es-ES" sz="2400" dirty="0"/>
              <a:t>El Sistema de la personalidad</a:t>
            </a:r>
          </a:p>
          <a:p>
            <a:endParaRPr lang="es-ES" sz="2400" dirty="0"/>
          </a:p>
          <a:p>
            <a:r>
              <a:rPr lang="es-MX" sz="2400" dirty="0"/>
              <a:t>Está controlado por el sistema cultural y por el social. </a:t>
            </a:r>
          </a:p>
          <a:p>
            <a:endParaRPr lang="es-MX" sz="2400" dirty="0"/>
          </a:p>
          <a:p>
            <a:r>
              <a:rPr lang="es-MX" sz="2400" dirty="0"/>
              <a:t>Esto no significa que Parsons no le adjudicara determinada independencia al sistema de la personalidad: </a:t>
            </a:r>
          </a:p>
          <a:p>
            <a:endParaRPr lang="es-MX" sz="2400" dirty="0"/>
          </a:p>
          <a:p>
            <a:r>
              <a:rPr lang="es-MX" sz="2400" dirty="0"/>
              <a:t>“… si bien el contenido de la estructura de la personalidad se deriva de los sistemas sociales y culturales a través de la socialización, la personalidad se convierte en un sistema independiente mediante las relaciones que mantiene con su propio organismo y debido a la particularidad de su propia experiencia vital</a:t>
            </a:r>
            <a:r>
              <a:rPr lang="es-ES" sz="2400" dirty="0"/>
              <a:t>”.</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811549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471007"/>
            <a:ext cx="8035926" cy="8217634"/>
          </a:xfrm>
          <a:prstGeom prst="rect">
            <a:avLst/>
          </a:prstGeom>
        </p:spPr>
        <p:txBody>
          <a:bodyPr wrap="square">
            <a:spAutoFit/>
          </a:bodyPr>
          <a:lstStyle/>
          <a:p>
            <a:r>
              <a:rPr lang="es-MX" sz="2400" dirty="0"/>
              <a:t>La personalidad es definida por Parsons como un sistema que orienta y motiva la acción individual. </a:t>
            </a:r>
          </a:p>
          <a:p>
            <a:endParaRPr lang="es-MX" sz="2400" dirty="0"/>
          </a:p>
          <a:p>
            <a:r>
              <a:rPr lang="es-MX" sz="2400" dirty="0"/>
              <a:t>Distingue los impulsos (tendencias innatas) </a:t>
            </a:r>
            <a:r>
              <a:rPr lang="es-ES" sz="2400" dirty="0"/>
              <a:t>de las necesidades y </a:t>
            </a:r>
            <a:r>
              <a:rPr lang="es-MX" sz="2400" dirty="0"/>
              <a:t>distingue tres tipos básicos de necesidades:</a:t>
            </a:r>
          </a:p>
          <a:p>
            <a:r>
              <a:rPr lang="es-MX" sz="2400" dirty="0"/>
              <a:t> </a:t>
            </a:r>
          </a:p>
          <a:p>
            <a:pPr marL="457200" indent="-457200">
              <a:buAutoNum type="arabicPeriod"/>
            </a:pPr>
            <a:r>
              <a:rPr lang="es-MX" sz="2400" dirty="0"/>
              <a:t>Aquellas vinculadas al amor y la aprobación en las relaciones sociales. </a:t>
            </a:r>
          </a:p>
          <a:p>
            <a:pPr marL="457200" indent="-457200">
              <a:buAutoNum type="arabicPeriod"/>
            </a:pPr>
            <a:r>
              <a:rPr lang="es-MX" sz="2400" dirty="0"/>
              <a:t>Las vinculadas a los valores internalizados en los modelos culturales.</a:t>
            </a:r>
          </a:p>
          <a:p>
            <a:pPr marL="457200" indent="-457200">
              <a:buAutoNum type="arabicPeriod"/>
            </a:pPr>
            <a:r>
              <a:rPr lang="es-MX" sz="2400" dirty="0"/>
              <a:t>Las vinculadas a los roles sociales.</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298424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886643"/>
            <a:ext cx="8035926" cy="6740307"/>
          </a:xfrm>
          <a:prstGeom prst="rect">
            <a:avLst/>
          </a:prstGeom>
        </p:spPr>
        <p:txBody>
          <a:bodyPr wrap="square">
            <a:spAutoFit/>
          </a:bodyPr>
          <a:lstStyle/>
          <a:p>
            <a:r>
              <a:rPr lang="es-MX" sz="2400" dirty="0"/>
              <a:t>Parsons enuncia funciones esenciales de los sistemas.</a:t>
            </a:r>
          </a:p>
          <a:p>
            <a:endParaRPr lang="es-MX" sz="2400" dirty="0"/>
          </a:p>
          <a:p>
            <a:r>
              <a:rPr lang="es-MX" sz="2400" dirty="0">
                <a:highlight>
                  <a:srgbClr val="FFFF00"/>
                </a:highlight>
              </a:rPr>
              <a:t>AGIL</a:t>
            </a:r>
          </a:p>
          <a:p>
            <a:endParaRPr lang="es-MX" sz="2400" dirty="0"/>
          </a:p>
          <a:p>
            <a:r>
              <a:rPr lang="es-MX" sz="2400" dirty="0">
                <a:highlight>
                  <a:srgbClr val="FFFF00"/>
                </a:highlight>
              </a:rPr>
              <a:t>A</a:t>
            </a:r>
            <a:r>
              <a:rPr lang="es-MX" sz="2400" dirty="0"/>
              <a:t> = Adaptation (adaptación).</a:t>
            </a:r>
          </a:p>
          <a:p>
            <a:r>
              <a:rPr lang="es-MX" sz="2400" dirty="0">
                <a:highlight>
                  <a:srgbClr val="FFFF00"/>
                </a:highlight>
              </a:rPr>
              <a:t>G</a:t>
            </a:r>
            <a:r>
              <a:rPr lang="es-MX" sz="2400" dirty="0"/>
              <a:t> = Goal Attainment (logros de objetivos).</a:t>
            </a:r>
          </a:p>
          <a:p>
            <a:r>
              <a:rPr lang="es-MX" sz="2400" dirty="0">
                <a:highlight>
                  <a:srgbClr val="FFFF00"/>
                </a:highlight>
              </a:rPr>
              <a:t>I</a:t>
            </a:r>
            <a:r>
              <a:rPr lang="es-MX" sz="2400" dirty="0"/>
              <a:t> = Integration (integración).</a:t>
            </a:r>
          </a:p>
          <a:p>
            <a:r>
              <a:rPr lang="es-MX" sz="2400" dirty="0">
                <a:highlight>
                  <a:srgbClr val="FFFF00"/>
                </a:highlight>
              </a:rPr>
              <a:t>L</a:t>
            </a:r>
            <a:r>
              <a:rPr lang="es-MX" sz="2400" dirty="0"/>
              <a:t> = Latency (mantenimiento del modelo latente).</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854285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471007"/>
            <a:ext cx="8035926" cy="8217634"/>
          </a:xfrm>
          <a:prstGeom prst="rect">
            <a:avLst/>
          </a:prstGeom>
        </p:spPr>
        <p:txBody>
          <a:bodyPr wrap="square">
            <a:spAutoFit/>
          </a:bodyPr>
          <a:lstStyle/>
          <a:p>
            <a:r>
              <a:rPr lang="es-MX" sz="2400" dirty="0"/>
              <a:t>Parsons enuncia cuatro estructuras o subsistemas de la sociedad.</a:t>
            </a:r>
          </a:p>
          <a:p>
            <a:endParaRPr lang="es-MX" sz="2400" dirty="0"/>
          </a:p>
          <a:p>
            <a:r>
              <a:rPr lang="es-MX" sz="2400" dirty="0">
                <a:highlight>
                  <a:srgbClr val="FFFF00"/>
                </a:highlight>
              </a:rPr>
              <a:t>AGIL</a:t>
            </a:r>
          </a:p>
          <a:p>
            <a:endParaRPr lang="es-MX" sz="2400" dirty="0"/>
          </a:p>
          <a:p>
            <a:r>
              <a:rPr lang="es-MX" sz="2400" dirty="0"/>
              <a:t>La economía, por ejemplo, es un subsistema que cumple la función de la </a:t>
            </a:r>
            <a:r>
              <a:rPr lang="es-MX" sz="2400" dirty="0">
                <a:highlight>
                  <a:srgbClr val="FFFF00"/>
                </a:highlight>
              </a:rPr>
              <a:t>Adaptación</a:t>
            </a:r>
            <a:r>
              <a:rPr lang="es-MX" sz="2400" dirty="0"/>
              <a:t> de la sociedad al entorno, mediante el trabajo, la producción y la distribución. </a:t>
            </a:r>
          </a:p>
          <a:p>
            <a:endParaRPr lang="es-MX" sz="2400" dirty="0"/>
          </a:p>
          <a:p>
            <a:r>
              <a:rPr lang="es-MX" sz="2400" dirty="0"/>
              <a:t>Con una doble función: la economía </a:t>
            </a:r>
            <a:r>
              <a:rPr lang="es-MX" sz="2400" dirty="0">
                <a:highlight>
                  <a:srgbClr val="FFFF00"/>
                </a:highlight>
              </a:rPr>
              <a:t>adapta</a:t>
            </a:r>
            <a:r>
              <a:rPr lang="es-MX" sz="2400" dirty="0"/>
              <a:t> el entorno a las necesidades de la sociedad, y ayuda a la sociedad a adaptarse a lo externo. </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658537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471007"/>
            <a:ext cx="8035926" cy="6001643"/>
          </a:xfrm>
          <a:prstGeom prst="rect">
            <a:avLst/>
          </a:prstGeom>
        </p:spPr>
        <p:txBody>
          <a:bodyPr wrap="square">
            <a:spAutoFit/>
          </a:bodyPr>
          <a:lstStyle/>
          <a:p>
            <a:endParaRPr lang="es-MX" sz="2400" dirty="0"/>
          </a:p>
          <a:p>
            <a:r>
              <a:rPr lang="es-MX" sz="2400" dirty="0">
                <a:highlight>
                  <a:srgbClr val="FFFF00"/>
                </a:highlight>
              </a:rPr>
              <a:t>AGIL</a:t>
            </a:r>
          </a:p>
          <a:p>
            <a:endParaRPr lang="es-MX" sz="2400" dirty="0"/>
          </a:p>
          <a:p>
            <a:r>
              <a:rPr lang="es-MX" sz="2400" dirty="0"/>
              <a:t>El subsistema político, por ejemplo, realiza la función de </a:t>
            </a:r>
            <a:r>
              <a:rPr lang="es-MX" sz="2400" dirty="0">
                <a:highlight>
                  <a:srgbClr val="FFFF00"/>
                </a:highlight>
              </a:rPr>
              <a:t>lograr las metas</a:t>
            </a:r>
            <a:r>
              <a:rPr lang="es-MX" sz="2400" dirty="0"/>
              <a:t> mediante la movilización de los actores y los recursos para ese fin. </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946428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471007"/>
            <a:ext cx="8035926" cy="5632311"/>
          </a:xfrm>
          <a:prstGeom prst="rect">
            <a:avLst/>
          </a:prstGeom>
        </p:spPr>
        <p:txBody>
          <a:bodyPr wrap="square">
            <a:spAutoFit/>
          </a:bodyPr>
          <a:lstStyle/>
          <a:p>
            <a:endParaRPr lang="es-MX" sz="2400" dirty="0"/>
          </a:p>
          <a:p>
            <a:r>
              <a:rPr lang="es-MX" sz="2400" dirty="0">
                <a:highlight>
                  <a:srgbClr val="FFFF00"/>
                </a:highlight>
              </a:rPr>
              <a:t>AGIL</a:t>
            </a:r>
          </a:p>
          <a:p>
            <a:endParaRPr lang="es-MX" sz="2400" dirty="0"/>
          </a:p>
          <a:p>
            <a:r>
              <a:rPr lang="es-MX" sz="2400" dirty="0"/>
              <a:t>La función de la </a:t>
            </a:r>
            <a:r>
              <a:rPr lang="es-MX" sz="2400" dirty="0">
                <a:highlight>
                  <a:srgbClr val="FFFF00"/>
                </a:highlight>
              </a:rPr>
              <a:t>integración</a:t>
            </a:r>
            <a:r>
              <a:rPr lang="es-MX" sz="2400" dirty="0"/>
              <a:t> corresponde, por ejemplo, al derecho, el cual se ocupa de coordinar y regular los diversos componentes de la sociedad.</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716705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471007"/>
            <a:ext cx="8035926" cy="6370975"/>
          </a:xfrm>
          <a:prstGeom prst="rect">
            <a:avLst/>
          </a:prstGeom>
        </p:spPr>
        <p:txBody>
          <a:bodyPr wrap="square">
            <a:spAutoFit/>
          </a:bodyPr>
          <a:lstStyle/>
          <a:p>
            <a:endParaRPr lang="es-MX" sz="2400" dirty="0"/>
          </a:p>
          <a:p>
            <a:r>
              <a:rPr lang="es-MX" sz="2400" dirty="0">
                <a:highlight>
                  <a:srgbClr val="FFFF00"/>
                </a:highlight>
              </a:rPr>
              <a:t>AGIL</a:t>
            </a:r>
          </a:p>
          <a:p>
            <a:endParaRPr lang="es-MX" sz="2400" dirty="0"/>
          </a:p>
          <a:p>
            <a:r>
              <a:rPr lang="es-MX" sz="2400" dirty="0"/>
              <a:t>El subsistema fiduciario o institucional (por ejemplo, las escuelas, la familia) cumple la función del mantenimiento del orden, de su </a:t>
            </a:r>
            <a:r>
              <a:rPr lang="es-MX" sz="2400" dirty="0">
                <a:highlight>
                  <a:srgbClr val="FFFF00"/>
                </a:highlight>
              </a:rPr>
              <a:t>latencia</a:t>
            </a:r>
            <a:r>
              <a:rPr lang="es-MX" sz="2400" dirty="0"/>
              <a:t>, al ocuparse de la transmisión de la cultura (normas y valores) a los actores.</a:t>
            </a:r>
          </a:p>
          <a:p>
            <a:endParaRPr lang="es-MX"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4013055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pic>
        <p:nvPicPr>
          <p:cNvPr id="5" name="Imagen 4">
            <a:extLst>
              <a:ext uri="{FF2B5EF4-FFF2-40B4-BE49-F238E27FC236}">
                <a16:creationId xmlns:a16="http://schemas.microsoft.com/office/drawing/2014/main" id="{ECE395E2-05F9-184D-90BA-238FD933DA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5780" y="1600200"/>
            <a:ext cx="5981700" cy="4470400"/>
          </a:xfrm>
          <a:prstGeom prst="rect">
            <a:avLst/>
          </a:prstGeom>
        </p:spPr>
      </p:pic>
    </p:spTree>
    <p:extLst>
      <p:ext uri="{BB962C8B-B14F-4D97-AF65-F5344CB8AC3E}">
        <p14:creationId xmlns:p14="http://schemas.microsoft.com/office/powerpoint/2010/main" val="3483737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a:extLst>
              <a:ext uri="{FF2B5EF4-FFF2-40B4-BE49-F238E27FC236}">
                <a16:creationId xmlns:a16="http://schemas.microsoft.com/office/drawing/2014/main" id="{18D8B02E-ED57-D145-9295-CB4E5E680627}"/>
              </a:ext>
            </a:extLst>
          </p:cNvPr>
          <p:cNvSpPr/>
          <p:nvPr/>
        </p:nvSpPr>
        <p:spPr>
          <a:xfrm>
            <a:off x="308483" y="1595021"/>
            <a:ext cx="7380789" cy="3416320"/>
          </a:xfrm>
          <a:prstGeom prst="rect">
            <a:avLst/>
          </a:prstGeom>
        </p:spPr>
        <p:txBody>
          <a:bodyPr wrap="square">
            <a:spAutoFit/>
          </a:bodyPr>
          <a:lstStyle/>
          <a:p>
            <a:r>
              <a:rPr lang="es-MX" sz="2400" dirty="0">
                <a:latin typeface="Arial" panose="020B0604020202020204" pitchFamily="34" charset="0"/>
                <a:cs typeface="Arial" panose="020B0604020202020204" pitchFamily="34" charset="0"/>
              </a:rPr>
              <a:t>“La sociedad es, como resultado, un sistema que se mantendrá estable en tanto se satisfagan sus necesidades. La evolución de la sociedad no lleva a la inestabilidad sino más bien a resolver paulatina y diferenciadamente los problemas derivados del AGIL, es decir, del aumento de la "adaptación", "diferenciación", "inclusión" y "generalización de valores”.</a:t>
            </a:r>
          </a:p>
          <a:p>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9634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Robert K. </a:t>
            </a:r>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4893647"/>
          </a:xfrm>
          <a:prstGeom prst="rect">
            <a:avLst/>
          </a:prstGeom>
        </p:spPr>
        <p:txBody>
          <a:bodyPr wrap="square">
            <a:spAutoFit/>
          </a:bodyPr>
          <a:lstStyle/>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pic>
        <p:nvPicPr>
          <p:cNvPr id="4098" name="Picture 2" descr="Robert K. Merton - Wikipedia">
            <a:extLst>
              <a:ext uri="{FF2B5EF4-FFF2-40B4-BE49-F238E27FC236}">
                <a16:creationId xmlns:a16="http://schemas.microsoft.com/office/drawing/2014/main" id="{C9F8A6AB-45B8-A749-B3B7-565BF3E67C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474" y="1336964"/>
            <a:ext cx="3614392" cy="5060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748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110022"/>
            <a:ext cx="7556313" cy="1116106"/>
          </a:xfrm>
        </p:spPr>
        <p:txBody>
          <a:bodyPr/>
          <a:lstStyle/>
          <a:p>
            <a:br>
              <a:rPr lang="es-ES" sz="2800" dirty="0"/>
            </a:br>
            <a:r>
              <a:rPr lang="es-ES" sz="2800" dirty="0"/>
              <a:t>Los orígenes del 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7848302"/>
          </a:xfrm>
          <a:prstGeom prst="rect">
            <a:avLst/>
          </a:prstGeom>
        </p:spPr>
        <p:txBody>
          <a:bodyPr wrap="square">
            <a:spAutoFit/>
          </a:bodyPr>
          <a:lstStyle/>
          <a:p>
            <a:r>
              <a:rPr lang="es-ES" sz="2400" dirty="0"/>
              <a:t>Nace en el Siglo XX como una teoría del consenso.</a:t>
            </a:r>
          </a:p>
          <a:p>
            <a:endParaRPr lang="es-ES" sz="2400" dirty="0"/>
          </a:p>
          <a:p>
            <a:r>
              <a:rPr lang="es-ES" sz="2400" dirty="0"/>
              <a:t>Su origen puede remontarse al organicismo de Spencer.</a:t>
            </a:r>
          </a:p>
          <a:p>
            <a:endParaRPr lang="es-ES" sz="2400" dirty="0"/>
          </a:p>
          <a:p>
            <a:r>
              <a:rPr lang="es-ES" sz="2400" dirty="0"/>
              <a:t>La sociedad es, para los funcionalistas, un todo orgánico compuesto por subsistemas. </a:t>
            </a:r>
          </a:p>
          <a:p>
            <a:endParaRPr lang="es-ES" sz="2400" dirty="0"/>
          </a:p>
          <a:p>
            <a:r>
              <a:rPr lang="es-ES" sz="2400" dirty="0"/>
              <a:t>El funcionalismo concibe la historia a partir de la la complejidad y diferenciación entre los sistemas sociales. Para que los sistemas sociales funcionen, deben estar “sanos”. Por lo que los sistemas pueden ser “curados”, corrigiéndose las disfunciones.</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331573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803516"/>
            <a:ext cx="8035926" cy="6647974"/>
          </a:xfrm>
          <a:prstGeom prst="rect">
            <a:avLst/>
          </a:prstGeom>
        </p:spPr>
        <p:txBody>
          <a:bodyPr wrap="square">
            <a:spAutoFit/>
          </a:bodyPr>
          <a:lstStyle/>
          <a:p>
            <a:r>
              <a:rPr lang="es-MX" sz="2400" dirty="0"/>
              <a:t>Primero es influenciado por Parsons, pero luego se separa críticamente de sus postulados.</a:t>
            </a:r>
          </a:p>
          <a:p>
            <a:endParaRPr lang="es-MX" sz="2400" dirty="0"/>
          </a:p>
          <a:p>
            <a:r>
              <a:rPr lang="es-MX" sz="2400" dirty="0"/>
              <a:t>Es el desarrollador de la teoría estructural funcionalista, como el mismo la llamaba.</a:t>
            </a:r>
          </a:p>
          <a:p>
            <a:endParaRPr lang="es-MX" sz="2400" dirty="0"/>
          </a:p>
          <a:p>
            <a:r>
              <a:rPr lang="es-MX" sz="2400" dirty="0"/>
              <a:t>Realiza un análisis macro social a partir de las partes que integran a la sociedad y las relaciones entre ellas.</a:t>
            </a:r>
          </a:p>
          <a:p>
            <a:endParaRPr lang="es-MX"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913021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84619" y="1775807"/>
            <a:ext cx="8035926" cy="6740307"/>
          </a:xfrm>
          <a:prstGeom prst="rect">
            <a:avLst/>
          </a:prstGeom>
        </p:spPr>
        <p:txBody>
          <a:bodyPr wrap="square">
            <a:spAutoFit/>
          </a:bodyPr>
          <a:lstStyle/>
          <a:p>
            <a:r>
              <a:rPr lang="es-MX" sz="2400" dirty="0"/>
              <a:t>Para Merton, la sociedad es un sistema que está constituido por una estructura que permanece en el tiempo, en tanto conjunto de elementos interdependientes y en equilibrio. </a:t>
            </a:r>
          </a:p>
          <a:p>
            <a:endParaRPr lang="es-MX" sz="2400" dirty="0"/>
          </a:p>
          <a:p>
            <a:r>
              <a:rPr lang="es-MX" sz="2400" dirty="0"/>
              <a:t>Su teoría es sistémica. Considera a la estructura como un sistema de relaciones relativamente estables entre ellas, y la estabilidad se deriva de la permanencia de los hechos sociales más que de las personas.</a:t>
            </a:r>
            <a:endParaRPr lang="es-MX"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393693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pic>
        <p:nvPicPr>
          <p:cNvPr id="5122" name="Picture 2" descr="El Funcionalismo Estructural de Robert K. Merton.">
            <a:extLst>
              <a:ext uri="{FF2B5EF4-FFF2-40B4-BE49-F238E27FC236}">
                <a16:creationId xmlns:a16="http://schemas.microsoft.com/office/drawing/2014/main" id="{E1110E69-994F-5741-961D-D6E4764BC4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767" y="1336964"/>
            <a:ext cx="5955539" cy="4460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488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4524315"/>
          </a:xfrm>
          <a:prstGeom prst="rect">
            <a:avLst/>
          </a:prstGeom>
        </p:spPr>
        <p:txBody>
          <a:bodyPr wrap="square">
            <a:spAutoFit/>
          </a:bodyPr>
          <a:lstStyle/>
          <a:p>
            <a:r>
              <a:rPr lang="es-MX" sz="2400" dirty="0"/>
              <a:t>Para Merton, los elementos que integran el sistema social constituyen subsistemas interdependientes, que cumplen determinadas funciones que garantizan el mantenimiento de todo el sistema. </a:t>
            </a:r>
          </a:p>
          <a:p>
            <a:endParaRPr lang="es-MX" sz="2400" dirty="0"/>
          </a:p>
          <a:p>
            <a:r>
              <a:rPr lang="es-MX" sz="2400" dirty="0"/>
              <a:t>La unidad funcional es el conjunto de la realidad. Ésta puede funcionar bien o presentar disfunciones.</a:t>
            </a:r>
          </a:p>
          <a:p>
            <a:endParaRPr lang="es-MX" sz="2400" dirty="0"/>
          </a:p>
          <a:p>
            <a:r>
              <a:rPr lang="es-MX" sz="2400" dirty="0"/>
              <a:t>Sin embargo, los sistemas, para Merton, son relativamente estables, más allá de los actores sociales.</a:t>
            </a:r>
          </a:p>
          <a:p>
            <a:endParaRPr lang="es-MX" sz="2400" dirty="0"/>
          </a:p>
          <a:p>
            <a:endParaRPr lang="es-ES" sz="2400" dirty="0"/>
          </a:p>
        </p:txBody>
      </p:sp>
    </p:spTree>
    <p:extLst>
      <p:ext uri="{BB962C8B-B14F-4D97-AF65-F5344CB8AC3E}">
        <p14:creationId xmlns:p14="http://schemas.microsoft.com/office/powerpoint/2010/main" val="19160327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3046988"/>
          </a:xfrm>
          <a:prstGeom prst="rect">
            <a:avLst/>
          </a:prstGeom>
        </p:spPr>
        <p:txBody>
          <a:bodyPr wrap="square">
            <a:spAutoFit/>
          </a:bodyPr>
          <a:lstStyle/>
          <a:p>
            <a:r>
              <a:rPr lang="es-MX" sz="2400" dirty="0"/>
              <a:t>Para Merton, las funciones se definen como “las consecuencias observadas que favorecen la adaptación o ajuste de un sistema dado”. </a:t>
            </a:r>
          </a:p>
          <a:p>
            <a:endParaRPr lang="es-MX" sz="2400" dirty="0"/>
          </a:p>
          <a:p>
            <a:r>
              <a:rPr lang="es-MX" sz="2400" dirty="0"/>
              <a:t>Nótese la importancia concedida a la adaptación, aunque Merton introduce el término disfunción, para explicar las consecuencias negativas.</a:t>
            </a:r>
          </a:p>
          <a:p>
            <a:endParaRPr lang="es-ES" sz="2400" dirty="0"/>
          </a:p>
        </p:txBody>
      </p:sp>
    </p:spTree>
    <p:extLst>
      <p:ext uri="{BB962C8B-B14F-4D97-AF65-F5344CB8AC3E}">
        <p14:creationId xmlns:p14="http://schemas.microsoft.com/office/powerpoint/2010/main" val="401538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1793449"/>
            <a:ext cx="8035926" cy="3416320"/>
          </a:xfrm>
          <a:prstGeom prst="rect">
            <a:avLst/>
          </a:prstGeom>
        </p:spPr>
        <p:txBody>
          <a:bodyPr wrap="square">
            <a:spAutoFit/>
          </a:bodyPr>
          <a:lstStyle/>
          <a:p>
            <a:r>
              <a:rPr lang="es-MX" sz="2400" dirty="0"/>
              <a:t>Del mismo modo que las estructuras o las instituciones podían contribuir al mantenimiento de las diferentes partes del sistema social, también podían tener consecuencias negativas para ellas. </a:t>
            </a:r>
          </a:p>
          <a:p>
            <a:endParaRPr lang="es-MX" sz="2400" dirty="0"/>
          </a:p>
          <a:p>
            <a:r>
              <a:rPr lang="es-MX" sz="2400" dirty="0"/>
              <a:t>Ejemplo: el confinamiento del COVID</a:t>
            </a:r>
          </a:p>
          <a:p>
            <a:endParaRPr lang="es-MX" sz="2400" dirty="0"/>
          </a:p>
          <a:p>
            <a:endParaRPr lang="es-MX" sz="2400" dirty="0"/>
          </a:p>
          <a:p>
            <a:endParaRPr lang="es-ES" sz="2400" dirty="0"/>
          </a:p>
        </p:txBody>
      </p:sp>
    </p:spTree>
    <p:extLst>
      <p:ext uri="{BB962C8B-B14F-4D97-AF65-F5344CB8AC3E}">
        <p14:creationId xmlns:p14="http://schemas.microsoft.com/office/powerpoint/2010/main" val="28552926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2308324"/>
          </a:xfrm>
          <a:prstGeom prst="rect">
            <a:avLst/>
          </a:prstGeom>
        </p:spPr>
        <p:txBody>
          <a:bodyPr wrap="square">
            <a:spAutoFit/>
          </a:bodyPr>
          <a:lstStyle/>
          <a:p>
            <a:r>
              <a:rPr lang="es-MX" sz="2400" dirty="0"/>
              <a:t>2 tipos de funciones:</a:t>
            </a:r>
          </a:p>
          <a:p>
            <a:endParaRPr lang="es-MX" sz="2400" dirty="0"/>
          </a:p>
          <a:p>
            <a:r>
              <a:rPr lang="es-MX" sz="2400" dirty="0"/>
              <a:t>Manifiestas</a:t>
            </a:r>
          </a:p>
          <a:p>
            <a:r>
              <a:rPr lang="es-MX" sz="2400" dirty="0"/>
              <a:t>Latentes</a:t>
            </a:r>
          </a:p>
          <a:p>
            <a:endParaRPr lang="es-MX" sz="2400" dirty="0"/>
          </a:p>
          <a:p>
            <a:endParaRPr lang="es-ES" sz="2400" dirty="0"/>
          </a:p>
        </p:txBody>
      </p:sp>
    </p:spTree>
    <p:extLst>
      <p:ext uri="{BB962C8B-B14F-4D97-AF65-F5344CB8AC3E}">
        <p14:creationId xmlns:p14="http://schemas.microsoft.com/office/powerpoint/2010/main" val="2136615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4154984"/>
          </a:xfrm>
          <a:prstGeom prst="rect">
            <a:avLst/>
          </a:prstGeom>
        </p:spPr>
        <p:txBody>
          <a:bodyPr wrap="square">
            <a:spAutoFit/>
          </a:bodyPr>
          <a:lstStyle/>
          <a:p>
            <a:r>
              <a:rPr lang="es-MX" sz="2400" dirty="0"/>
              <a:t>Las funciones manifiestas son las observadas por los miembros de una sociedad o sistema social. </a:t>
            </a:r>
          </a:p>
          <a:p>
            <a:endParaRPr lang="es-MX" sz="2400" dirty="0"/>
          </a:p>
          <a:p>
            <a:r>
              <a:rPr lang="es-MX" sz="2400" dirty="0"/>
              <a:t>Contribuyen a la integración y son reconocidas por el grupo social.</a:t>
            </a:r>
          </a:p>
          <a:p>
            <a:endParaRPr lang="es-MX" sz="2400" dirty="0"/>
          </a:p>
          <a:p>
            <a:r>
              <a:rPr lang="es-MX" sz="2400" dirty="0"/>
              <a:t>Son intencionadas y generalmente son queridas, apreciadas.</a:t>
            </a:r>
          </a:p>
          <a:p>
            <a:endParaRPr lang="es-MX" sz="2400" dirty="0"/>
          </a:p>
          <a:p>
            <a:endParaRPr lang="es-MX" sz="2400" dirty="0"/>
          </a:p>
          <a:p>
            <a:endParaRPr lang="es-ES" sz="2400" dirty="0"/>
          </a:p>
        </p:txBody>
      </p:sp>
    </p:spTree>
    <p:extLst>
      <p:ext uri="{BB962C8B-B14F-4D97-AF65-F5344CB8AC3E}">
        <p14:creationId xmlns:p14="http://schemas.microsoft.com/office/powerpoint/2010/main" val="42456710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3785652"/>
          </a:xfrm>
          <a:prstGeom prst="rect">
            <a:avLst/>
          </a:prstGeom>
        </p:spPr>
        <p:txBody>
          <a:bodyPr wrap="square">
            <a:spAutoFit/>
          </a:bodyPr>
          <a:lstStyle/>
          <a:p>
            <a:r>
              <a:rPr lang="es-MX" sz="2400" dirty="0"/>
              <a:t>Las funciones latentes contribuyen a la adaptación social, pero no son reconocidas por el grupo. </a:t>
            </a:r>
          </a:p>
          <a:p>
            <a:endParaRPr lang="es-MX" sz="2400" dirty="0"/>
          </a:p>
          <a:p>
            <a:r>
              <a:rPr lang="es-MX" sz="2400" dirty="0"/>
              <a:t>No son intencionadas, generalmente y tampoco son queridas o apreciadas.</a:t>
            </a:r>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5449349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2677656"/>
          </a:xfrm>
          <a:prstGeom prst="rect">
            <a:avLst/>
          </a:prstGeom>
        </p:spPr>
        <p:txBody>
          <a:bodyPr wrap="square">
            <a:spAutoFit/>
          </a:bodyPr>
          <a:lstStyle/>
          <a:p>
            <a:r>
              <a:rPr lang="es-MX" sz="2400" dirty="0"/>
              <a:t>Para Merton, comprender lo social implica estudiar las funciones manifiestas y las funciones latentes simultáneamente.</a:t>
            </a:r>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4054643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110022"/>
            <a:ext cx="7556313" cy="1116106"/>
          </a:xfrm>
        </p:spPr>
        <p:txBody>
          <a:bodyPr/>
          <a:lstStyle/>
          <a:p>
            <a:br>
              <a:rPr lang="es-ES" sz="2800" dirty="0"/>
            </a:br>
            <a:r>
              <a:rPr lang="es-ES" sz="2800" dirty="0"/>
              <a:t>Lo ideológico en el 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7478970"/>
          </a:xfrm>
          <a:prstGeom prst="rect">
            <a:avLst/>
          </a:prstGeom>
        </p:spPr>
        <p:txBody>
          <a:bodyPr wrap="square">
            <a:spAutoFit/>
          </a:bodyPr>
          <a:lstStyle/>
          <a:p>
            <a:r>
              <a:rPr lang="es-ES" sz="2400" dirty="0"/>
              <a:t>Tiene una importante etiqueta ideológica frente al marxismo.</a:t>
            </a:r>
          </a:p>
          <a:p>
            <a:endParaRPr lang="es-ES" sz="2400" dirty="0"/>
          </a:p>
          <a:p>
            <a:r>
              <a:rPr lang="es-ES" sz="2400" dirty="0"/>
              <a:t>Ante la propagación de las ideas teóricas marxistas y su implementación práctica con la Revolución rusa de 1917, la Internacional socialista, etc., el occidente necesitaba una teoría social que legitimara al capitalismo. </a:t>
            </a:r>
          </a:p>
          <a:p>
            <a:endParaRPr lang="es-ES" sz="2400" dirty="0"/>
          </a:p>
          <a:p>
            <a:r>
              <a:rPr lang="es-ES" sz="2400" dirty="0"/>
              <a:t>Marx representaba el conflicto. El funcionalismo es su opuesto, representa el consenso.</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050616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3785652"/>
          </a:xfrm>
          <a:prstGeom prst="rect">
            <a:avLst/>
          </a:prstGeom>
        </p:spPr>
        <p:txBody>
          <a:bodyPr wrap="square">
            <a:spAutoFit/>
          </a:bodyPr>
          <a:lstStyle/>
          <a:p>
            <a:r>
              <a:rPr lang="es-MX" sz="2400" dirty="0"/>
              <a:t>Ejemplo: la escuela</a:t>
            </a:r>
          </a:p>
          <a:p>
            <a:endParaRPr lang="es-MX" sz="2400" dirty="0"/>
          </a:p>
          <a:p>
            <a:r>
              <a:rPr lang="es-MX" sz="2400" dirty="0"/>
              <a:t>Aprender matemáticas, español, biología, etc. es la función manifiesta.</a:t>
            </a:r>
          </a:p>
          <a:p>
            <a:endParaRPr lang="es-MX" sz="2400" dirty="0"/>
          </a:p>
          <a:p>
            <a:r>
              <a:rPr lang="es-MX" sz="2400" dirty="0"/>
              <a:t>Aprender las normas, a comportarse, a obedecer, a competir, es la función latente.</a:t>
            </a:r>
          </a:p>
          <a:p>
            <a:endParaRPr lang="es-MX" sz="2400" dirty="0"/>
          </a:p>
          <a:p>
            <a:endParaRPr lang="es-MX" sz="2400" dirty="0"/>
          </a:p>
          <a:p>
            <a:endParaRPr lang="es-ES" sz="2400" dirty="0"/>
          </a:p>
        </p:txBody>
      </p:sp>
    </p:spTree>
    <p:extLst>
      <p:ext uri="{BB962C8B-B14F-4D97-AF65-F5344CB8AC3E}">
        <p14:creationId xmlns:p14="http://schemas.microsoft.com/office/powerpoint/2010/main" val="28322061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Merton</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258667" y="2056685"/>
            <a:ext cx="8035926" cy="4154984"/>
          </a:xfrm>
          <a:prstGeom prst="rect">
            <a:avLst/>
          </a:prstGeom>
        </p:spPr>
        <p:txBody>
          <a:bodyPr wrap="square">
            <a:spAutoFit/>
          </a:bodyPr>
          <a:lstStyle/>
          <a:p>
            <a:r>
              <a:rPr lang="es-MX" sz="2400" dirty="0"/>
              <a:t>Finalmente, para Merton la cultura es el cuerpo organizado de valores normativos que gobiernan la conducta que es común a los individuos de determinada sociedad o grupo.</a:t>
            </a:r>
          </a:p>
          <a:p>
            <a:endParaRPr lang="es-MX" sz="2400" dirty="0"/>
          </a:p>
          <a:p>
            <a:r>
              <a:rPr lang="es-MX" sz="2400" dirty="0"/>
              <a:t>La estructura social es el cuerpo organizado de relaciones sociales que mantienen entre sí los individuos de la sociedad o grupo.</a:t>
            </a:r>
          </a:p>
          <a:p>
            <a:endParaRPr lang="es-MX" sz="2400" dirty="0"/>
          </a:p>
          <a:p>
            <a:endParaRPr lang="es-MX" sz="2400" dirty="0"/>
          </a:p>
          <a:p>
            <a:endParaRPr lang="es-ES" sz="2400" dirty="0"/>
          </a:p>
        </p:txBody>
      </p:sp>
    </p:spTree>
    <p:extLst>
      <p:ext uri="{BB962C8B-B14F-4D97-AF65-F5344CB8AC3E}">
        <p14:creationId xmlns:p14="http://schemas.microsoft.com/office/powerpoint/2010/main" val="41168843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 y </a:t>
            </a:r>
            <a:r>
              <a:rPr lang="es-ES" sz="2800" dirty="0" err="1"/>
              <a:t>Merton</a:t>
            </a:r>
            <a:r>
              <a:rPr lang="es-ES" sz="2800" dirty="0"/>
              <a:t> </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5632311"/>
          </a:xfrm>
          <a:prstGeom prst="rect">
            <a:avLst/>
          </a:prstGeom>
        </p:spPr>
        <p:txBody>
          <a:bodyPr wrap="square">
            <a:spAutoFit/>
          </a:bodyPr>
          <a:lstStyle/>
          <a:p>
            <a:r>
              <a:rPr lang="es-ES" sz="2400" dirty="0"/>
              <a:t>Dos grandes figuras:</a:t>
            </a:r>
          </a:p>
          <a:p>
            <a:endParaRPr lang="es-ES" sz="2400" dirty="0"/>
          </a:p>
          <a:p>
            <a:r>
              <a:rPr lang="es-ES" sz="2400" dirty="0" err="1"/>
              <a:t>Talcott</a:t>
            </a:r>
            <a:r>
              <a:rPr lang="es-ES" sz="2400" dirty="0"/>
              <a:t> Parsons y Robert K. </a:t>
            </a:r>
            <a:r>
              <a:rPr lang="es-ES" sz="2400" dirty="0" err="1"/>
              <a:t>Merton</a:t>
            </a:r>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pic>
        <p:nvPicPr>
          <p:cNvPr id="1030" name="Picture 6" descr="Talcott Parsons - EcuRed">
            <a:extLst>
              <a:ext uri="{FF2B5EF4-FFF2-40B4-BE49-F238E27FC236}">
                <a16:creationId xmlns:a16="http://schemas.microsoft.com/office/drawing/2014/main" id="{63BD798D-9927-284B-A51F-9CED995565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287" y="3024909"/>
            <a:ext cx="2463800" cy="3302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iografia de Robert King Merton">
            <a:extLst>
              <a:ext uri="{FF2B5EF4-FFF2-40B4-BE49-F238E27FC236}">
                <a16:creationId xmlns:a16="http://schemas.microsoft.com/office/drawing/2014/main" id="{6DFC736D-1FEC-ED4B-B6FB-4F220A3C28D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737" r="10644"/>
          <a:stretch/>
        </p:blipFill>
        <p:spPr bwMode="auto">
          <a:xfrm>
            <a:off x="4394199" y="3024909"/>
            <a:ext cx="2463801" cy="330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9541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err="1"/>
              <a:t>Talcott</a:t>
            </a:r>
            <a:r>
              <a:rPr lang="es-ES" sz="2800" dirty="0"/>
              <a:t> 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4893647"/>
          </a:xfrm>
          <a:prstGeom prst="rect">
            <a:avLst/>
          </a:prstGeom>
        </p:spPr>
        <p:txBody>
          <a:bodyPr wrap="square">
            <a:spAutoFit/>
          </a:bodyPr>
          <a:lstStyle/>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pic>
        <p:nvPicPr>
          <p:cNvPr id="3074" name="Picture 2" descr="Talcott Parsons - Wikipedia, la enciclopedia libre">
            <a:extLst>
              <a:ext uri="{FF2B5EF4-FFF2-40B4-BE49-F238E27FC236}">
                <a16:creationId xmlns:a16="http://schemas.microsoft.com/office/drawing/2014/main" id="{76BFB7A0-49AE-1040-84F7-70AF27C1C4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474" y="1341370"/>
            <a:ext cx="3620655" cy="5411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719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8035926" cy="7478970"/>
          </a:xfrm>
          <a:prstGeom prst="rect">
            <a:avLst/>
          </a:prstGeom>
        </p:spPr>
        <p:txBody>
          <a:bodyPr wrap="square">
            <a:spAutoFit/>
          </a:bodyPr>
          <a:lstStyle/>
          <a:p>
            <a:r>
              <a:rPr lang="es-ES" sz="2400" dirty="0"/>
              <a:t>Aunque Parsons es catalogado como estructural-funcionalista, el no se reconocía así, y consideraba su teoría dentro de la escuela de la acción social de Weber, y la llamó así: teoría de la acción.</a:t>
            </a:r>
          </a:p>
          <a:p>
            <a:endParaRPr lang="es-ES" sz="2400" dirty="0"/>
          </a:p>
          <a:p>
            <a:r>
              <a:rPr lang="es-ES" sz="2400" dirty="0"/>
              <a:t>La teoría de Parsons, además de innecesariamente compleja desde el lenguaje, intentó la universalidad, al tratar de conjugar diferentes ciencias sociales: sociología, política, sicología y economía. </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55132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21872"/>
            <a:ext cx="8035926" cy="6001643"/>
          </a:xfrm>
          <a:prstGeom prst="rect">
            <a:avLst/>
          </a:prstGeom>
        </p:spPr>
        <p:txBody>
          <a:bodyPr wrap="square">
            <a:spAutoFit/>
          </a:bodyPr>
          <a:lstStyle/>
          <a:p>
            <a:r>
              <a:rPr lang="es-ES" sz="2400" dirty="0"/>
              <a:t>El concepto de “sistema” es central para él, y los sistemas tienen necesidades que deben ser satisfechas.</a:t>
            </a:r>
          </a:p>
          <a:p>
            <a:endParaRPr lang="es-ES" sz="2400" dirty="0"/>
          </a:p>
          <a:p>
            <a:r>
              <a:rPr lang="es-ES" sz="2400" dirty="0"/>
              <a:t>Parsons concibe la vida social como una totalidad o </a:t>
            </a:r>
            <a:r>
              <a:rPr lang="es-ES" sz="2400" dirty="0" err="1"/>
              <a:t>supraentidad</a:t>
            </a:r>
            <a:r>
              <a:rPr lang="es-ES" sz="2400" dirty="0"/>
              <a:t>. Los individuos están sujetos dentro de esa estructura social que los determina, y el objetivo de éstos es cumplir funciones sociales.</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94962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20858"/>
            <a:ext cx="7556313" cy="1116106"/>
          </a:xfrm>
        </p:spPr>
        <p:txBody>
          <a:bodyPr/>
          <a:lstStyle/>
          <a:p>
            <a:r>
              <a:rPr lang="es-ES" sz="2800" dirty="0"/>
              <a:t>Parsons</a:t>
            </a:r>
            <a:br>
              <a:rPr lang="es-ES" sz="2800" dirty="0"/>
            </a:br>
            <a:r>
              <a:rPr lang="es-ES" sz="2800" dirty="0"/>
              <a:t>El estructural-funcionalismo</a:t>
            </a:r>
            <a:br>
              <a:rPr lang="es-ES" sz="2800" dirty="0"/>
            </a:br>
            <a:endParaRPr lang="es-ES" sz="28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21872"/>
            <a:ext cx="8035926" cy="6370975"/>
          </a:xfrm>
          <a:prstGeom prst="rect">
            <a:avLst/>
          </a:prstGeom>
        </p:spPr>
        <p:txBody>
          <a:bodyPr wrap="square">
            <a:spAutoFit/>
          </a:bodyPr>
          <a:lstStyle/>
          <a:p>
            <a:r>
              <a:rPr lang="es-ES" sz="2400" dirty="0"/>
              <a:t>Tres sistemas fundamentales:</a:t>
            </a:r>
          </a:p>
          <a:p>
            <a:endParaRPr lang="es-ES" sz="2400" dirty="0"/>
          </a:p>
          <a:p>
            <a:r>
              <a:rPr lang="es-ES" sz="2400" dirty="0"/>
              <a:t>Sistema cultural:  regula las orientaciones.</a:t>
            </a:r>
          </a:p>
          <a:p>
            <a:endParaRPr lang="es-ES" sz="2400" dirty="0"/>
          </a:p>
          <a:p>
            <a:r>
              <a:rPr lang="es-ES" sz="2400" dirty="0"/>
              <a:t>Sistema social: engloba los medios y condiciones.</a:t>
            </a:r>
          </a:p>
          <a:p>
            <a:endParaRPr lang="es-ES" sz="2400" dirty="0"/>
          </a:p>
          <a:p>
            <a:r>
              <a:rPr lang="es-ES" sz="2400" dirty="0"/>
              <a:t>Sistema de la personalidad: actor y sus necesidades individuales. </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2386650628"/>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10077</TotalTime>
  <Words>1951</Words>
  <Application>Microsoft Macintosh PowerPoint</Application>
  <PresentationFormat>Presentación en pantalla (4:3)</PresentationFormat>
  <Paragraphs>515</Paragraphs>
  <Slides>42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42</vt:i4>
      </vt:variant>
    </vt:vector>
  </HeadingPairs>
  <TitlesOfParts>
    <vt:vector size="45" baseType="lpstr">
      <vt:lpstr>Arial</vt:lpstr>
      <vt:lpstr>Wingdings</vt:lpstr>
      <vt:lpstr>Tema1</vt:lpstr>
      <vt:lpstr>Parsons y Merton</vt:lpstr>
      <vt:lpstr> Los orígenes del funcionalismo </vt:lpstr>
      <vt:lpstr> Los orígenes del funcionalismo </vt:lpstr>
      <vt:lpstr> Lo ideológico en el funcionalismo </vt:lpstr>
      <vt:lpstr>Parsons y Merton  El estructural-funcionalismo </vt:lpstr>
      <vt:lpstr>Talcott 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Parsons El estructural-funcionalismo </vt:lpstr>
      <vt:lpstr>Robert K. 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Merton El estructural-funcionalismo </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171</cp:revision>
  <dcterms:created xsi:type="dcterms:W3CDTF">2017-08-11T15:39:29Z</dcterms:created>
  <dcterms:modified xsi:type="dcterms:W3CDTF">2020-10-29T02:36:52Z</dcterms:modified>
</cp:coreProperties>
</file>