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60" r:id="rId1"/>
  </p:sldMasterIdLst>
  <p:sldIdLst>
    <p:sldId id="256" r:id="rId2"/>
    <p:sldId id="277" r:id="rId3"/>
    <p:sldId id="341" r:id="rId4"/>
    <p:sldId id="311" r:id="rId5"/>
    <p:sldId id="314" r:id="rId6"/>
    <p:sldId id="315" r:id="rId7"/>
    <p:sldId id="316" r:id="rId8"/>
    <p:sldId id="325" r:id="rId9"/>
    <p:sldId id="326" r:id="rId10"/>
    <p:sldId id="317" r:id="rId11"/>
    <p:sldId id="318" r:id="rId12"/>
    <p:sldId id="319" r:id="rId13"/>
    <p:sldId id="320" r:id="rId14"/>
    <p:sldId id="321" r:id="rId15"/>
    <p:sldId id="322" r:id="rId16"/>
    <p:sldId id="323" r:id="rId17"/>
    <p:sldId id="329" r:id="rId18"/>
    <p:sldId id="334" r:id="rId19"/>
    <p:sldId id="335" r:id="rId20"/>
    <p:sldId id="340" r:id="rId21"/>
    <p:sldId id="336" r:id="rId22"/>
    <p:sldId id="337" r:id="rId23"/>
    <p:sldId id="331" r:id="rId24"/>
    <p:sldId id="338" r:id="rId25"/>
    <p:sldId id="339" r:id="rId26"/>
    <p:sldId id="342" r:id="rId27"/>
    <p:sldId id="310" r:id="rId2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08"/>
    <p:restoredTop sz="94718"/>
  </p:normalViewPr>
  <p:slideViewPr>
    <p:cSldViewPr snapToGrid="0" snapToObjects="1">
      <p:cViewPr varScale="1">
        <p:scale>
          <a:sx n="92" d="100"/>
          <a:sy n="92" d="100"/>
        </p:scale>
        <p:origin x="1664" y="17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371600"/>
            <a:ext cx="7848600" cy="1927225"/>
          </a:xfrm>
        </p:spPr>
        <p:txBody>
          <a:bodyPr anchor="b">
            <a:noAutofit/>
          </a:bodyPr>
          <a:lstStyle>
            <a:lvl1pPr>
              <a:defRPr sz="5400" cap="all" baseline="0"/>
            </a:lvl1pPr>
          </a:lstStyle>
          <a:p>
            <a:r>
              <a:rPr lang="es-ES_tradnl"/>
              <a:t>Clic para editar título</a:t>
            </a:r>
            <a:endParaRPr lang="en-US" dirty="0"/>
          </a:p>
        </p:txBody>
      </p:sp>
      <p:sp>
        <p:nvSpPr>
          <p:cNvPr id="3" name="Subtitle 2"/>
          <p:cNvSpPr>
            <a:spLocks noGrp="1"/>
          </p:cNvSpPr>
          <p:nvPr>
            <p:ph type="subTitle" idx="1"/>
          </p:nvPr>
        </p:nvSpPr>
        <p:spPr>
          <a:xfrm>
            <a:off x="685800" y="3505200"/>
            <a:ext cx="6400800" cy="1752600"/>
          </a:xfrm>
        </p:spPr>
        <p:txBody>
          <a:bodyPr/>
          <a:lstStyle>
            <a:lvl1pPr marL="0" indent="0" algn="l">
              <a:buNone/>
              <a:defRPr>
                <a:solidFill>
                  <a:schemeClr val="tx1">
                    <a:lumMod val="75000"/>
                    <a:lumOff val="2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_tradnl"/>
              <a:t>Haga clic para modificar el estilo de subtítulo del patrón</a:t>
            </a:r>
            <a:endParaRPr lang="en-US" dirty="0"/>
          </a:p>
        </p:txBody>
      </p:sp>
      <p:sp>
        <p:nvSpPr>
          <p:cNvPr id="4" name="Date Placeholder 3"/>
          <p:cNvSpPr>
            <a:spLocks noGrp="1"/>
          </p:cNvSpPr>
          <p:nvPr>
            <p:ph type="dt" sz="half" idx="10"/>
          </p:nvPr>
        </p:nvSpPr>
        <p:spPr/>
        <p:txBody>
          <a:bodyPr/>
          <a:lstStyle/>
          <a:p>
            <a:fld id="{C8A432C8-69A7-458B-9684-2BFA64B31948}" type="datetime2">
              <a:rPr lang="en-US" smtClean="0"/>
              <a:t>Wednesday, September 30, 2020</a:t>
            </a:fld>
            <a:endParaRPr lang="en-US"/>
          </a:p>
        </p:txBody>
      </p:sp>
      <p:sp>
        <p:nvSpPr>
          <p:cNvPr id="5" name="Footer Placeholder 4"/>
          <p:cNvSpPr>
            <a:spLocks noGrp="1"/>
          </p:cNvSpPr>
          <p:nvPr>
            <p:ph type="ftr" sz="quarter" idx="11"/>
          </p:nvPr>
        </p:nvSpPr>
        <p:spPr/>
        <p:txBody>
          <a:bodyPr/>
          <a:lstStyle/>
          <a:p>
            <a:pPr algn="r"/>
            <a:endParaRPr lang="en-US" dirty="0"/>
          </a:p>
        </p:txBody>
      </p:sp>
      <p:sp>
        <p:nvSpPr>
          <p:cNvPr id="6" name="Slide Number Placeholder 5"/>
          <p:cNvSpPr>
            <a:spLocks noGrp="1"/>
          </p:cNvSpPr>
          <p:nvPr>
            <p:ph type="sldNum" sz="quarter" idx="12"/>
          </p:nvPr>
        </p:nvSpPr>
        <p:spPr/>
        <p:txBody>
          <a:bodyPr/>
          <a:lstStyle/>
          <a:p>
            <a:fld id="{0CFEC368-1D7A-4F81-ABF6-AE0E36BAF64C}" type="slidenum">
              <a:rPr lang="en-US" smtClean="0"/>
              <a:pPr/>
              <a:t>‹Nº›</a:t>
            </a:fld>
            <a:endParaRPr lang="en-US"/>
          </a:p>
        </p:txBody>
      </p:sp>
      <p:cxnSp>
        <p:nvCxnSpPr>
          <p:cNvPr id="8" name="Straight Connector 7"/>
          <p:cNvCxnSpPr/>
          <p:nvPr/>
        </p:nvCxnSpPr>
        <p:spPr>
          <a:xfrm>
            <a:off x="685800" y="3398520"/>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_tradnl"/>
              <a:t>Clic para editar título</a:t>
            </a:r>
            <a:endParaRPr lang="en-US"/>
          </a:p>
        </p:txBody>
      </p:sp>
      <p:sp>
        <p:nvSpPr>
          <p:cNvPr id="3" name="Vertical Text Placeholder 2"/>
          <p:cNvSpPr>
            <a:spLocks noGrp="1"/>
          </p:cNvSpPr>
          <p:nvPr>
            <p:ph type="body" orient="vert" idx="1"/>
          </p:nvPr>
        </p:nvSpPr>
        <p:spPr/>
        <p:txBody>
          <a:bodyPr vert="eaVert"/>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lang="en-US"/>
          </a:p>
        </p:txBody>
      </p:sp>
      <p:sp>
        <p:nvSpPr>
          <p:cNvPr id="4" name="Date Placeholder 3"/>
          <p:cNvSpPr>
            <a:spLocks noGrp="1"/>
          </p:cNvSpPr>
          <p:nvPr>
            <p:ph type="dt" sz="half" idx="10"/>
          </p:nvPr>
        </p:nvSpPr>
        <p:spPr/>
        <p:txBody>
          <a:bodyPr/>
          <a:lstStyle/>
          <a:p>
            <a:fld id="{8CC057FC-95B6-4D89-AFDA-ABA33EE921E5}" type="datetime2">
              <a:rPr lang="en-US" smtClean="0"/>
              <a:t>Wednesday, September 30, 2020</a:t>
            </a:fld>
            <a:endParaRPr lang="en-US"/>
          </a:p>
        </p:txBody>
      </p:sp>
      <p:sp>
        <p:nvSpPr>
          <p:cNvPr id="5" name="Footer Placeholder 4"/>
          <p:cNvSpPr>
            <a:spLocks noGrp="1"/>
          </p:cNvSpPr>
          <p:nvPr>
            <p:ph type="ftr" sz="quarter" idx="11"/>
          </p:nvPr>
        </p:nvSpPr>
        <p:spPr/>
        <p:txBody>
          <a:bodyPr/>
          <a:lstStyle/>
          <a:p>
            <a:pPr algn="r"/>
            <a:endParaRPr lang="en-US" dirty="0"/>
          </a:p>
        </p:txBody>
      </p:sp>
      <p:sp>
        <p:nvSpPr>
          <p:cNvPr id="6" name="Slide Number Placeholder 5"/>
          <p:cNvSpPr>
            <a:spLocks noGrp="1"/>
          </p:cNvSpPr>
          <p:nvPr>
            <p:ph type="sldNum" sz="quarter" idx="12"/>
          </p:nvPr>
        </p:nvSpPr>
        <p:spPr/>
        <p:txBody>
          <a:bodyPr/>
          <a:lstStyle/>
          <a:p>
            <a:fld id="{0CFEC368-1D7A-4F81-ABF6-AE0E36BAF64C}" type="slidenum">
              <a:rPr lang="en-US" smtClean="0"/>
              <a:pPr/>
              <a:t>‹Nº›</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609600"/>
            <a:ext cx="2057400" cy="5867400"/>
          </a:xfrm>
        </p:spPr>
        <p:txBody>
          <a:bodyPr vert="eaVert" anchor="b"/>
          <a:lstStyle/>
          <a:p>
            <a:r>
              <a:rPr lang="es-ES_tradnl"/>
              <a:t>Clic para editar título</a:t>
            </a:r>
            <a:endParaRPr lang="en-US" dirty="0"/>
          </a:p>
        </p:txBody>
      </p:sp>
      <p:sp>
        <p:nvSpPr>
          <p:cNvPr id="3" name="Vertical Text Placeholder 2"/>
          <p:cNvSpPr>
            <a:spLocks noGrp="1"/>
          </p:cNvSpPr>
          <p:nvPr>
            <p:ph type="body" orient="vert" idx="1"/>
          </p:nvPr>
        </p:nvSpPr>
        <p:spPr>
          <a:xfrm>
            <a:off x="457200" y="609600"/>
            <a:ext cx="6019800" cy="5867400"/>
          </a:xfrm>
        </p:spPr>
        <p:txBody>
          <a:bodyPr vert="eaVert"/>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lang="en-US" dirty="0"/>
          </a:p>
        </p:txBody>
      </p:sp>
      <p:sp>
        <p:nvSpPr>
          <p:cNvPr id="4" name="Date Placeholder 3"/>
          <p:cNvSpPr>
            <a:spLocks noGrp="1"/>
          </p:cNvSpPr>
          <p:nvPr>
            <p:ph type="dt" sz="half" idx="10"/>
          </p:nvPr>
        </p:nvSpPr>
        <p:spPr/>
        <p:txBody>
          <a:bodyPr/>
          <a:lstStyle/>
          <a:p>
            <a:fld id="{EC4549AC-EB31-477F-92A9-B1988E232878}" type="datetime2">
              <a:rPr lang="en-US" smtClean="0"/>
              <a:t>Wednesday, September 30, 2020</a:t>
            </a:fld>
            <a:endParaRPr lang="en-US"/>
          </a:p>
        </p:txBody>
      </p:sp>
      <p:sp>
        <p:nvSpPr>
          <p:cNvPr id="5" name="Footer Placeholder 4"/>
          <p:cNvSpPr>
            <a:spLocks noGrp="1"/>
          </p:cNvSpPr>
          <p:nvPr>
            <p:ph type="ftr" sz="quarter" idx="11"/>
          </p:nvPr>
        </p:nvSpPr>
        <p:spPr/>
        <p:txBody>
          <a:bodyPr/>
          <a:lstStyle/>
          <a:p>
            <a:pPr algn="r"/>
            <a:endParaRPr lang="en-US" dirty="0"/>
          </a:p>
        </p:txBody>
      </p:sp>
      <p:sp>
        <p:nvSpPr>
          <p:cNvPr id="6" name="Slide Number Placeholder 5"/>
          <p:cNvSpPr>
            <a:spLocks noGrp="1"/>
          </p:cNvSpPr>
          <p:nvPr>
            <p:ph type="sldNum" sz="quarter" idx="12"/>
          </p:nvPr>
        </p:nvSpPr>
        <p:spPr/>
        <p:txBody>
          <a:bodyPr/>
          <a:lstStyle/>
          <a:p>
            <a:fld id="{0CFEC368-1D7A-4F81-ABF6-AE0E36BAF64C}" type="slidenum">
              <a:rPr lang="en-US" smtClean="0"/>
              <a:pPr/>
              <a:t>‹Nº›</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_tradnl"/>
              <a:t>Clic para editar título</a:t>
            </a:r>
            <a:endParaRPr lang="en-US"/>
          </a:p>
        </p:txBody>
      </p:sp>
      <p:sp>
        <p:nvSpPr>
          <p:cNvPr id="3" name="Content Placeholder 2"/>
          <p:cNvSpPr>
            <a:spLocks noGrp="1"/>
          </p:cNvSpPr>
          <p:nvPr>
            <p:ph idx="1"/>
          </p:nvPr>
        </p:nvSpPr>
        <p:spPr/>
        <p:txBody>
          <a:body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lang="en-US"/>
          </a:p>
        </p:txBody>
      </p:sp>
      <p:sp>
        <p:nvSpPr>
          <p:cNvPr id="4" name="Date Placeholder 3"/>
          <p:cNvSpPr>
            <a:spLocks noGrp="1"/>
          </p:cNvSpPr>
          <p:nvPr>
            <p:ph type="dt" sz="half" idx="10"/>
          </p:nvPr>
        </p:nvSpPr>
        <p:spPr/>
        <p:txBody>
          <a:bodyPr/>
          <a:lstStyle/>
          <a:p>
            <a:fld id="{6396A3A3-94A6-4E5B-AF39-173ACA3E61CC}" type="datetime2">
              <a:rPr lang="en-US" smtClean="0"/>
              <a:t>Wednesday, September 30, 2020</a:t>
            </a:fld>
            <a:endParaRPr lang="en-US"/>
          </a:p>
        </p:txBody>
      </p:sp>
      <p:sp>
        <p:nvSpPr>
          <p:cNvPr id="5" name="Footer Placeholder 4"/>
          <p:cNvSpPr>
            <a:spLocks noGrp="1"/>
          </p:cNvSpPr>
          <p:nvPr>
            <p:ph type="ftr" sz="quarter" idx="11"/>
          </p:nvPr>
        </p:nvSpPr>
        <p:spPr/>
        <p:txBody>
          <a:bodyPr/>
          <a:lstStyle/>
          <a:p>
            <a:pPr algn="r"/>
            <a:endParaRPr lang="en-US" dirty="0"/>
          </a:p>
        </p:txBody>
      </p:sp>
      <p:sp>
        <p:nvSpPr>
          <p:cNvPr id="6" name="Slide Number Placeholder 5"/>
          <p:cNvSpPr>
            <a:spLocks noGrp="1"/>
          </p:cNvSpPr>
          <p:nvPr>
            <p:ph type="sldNum" sz="quarter" idx="12"/>
          </p:nvPr>
        </p:nvSpPr>
        <p:spPr/>
        <p:txBody>
          <a:bodyPr/>
          <a:lstStyle/>
          <a:p>
            <a:fld id="{0CFEC368-1D7A-4F81-ABF6-AE0E36BAF64C}" type="slidenum">
              <a:rPr lang="en-US" smtClean="0"/>
              <a:pPr/>
              <a:t>‹Nº›</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13" y="2362200"/>
            <a:ext cx="7772400" cy="2200275"/>
          </a:xfrm>
        </p:spPr>
        <p:txBody>
          <a:bodyPr anchor="b">
            <a:normAutofit/>
          </a:bodyPr>
          <a:lstStyle>
            <a:lvl1pPr algn="l">
              <a:defRPr sz="4800" b="0" cap="all"/>
            </a:lvl1pPr>
          </a:lstStyle>
          <a:p>
            <a:r>
              <a:rPr lang="es-ES_tradnl"/>
              <a:t>Clic para editar título</a:t>
            </a:r>
            <a:endParaRPr lang="en-US" dirty="0"/>
          </a:p>
        </p:txBody>
      </p:sp>
      <p:sp>
        <p:nvSpPr>
          <p:cNvPr id="3" name="Text Placeholder 2"/>
          <p:cNvSpPr>
            <a:spLocks noGrp="1"/>
          </p:cNvSpPr>
          <p:nvPr>
            <p:ph type="body" idx="1"/>
          </p:nvPr>
        </p:nvSpPr>
        <p:spPr>
          <a:xfrm>
            <a:off x="722313" y="4626864"/>
            <a:ext cx="7772400" cy="1500187"/>
          </a:xfrm>
        </p:spPr>
        <p:txBody>
          <a:bodyPr anchor="t">
            <a:normAutofit/>
          </a:bodyPr>
          <a:lstStyle>
            <a:lvl1pPr marL="0" indent="0">
              <a:buNone/>
              <a:defRPr sz="24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_tradnl"/>
              <a:t>Haga clic para modificar el estilo de texto del patrón</a:t>
            </a:r>
          </a:p>
        </p:txBody>
      </p:sp>
      <p:sp>
        <p:nvSpPr>
          <p:cNvPr id="4" name="Date Placeholder 3"/>
          <p:cNvSpPr>
            <a:spLocks noGrp="1"/>
          </p:cNvSpPr>
          <p:nvPr>
            <p:ph type="dt" sz="half" idx="10"/>
          </p:nvPr>
        </p:nvSpPr>
        <p:spPr/>
        <p:txBody>
          <a:bodyPr/>
          <a:lstStyle/>
          <a:p>
            <a:fld id="{9933D019-A32C-4EAD-B8E6-DBDA699692FD}" type="datetime2">
              <a:rPr lang="en-US" smtClean="0"/>
              <a:t>Wednesday, September 30, 2020</a:t>
            </a:fld>
            <a:endParaRPr lang="en-US"/>
          </a:p>
        </p:txBody>
      </p:sp>
      <p:sp>
        <p:nvSpPr>
          <p:cNvPr id="5" name="Footer Placeholder 4"/>
          <p:cNvSpPr>
            <a:spLocks noGrp="1"/>
          </p:cNvSpPr>
          <p:nvPr>
            <p:ph type="ftr" sz="quarter" idx="11"/>
          </p:nvPr>
        </p:nvSpPr>
        <p:spPr/>
        <p:txBody>
          <a:bodyPr/>
          <a:lstStyle/>
          <a:p>
            <a:pPr algn="r"/>
            <a:endParaRPr lang="en-US" dirty="0"/>
          </a:p>
        </p:txBody>
      </p:sp>
      <p:sp>
        <p:nvSpPr>
          <p:cNvPr id="6" name="Slide Number Placeholder 5"/>
          <p:cNvSpPr>
            <a:spLocks noGrp="1"/>
          </p:cNvSpPr>
          <p:nvPr>
            <p:ph type="sldNum" sz="quarter" idx="12"/>
          </p:nvPr>
        </p:nvSpPr>
        <p:spPr/>
        <p:txBody>
          <a:bodyPr/>
          <a:lstStyle/>
          <a:p>
            <a:fld id="{0CFEC368-1D7A-4F81-ABF6-AE0E36BAF64C}" type="slidenum">
              <a:rPr lang="en-US" smtClean="0"/>
              <a:pPr/>
              <a:t>‹Nº›</a:t>
            </a:fld>
            <a:endParaRPr lang="en-US"/>
          </a:p>
        </p:txBody>
      </p:sp>
      <p:cxnSp>
        <p:nvCxnSpPr>
          <p:cNvPr id="7" name="Straight Connector 6"/>
          <p:cNvCxnSpPr/>
          <p:nvPr/>
        </p:nvCxnSpPr>
        <p:spPr>
          <a:xfrm>
            <a:off x="731520" y="4599432"/>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_tradnl"/>
              <a:t>Clic para editar título</a:t>
            </a:r>
            <a:endParaRPr lang="en-US"/>
          </a:p>
        </p:txBody>
      </p:sp>
      <p:sp>
        <p:nvSpPr>
          <p:cNvPr id="3" name="Content Placeholder 2"/>
          <p:cNvSpPr>
            <a:spLocks noGrp="1"/>
          </p:cNvSpPr>
          <p:nvPr>
            <p:ph sz="half" idx="1"/>
          </p:nvPr>
        </p:nvSpPr>
        <p:spPr>
          <a:xfrm>
            <a:off x="457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lang="en-US" dirty="0"/>
          </a:p>
        </p:txBody>
      </p:sp>
      <p:sp>
        <p:nvSpPr>
          <p:cNvPr id="4" name="Content Placeholder 3"/>
          <p:cNvSpPr>
            <a:spLocks noGrp="1"/>
          </p:cNvSpPr>
          <p:nvPr>
            <p:ph sz="half" idx="2"/>
          </p:nvPr>
        </p:nvSpPr>
        <p:spPr>
          <a:xfrm>
            <a:off x="4648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lang="en-US" dirty="0"/>
          </a:p>
        </p:txBody>
      </p:sp>
      <p:sp>
        <p:nvSpPr>
          <p:cNvPr id="5" name="Date Placeholder 4"/>
          <p:cNvSpPr>
            <a:spLocks noGrp="1"/>
          </p:cNvSpPr>
          <p:nvPr>
            <p:ph type="dt" sz="half" idx="10"/>
          </p:nvPr>
        </p:nvSpPr>
        <p:spPr/>
        <p:txBody>
          <a:bodyPr/>
          <a:lstStyle/>
          <a:p>
            <a:fld id="{CCEBA98F-560C-4997-81C4-81D4D9187EAB}" type="datetime2">
              <a:rPr lang="en-US" smtClean="0"/>
              <a:t>Wednesday, September 30, 2020</a:t>
            </a:fld>
            <a:endParaRPr lang="en-US"/>
          </a:p>
        </p:txBody>
      </p:sp>
      <p:sp>
        <p:nvSpPr>
          <p:cNvPr id="6" name="Footer Placeholder 5"/>
          <p:cNvSpPr>
            <a:spLocks noGrp="1"/>
          </p:cNvSpPr>
          <p:nvPr>
            <p:ph type="ftr" sz="quarter" idx="11"/>
          </p:nvPr>
        </p:nvSpPr>
        <p:spPr/>
        <p:txBody>
          <a:bodyPr/>
          <a:lstStyle/>
          <a:p>
            <a:pPr algn="r"/>
            <a:endParaRPr lang="en-US" dirty="0"/>
          </a:p>
        </p:txBody>
      </p:sp>
      <p:sp>
        <p:nvSpPr>
          <p:cNvPr id="7" name="Slide Number Placeholder 6"/>
          <p:cNvSpPr>
            <a:spLocks noGrp="1"/>
          </p:cNvSpPr>
          <p:nvPr>
            <p:ph type="sldNum" sz="quarter" idx="12"/>
          </p:nvPr>
        </p:nvSpPr>
        <p:spPr/>
        <p:txBody>
          <a:bodyPr/>
          <a:lstStyle/>
          <a:p>
            <a:fld id="{0CFEC368-1D7A-4F81-ABF6-AE0E36BAF64C}" type="slidenum">
              <a:rPr lang="en-US" smtClean="0"/>
              <a:pPr/>
              <a:t>‹Nº›</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s-ES_tradnl"/>
              <a:t>Clic para editar título</a:t>
            </a:r>
            <a:endParaRPr lang="en-US" dirty="0"/>
          </a:p>
        </p:txBody>
      </p:sp>
      <p:sp>
        <p:nvSpPr>
          <p:cNvPr id="3" name="Text Placeholder 2"/>
          <p:cNvSpPr>
            <a:spLocks noGrp="1"/>
          </p:cNvSpPr>
          <p:nvPr>
            <p:ph type="body" idx="1"/>
          </p:nvPr>
        </p:nvSpPr>
        <p:spPr>
          <a:xfrm>
            <a:off x="45720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sz="20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_tradnl"/>
              <a:t>Haga clic para modificar el estilo de texto del patrón</a:t>
            </a:r>
          </a:p>
        </p:txBody>
      </p:sp>
      <p:sp>
        <p:nvSpPr>
          <p:cNvPr id="4" name="Content Placeholder 3"/>
          <p:cNvSpPr>
            <a:spLocks noGrp="1"/>
          </p:cNvSpPr>
          <p:nvPr>
            <p:ph sz="half" idx="2"/>
          </p:nvPr>
        </p:nvSpPr>
        <p:spPr>
          <a:xfrm>
            <a:off x="45720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lang="en-US" dirty="0"/>
          </a:p>
        </p:txBody>
      </p:sp>
      <p:sp>
        <p:nvSpPr>
          <p:cNvPr id="5" name="Text Placeholder 4"/>
          <p:cNvSpPr>
            <a:spLocks noGrp="1"/>
          </p:cNvSpPr>
          <p:nvPr>
            <p:ph type="body" sz="quarter" idx="3"/>
          </p:nvPr>
        </p:nvSpPr>
        <p:spPr>
          <a:xfrm>
            <a:off x="475488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lang="en-US" sz="2000" b="0" kern="1200" dirty="0" smtClean="0">
                <a:solidFill>
                  <a:schemeClr val="tx2"/>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_tradnl"/>
              <a:t>Haga clic para modificar el estilo de texto del patrón</a:t>
            </a:r>
          </a:p>
        </p:txBody>
      </p:sp>
      <p:sp>
        <p:nvSpPr>
          <p:cNvPr id="6" name="Content Placeholder 5"/>
          <p:cNvSpPr>
            <a:spLocks noGrp="1"/>
          </p:cNvSpPr>
          <p:nvPr>
            <p:ph sz="quarter" idx="4"/>
          </p:nvPr>
        </p:nvSpPr>
        <p:spPr>
          <a:xfrm>
            <a:off x="475488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lang="en-US" dirty="0"/>
          </a:p>
        </p:txBody>
      </p:sp>
      <p:sp>
        <p:nvSpPr>
          <p:cNvPr id="7" name="Date Placeholder 6"/>
          <p:cNvSpPr>
            <a:spLocks noGrp="1"/>
          </p:cNvSpPr>
          <p:nvPr>
            <p:ph type="dt" sz="half" idx="10"/>
          </p:nvPr>
        </p:nvSpPr>
        <p:spPr/>
        <p:txBody>
          <a:bodyPr/>
          <a:lstStyle/>
          <a:p>
            <a:fld id="{150972B2-CA5C-437D-87D0-8081271A9E4B}" type="datetime2">
              <a:rPr lang="en-US" smtClean="0"/>
              <a:t>Wednesday, September 30, 2020</a:t>
            </a:fld>
            <a:endParaRPr lang="en-US"/>
          </a:p>
        </p:txBody>
      </p:sp>
      <p:sp>
        <p:nvSpPr>
          <p:cNvPr id="8" name="Footer Placeholder 7"/>
          <p:cNvSpPr>
            <a:spLocks noGrp="1"/>
          </p:cNvSpPr>
          <p:nvPr>
            <p:ph type="ftr" sz="quarter" idx="11"/>
          </p:nvPr>
        </p:nvSpPr>
        <p:spPr/>
        <p:txBody>
          <a:bodyPr/>
          <a:lstStyle/>
          <a:p>
            <a:pPr algn="r"/>
            <a:endParaRPr lang="en-US" dirty="0"/>
          </a:p>
        </p:txBody>
      </p:sp>
      <p:sp>
        <p:nvSpPr>
          <p:cNvPr id="9" name="Slide Number Placeholder 8"/>
          <p:cNvSpPr>
            <a:spLocks noGrp="1"/>
          </p:cNvSpPr>
          <p:nvPr>
            <p:ph type="sldNum" sz="quarter" idx="12"/>
          </p:nvPr>
        </p:nvSpPr>
        <p:spPr/>
        <p:txBody>
          <a:bodyPr/>
          <a:lstStyle/>
          <a:p>
            <a:fld id="{0CFEC368-1D7A-4F81-ABF6-AE0E36BAF64C}" type="slidenum">
              <a:rPr lang="en-US" smtClean="0"/>
              <a:pPr/>
              <a:t>‹Nº›</a:t>
            </a:fld>
            <a:endParaRPr lang="en-US"/>
          </a:p>
        </p:txBody>
      </p:sp>
      <p:cxnSp>
        <p:nvCxnSpPr>
          <p:cNvPr id="11" name="Straight Connector 10"/>
          <p:cNvCxnSpPr/>
          <p:nvPr/>
        </p:nvCxnSpPr>
        <p:spPr>
          <a:xfrm rot="5400000">
            <a:off x="2217817" y="4045823"/>
            <a:ext cx="4709160" cy="794"/>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_tradnl"/>
              <a:t>Clic para editar título</a:t>
            </a:r>
            <a:endParaRPr lang="en-US"/>
          </a:p>
        </p:txBody>
      </p:sp>
      <p:sp>
        <p:nvSpPr>
          <p:cNvPr id="3" name="Date Placeholder 2"/>
          <p:cNvSpPr>
            <a:spLocks noGrp="1"/>
          </p:cNvSpPr>
          <p:nvPr>
            <p:ph type="dt" sz="half" idx="10"/>
          </p:nvPr>
        </p:nvSpPr>
        <p:spPr/>
        <p:txBody>
          <a:bodyPr/>
          <a:lstStyle/>
          <a:p>
            <a:fld id="{79CD4847-11EF-4466-A8AD-85CDB7B49118}" type="datetime2">
              <a:rPr lang="en-US" smtClean="0"/>
              <a:t>Wednesday, September 30, 2020</a:t>
            </a:fld>
            <a:endParaRPr lang="en-US"/>
          </a:p>
        </p:txBody>
      </p:sp>
      <p:sp>
        <p:nvSpPr>
          <p:cNvPr id="4" name="Footer Placeholder 3"/>
          <p:cNvSpPr>
            <a:spLocks noGrp="1"/>
          </p:cNvSpPr>
          <p:nvPr>
            <p:ph type="ftr" sz="quarter" idx="11"/>
          </p:nvPr>
        </p:nvSpPr>
        <p:spPr/>
        <p:txBody>
          <a:bodyPr/>
          <a:lstStyle/>
          <a:p>
            <a:pPr algn="r"/>
            <a:endParaRPr lang="en-US" dirty="0"/>
          </a:p>
        </p:txBody>
      </p:sp>
      <p:sp>
        <p:nvSpPr>
          <p:cNvPr id="5" name="Slide Number Placeholder 4"/>
          <p:cNvSpPr>
            <a:spLocks noGrp="1"/>
          </p:cNvSpPr>
          <p:nvPr>
            <p:ph type="sldNum" sz="quarter" idx="12"/>
          </p:nvPr>
        </p:nvSpPr>
        <p:spPr/>
        <p:txBody>
          <a:bodyPr/>
          <a:lstStyle/>
          <a:p>
            <a:fld id="{0CFEC368-1D7A-4F81-ABF6-AE0E36BAF64C}" type="slidenum">
              <a:rPr lang="en-US" smtClean="0"/>
              <a:pPr/>
              <a:t>‹Nº›</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168457A-3AB9-4880-8A0C-9F8524491207}" type="datetime2">
              <a:rPr lang="en-US" smtClean="0"/>
              <a:t>Wednesday, September 30, 2020</a:t>
            </a:fld>
            <a:endParaRPr lang="en-US"/>
          </a:p>
        </p:txBody>
      </p:sp>
      <p:sp>
        <p:nvSpPr>
          <p:cNvPr id="3" name="Footer Placeholder 2"/>
          <p:cNvSpPr>
            <a:spLocks noGrp="1"/>
          </p:cNvSpPr>
          <p:nvPr>
            <p:ph type="ftr" sz="quarter" idx="11"/>
          </p:nvPr>
        </p:nvSpPr>
        <p:spPr/>
        <p:txBody>
          <a:bodyPr/>
          <a:lstStyle/>
          <a:p>
            <a:pPr algn="r"/>
            <a:endParaRPr lang="en-US" dirty="0"/>
          </a:p>
        </p:txBody>
      </p:sp>
      <p:sp>
        <p:nvSpPr>
          <p:cNvPr id="4" name="Slide Number Placeholder 3"/>
          <p:cNvSpPr>
            <a:spLocks noGrp="1"/>
          </p:cNvSpPr>
          <p:nvPr>
            <p:ph type="sldNum" sz="quarter" idx="12"/>
          </p:nvPr>
        </p:nvSpPr>
        <p:spPr/>
        <p:txBody>
          <a:bodyPr/>
          <a:lstStyle/>
          <a:p>
            <a:fld id="{0CFEC368-1D7A-4F81-ABF6-AE0E36BAF64C}" type="slidenum">
              <a:rPr lang="en-US" smtClean="0"/>
              <a:pPr/>
              <a:t>‹Nº›</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457200" y="792080"/>
            <a:ext cx="2139696" cy="1261872"/>
          </a:xfrm>
        </p:spPr>
        <p:txBody>
          <a:bodyPr anchor="b">
            <a:noAutofit/>
          </a:bodyPr>
          <a:lstStyle>
            <a:lvl1pPr algn="l">
              <a:defRPr sz="2400" b="0"/>
            </a:lvl1pPr>
          </a:lstStyle>
          <a:p>
            <a:r>
              <a:rPr lang="es-ES_tradnl"/>
              <a:t>Clic para editar título</a:t>
            </a:r>
            <a:endParaRPr lang="en-US" dirty="0"/>
          </a:p>
        </p:txBody>
      </p:sp>
      <p:sp>
        <p:nvSpPr>
          <p:cNvPr id="3" name="Content Placeholder 2"/>
          <p:cNvSpPr>
            <a:spLocks noGrp="1"/>
          </p:cNvSpPr>
          <p:nvPr>
            <p:ph idx="1"/>
          </p:nvPr>
        </p:nvSpPr>
        <p:spPr>
          <a:xfrm>
            <a:off x="2971800" y="792080"/>
            <a:ext cx="5715000" cy="55778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lang="en-US" dirty="0"/>
          </a:p>
        </p:txBody>
      </p:sp>
      <p:sp>
        <p:nvSpPr>
          <p:cNvPr id="4" name="Text Placeholder 3"/>
          <p:cNvSpPr>
            <a:spLocks noGrp="1"/>
          </p:cNvSpPr>
          <p:nvPr>
            <p:ph type="body" sz="half" idx="2"/>
          </p:nvPr>
        </p:nvSpPr>
        <p:spPr>
          <a:xfrm>
            <a:off x="457201" y="2130552"/>
            <a:ext cx="2139696" cy="424361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_tradnl"/>
              <a:t>Haga clic para modificar el estilo de texto del patrón</a:t>
            </a:r>
          </a:p>
        </p:txBody>
      </p:sp>
      <p:sp>
        <p:nvSpPr>
          <p:cNvPr id="5" name="Date Placeholder 4"/>
          <p:cNvSpPr>
            <a:spLocks noGrp="1"/>
          </p:cNvSpPr>
          <p:nvPr>
            <p:ph type="dt" sz="half" idx="10"/>
          </p:nvPr>
        </p:nvSpPr>
        <p:spPr/>
        <p:txBody>
          <a:bodyPr/>
          <a:lstStyle/>
          <a:p>
            <a:fld id="{3FE976D3-5B7F-4300-ABED-C91F1B2AE209}" type="datetime2">
              <a:rPr lang="en-US" smtClean="0"/>
              <a:t>Wednesday, September 30, 2020</a:t>
            </a:fld>
            <a:endParaRPr lang="en-US"/>
          </a:p>
        </p:txBody>
      </p:sp>
      <p:sp>
        <p:nvSpPr>
          <p:cNvPr id="6" name="Footer Placeholder 5"/>
          <p:cNvSpPr>
            <a:spLocks noGrp="1"/>
          </p:cNvSpPr>
          <p:nvPr>
            <p:ph type="ftr" sz="quarter" idx="11"/>
          </p:nvPr>
        </p:nvSpPr>
        <p:spPr/>
        <p:txBody>
          <a:bodyPr/>
          <a:lstStyle/>
          <a:p>
            <a:pPr algn="r"/>
            <a:endParaRPr lang="en-US" dirty="0"/>
          </a:p>
        </p:txBody>
      </p:sp>
      <p:sp>
        <p:nvSpPr>
          <p:cNvPr id="7" name="Slide Number Placeholder 6"/>
          <p:cNvSpPr>
            <a:spLocks noGrp="1"/>
          </p:cNvSpPr>
          <p:nvPr>
            <p:ph type="sldNum" sz="quarter" idx="12"/>
          </p:nvPr>
        </p:nvSpPr>
        <p:spPr/>
        <p:txBody>
          <a:bodyPr/>
          <a:lstStyle/>
          <a:p>
            <a:fld id="{0CFEC368-1D7A-4F81-ABF6-AE0E36BAF64C}" type="slidenum">
              <a:rPr lang="en-US" smtClean="0"/>
              <a:pPr/>
              <a:t>‹Nº›</a:t>
            </a:fld>
            <a:endParaRPr lang="en-US"/>
          </a:p>
        </p:txBody>
      </p:sp>
      <p:cxnSp>
        <p:nvCxnSpPr>
          <p:cNvPr id="9" name="Straight Connector 8"/>
          <p:cNvCxnSpPr/>
          <p:nvPr/>
        </p:nvCxnSpPr>
        <p:spPr>
          <a:xfrm rot="5400000">
            <a:off x="-13116" y="3580206"/>
            <a:ext cx="557784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457200" y="792480"/>
            <a:ext cx="2142680" cy="1264920"/>
          </a:xfrm>
        </p:spPr>
        <p:txBody>
          <a:bodyPr anchor="b">
            <a:normAutofit/>
          </a:bodyPr>
          <a:lstStyle>
            <a:lvl1pPr algn="l">
              <a:defRPr sz="2400" b="0"/>
            </a:lvl1pPr>
          </a:lstStyle>
          <a:p>
            <a:r>
              <a:rPr lang="es-ES_tradnl"/>
              <a:t>Clic para editar título</a:t>
            </a:r>
            <a:endParaRPr lang="en-US" dirty="0"/>
          </a:p>
        </p:txBody>
      </p:sp>
      <p:sp>
        <p:nvSpPr>
          <p:cNvPr id="3" name="Picture Placeholder 2"/>
          <p:cNvSpPr>
            <a:spLocks noGrp="1"/>
          </p:cNvSpPr>
          <p:nvPr>
            <p:ph type="pic" idx="1"/>
          </p:nvPr>
        </p:nvSpPr>
        <p:spPr>
          <a:xfrm>
            <a:off x="2858610" y="838201"/>
            <a:ext cx="5904390" cy="5500456"/>
          </a:xfrm>
          <a:solidFill>
            <a:schemeClr val="bg2"/>
          </a:solidFill>
          <a:ln w="76200">
            <a:solidFill>
              <a:srgbClr val="FFFFFF"/>
            </a:solidFill>
            <a:miter lim="800000"/>
          </a:ln>
          <a:effectLst>
            <a:outerShdw blurRad="50800" dist="12700" dir="5400000" algn="t" rotWithShape="0">
              <a:prstClr val="black">
                <a:alpha val="59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_tradnl"/>
              <a:t>Arrastre la imagen al marcador de posición o haga clic en el icono para agregar</a:t>
            </a:r>
            <a:endParaRPr lang="en-US" dirty="0"/>
          </a:p>
        </p:txBody>
      </p:sp>
      <p:sp>
        <p:nvSpPr>
          <p:cNvPr id="4" name="Text Placeholder 3"/>
          <p:cNvSpPr>
            <a:spLocks noGrp="1"/>
          </p:cNvSpPr>
          <p:nvPr>
            <p:ph type="body" sz="half" idx="2"/>
          </p:nvPr>
        </p:nvSpPr>
        <p:spPr>
          <a:xfrm>
            <a:off x="457200" y="2133600"/>
            <a:ext cx="2139696" cy="424281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_tradnl"/>
              <a:t>Haga clic para modificar el estilo de texto del patrón</a:t>
            </a:r>
          </a:p>
        </p:txBody>
      </p:sp>
      <p:sp>
        <p:nvSpPr>
          <p:cNvPr id="5" name="Date Placeholder 4"/>
          <p:cNvSpPr>
            <a:spLocks noGrp="1"/>
          </p:cNvSpPr>
          <p:nvPr>
            <p:ph type="dt" sz="half" idx="10"/>
          </p:nvPr>
        </p:nvSpPr>
        <p:spPr/>
        <p:txBody>
          <a:bodyPr/>
          <a:lstStyle/>
          <a:p>
            <a:fld id="{EBDC1E59-17DD-41CE-97CA-624A472382D4}" type="datetime2">
              <a:rPr lang="en-US" smtClean="0"/>
              <a:t>Wednesday, September 30, 2020</a:t>
            </a:fld>
            <a:endParaRPr lang="en-US"/>
          </a:p>
        </p:txBody>
      </p:sp>
      <p:sp>
        <p:nvSpPr>
          <p:cNvPr id="6" name="Footer Placeholder 5"/>
          <p:cNvSpPr>
            <a:spLocks noGrp="1"/>
          </p:cNvSpPr>
          <p:nvPr>
            <p:ph type="ftr" sz="quarter" idx="11"/>
          </p:nvPr>
        </p:nvSpPr>
        <p:spPr/>
        <p:txBody>
          <a:bodyPr/>
          <a:lstStyle/>
          <a:p>
            <a:pPr algn="r"/>
            <a:endParaRPr lang="en-US" dirty="0"/>
          </a:p>
        </p:txBody>
      </p:sp>
      <p:sp>
        <p:nvSpPr>
          <p:cNvPr id="7" name="Slide Number Placeholder 6"/>
          <p:cNvSpPr>
            <a:spLocks noGrp="1"/>
          </p:cNvSpPr>
          <p:nvPr>
            <p:ph type="sldNum" sz="quarter" idx="12"/>
          </p:nvPr>
        </p:nvSpPr>
        <p:spPr/>
        <p:txBody>
          <a:bodyPr/>
          <a:lstStyle/>
          <a:p>
            <a:fld id="{0CFEC368-1D7A-4F81-ABF6-AE0E36BAF64C}" type="slidenum">
              <a:rPr lang="en-US" smtClean="0"/>
              <a:pPr/>
              <a:t>‹Nº›</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p:nvPr/>
        </p:nvSpPr>
        <p:spPr>
          <a:xfrm>
            <a:off x="0" y="220786"/>
            <a:ext cx="9144000" cy="2286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457200" y="533400"/>
            <a:ext cx="8229600" cy="990600"/>
          </a:xfrm>
          <a:prstGeom prst="rect">
            <a:avLst/>
          </a:prstGeom>
        </p:spPr>
        <p:txBody>
          <a:bodyPr vert="horz" lIns="91440" tIns="45720" rIns="91440" bIns="45720" rtlCol="0" anchor="ctr">
            <a:normAutofit/>
          </a:bodyPr>
          <a:lstStyle/>
          <a:p>
            <a:r>
              <a:rPr lang="es-ES_tradnl"/>
              <a:t>Clic para editar título</a:t>
            </a:r>
            <a:endParaRPr lang="en-US" dirty="0"/>
          </a:p>
        </p:txBody>
      </p:sp>
      <p:sp>
        <p:nvSpPr>
          <p:cNvPr id="3" name="Text Placeholder 2"/>
          <p:cNvSpPr>
            <a:spLocks noGrp="1"/>
          </p:cNvSpPr>
          <p:nvPr>
            <p:ph type="body" idx="1"/>
          </p:nvPr>
        </p:nvSpPr>
        <p:spPr>
          <a:xfrm>
            <a:off x="457200" y="1600200"/>
            <a:ext cx="8229600" cy="4876800"/>
          </a:xfrm>
          <a:prstGeom prst="rect">
            <a:avLst/>
          </a:prstGeom>
        </p:spPr>
        <p:txBody>
          <a:bodyPr vert="horz" lIns="91440" tIns="45720" rIns="91440" bIns="45720" rtlCol="0">
            <a:normAutofit/>
          </a:body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lang="en-US" dirty="0"/>
          </a:p>
        </p:txBody>
      </p:sp>
      <p:sp>
        <p:nvSpPr>
          <p:cNvPr id="7" name="Rectangle 6"/>
          <p:cNvSpPr/>
          <p:nvPr/>
        </p:nvSpPr>
        <p:spPr>
          <a:xfrm>
            <a:off x="0" y="0"/>
            <a:ext cx="9144000" cy="3657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2"/>
          </p:nvPr>
        </p:nvSpPr>
        <p:spPr>
          <a:xfrm>
            <a:off x="457200" y="18288"/>
            <a:ext cx="2895600" cy="329184"/>
          </a:xfrm>
          <a:prstGeom prst="rect">
            <a:avLst/>
          </a:prstGeom>
        </p:spPr>
        <p:txBody>
          <a:bodyPr vert="horz" lIns="91440" tIns="45720" rIns="91440" bIns="45720" rtlCol="0" anchor="ctr"/>
          <a:lstStyle>
            <a:lvl1pPr algn="l">
              <a:defRPr sz="1200">
                <a:solidFill>
                  <a:srgbClr val="FFFFFF"/>
                </a:solidFill>
              </a:defRPr>
            </a:lvl1pPr>
          </a:lstStyle>
          <a:p>
            <a:fld id="{A80CB818-7379-467D-8E76-EF9D9074A26C}" type="datetime2">
              <a:rPr lang="en-US" smtClean="0"/>
              <a:t>Wednesday, September 30, 2020</a:t>
            </a:fld>
            <a:endParaRPr lang="en-US" dirty="0"/>
          </a:p>
        </p:txBody>
      </p:sp>
      <p:sp>
        <p:nvSpPr>
          <p:cNvPr id="5" name="Footer Placeholder 4"/>
          <p:cNvSpPr>
            <a:spLocks noGrp="1"/>
          </p:cNvSpPr>
          <p:nvPr>
            <p:ph type="ftr" sz="quarter" idx="3"/>
          </p:nvPr>
        </p:nvSpPr>
        <p:spPr>
          <a:xfrm>
            <a:off x="3429000" y="18288"/>
            <a:ext cx="4114800" cy="329184"/>
          </a:xfrm>
          <a:prstGeom prst="rect">
            <a:avLst/>
          </a:prstGeom>
        </p:spPr>
        <p:txBody>
          <a:bodyPr vert="horz" lIns="91440" tIns="45720" rIns="91440" bIns="45720" rtlCol="0" anchor="ctr"/>
          <a:lstStyle>
            <a:lvl1pPr algn="ctr">
              <a:defRPr sz="1200">
                <a:solidFill>
                  <a:srgbClr val="FFFFFF"/>
                </a:solidFill>
              </a:defRPr>
            </a:lvl1pPr>
          </a:lstStyle>
          <a:p>
            <a:pPr algn="r"/>
            <a:endParaRPr lang="en-US" dirty="0"/>
          </a:p>
        </p:txBody>
      </p:sp>
      <p:sp>
        <p:nvSpPr>
          <p:cNvPr id="6" name="Slide Number Placeholder 5"/>
          <p:cNvSpPr>
            <a:spLocks noGrp="1"/>
          </p:cNvSpPr>
          <p:nvPr>
            <p:ph type="sldNum" sz="quarter" idx="4"/>
          </p:nvPr>
        </p:nvSpPr>
        <p:spPr>
          <a:xfrm>
            <a:off x="7620000" y="18288"/>
            <a:ext cx="1066800" cy="329184"/>
          </a:xfrm>
          <a:prstGeom prst="rect">
            <a:avLst/>
          </a:prstGeom>
        </p:spPr>
        <p:txBody>
          <a:bodyPr vert="horz" lIns="91440" tIns="45720" rIns="91440" bIns="45720" rtlCol="0" anchor="ctr"/>
          <a:lstStyle>
            <a:lvl1pPr algn="l">
              <a:defRPr sz="1400" b="1">
                <a:solidFill>
                  <a:srgbClr val="FFFFFF"/>
                </a:solidFill>
              </a:defRPr>
            </a:lvl1pPr>
          </a:lstStyle>
          <a:p>
            <a:fld id="{0CFEC368-1D7A-4F81-ABF6-AE0E36BAF64C}" type="slidenum">
              <a:rPr lang="en-US" smtClean="0"/>
              <a:pPr/>
              <a:t>‹Nº›</a:t>
            </a:fld>
            <a:endParaRPr lang="en-US" dirty="0"/>
          </a:p>
        </p:txBody>
      </p:sp>
    </p:spTree>
  </p:cSld>
  <p:clrMap bg1="lt1" tx1="dk1" bg2="lt2" tx2="dk2" accent1="accent1" accent2="accent2" accent3="accent3" accent4="accent4" accent5="accent5" accent6="accent6" hlink="hlink" folHlink="folHlink"/>
  <p:sldLayoutIdLst>
    <p:sldLayoutId id="2147483961" r:id="rId1"/>
    <p:sldLayoutId id="2147483962" r:id="rId2"/>
    <p:sldLayoutId id="2147483963" r:id="rId3"/>
    <p:sldLayoutId id="2147483964" r:id="rId4"/>
    <p:sldLayoutId id="2147483965" r:id="rId5"/>
    <p:sldLayoutId id="2147483966" r:id="rId6"/>
    <p:sldLayoutId id="2147483967" r:id="rId7"/>
    <p:sldLayoutId id="2147483968" r:id="rId8"/>
    <p:sldLayoutId id="2147483969" r:id="rId9"/>
    <p:sldLayoutId id="2147483970" r:id="rId10"/>
    <p:sldLayoutId id="2147483971" r:id="rId11"/>
  </p:sldLayoutIdLst>
  <p:hf sldNum="0" hdr="0" ftr="0" dt="0"/>
  <p:txStyles>
    <p:titleStyle>
      <a:lvl1pPr algn="l" defTabSz="914400" rtl="0" eaLnBrk="1" latinLnBrk="0" hangingPunct="1">
        <a:spcBef>
          <a:spcPct val="0"/>
        </a:spcBef>
        <a:buNone/>
        <a:defRPr sz="4000" kern="1200" spc="-100" baseline="0">
          <a:solidFill>
            <a:schemeClr val="tx2"/>
          </a:solidFill>
          <a:latin typeface="+mj-lt"/>
          <a:ea typeface="+mj-ea"/>
          <a:cs typeface="+mj-cs"/>
        </a:defRPr>
      </a:lvl1pPr>
    </p:titleStyle>
    <p:bodyStyle>
      <a:lvl1pPr marL="182880" indent="-182880" algn="l" defTabSz="914400" rtl="0" eaLnBrk="1" latinLnBrk="0" hangingPunct="1">
        <a:spcBef>
          <a:spcPct val="20000"/>
        </a:spcBef>
        <a:buClr>
          <a:schemeClr val="accent1"/>
        </a:buClr>
        <a:buSzPct val="85000"/>
        <a:buFont typeface="Arial" pitchFamily="34" charset="0"/>
        <a:buChar char="•"/>
        <a:defRPr sz="2400" kern="1200">
          <a:solidFill>
            <a:schemeClr val="tx1"/>
          </a:solidFill>
          <a:latin typeface="+mn-lt"/>
          <a:ea typeface="+mn-ea"/>
          <a:cs typeface="+mn-cs"/>
        </a:defRPr>
      </a:lvl1pPr>
      <a:lvl2pPr marL="457200" indent="-182880" algn="l" defTabSz="914400" rtl="0" eaLnBrk="1" latinLnBrk="0" hangingPunct="1">
        <a:spcBef>
          <a:spcPct val="20000"/>
        </a:spcBef>
        <a:buClr>
          <a:schemeClr val="accent1"/>
        </a:buClr>
        <a:buSzPct val="85000"/>
        <a:buFont typeface="Arial" pitchFamily="34" charset="0"/>
        <a:buChar char="•"/>
        <a:defRPr sz="2000" kern="1200">
          <a:solidFill>
            <a:schemeClr val="tx1"/>
          </a:solidFill>
          <a:latin typeface="+mn-lt"/>
          <a:ea typeface="+mn-ea"/>
          <a:cs typeface="+mn-cs"/>
        </a:defRPr>
      </a:lvl2pPr>
      <a:lvl3pPr marL="731520" indent="-182880" algn="l" defTabSz="914400" rtl="0" eaLnBrk="1" latinLnBrk="0" hangingPunct="1">
        <a:spcBef>
          <a:spcPct val="20000"/>
        </a:spcBef>
        <a:buClr>
          <a:schemeClr val="accent1"/>
        </a:buClr>
        <a:buSzPct val="90000"/>
        <a:buFont typeface="Arial" pitchFamily="34" charset="0"/>
        <a:buChar char="•"/>
        <a:defRPr sz="1800" kern="1200">
          <a:solidFill>
            <a:schemeClr val="tx1"/>
          </a:solidFill>
          <a:latin typeface="+mn-lt"/>
          <a:ea typeface="+mn-ea"/>
          <a:cs typeface="+mn-cs"/>
        </a:defRPr>
      </a:lvl3pPr>
      <a:lvl4pPr marL="1005840" indent="-182880" algn="l" defTabSz="914400" rtl="0" eaLnBrk="1" latinLnBrk="0" hangingPunct="1">
        <a:spcBef>
          <a:spcPct val="20000"/>
        </a:spcBef>
        <a:buClr>
          <a:schemeClr val="accent1"/>
        </a:buClr>
        <a:buFont typeface="Arial" pitchFamily="34" charset="0"/>
        <a:buChar char="•"/>
        <a:defRPr sz="1600" kern="1200">
          <a:solidFill>
            <a:schemeClr val="tx1"/>
          </a:solidFill>
          <a:latin typeface="+mn-lt"/>
          <a:ea typeface="+mn-ea"/>
          <a:cs typeface="+mn-cs"/>
        </a:defRPr>
      </a:lvl4pPr>
      <a:lvl5pPr marL="1188720" indent="-137160" algn="l" defTabSz="914400" rtl="0" eaLnBrk="1" latinLnBrk="0" hangingPunct="1">
        <a:spcBef>
          <a:spcPct val="20000"/>
        </a:spcBef>
        <a:buClr>
          <a:schemeClr val="accent1"/>
        </a:buClr>
        <a:buSzPct val="100000"/>
        <a:buFont typeface="Arial" pitchFamily="34" charset="0"/>
        <a:buChar char="•"/>
        <a:defRPr sz="1400" kern="1200" baseline="0">
          <a:solidFill>
            <a:schemeClr val="tx1"/>
          </a:solidFill>
          <a:latin typeface="+mn-lt"/>
          <a:ea typeface="+mn-ea"/>
          <a:cs typeface="+mn-cs"/>
        </a:defRPr>
      </a:lvl5pPr>
      <a:lvl6pPr marL="137160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dialnet.unirioja.es/descarga/articulo/4642061.pdf" TargetMode="External"/><Relationship Id="rId2" Type="http://schemas.openxmlformats.org/officeDocument/2006/relationships/hyperlink" Target="https://www.redalyc.org/pdf/410/41021705003.pdf"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p:txBody>
          <a:bodyPr/>
          <a:lstStyle/>
          <a:p>
            <a:r>
              <a:rPr lang="es-ES" sz="4400" dirty="0"/>
              <a:t>EL INTERACCIONISMO Y LA FENOMENOLOGÍA</a:t>
            </a:r>
          </a:p>
        </p:txBody>
      </p:sp>
      <p:sp>
        <p:nvSpPr>
          <p:cNvPr id="4" name="CuadroTexto 3"/>
          <p:cNvSpPr txBox="1"/>
          <p:nvPr/>
        </p:nvSpPr>
        <p:spPr>
          <a:xfrm>
            <a:off x="845428" y="4019176"/>
            <a:ext cx="7750840" cy="3046988"/>
          </a:xfrm>
          <a:prstGeom prst="rect">
            <a:avLst/>
          </a:prstGeom>
          <a:noFill/>
        </p:spPr>
        <p:txBody>
          <a:bodyPr wrap="none" rtlCol="0">
            <a:spAutoFit/>
          </a:bodyPr>
          <a:lstStyle/>
          <a:p>
            <a:r>
              <a:rPr lang="es-ES" sz="2400" dirty="0"/>
              <a:t>Dra. Juana E. Suárez Conejero</a:t>
            </a:r>
          </a:p>
          <a:p>
            <a:endParaRPr lang="es-ES" sz="2400" dirty="0"/>
          </a:p>
          <a:p>
            <a:r>
              <a:rPr lang="es-ES" sz="2400" dirty="0"/>
              <a:t>Lecturas comentadas</a:t>
            </a:r>
          </a:p>
          <a:p>
            <a:r>
              <a:rPr lang="es-MX" sz="2400" dirty="0">
                <a:hlinkClick r:id="rId2"/>
              </a:rPr>
              <a:t>https://www.redalyc.org/pdf/410/41021705003.pdf</a:t>
            </a:r>
            <a:endParaRPr lang="es-MX" sz="2400" dirty="0"/>
          </a:p>
          <a:p>
            <a:r>
              <a:rPr lang="es-MX" sz="2400" dirty="0">
                <a:hlinkClick r:id="rId3"/>
              </a:rPr>
              <a:t>https://dialnet.unirioja.es/descarga/articulo/4642061.pdf</a:t>
            </a:r>
            <a:endParaRPr lang="es-MX" sz="2400" dirty="0"/>
          </a:p>
          <a:p>
            <a:endParaRPr lang="es-MX" sz="2400" dirty="0"/>
          </a:p>
          <a:p>
            <a:endParaRPr lang="es-ES" sz="2400" dirty="0"/>
          </a:p>
          <a:p>
            <a:endParaRPr lang="es-ES" sz="2400" dirty="0"/>
          </a:p>
        </p:txBody>
      </p:sp>
    </p:spTree>
    <p:extLst>
      <p:ext uri="{BB962C8B-B14F-4D97-AF65-F5344CB8AC3E}">
        <p14:creationId xmlns:p14="http://schemas.microsoft.com/office/powerpoint/2010/main" val="388540180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233080" y="366057"/>
            <a:ext cx="8229600" cy="990600"/>
          </a:xfrm>
        </p:spPr>
        <p:txBody>
          <a:bodyPr/>
          <a:lstStyle/>
          <a:p>
            <a:r>
              <a:rPr lang="es-ES" dirty="0"/>
              <a:t>La Escuela de Chicago</a:t>
            </a:r>
          </a:p>
        </p:txBody>
      </p:sp>
      <p:sp>
        <p:nvSpPr>
          <p:cNvPr id="3" name="Marcador de contenido 2"/>
          <p:cNvSpPr>
            <a:spLocks noGrp="1"/>
          </p:cNvSpPr>
          <p:nvPr>
            <p:ph idx="1"/>
          </p:nvPr>
        </p:nvSpPr>
        <p:spPr>
          <a:xfrm>
            <a:off x="233080" y="1402973"/>
            <a:ext cx="8686801" cy="5317565"/>
          </a:xfrm>
        </p:spPr>
        <p:txBody>
          <a:bodyPr>
            <a:normAutofit lnSpcReduction="10000"/>
          </a:bodyPr>
          <a:lstStyle/>
          <a:p>
            <a:pPr marL="0" indent="0">
              <a:buNone/>
            </a:pPr>
            <a:r>
              <a:rPr lang="es-MX" dirty="0"/>
              <a:t>A Chicago, durante muchos años, inmigrantes de todas partes del mundo arribaron en masa. Alemanes, escandinavos, irlandeses, italianos, polacos, lituanos, checos, judíos de diferentes regiones de Europa y del norte de África. En 1900, más de la mitad de la población había nacido fuera de los Estados Unidos. </a:t>
            </a:r>
          </a:p>
          <a:p>
            <a:pPr marL="0" indent="0">
              <a:buNone/>
            </a:pPr>
            <a:endParaRPr lang="es-MX" dirty="0"/>
          </a:p>
          <a:p>
            <a:pPr marL="0" indent="0">
              <a:buNone/>
            </a:pPr>
            <a:r>
              <a:rPr lang="es-MX" dirty="0"/>
              <a:t>Chicago se convierte en una ciudad industrial, un centro importante de comercio con una bolsa próspera. Durante la primera mitad del siglo XX, refleja las características de una ciudad de enormes contrastes, por una parte una urbe proclive al desarrollo de la cultura y de la educación y por otra una ciudad donde se pueden resumir los grandes conflictos del cosmopolitismo.</a:t>
            </a:r>
          </a:p>
          <a:p>
            <a:pPr marL="0" indent="0">
              <a:buNone/>
            </a:pPr>
            <a:endParaRPr lang="es-ES" dirty="0"/>
          </a:p>
        </p:txBody>
      </p:sp>
    </p:spTree>
    <p:extLst>
      <p:ext uri="{BB962C8B-B14F-4D97-AF65-F5344CB8AC3E}">
        <p14:creationId xmlns:p14="http://schemas.microsoft.com/office/powerpoint/2010/main" val="389172689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233080" y="366057"/>
            <a:ext cx="8229600" cy="990600"/>
          </a:xfrm>
        </p:spPr>
        <p:txBody>
          <a:bodyPr/>
          <a:lstStyle/>
          <a:p>
            <a:r>
              <a:rPr lang="es-ES" dirty="0"/>
              <a:t>La Escuela de Chicago</a:t>
            </a:r>
          </a:p>
        </p:txBody>
      </p:sp>
      <p:sp>
        <p:nvSpPr>
          <p:cNvPr id="3" name="Marcador de contenido 2"/>
          <p:cNvSpPr>
            <a:spLocks noGrp="1"/>
          </p:cNvSpPr>
          <p:nvPr>
            <p:ph idx="1"/>
          </p:nvPr>
        </p:nvSpPr>
        <p:spPr>
          <a:xfrm>
            <a:off x="233080" y="1402973"/>
            <a:ext cx="8686801" cy="5317565"/>
          </a:xfrm>
        </p:spPr>
        <p:txBody>
          <a:bodyPr>
            <a:normAutofit/>
          </a:bodyPr>
          <a:lstStyle/>
          <a:p>
            <a:pPr marL="0" indent="0">
              <a:buNone/>
            </a:pPr>
            <a:r>
              <a:rPr lang="es-ES_tradnl" dirty="0"/>
              <a:t>La Universidad de Chicago tiene a William </a:t>
            </a:r>
            <a:r>
              <a:rPr lang="es-ES_tradnl" dirty="0" err="1"/>
              <a:t>Harper</a:t>
            </a:r>
            <a:r>
              <a:rPr lang="es-ES_tradnl" dirty="0"/>
              <a:t> como primer rector. </a:t>
            </a:r>
            <a:r>
              <a:rPr lang="es-MX" dirty="0"/>
              <a:t> </a:t>
            </a:r>
            <a:r>
              <a:rPr lang="es-ES_tradnl" dirty="0" err="1"/>
              <a:t>Harper</a:t>
            </a:r>
            <a:r>
              <a:rPr lang="es-ES_tradnl" dirty="0"/>
              <a:t>, de inmediato, le solicita al investigador Albión Small, fundar y dirigir el primer departamento de antropología y sociología que se crea en los Estados Unidos.</a:t>
            </a:r>
          </a:p>
          <a:p>
            <a:pPr marL="0" indent="0">
              <a:buNone/>
            </a:pPr>
            <a:endParaRPr lang="es-ES_tradnl" dirty="0"/>
          </a:p>
          <a:p>
            <a:pPr marL="0" indent="0">
              <a:buNone/>
            </a:pPr>
            <a:r>
              <a:rPr lang="es-MX" dirty="0"/>
              <a:t>Albión Small, asociado con G.Vincent, publica en 1894 un libro titulado “An Introduction to the Study of Society”, donde se consagran dos capítulos a la conducta empírica de la sociología.  Allí destaca la importancia del hábitat en las relaciones sociales y hace un llamado a los estudiantes, que realizan sus tesis doctorales para que observen las comunidades en las cuales viven, les llama a analizar este “mosaico de pequeños mundos,” a estudiar su historia.</a:t>
            </a:r>
          </a:p>
          <a:p>
            <a:pPr marL="0" indent="0">
              <a:buNone/>
            </a:pPr>
            <a:endParaRPr lang="es-MX" dirty="0"/>
          </a:p>
          <a:p>
            <a:pPr marL="0" indent="0">
              <a:buNone/>
            </a:pPr>
            <a:endParaRPr lang="es-ES" dirty="0"/>
          </a:p>
        </p:txBody>
      </p:sp>
    </p:spTree>
    <p:extLst>
      <p:ext uri="{BB962C8B-B14F-4D97-AF65-F5344CB8AC3E}">
        <p14:creationId xmlns:p14="http://schemas.microsoft.com/office/powerpoint/2010/main" val="10610098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233080" y="366057"/>
            <a:ext cx="8229600" cy="990600"/>
          </a:xfrm>
        </p:spPr>
        <p:txBody>
          <a:bodyPr/>
          <a:lstStyle/>
          <a:p>
            <a:r>
              <a:rPr lang="es-ES" dirty="0"/>
              <a:t>La Escuela de Chicago</a:t>
            </a:r>
          </a:p>
        </p:txBody>
      </p:sp>
      <p:sp>
        <p:nvSpPr>
          <p:cNvPr id="3" name="Marcador de contenido 2"/>
          <p:cNvSpPr>
            <a:spLocks noGrp="1"/>
          </p:cNvSpPr>
          <p:nvPr>
            <p:ph idx="1"/>
          </p:nvPr>
        </p:nvSpPr>
        <p:spPr>
          <a:xfrm>
            <a:off x="233080" y="1402973"/>
            <a:ext cx="8686801" cy="5317565"/>
          </a:xfrm>
        </p:spPr>
        <p:txBody>
          <a:bodyPr>
            <a:normAutofit/>
          </a:bodyPr>
          <a:lstStyle/>
          <a:p>
            <a:pPr marL="0" indent="0">
              <a:buNone/>
            </a:pPr>
            <a:r>
              <a:rPr lang="es-MX" dirty="0"/>
              <a:t>El Interaccionismo simbólico, que profundamente influye en la Escuela de Chicago, encuentra sus raíces en el Pragmatismo de John Dewey.</a:t>
            </a:r>
          </a:p>
          <a:p>
            <a:pPr marL="0" indent="0">
              <a:buNone/>
            </a:pPr>
            <a:endParaRPr lang="es-MX" dirty="0"/>
          </a:p>
          <a:p>
            <a:pPr marL="0" indent="0">
              <a:buNone/>
            </a:pPr>
            <a:r>
              <a:rPr lang="es-MX" dirty="0"/>
              <a:t>Según el Pragmatismo, la actividad humana debe ser considerada en tres dimensiones que están inseparablemente ligadas: lo biológico, lo psicológico y lo ético. </a:t>
            </a:r>
          </a:p>
          <a:p>
            <a:pPr marL="0" indent="0">
              <a:buNone/>
            </a:pPr>
            <a:endParaRPr lang="es-MX" dirty="0"/>
          </a:p>
          <a:p>
            <a:pPr marL="0" indent="0">
              <a:buNone/>
            </a:pPr>
            <a:r>
              <a:rPr lang="es-MX" dirty="0"/>
              <a:t>Cuando el individuo actúa tiene una singular carga de sentimientos, su vida diaria está acompañada por sentimientos.</a:t>
            </a:r>
          </a:p>
          <a:p>
            <a:pPr marL="0" indent="0">
              <a:buNone/>
            </a:pPr>
            <a:endParaRPr lang="es-MX" dirty="0"/>
          </a:p>
          <a:p>
            <a:pPr marL="0" indent="0">
              <a:buNone/>
            </a:pPr>
            <a:endParaRPr lang="es-ES" dirty="0"/>
          </a:p>
        </p:txBody>
      </p:sp>
    </p:spTree>
    <p:extLst>
      <p:ext uri="{BB962C8B-B14F-4D97-AF65-F5344CB8AC3E}">
        <p14:creationId xmlns:p14="http://schemas.microsoft.com/office/powerpoint/2010/main" val="347685516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233080" y="366057"/>
            <a:ext cx="8229600" cy="990600"/>
          </a:xfrm>
        </p:spPr>
        <p:txBody>
          <a:bodyPr/>
          <a:lstStyle/>
          <a:p>
            <a:r>
              <a:rPr lang="es-ES" dirty="0"/>
              <a:t>El interaccionismo simbólico</a:t>
            </a:r>
          </a:p>
        </p:txBody>
      </p:sp>
      <p:sp>
        <p:nvSpPr>
          <p:cNvPr id="3" name="Marcador de contenido 2"/>
          <p:cNvSpPr>
            <a:spLocks noGrp="1"/>
          </p:cNvSpPr>
          <p:nvPr>
            <p:ph idx="1"/>
          </p:nvPr>
        </p:nvSpPr>
        <p:spPr>
          <a:xfrm>
            <a:off x="233080" y="1402973"/>
            <a:ext cx="8686801" cy="5317565"/>
          </a:xfrm>
        </p:spPr>
        <p:txBody>
          <a:bodyPr>
            <a:normAutofit fontScale="92500" lnSpcReduction="10000"/>
          </a:bodyPr>
          <a:lstStyle/>
          <a:p>
            <a:pPr marL="0" indent="0">
              <a:buNone/>
            </a:pPr>
            <a:r>
              <a:rPr lang="es-MX" dirty="0"/>
              <a:t>Tiene como principales exponentes a George Herbert Mead y H. Blumer.</a:t>
            </a:r>
          </a:p>
          <a:p>
            <a:pPr marL="0" indent="0">
              <a:buNone/>
            </a:pPr>
            <a:endParaRPr lang="es-MX" dirty="0"/>
          </a:p>
          <a:p>
            <a:pPr marL="0" indent="0">
              <a:buNone/>
            </a:pPr>
            <a:r>
              <a:rPr lang="es-ES_tradnl" dirty="0"/>
              <a:t>Las significaciones sociales deben ser consideradas como producidas por las actividades interactivas de los actores. </a:t>
            </a:r>
            <a:endParaRPr lang="es-MX" dirty="0"/>
          </a:p>
          <a:p>
            <a:endParaRPr lang="es-MX" dirty="0"/>
          </a:p>
          <a:p>
            <a:pPr marL="0" indent="0">
              <a:buNone/>
            </a:pPr>
            <a:r>
              <a:rPr lang="es-ES_tradnl" dirty="0"/>
              <a:t>Lo que implica que el investigador que se propone comprender, interpretar y analizar las significaciones relacionadas con el fenómeno social producido por las</a:t>
            </a:r>
            <a:r>
              <a:rPr lang="es-MX" dirty="0"/>
              <a:t> </a:t>
            </a:r>
            <a:r>
              <a:rPr lang="es-ES_tradnl" dirty="0"/>
              <a:t>interrelaciones humanas, debe adoptar una metodología que promueva</a:t>
            </a:r>
            <a:r>
              <a:rPr lang="es-MX" dirty="0"/>
              <a:t> </a:t>
            </a:r>
            <a:r>
              <a:rPr lang="es-ES_tradnl" dirty="0"/>
              <a:t>este tipo de análisis. </a:t>
            </a:r>
            <a:endParaRPr lang="es-MX" dirty="0"/>
          </a:p>
          <a:p>
            <a:pPr marL="0" indent="0">
              <a:buNone/>
            </a:pPr>
            <a:r>
              <a:rPr lang="es-ES_tradnl" dirty="0"/>
              <a:t> </a:t>
            </a:r>
            <a:endParaRPr lang="es-MX" dirty="0"/>
          </a:p>
          <a:p>
            <a:pPr marL="0" indent="0">
              <a:buNone/>
            </a:pPr>
            <a:r>
              <a:rPr lang="es-ES_tradnl" dirty="0"/>
              <a:t>Es decir, el investigador no puede tener acceso al fenómeno social que se produce por intermedio de las interacciones de los actores si el mismo no participa en tanto que actor en el mundo que se propone estudiar.</a:t>
            </a:r>
            <a:endParaRPr lang="es-MX" dirty="0"/>
          </a:p>
          <a:p>
            <a:pPr marL="0" indent="0">
              <a:buNone/>
            </a:pPr>
            <a:endParaRPr lang="es-MX" dirty="0"/>
          </a:p>
          <a:p>
            <a:pPr marL="0" indent="0">
              <a:buNone/>
            </a:pPr>
            <a:endParaRPr lang="es-MX" dirty="0"/>
          </a:p>
          <a:p>
            <a:pPr marL="0" indent="0">
              <a:buNone/>
            </a:pPr>
            <a:endParaRPr lang="es-ES" dirty="0"/>
          </a:p>
        </p:txBody>
      </p:sp>
    </p:spTree>
    <p:extLst>
      <p:ext uri="{BB962C8B-B14F-4D97-AF65-F5344CB8AC3E}">
        <p14:creationId xmlns:p14="http://schemas.microsoft.com/office/powerpoint/2010/main" val="375849897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233080" y="366057"/>
            <a:ext cx="8229600" cy="990600"/>
          </a:xfrm>
        </p:spPr>
        <p:txBody>
          <a:bodyPr/>
          <a:lstStyle/>
          <a:p>
            <a:r>
              <a:rPr lang="es-ES" dirty="0"/>
              <a:t>El interaccionismo simbólico</a:t>
            </a:r>
          </a:p>
        </p:txBody>
      </p:sp>
      <p:sp>
        <p:nvSpPr>
          <p:cNvPr id="3" name="Marcador de contenido 2"/>
          <p:cNvSpPr>
            <a:spLocks noGrp="1"/>
          </p:cNvSpPr>
          <p:nvPr>
            <p:ph idx="1"/>
          </p:nvPr>
        </p:nvSpPr>
        <p:spPr>
          <a:xfrm>
            <a:off x="233080" y="1402973"/>
            <a:ext cx="8686801" cy="5317565"/>
          </a:xfrm>
        </p:spPr>
        <p:txBody>
          <a:bodyPr>
            <a:normAutofit fontScale="92500" lnSpcReduction="20000"/>
          </a:bodyPr>
          <a:lstStyle/>
          <a:p>
            <a:pPr marL="0" indent="0">
              <a:buNone/>
            </a:pPr>
            <a:r>
              <a:rPr lang="es-MX" dirty="0"/>
              <a:t>Las principales proposiciones del Interaccionismo Simbólico son: </a:t>
            </a:r>
          </a:p>
          <a:p>
            <a:pPr marL="0" indent="0">
              <a:buNone/>
            </a:pPr>
            <a:endParaRPr lang="es-MX" dirty="0"/>
          </a:p>
          <a:p>
            <a:pPr marL="0" indent="0">
              <a:buNone/>
            </a:pPr>
            <a:r>
              <a:rPr lang="es-MX" dirty="0"/>
              <a:t>1. Vivimos en un ambiente a la vez simbólico y físico. Nosotros construimos las significaciones del mundo con la ayuda de los símbolos. Los símbolos condicionan también nuestras acciones cotidianas. </a:t>
            </a:r>
          </a:p>
          <a:p>
            <a:pPr marL="0" indent="0">
              <a:buNone/>
            </a:pPr>
            <a:endParaRPr lang="es-MX" dirty="0"/>
          </a:p>
          <a:p>
            <a:pPr marL="0" indent="0">
              <a:buNone/>
            </a:pPr>
            <a:r>
              <a:rPr lang="es-MX" dirty="0"/>
              <a:t>2. Gracias a los símbolos tenemos la capacidad de tomar el lugar de otro (“el otro soy yo”) existe una interacción entre lo macro sociológico y el yo, el actor aprende a través de la interacción con los otros a construir su visión individual, simplemente porque compartimos con los otros los mismos símbolos. </a:t>
            </a:r>
          </a:p>
          <a:p>
            <a:pPr marL="0" indent="0">
              <a:buNone/>
            </a:pPr>
            <a:endParaRPr lang="es-MX" dirty="0"/>
          </a:p>
          <a:p>
            <a:pPr marL="0" indent="0">
              <a:buNone/>
            </a:pPr>
            <a:r>
              <a:rPr lang="es-MX" dirty="0"/>
              <a:t>3. Compartimos una cultura que es un conjunto elaborado de significaciones y de valores que orienta la mayor parte de las acciones y nos permite predecir significativamente el comportamiento de otros individuos.</a:t>
            </a:r>
          </a:p>
          <a:p>
            <a:pPr marL="0" indent="0">
              <a:buNone/>
            </a:pPr>
            <a:endParaRPr lang="es-MX" dirty="0"/>
          </a:p>
          <a:p>
            <a:pPr marL="0" indent="0">
              <a:buNone/>
            </a:pPr>
            <a:endParaRPr lang="es-MX" dirty="0"/>
          </a:p>
          <a:p>
            <a:pPr marL="0" indent="0">
              <a:buNone/>
            </a:pPr>
            <a:endParaRPr lang="es-ES" dirty="0"/>
          </a:p>
        </p:txBody>
      </p:sp>
    </p:spTree>
    <p:extLst>
      <p:ext uri="{BB962C8B-B14F-4D97-AF65-F5344CB8AC3E}">
        <p14:creationId xmlns:p14="http://schemas.microsoft.com/office/powerpoint/2010/main" val="61077325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233080" y="366057"/>
            <a:ext cx="8229600" cy="990600"/>
          </a:xfrm>
        </p:spPr>
        <p:txBody>
          <a:bodyPr/>
          <a:lstStyle/>
          <a:p>
            <a:r>
              <a:rPr lang="es-ES" dirty="0"/>
              <a:t>El interaccionismo simbólico</a:t>
            </a:r>
          </a:p>
        </p:txBody>
      </p:sp>
      <p:sp>
        <p:nvSpPr>
          <p:cNvPr id="3" name="Marcador de contenido 2"/>
          <p:cNvSpPr>
            <a:spLocks noGrp="1"/>
          </p:cNvSpPr>
          <p:nvPr>
            <p:ph idx="1"/>
          </p:nvPr>
        </p:nvSpPr>
        <p:spPr>
          <a:xfrm>
            <a:off x="233080" y="1402973"/>
            <a:ext cx="8686801" cy="5317565"/>
          </a:xfrm>
        </p:spPr>
        <p:txBody>
          <a:bodyPr>
            <a:normAutofit/>
          </a:bodyPr>
          <a:lstStyle/>
          <a:p>
            <a:pPr marL="0" indent="0">
              <a:buNone/>
            </a:pPr>
            <a:r>
              <a:rPr lang="es-MX" dirty="0"/>
              <a:t>El más importante legado el Interaccionismo Simbólico es que por primera vez en la historia de la sociología se le concede una posición teórica al actor social, en tanto que intérprete de la realidad que le rodea, y en consecuencia propone el uso de métodos de investigación que conceden prioridad a los puntos de vista de los actores. </a:t>
            </a:r>
          </a:p>
          <a:p>
            <a:pPr marL="0" indent="0">
              <a:buNone/>
            </a:pPr>
            <a:r>
              <a:rPr lang="es-MX" dirty="0"/>
              <a:t> </a:t>
            </a:r>
          </a:p>
          <a:p>
            <a:pPr marL="0" indent="0">
              <a:buNone/>
            </a:pPr>
            <a:r>
              <a:rPr lang="es-MX" dirty="0"/>
              <a:t>El objetivo del empleo de estos métodos, reside en el intento de dilucidar las significaciones que los mismos actores utilizan para construir su mundo social.</a:t>
            </a:r>
          </a:p>
          <a:p>
            <a:pPr marL="0" indent="0">
              <a:buNone/>
            </a:pPr>
            <a:endParaRPr lang="es-MX" dirty="0"/>
          </a:p>
          <a:p>
            <a:pPr marL="0" indent="0">
              <a:buNone/>
            </a:pPr>
            <a:endParaRPr lang="es-MX" dirty="0"/>
          </a:p>
          <a:p>
            <a:pPr marL="0" indent="0">
              <a:buNone/>
            </a:pPr>
            <a:endParaRPr lang="es-ES" dirty="0"/>
          </a:p>
        </p:txBody>
      </p:sp>
    </p:spTree>
    <p:extLst>
      <p:ext uri="{BB962C8B-B14F-4D97-AF65-F5344CB8AC3E}">
        <p14:creationId xmlns:p14="http://schemas.microsoft.com/office/powerpoint/2010/main" val="355294070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233080" y="366057"/>
            <a:ext cx="8229600" cy="990600"/>
          </a:xfrm>
        </p:spPr>
        <p:txBody>
          <a:bodyPr/>
          <a:lstStyle/>
          <a:p>
            <a:r>
              <a:rPr lang="es-ES" dirty="0"/>
              <a:t>El interaccionismo simbólico</a:t>
            </a:r>
          </a:p>
        </p:txBody>
      </p:sp>
      <p:sp>
        <p:nvSpPr>
          <p:cNvPr id="3" name="Marcador de contenido 2"/>
          <p:cNvSpPr>
            <a:spLocks noGrp="1"/>
          </p:cNvSpPr>
          <p:nvPr>
            <p:ph idx="1"/>
          </p:nvPr>
        </p:nvSpPr>
        <p:spPr>
          <a:xfrm>
            <a:off x="233080" y="1402973"/>
            <a:ext cx="8686801" cy="5317565"/>
          </a:xfrm>
        </p:spPr>
        <p:txBody>
          <a:bodyPr>
            <a:normAutofit lnSpcReduction="10000"/>
          </a:bodyPr>
          <a:lstStyle/>
          <a:p>
            <a:pPr marL="0" indent="0">
              <a:buNone/>
            </a:pPr>
            <a:r>
              <a:rPr lang="es-MX" dirty="0"/>
              <a:t>El Interaccionismo simbólico decae en los años 30 y toma su lugar el funcionalismo, sin embargo, durante los años 60 resurge este paradigma interpretativo, apoyado en las ideas de Husserl, Schutz, Cicourel, Garfinkel (etnometodología,) Blumer, Goffman, Sacks (análisis de la conversación) y muchos otros investigadores. </a:t>
            </a:r>
          </a:p>
          <a:p>
            <a:pPr marL="0" indent="0">
              <a:buNone/>
            </a:pPr>
            <a:endParaRPr lang="es-MX" dirty="0"/>
          </a:p>
          <a:p>
            <a:pPr marL="0" indent="0">
              <a:buNone/>
            </a:pPr>
            <a:r>
              <a:rPr lang="es-MX" dirty="0"/>
              <a:t>Se retoman la observación participante, las conversaciones informales, la entrevista en profundidad, el microanálisis, la historia de vida y los documentos personales entre otras alternativas, como instrumentos de recolección de la información necesaria para la interpretación, comprensión y explicación de la vida cotidiana para construir con la visión de los actores, la teoría que interpreta y explica el universo social. </a:t>
            </a:r>
          </a:p>
          <a:p>
            <a:pPr marL="0" indent="0">
              <a:buNone/>
            </a:pPr>
            <a:endParaRPr lang="es-MX" dirty="0"/>
          </a:p>
          <a:p>
            <a:pPr marL="0" indent="0">
              <a:buNone/>
            </a:pPr>
            <a:endParaRPr lang="es-MX" dirty="0"/>
          </a:p>
          <a:p>
            <a:pPr marL="0" indent="0">
              <a:buNone/>
            </a:pPr>
            <a:endParaRPr lang="es-ES" dirty="0"/>
          </a:p>
        </p:txBody>
      </p:sp>
    </p:spTree>
    <p:extLst>
      <p:ext uri="{BB962C8B-B14F-4D97-AF65-F5344CB8AC3E}">
        <p14:creationId xmlns:p14="http://schemas.microsoft.com/office/powerpoint/2010/main" val="357700094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233080" y="366057"/>
            <a:ext cx="8229600" cy="990600"/>
          </a:xfrm>
        </p:spPr>
        <p:txBody>
          <a:bodyPr/>
          <a:lstStyle/>
          <a:p>
            <a:r>
              <a:rPr lang="es-ES" dirty="0"/>
              <a:t>La fenomenología de Alfred </a:t>
            </a:r>
            <a:r>
              <a:rPr lang="es-MX" dirty="0"/>
              <a:t>Schutz</a:t>
            </a:r>
            <a:r>
              <a:rPr lang="es-ES" dirty="0"/>
              <a:t> </a:t>
            </a:r>
          </a:p>
        </p:txBody>
      </p:sp>
      <p:sp>
        <p:nvSpPr>
          <p:cNvPr id="3" name="Marcador de contenido 2"/>
          <p:cNvSpPr>
            <a:spLocks noGrp="1"/>
          </p:cNvSpPr>
          <p:nvPr>
            <p:ph idx="1"/>
          </p:nvPr>
        </p:nvSpPr>
        <p:spPr>
          <a:xfrm>
            <a:off x="233080" y="1402973"/>
            <a:ext cx="8686801" cy="5317565"/>
          </a:xfrm>
        </p:spPr>
        <p:txBody>
          <a:bodyPr>
            <a:normAutofit/>
          </a:bodyPr>
          <a:lstStyle/>
          <a:p>
            <a:pPr marL="0" lvl="0" indent="0" algn="just">
              <a:spcBef>
                <a:spcPts val="3000"/>
              </a:spcBef>
              <a:buClr>
                <a:schemeClr val="dk2"/>
              </a:buClr>
              <a:buSzPts val="1100"/>
              <a:buNone/>
            </a:pPr>
            <a:r>
              <a:rPr lang="es" dirty="0">
                <a:latin typeface="Arial" panose="020B0604020202020204" pitchFamily="34" charset="0"/>
                <a:ea typeface="Mali"/>
                <a:cs typeface="Arial" panose="020B0604020202020204" pitchFamily="34" charset="0"/>
                <a:sym typeface="Mali"/>
              </a:rPr>
              <a:t>Parte del concepto de acción social acuñado por Max Weber, y aplica a éste el concepto de significado de Husserl, dándole a la sociología un fundamento fenomenológico. </a:t>
            </a:r>
          </a:p>
          <a:p>
            <a:pPr marL="0" lvl="0" indent="0" algn="just">
              <a:spcBef>
                <a:spcPts val="3000"/>
              </a:spcBef>
              <a:buClr>
                <a:schemeClr val="dk2"/>
              </a:buClr>
              <a:buSzPts val="1100"/>
              <a:buNone/>
            </a:pPr>
            <a:r>
              <a:rPr lang="es" dirty="0">
                <a:latin typeface="Arial" panose="020B0604020202020204" pitchFamily="34" charset="0"/>
                <a:ea typeface="Mali"/>
                <a:cs typeface="Arial" panose="020B0604020202020204" pitchFamily="34" charset="0"/>
                <a:sym typeface="Mali"/>
              </a:rPr>
              <a:t>Considera que Weber definió vagamente el concepto de acción como conducta significativa, y no logró distinguir entre el significado de mi acción y el significado del otro, ni estableció diferencias entre significado y motivo.</a:t>
            </a:r>
          </a:p>
          <a:p>
            <a:pPr marL="0" lvl="0" indent="0" algn="just">
              <a:spcBef>
                <a:spcPts val="3000"/>
              </a:spcBef>
              <a:buClr>
                <a:schemeClr val="dk2"/>
              </a:buClr>
              <a:buSzPts val="1100"/>
              <a:buNone/>
            </a:pPr>
            <a:endParaRPr lang="es" dirty="0">
              <a:latin typeface="Mali"/>
              <a:ea typeface="Mali"/>
              <a:cs typeface="Mali"/>
              <a:sym typeface="Mali"/>
            </a:endParaRPr>
          </a:p>
          <a:p>
            <a:pPr marL="0" indent="0">
              <a:buNone/>
            </a:pPr>
            <a:endParaRPr lang="es-MX" dirty="0"/>
          </a:p>
          <a:p>
            <a:pPr marL="0" indent="0">
              <a:buNone/>
            </a:pPr>
            <a:endParaRPr lang="es-MX" dirty="0"/>
          </a:p>
          <a:p>
            <a:pPr marL="0" indent="0">
              <a:buNone/>
            </a:pPr>
            <a:endParaRPr lang="es-ES" dirty="0"/>
          </a:p>
        </p:txBody>
      </p:sp>
    </p:spTree>
    <p:extLst>
      <p:ext uri="{BB962C8B-B14F-4D97-AF65-F5344CB8AC3E}">
        <p14:creationId xmlns:p14="http://schemas.microsoft.com/office/powerpoint/2010/main" val="350178360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233080" y="366057"/>
            <a:ext cx="8229600" cy="990600"/>
          </a:xfrm>
        </p:spPr>
        <p:txBody>
          <a:bodyPr/>
          <a:lstStyle/>
          <a:p>
            <a:r>
              <a:rPr lang="es-ES" dirty="0"/>
              <a:t>La fenomenología de Alfred </a:t>
            </a:r>
            <a:r>
              <a:rPr lang="es-MX" dirty="0"/>
              <a:t>Schutz</a:t>
            </a:r>
            <a:r>
              <a:rPr lang="es-ES" dirty="0"/>
              <a:t> </a:t>
            </a:r>
          </a:p>
        </p:txBody>
      </p:sp>
      <p:sp>
        <p:nvSpPr>
          <p:cNvPr id="3" name="Marcador de contenido 2"/>
          <p:cNvSpPr>
            <a:spLocks noGrp="1"/>
          </p:cNvSpPr>
          <p:nvPr>
            <p:ph idx="1"/>
          </p:nvPr>
        </p:nvSpPr>
        <p:spPr>
          <a:xfrm>
            <a:off x="233080" y="1402973"/>
            <a:ext cx="8686801" cy="5317565"/>
          </a:xfrm>
        </p:spPr>
        <p:txBody>
          <a:bodyPr>
            <a:normAutofit lnSpcReduction="10000"/>
          </a:bodyPr>
          <a:lstStyle/>
          <a:p>
            <a:pPr marL="0" indent="0">
              <a:buNone/>
            </a:pPr>
            <a:r>
              <a:rPr lang="es-MX" dirty="0"/>
              <a:t>Pero primero recordemos “la vida cotidiana”.</a:t>
            </a:r>
          </a:p>
          <a:p>
            <a:pPr marL="0" indent="0">
              <a:buNone/>
            </a:pPr>
            <a:endParaRPr lang="es-MX" dirty="0"/>
          </a:p>
          <a:p>
            <a:pPr marL="0" indent="0">
              <a:buNone/>
            </a:pPr>
            <a:r>
              <a:rPr lang="es-MX" dirty="0"/>
              <a:t>Para Schutz hablar de vida cotidiana significa hablar de una multiplicidad de espacios sociales donde diariamente los sujetos configuran sus mundos de vida y a otros sujetos, y a su vez son configurados por éstos, en una relación dialéctica de mutua imbricación.</a:t>
            </a:r>
          </a:p>
          <a:p>
            <a:pPr marL="0" indent="0">
              <a:buNone/>
            </a:pPr>
            <a:endParaRPr lang="es-MX" dirty="0"/>
          </a:p>
          <a:p>
            <a:pPr marL="0" indent="0">
              <a:buNone/>
            </a:pPr>
            <a:r>
              <a:rPr lang="es-MX" dirty="0"/>
              <a:t>En estos espacios se construyen los propios sujetos, las identidades, los sentidos y las significaciones de la vida social. En la vida cotidiana se condensa la vida social. La sociedad sólo puede ser comprendida en su totalidad, en su dinámica evolutiva, cuando se está en condiciones de entender la vida cotidiana en su heterogeneidad universal.</a:t>
            </a:r>
          </a:p>
          <a:p>
            <a:pPr marL="0" indent="0">
              <a:buNone/>
            </a:pPr>
            <a:endParaRPr lang="es-MX" dirty="0"/>
          </a:p>
          <a:p>
            <a:pPr marL="0" indent="0">
              <a:buNone/>
            </a:pPr>
            <a:endParaRPr lang="es-MX" dirty="0"/>
          </a:p>
          <a:p>
            <a:pPr marL="0" indent="0">
              <a:buNone/>
            </a:pPr>
            <a:endParaRPr lang="es-MX" dirty="0"/>
          </a:p>
          <a:p>
            <a:pPr marL="0" indent="0">
              <a:buNone/>
            </a:pPr>
            <a:endParaRPr lang="es-MX" dirty="0"/>
          </a:p>
          <a:p>
            <a:pPr marL="0" indent="0">
              <a:buNone/>
            </a:pPr>
            <a:endParaRPr lang="es-MX" dirty="0"/>
          </a:p>
          <a:p>
            <a:pPr marL="0" indent="0">
              <a:buNone/>
            </a:pPr>
            <a:endParaRPr lang="es-MX" dirty="0"/>
          </a:p>
          <a:p>
            <a:pPr marL="0" lvl="0" indent="0">
              <a:buNone/>
            </a:pPr>
            <a:endParaRPr lang="es-MX" dirty="0"/>
          </a:p>
          <a:p>
            <a:pPr marL="0" indent="0">
              <a:buNone/>
            </a:pPr>
            <a:endParaRPr lang="es-MX" dirty="0"/>
          </a:p>
          <a:p>
            <a:pPr marL="0" indent="0">
              <a:buNone/>
            </a:pPr>
            <a:endParaRPr lang="es-ES" dirty="0"/>
          </a:p>
        </p:txBody>
      </p:sp>
    </p:spTree>
    <p:extLst>
      <p:ext uri="{BB962C8B-B14F-4D97-AF65-F5344CB8AC3E}">
        <p14:creationId xmlns:p14="http://schemas.microsoft.com/office/powerpoint/2010/main" val="197018296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233080" y="366057"/>
            <a:ext cx="8229600" cy="990600"/>
          </a:xfrm>
        </p:spPr>
        <p:txBody>
          <a:bodyPr/>
          <a:lstStyle/>
          <a:p>
            <a:r>
              <a:rPr lang="es-ES" dirty="0"/>
              <a:t>La fenomenología de Alfred </a:t>
            </a:r>
            <a:r>
              <a:rPr lang="es-MX" dirty="0"/>
              <a:t>Schutz</a:t>
            </a:r>
            <a:r>
              <a:rPr lang="es-ES" dirty="0"/>
              <a:t> </a:t>
            </a:r>
          </a:p>
        </p:txBody>
      </p:sp>
      <p:sp>
        <p:nvSpPr>
          <p:cNvPr id="3" name="Marcador de contenido 2"/>
          <p:cNvSpPr>
            <a:spLocks noGrp="1"/>
          </p:cNvSpPr>
          <p:nvPr>
            <p:ph idx="1"/>
          </p:nvPr>
        </p:nvSpPr>
        <p:spPr>
          <a:xfrm>
            <a:off x="233080" y="1402973"/>
            <a:ext cx="8686801" cy="5317565"/>
          </a:xfrm>
        </p:spPr>
        <p:txBody>
          <a:bodyPr>
            <a:normAutofit/>
          </a:bodyPr>
          <a:lstStyle/>
          <a:p>
            <a:pPr marL="0" indent="0">
              <a:buNone/>
            </a:pPr>
            <a:r>
              <a:rPr lang="es-ES_tradnl" dirty="0"/>
              <a:t>La vida cotidiana es el mundo de la experiencia, de lo que hacemos o nos pasa todos los días. Pero es, además, el mundo que comparto diariamente con otros y, por</a:t>
            </a:r>
            <a:r>
              <a:rPr lang="es-MX" dirty="0"/>
              <a:t> </a:t>
            </a:r>
            <a:r>
              <a:rPr lang="es-ES_tradnl" dirty="0"/>
              <a:t>lo tanto, es un mundo intersubjetivo. </a:t>
            </a:r>
          </a:p>
          <a:p>
            <a:pPr marL="0" indent="0">
              <a:buNone/>
            </a:pPr>
            <a:endParaRPr lang="es-ES_tradnl" dirty="0"/>
          </a:p>
          <a:p>
            <a:pPr marL="0" indent="0">
              <a:buNone/>
            </a:pPr>
            <a:r>
              <a:rPr lang="es-ES_tradnl" dirty="0"/>
              <a:t>En la vida cotidiana interactuamos y nos comunicamos con otros. Es el mundo del lenguaje, de los símbolos y significados que atribuimos a todo lo que nos rodea.</a:t>
            </a:r>
          </a:p>
          <a:p>
            <a:pPr marL="0" indent="0">
              <a:buNone/>
            </a:pPr>
            <a:endParaRPr lang="es-ES_tradnl" dirty="0"/>
          </a:p>
          <a:p>
            <a:pPr marL="0" indent="0">
              <a:buNone/>
            </a:pPr>
            <a:endParaRPr lang="es-ES_tradnl" dirty="0"/>
          </a:p>
          <a:p>
            <a:pPr marL="0" indent="0">
              <a:buNone/>
            </a:pPr>
            <a:endParaRPr lang="es-MX" dirty="0"/>
          </a:p>
          <a:p>
            <a:pPr marL="0" indent="0">
              <a:buNone/>
            </a:pPr>
            <a:endParaRPr lang="es-MX" dirty="0"/>
          </a:p>
          <a:p>
            <a:pPr marL="0" indent="0">
              <a:buNone/>
            </a:pPr>
            <a:endParaRPr lang="es-MX" dirty="0"/>
          </a:p>
          <a:p>
            <a:pPr marL="0" indent="0">
              <a:buNone/>
            </a:pPr>
            <a:endParaRPr lang="es-MX" dirty="0"/>
          </a:p>
          <a:p>
            <a:pPr marL="0" indent="0">
              <a:buNone/>
            </a:pPr>
            <a:endParaRPr lang="es-MX" dirty="0"/>
          </a:p>
          <a:p>
            <a:pPr marL="0" lvl="0" indent="0">
              <a:buNone/>
            </a:pPr>
            <a:endParaRPr lang="es-MX" dirty="0"/>
          </a:p>
          <a:p>
            <a:pPr marL="0" indent="0">
              <a:buNone/>
            </a:pPr>
            <a:endParaRPr lang="es-MX" dirty="0"/>
          </a:p>
          <a:p>
            <a:pPr marL="0" indent="0">
              <a:buNone/>
            </a:pPr>
            <a:endParaRPr lang="es-ES" dirty="0"/>
          </a:p>
        </p:txBody>
      </p:sp>
    </p:spTree>
    <p:extLst>
      <p:ext uri="{BB962C8B-B14F-4D97-AF65-F5344CB8AC3E}">
        <p14:creationId xmlns:p14="http://schemas.microsoft.com/office/powerpoint/2010/main" val="581873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a:t>Situando la fenomenología</a:t>
            </a:r>
          </a:p>
        </p:txBody>
      </p:sp>
      <p:sp>
        <p:nvSpPr>
          <p:cNvPr id="3" name="Marcador de contenido 2"/>
          <p:cNvSpPr>
            <a:spLocks noGrp="1"/>
          </p:cNvSpPr>
          <p:nvPr>
            <p:ph idx="1"/>
          </p:nvPr>
        </p:nvSpPr>
        <p:spPr>
          <a:xfrm>
            <a:off x="457200" y="1540435"/>
            <a:ext cx="8229600" cy="4876800"/>
          </a:xfrm>
        </p:spPr>
        <p:txBody>
          <a:bodyPr>
            <a:normAutofit/>
          </a:bodyPr>
          <a:lstStyle/>
          <a:p>
            <a:pPr marL="0" indent="0">
              <a:buNone/>
            </a:pPr>
            <a:endParaRPr lang="es-ES" dirty="0"/>
          </a:p>
          <a:p>
            <a:pPr marL="0" indent="0" algn="ctr">
              <a:buNone/>
            </a:pPr>
            <a:r>
              <a:rPr lang="es-MX" dirty="0"/>
              <a:t>POSITIVISMO</a:t>
            </a:r>
          </a:p>
          <a:p>
            <a:pPr marL="0" indent="0" algn="ctr">
              <a:buNone/>
            </a:pPr>
            <a:endParaRPr lang="es-MX" dirty="0"/>
          </a:p>
          <a:p>
            <a:pPr marL="0" indent="0" algn="ctr">
              <a:buNone/>
            </a:pPr>
            <a:r>
              <a:rPr lang="es-MX" dirty="0"/>
              <a:t>VS</a:t>
            </a:r>
          </a:p>
          <a:p>
            <a:pPr marL="0" indent="0" algn="ctr">
              <a:buNone/>
            </a:pPr>
            <a:endParaRPr lang="es-MX" dirty="0"/>
          </a:p>
          <a:p>
            <a:pPr marL="0" indent="0" algn="ctr">
              <a:buNone/>
            </a:pPr>
            <a:r>
              <a:rPr lang="es-MX" dirty="0"/>
              <a:t>FENOMENOLOGÍA</a:t>
            </a:r>
          </a:p>
          <a:p>
            <a:pPr marL="0" indent="0" algn="ctr">
              <a:buNone/>
            </a:pPr>
            <a:endParaRPr lang="es-MX" dirty="0"/>
          </a:p>
          <a:p>
            <a:pPr marL="0" indent="0" algn="ctr">
              <a:buNone/>
            </a:pPr>
            <a:r>
              <a:rPr lang="es-MX" dirty="0"/>
              <a:t>Como paradigmas interpretativos para la producción de conocimientos de lo social.</a:t>
            </a:r>
          </a:p>
          <a:p>
            <a:pPr marL="0" indent="0">
              <a:buNone/>
            </a:pPr>
            <a:endParaRPr lang="es-ES" dirty="0"/>
          </a:p>
        </p:txBody>
      </p:sp>
    </p:spTree>
    <p:extLst>
      <p:ext uri="{BB962C8B-B14F-4D97-AF65-F5344CB8AC3E}">
        <p14:creationId xmlns:p14="http://schemas.microsoft.com/office/powerpoint/2010/main" val="376574372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233080" y="366057"/>
            <a:ext cx="8229600" cy="990600"/>
          </a:xfrm>
        </p:spPr>
        <p:txBody>
          <a:bodyPr/>
          <a:lstStyle/>
          <a:p>
            <a:r>
              <a:rPr lang="es-ES" dirty="0"/>
              <a:t>La fenomenología de Alfred </a:t>
            </a:r>
            <a:r>
              <a:rPr lang="es-MX" dirty="0"/>
              <a:t>Schutz</a:t>
            </a:r>
            <a:r>
              <a:rPr lang="es-ES" dirty="0"/>
              <a:t> </a:t>
            </a:r>
          </a:p>
        </p:txBody>
      </p:sp>
      <p:sp>
        <p:nvSpPr>
          <p:cNvPr id="3" name="Marcador de contenido 2"/>
          <p:cNvSpPr>
            <a:spLocks noGrp="1"/>
          </p:cNvSpPr>
          <p:nvPr>
            <p:ph idx="1"/>
          </p:nvPr>
        </p:nvSpPr>
        <p:spPr>
          <a:xfrm>
            <a:off x="233080" y="1402973"/>
            <a:ext cx="8686801" cy="5317565"/>
          </a:xfrm>
        </p:spPr>
        <p:txBody>
          <a:bodyPr>
            <a:normAutofit/>
          </a:bodyPr>
          <a:lstStyle/>
          <a:p>
            <a:pPr marL="0" indent="0">
              <a:buNone/>
            </a:pPr>
            <a:r>
              <a:rPr lang="es-ES_tradnl" dirty="0">
                <a:latin typeface="Arial" panose="020B0604020202020204" pitchFamily="34" charset="0"/>
                <a:cs typeface="Arial" panose="020B0604020202020204" pitchFamily="34" charset="0"/>
              </a:rPr>
              <a:t>INTERSUBJETIVIDAD: La relación que se establece en la acción que provee de sentidos y significados a las acciones que cada uno de ellos realizan en el mundo de la vida cotidiana.</a:t>
            </a:r>
          </a:p>
          <a:p>
            <a:pPr marL="0" indent="0">
              <a:buNone/>
            </a:pPr>
            <a:endParaRPr lang="es-ES_tradnl" dirty="0">
              <a:latin typeface="Arial" panose="020B0604020202020204" pitchFamily="34" charset="0"/>
              <a:cs typeface="Arial" panose="020B0604020202020204" pitchFamily="34" charset="0"/>
            </a:endParaRPr>
          </a:p>
          <a:p>
            <a:pPr marL="0" indent="0">
              <a:buNone/>
            </a:pPr>
            <a:r>
              <a:rPr lang="es" dirty="0">
                <a:latin typeface="Arial" panose="020B0604020202020204" pitchFamily="34" charset="0"/>
                <a:ea typeface="Mali"/>
                <a:cs typeface="Arial" panose="020B0604020202020204" pitchFamily="34" charset="0"/>
                <a:sym typeface="Mali"/>
              </a:rPr>
              <a:t>Para Schutz toda acción es consciente, en tanto implica una intencionalidad. Primeramente define al significado como la mediación entre el mundo y el actor. Distinguiendo dos tipos de significado: mi significado y el significado del otro. </a:t>
            </a:r>
          </a:p>
          <a:p>
            <a:pPr marL="0" indent="0">
              <a:buNone/>
            </a:pPr>
            <a:endParaRPr lang="es-MX" dirty="0"/>
          </a:p>
          <a:p>
            <a:pPr marL="0" indent="0">
              <a:buNone/>
            </a:pPr>
            <a:endParaRPr lang="es-MX" dirty="0"/>
          </a:p>
          <a:p>
            <a:pPr marL="0" indent="0">
              <a:buNone/>
            </a:pPr>
            <a:endParaRPr lang="es-MX" dirty="0"/>
          </a:p>
          <a:p>
            <a:pPr marL="0" indent="0">
              <a:buNone/>
            </a:pPr>
            <a:endParaRPr lang="es-MX" dirty="0"/>
          </a:p>
          <a:p>
            <a:pPr marL="0" indent="0">
              <a:buNone/>
            </a:pPr>
            <a:endParaRPr lang="es-MX" dirty="0"/>
          </a:p>
          <a:p>
            <a:pPr marL="0" indent="0">
              <a:buNone/>
            </a:pPr>
            <a:endParaRPr lang="es-MX" dirty="0"/>
          </a:p>
          <a:p>
            <a:pPr marL="0" lvl="0" indent="0">
              <a:buNone/>
            </a:pPr>
            <a:endParaRPr lang="es-MX" dirty="0"/>
          </a:p>
          <a:p>
            <a:pPr marL="0" indent="0">
              <a:buNone/>
            </a:pPr>
            <a:endParaRPr lang="es-MX" dirty="0"/>
          </a:p>
          <a:p>
            <a:pPr marL="0" indent="0">
              <a:buNone/>
            </a:pPr>
            <a:endParaRPr lang="es-ES" dirty="0"/>
          </a:p>
        </p:txBody>
      </p:sp>
    </p:spTree>
    <p:extLst>
      <p:ext uri="{BB962C8B-B14F-4D97-AF65-F5344CB8AC3E}">
        <p14:creationId xmlns:p14="http://schemas.microsoft.com/office/powerpoint/2010/main" val="356873053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233080" y="366057"/>
            <a:ext cx="8229600" cy="990600"/>
          </a:xfrm>
        </p:spPr>
        <p:txBody>
          <a:bodyPr/>
          <a:lstStyle/>
          <a:p>
            <a:r>
              <a:rPr lang="es-ES" dirty="0"/>
              <a:t>La fenomenología de Alfred </a:t>
            </a:r>
            <a:r>
              <a:rPr lang="es-MX" dirty="0"/>
              <a:t>Schutz</a:t>
            </a:r>
            <a:r>
              <a:rPr lang="es-ES" dirty="0"/>
              <a:t> </a:t>
            </a:r>
          </a:p>
        </p:txBody>
      </p:sp>
      <p:sp>
        <p:nvSpPr>
          <p:cNvPr id="3" name="Marcador de contenido 2"/>
          <p:cNvSpPr>
            <a:spLocks noGrp="1"/>
          </p:cNvSpPr>
          <p:nvPr>
            <p:ph idx="1"/>
          </p:nvPr>
        </p:nvSpPr>
        <p:spPr>
          <a:xfrm>
            <a:off x="233080" y="1402973"/>
            <a:ext cx="8686801" cy="5317565"/>
          </a:xfrm>
        </p:spPr>
        <p:txBody>
          <a:bodyPr>
            <a:normAutofit lnSpcReduction="10000"/>
          </a:bodyPr>
          <a:lstStyle/>
          <a:p>
            <a:pPr marL="0" lvl="0" indent="0">
              <a:buNone/>
            </a:pPr>
            <a:r>
              <a:rPr lang="es" dirty="0">
                <a:latin typeface="Arial" panose="020B0604020202020204" pitchFamily="34" charset="0"/>
                <a:ea typeface="Mali"/>
                <a:cs typeface="Arial" panose="020B0604020202020204" pitchFamily="34" charset="0"/>
                <a:sym typeface="Mali"/>
              </a:rPr>
              <a:t>Schutz, al igual que Husserl, considera que los hechos no son realidades externas, sino objetos ideales, en tanto son construidos en nuestra conciencia. </a:t>
            </a:r>
          </a:p>
          <a:p>
            <a:pPr marL="0" lvl="0" indent="0">
              <a:buNone/>
            </a:pPr>
            <a:endParaRPr lang="es" dirty="0">
              <a:latin typeface="Arial" panose="020B0604020202020204" pitchFamily="34" charset="0"/>
              <a:ea typeface="Mali"/>
              <a:cs typeface="Arial" panose="020B0604020202020204" pitchFamily="34" charset="0"/>
              <a:sym typeface="Mali"/>
            </a:endParaRPr>
          </a:p>
          <a:p>
            <a:pPr marL="0" indent="0">
              <a:buNone/>
            </a:pPr>
            <a:r>
              <a:rPr lang="es-ES" dirty="0">
                <a:latin typeface="Arial" panose="020B0604020202020204" pitchFamily="34" charset="0"/>
                <a:cs typeface="Arial" panose="020B0604020202020204" pitchFamily="34" charset="0"/>
              </a:rPr>
              <a:t>El método fenomenológico, para </a:t>
            </a:r>
            <a:r>
              <a:rPr lang="es-ES" dirty="0" err="1">
                <a:latin typeface="Arial" panose="020B0604020202020204" pitchFamily="34" charset="0"/>
                <a:cs typeface="Arial" panose="020B0604020202020204" pitchFamily="34" charset="0"/>
              </a:rPr>
              <a:t>Shutz</a:t>
            </a:r>
            <a:r>
              <a:rPr lang="es-ES" dirty="0">
                <a:latin typeface="Arial" panose="020B0604020202020204" pitchFamily="34" charset="0"/>
                <a:cs typeface="Arial" panose="020B0604020202020204" pitchFamily="34" charset="0"/>
              </a:rPr>
              <a:t>, se interesa en ubicar, e interpretar fenómenos de la vida cotidiana. </a:t>
            </a:r>
            <a:r>
              <a:rPr lang="es-ES" u="sng" dirty="0">
                <a:latin typeface="Arial" panose="020B0604020202020204" pitchFamily="34" charset="0"/>
                <a:ea typeface="Mali"/>
                <a:cs typeface="Arial" panose="020B0604020202020204" pitchFamily="34" charset="0"/>
                <a:sym typeface="Mali"/>
              </a:rPr>
              <a:t>La perspectiva teórica es fundamental, porque interpretar fenómenos implica producir teoría sobre ellos.</a:t>
            </a:r>
          </a:p>
          <a:p>
            <a:pPr marL="0" indent="0">
              <a:buNone/>
            </a:pPr>
            <a:endParaRPr lang="es-ES" u="sng" dirty="0">
              <a:latin typeface="Arial" panose="020B0604020202020204" pitchFamily="34" charset="0"/>
              <a:ea typeface="Mali"/>
              <a:cs typeface="Arial" panose="020B0604020202020204" pitchFamily="34" charset="0"/>
              <a:sym typeface="Mali"/>
            </a:endParaRPr>
          </a:p>
          <a:p>
            <a:pPr marL="0" indent="0">
              <a:buNone/>
            </a:pPr>
            <a:r>
              <a:rPr lang="es-MX" dirty="0">
                <a:latin typeface="Arial" panose="020B0604020202020204" pitchFamily="34" charset="0"/>
                <a:cs typeface="Arial" panose="020B0604020202020204" pitchFamily="34" charset="0"/>
              </a:rPr>
              <a:t>Para comprender de mejor manera la realidad social, se requiere de marcos explicativos que den cuenta de aquellas estructuras que, aun cuando no se encuentran en el plano de lo inmediato, influyen o presionan en nuestra actuación cotidiana.</a:t>
            </a:r>
          </a:p>
          <a:p>
            <a:pPr marL="0" indent="0">
              <a:buNone/>
            </a:pPr>
            <a:endParaRPr lang="es" u="sng" dirty="0">
              <a:latin typeface="Mali"/>
              <a:ea typeface="Mali"/>
              <a:cs typeface="Mali"/>
              <a:sym typeface="Mali"/>
            </a:endParaRPr>
          </a:p>
          <a:p>
            <a:pPr marL="0" indent="0">
              <a:buNone/>
            </a:pPr>
            <a:endParaRPr lang="es-MX" dirty="0"/>
          </a:p>
          <a:p>
            <a:pPr marL="0" indent="0">
              <a:buNone/>
            </a:pPr>
            <a:endParaRPr lang="es-MX" dirty="0"/>
          </a:p>
          <a:p>
            <a:pPr marL="0" indent="0">
              <a:buNone/>
            </a:pPr>
            <a:endParaRPr lang="es-ES" dirty="0"/>
          </a:p>
        </p:txBody>
      </p:sp>
    </p:spTree>
    <p:extLst>
      <p:ext uri="{BB962C8B-B14F-4D97-AF65-F5344CB8AC3E}">
        <p14:creationId xmlns:p14="http://schemas.microsoft.com/office/powerpoint/2010/main" val="236951459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233080" y="366057"/>
            <a:ext cx="8229600" cy="990600"/>
          </a:xfrm>
        </p:spPr>
        <p:txBody>
          <a:bodyPr/>
          <a:lstStyle/>
          <a:p>
            <a:r>
              <a:rPr lang="es-ES" dirty="0"/>
              <a:t>La fenomenología de Alfred </a:t>
            </a:r>
            <a:r>
              <a:rPr lang="es-MX" dirty="0"/>
              <a:t>Schutz</a:t>
            </a:r>
            <a:r>
              <a:rPr lang="es-ES" dirty="0"/>
              <a:t> </a:t>
            </a:r>
          </a:p>
        </p:txBody>
      </p:sp>
      <p:sp>
        <p:nvSpPr>
          <p:cNvPr id="3" name="Marcador de contenido 2"/>
          <p:cNvSpPr>
            <a:spLocks noGrp="1"/>
          </p:cNvSpPr>
          <p:nvPr>
            <p:ph idx="1"/>
          </p:nvPr>
        </p:nvSpPr>
        <p:spPr>
          <a:xfrm>
            <a:off x="233080" y="1402973"/>
            <a:ext cx="8686801" cy="5317565"/>
          </a:xfrm>
        </p:spPr>
        <p:txBody>
          <a:bodyPr>
            <a:normAutofit/>
          </a:bodyPr>
          <a:lstStyle/>
          <a:p>
            <a:pPr marL="0" indent="0">
              <a:buNone/>
            </a:pPr>
            <a:r>
              <a:rPr lang="es-MX" dirty="0"/>
              <a:t>El reto de Schutz es encontrar una forma de acceder al mundo de los significados, los cuales no resultan directamente evidentes. Porque a lo que tenemos acceso es a las objetivaciones de significado que se hallan en el mundo externo.</a:t>
            </a:r>
          </a:p>
          <a:p>
            <a:pPr marL="68580" indent="0">
              <a:buNone/>
            </a:pPr>
            <a:endParaRPr lang="es-MX" dirty="0"/>
          </a:p>
          <a:p>
            <a:pPr marL="68580" indent="0">
              <a:buNone/>
            </a:pPr>
            <a:r>
              <a:rPr lang="es-MX" dirty="0"/>
              <a:t>La decodificación implica un proceso de sintetizar los signos y vincularlos con símbolos contenidos en la cultura. Ejemplo: hablar fuerte. </a:t>
            </a:r>
          </a:p>
          <a:p>
            <a:endParaRPr lang="es-MX" dirty="0"/>
          </a:p>
          <a:p>
            <a:pPr marL="0" indent="0">
              <a:buNone/>
            </a:pPr>
            <a:r>
              <a:rPr lang="es-MX" dirty="0"/>
              <a:t>El reto de la hermenéutica es comprender el sentido sin caer en la subjetividad. Para ello, es necesario que el científico social mantenga una actitud imparcial.</a:t>
            </a:r>
          </a:p>
          <a:p>
            <a:pPr marL="0" indent="0">
              <a:buNone/>
            </a:pPr>
            <a:endParaRPr lang="es-MX" dirty="0"/>
          </a:p>
          <a:p>
            <a:pPr marL="0" lvl="0" indent="0">
              <a:buNone/>
            </a:pPr>
            <a:endParaRPr lang="es-MX" dirty="0"/>
          </a:p>
          <a:p>
            <a:pPr marL="0" indent="0">
              <a:buNone/>
            </a:pPr>
            <a:endParaRPr lang="es-MX" dirty="0"/>
          </a:p>
          <a:p>
            <a:pPr marL="0" indent="0">
              <a:buNone/>
            </a:pPr>
            <a:endParaRPr lang="es-ES" dirty="0"/>
          </a:p>
        </p:txBody>
      </p:sp>
    </p:spTree>
    <p:extLst>
      <p:ext uri="{BB962C8B-B14F-4D97-AF65-F5344CB8AC3E}">
        <p14:creationId xmlns:p14="http://schemas.microsoft.com/office/powerpoint/2010/main" val="13385829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233080" y="366057"/>
            <a:ext cx="8229600" cy="990600"/>
          </a:xfrm>
        </p:spPr>
        <p:txBody>
          <a:bodyPr/>
          <a:lstStyle/>
          <a:p>
            <a:r>
              <a:rPr lang="es-ES" dirty="0"/>
              <a:t>La </a:t>
            </a:r>
            <a:r>
              <a:rPr lang="es-ES_tradnl" dirty="0"/>
              <a:t>fenomenología y la acción social</a:t>
            </a:r>
            <a:endParaRPr lang="es-ES" dirty="0"/>
          </a:p>
        </p:txBody>
      </p:sp>
      <p:sp>
        <p:nvSpPr>
          <p:cNvPr id="3" name="Marcador de contenido 2"/>
          <p:cNvSpPr>
            <a:spLocks noGrp="1"/>
          </p:cNvSpPr>
          <p:nvPr>
            <p:ph idx="1"/>
          </p:nvPr>
        </p:nvSpPr>
        <p:spPr>
          <a:xfrm>
            <a:off x="233080" y="1402973"/>
            <a:ext cx="8686801" cy="5317565"/>
          </a:xfrm>
        </p:spPr>
        <p:txBody>
          <a:bodyPr>
            <a:normAutofit lnSpcReduction="10000"/>
          </a:bodyPr>
          <a:lstStyle/>
          <a:p>
            <a:pPr marL="0" indent="0">
              <a:buNone/>
            </a:pPr>
            <a:r>
              <a:rPr lang="es-ES_tradnl" dirty="0"/>
              <a:t>La realidad social que abordamos los científicos sociales generalmente tiene que ver con la vida cotidiana de los sujetos.</a:t>
            </a:r>
            <a:endParaRPr lang="es-MX" dirty="0"/>
          </a:p>
          <a:p>
            <a:pPr marL="0" indent="0">
              <a:buNone/>
            </a:pPr>
            <a:r>
              <a:rPr lang="es-ES_tradnl" dirty="0"/>
              <a:t> </a:t>
            </a:r>
            <a:endParaRPr lang="es-MX" dirty="0"/>
          </a:p>
          <a:p>
            <a:pPr marL="0" indent="0">
              <a:buNone/>
            </a:pPr>
            <a:r>
              <a:rPr lang="es-MX" dirty="0"/>
              <a:t>A partir de la propuesta de Juan Omar Agüero y Silvana Noemí Martínez, debemos ocuparnos de cinco aspectos fundamentales de la vida social, sin que esto agote o subestime otras posibilidades de acción: </a:t>
            </a:r>
          </a:p>
          <a:p>
            <a:pPr marL="0" indent="0">
              <a:buNone/>
            </a:pPr>
            <a:r>
              <a:rPr lang="es-MX" dirty="0"/>
              <a:t> </a:t>
            </a:r>
          </a:p>
          <a:p>
            <a:pPr marL="0" indent="0">
              <a:buNone/>
            </a:pPr>
            <a:r>
              <a:rPr lang="es-MX" dirty="0"/>
              <a:t>1) construir espacios de libertad y resistencia</a:t>
            </a:r>
          </a:p>
          <a:p>
            <a:pPr marL="0" indent="0">
              <a:buNone/>
            </a:pPr>
            <a:r>
              <a:rPr lang="es-MX" dirty="0"/>
              <a:t>2) construir valor y autoestima</a:t>
            </a:r>
          </a:p>
          <a:p>
            <a:pPr marL="0" indent="0">
              <a:buNone/>
            </a:pPr>
            <a:r>
              <a:rPr lang="es-MX" dirty="0"/>
              <a:t>3) construir proyectos de vida e identidades</a:t>
            </a:r>
          </a:p>
          <a:p>
            <a:pPr marL="0" indent="0">
              <a:buNone/>
            </a:pPr>
            <a:r>
              <a:rPr lang="es-MX" dirty="0"/>
              <a:t>4) construir subjetividades y autonomías </a:t>
            </a:r>
          </a:p>
          <a:p>
            <a:pPr marL="0" indent="0">
              <a:buNone/>
            </a:pPr>
            <a:r>
              <a:rPr lang="es-MX" dirty="0"/>
              <a:t>5) construir intersubjetividades. </a:t>
            </a:r>
          </a:p>
          <a:p>
            <a:pPr marL="0" indent="0">
              <a:buNone/>
            </a:pPr>
            <a:endParaRPr lang="es-MX" dirty="0"/>
          </a:p>
          <a:p>
            <a:pPr marL="0" indent="0">
              <a:buNone/>
            </a:pPr>
            <a:endParaRPr lang="es-MX" dirty="0"/>
          </a:p>
          <a:p>
            <a:pPr marL="0" indent="0">
              <a:buNone/>
            </a:pPr>
            <a:endParaRPr lang="es-ES" dirty="0"/>
          </a:p>
        </p:txBody>
      </p:sp>
    </p:spTree>
    <p:extLst>
      <p:ext uri="{BB962C8B-B14F-4D97-AF65-F5344CB8AC3E}">
        <p14:creationId xmlns:p14="http://schemas.microsoft.com/office/powerpoint/2010/main" val="343830586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233080" y="366057"/>
            <a:ext cx="8229600" cy="990600"/>
          </a:xfrm>
        </p:spPr>
        <p:txBody>
          <a:bodyPr/>
          <a:lstStyle/>
          <a:p>
            <a:r>
              <a:rPr lang="es-ES" dirty="0"/>
              <a:t>La </a:t>
            </a:r>
            <a:r>
              <a:rPr lang="es-ES_tradnl" dirty="0"/>
              <a:t>fenomenología y la acción social</a:t>
            </a:r>
            <a:endParaRPr lang="es-ES" dirty="0"/>
          </a:p>
        </p:txBody>
      </p:sp>
      <p:sp>
        <p:nvSpPr>
          <p:cNvPr id="3" name="Marcador de contenido 2"/>
          <p:cNvSpPr>
            <a:spLocks noGrp="1"/>
          </p:cNvSpPr>
          <p:nvPr>
            <p:ph idx="1"/>
          </p:nvPr>
        </p:nvSpPr>
        <p:spPr>
          <a:xfrm>
            <a:off x="233080" y="1402973"/>
            <a:ext cx="8686801" cy="5317565"/>
          </a:xfrm>
        </p:spPr>
        <p:txBody>
          <a:bodyPr>
            <a:normAutofit lnSpcReduction="10000"/>
          </a:bodyPr>
          <a:lstStyle/>
          <a:p>
            <a:pPr marL="0" indent="0">
              <a:buNone/>
            </a:pPr>
            <a:r>
              <a:rPr lang="es-MX" dirty="0"/>
              <a:t>Esta construcción con los sujetos, debe darse a patir de un </a:t>
            </a:r>
            <a:r>
              <a:rPr lang="es-MX" u="sng" dirty="0"/>
              <a:t>proceso dialéctico de paridad</a:t>
            </a:r>
            <a:r>
              <a:rPr lang="es-MX" dirty="0"/>
              <a:t> en la acción social, por cuanto este término, utilizado sólo, puede implicar intromisión, direccionalidad, hacerse cargo del otro y, en definitiva, subestimarlo. </a:t>
            </a:r>
          </a:p>
          <a:p>
            <a:pPr marL="0" indent="0">
              <a:buNone/>
            </a:pPr>
            <a:r>
              <a:rPr lang="es-MX" dirty="0"/>
              <a:t> </a:t>
            </a:r>
          </a:p>
          <a:p>
            <a:pPr marL="0" indent="0">
              <a:buNone/>
            </a:pPr>
            <a:r>
              <a:rPr lang="es-MX" dirty="0"/>
              <a:t>“Paridad” significa de igual a igual, ubicarse en la misma posición que el otro, partir de su situación real y no del “otro” construido según la conveniencia político-ideológica del profesional. </a:t>
            </a:r>
          </a:p>
          <a:p>
            <a:pPr marL="0" indent="0">
              <a:buNone/>
            </a:pPr>
            <a:r>
              <a:rPr lang="es-MX" dirty="0"/>
              <a:t> </a:t>
            </a:r>
          </a:p>
          <a:p>
            <a:pPr marL="0" indent="0">
              <a:buNone/>
            </a:pPr>
            <a:r>
              <a:rPr lang="es-MX" dirty="0"/>
              <a:t>“Dialéctico” significa de ida y vuelta, que puede ser modificado, que es contradictorio porque admite lo contrario o lo diverso.</a:t>
            </a:r>
          </a:p>
          <a:p>
            <a:pPr marL="0" indent="0">
              <a:buNone/>
            </a:pPr>
            <a:endParaRPr lang="es-MX" dirty="0"/>
          </a:p>
          <a:p>
            <a:pPr marL="0" indent="0">
              <a:buNone/>
            </a:pPr>
            <a:endParaRPr lang="es-MX" dirty="0"/>
          </a:p>
          <a:p>
            <a:pPr marL="0" indent="0">
              <a:buNone/>
            </a:pPr>
            <a:endParaRPr lang="es-ES" dirty="0"/>
          </a:p>
        </p:txBody>
      </p:sp>
    </p:spTree>
    <p:extLst>
      <p:ext uri="{BB962C8B-B14F-4D97-AF65-F5344CB8AC3E}">
        <p14:creationId xmlns:p14="http://schemas.microsoft.com/office/powerpoint/2010/main" val="4119269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233080" y="366057"/>
            <a:ext cx="8229600" cy="990600"/>
          </a:xfrm>
        </p:spPr>
        <p:txBody>
          <a:bodyPr/>
          <a:lstStyle/>
          <a:p>
            <a:r>
              <a:rPr lang="es-ES" dirty="0"/>
              <a:t>La </a:t>
            </a:r>
            <a:r>
              <a:rPr lang="es-ES_tradnl" dirty="0"/>
              <a:t>fenomenología y la acción social</a:t>
            </a:r>
            <a:endParaRPr lang="es-ES" dirty="0"/>
          </a:p>
        </p:txBody>
      </p:sp>
      <p:sp>
        <p:nvSpPr>
          <p:cNvPr id="3" name="Marcador de contenido 2"/>
          <p:cNvSpPr>
            <a:spLocks noGrp="1"/>
          </p:cNvSpPr>
          <p:nvPr>
            <p:ph idx="1"/>
          </p:nvPr>
        </p:nvSpPr>
        <p:spPr>
          <a:xfrm>
            <a:off x="233080" y="1402973"/>
            <a:ext cx="8686801" cy="5317565"/>
          </a:xfrm>
        </p:spPr>
        <p:txBody>
          <a:bodyPr>
            <a:normAutofit/>
          </a:bodyPr>
          <a:lstStyle/>
          <a:p>
            <a:pPr marL="0" indent="0">
              <a:buNone/>
            </a:pPr>
            <a:r>
              <a:rPr lang="es-ES_tradnl" dirty="0"/>
              <a:t>Finalmente, no hay aplicación de la fenomenología sin interpretación teórica y, por tanto, generación de nuevos conocimientos. </a:t>
            </a:r>
          </a:p>
          <a:p>
            <a:pPr marL="0" indent="0">
              <a:buNone/>
            </a:pPr>
            <a:endParaRPr lang="es-ES_tradnl" dirty="0"/>
          </a:p>
          <a:p>
            <a:pPr marL="0" indent="0">
              <a:buNone/>
            </a:pPr>
            <a:r>
              <a:rPr lang="es-ES_tradnl" dirty="0"/>
              <a:t>La acción social tiene, y debe concluir, con marcos teóricos explicativos que constituyan nuevos conocimientos en trabajo social, lo que permitirá construir la dialéctica entre los saberes científicos y los saberes de acción que producimos.</a:t>
            </a:r>
            <a:endParaRPr lang="es-MX" dirty="0"/>
          </a:p>
          <a:p>
            <a:pPr marL="0" indent="0">
              <a:buNone/>
            </a:pPr>
            <a:endParaRPr lang="es-MX" dirty="0"/>
          </a:p>
          <a:p>
            <a:pPr marL="0" indent="0">
              <a:buNone/>
            </a:pPr>
            <a:endParaRPr lang="es-MX" dirty="0"/>
          </a:p>
          <a:p>
            <a:pPr marL="0" indent="0">
              <a:buNone/>
            </a:pPr>
            <a:endParaRPr lang="es-ES" dirty="0"/>
          </a:p>
        </p:txBody>
      </p:sp>
    </p:spTree>
    <p:extLst>
      <p:ext uri="{BB962C8B-B14F-4D97-AF65-F5344CB8AC3E}">
        <p14:creationId xmlns:p14="http://schemas.microsoft.com/office/powerpoint/2010/main" val="401783137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233079" y="366057"/>
            <a:ext cx="8686801" cy="990600"/>
          </a:xfrm>
        </p:spPr>
        <p:txBody>
          <a:bodyPr>
            <a:normAutofit fontScale="90000"/>
          </a:bodyPr>
          <a:lstStyle/>
          <a:p>
            <a:r>
              <a:rPr lang="es-ES_tradnl" dirty="0"/>
              <a:t>Cerrando </a:t>
            </a:r>
            <a:r>
              <a:rPr lang="mr-IN" dirty="0"/>
              <a:t>…</a:t>
            </a:r>
            <a:r>
              <a:rPr lang="es-ES_tradnl" dirty="0"/>
              <a:t> Una crítica a la fenomenología</a:t>
            </a:r>
            <a:endParaRPr lang="es-ES" dirty="0"/>
          </a:p>
        </p:txBody>
      </p:sp>
      <p:sp>
        <p:nvSpPr>
          <p:cNvPr id="3" name="Marcador de contenido 2"/>
          <p:cNvSpPr>
            <a:spLocks noGrp="1"/>
          </p:cNvSpPr>
          <p:nvPr>
            <p:ph idx="1"/>
          </p:nvPr>
        </p:nvSpPr>
        <p:spPr>
          <a:xfrm>
            <a:off x="233080" y="1402973"/>
            <a:ext cx="8686801" cy="5317565"/>
          </a:xfrm>
        </p:spPr>
        <p:txBody>
          <a:bodyPr>
            <a:normAutofit/>
          </a:bodyPr>
          <a:lstStyle/>
          <a:p>
            <a:pPr marL="0" indent="0">
              <a:buNone/>
            </a:pPr>
            <a:r>
              <a:rPr lang="es-ES_tradnl" dirty="0"/>
              <a:t>¿Y la estructura?</a:t>
            </a:r>
          </a:p>
          <a:p>
            <a:pPr marL="0" indent="0">
              <a:buNone/>
            </a:pPr>
            <a:endParaRPr lang="es-ES_tradnl" dirty="0"/>
          </a:p>
          <a:p>
            <a:pPr marL="0" indent="0">
              <a:buNone/>
            </a:pPr>
            <a:r>
              <a:rPr lang="es-ES_tradnl" dirty="0"/>
              <a:t>¿Y el cambio social?</a:t>
            </a:r>
          </a:p>
          <a:p>
            <a:pPr marL="0" indent="0">
              <a:buNone/>
            </a:pPr>
            <a:endParaRPr lang="es-ES_tradnl" dirty="0"/>
          </a:p>
          <a:p>
            <a:pPr marL="0" indent="0">
              <a:buNone/>
            </a:pPr>
            <a:r>
              <a:rPr lang="es-ES_tradnl" dirty="0"/>
              <a:t>¿Y las clases sociales?</a:t>
            </a:r>
          </a:p>
          <a:p>
            <a:pPr marL="0" indent="0">
              <a:buNone/>
            </a:pPr>
            <a:endParaRPr lang="es-ES_tradnl" dirty="0"/>
          </a:p>
          <a:p>
            <a:pPr marL="0" indent="0">
              <a:buNone/>
            </a:pPr>
            <a:r>
              <a:rPr lang="es-ES_tradnl" dirty="0"/>
              <a:t>¿Y la dominación?</a:t>
            </a:r>
          </a:p>
          <a:p>
            <a:pPr marL="0" indent="0">
              <a:buNone/>
            </a:pPr>
            <a:endParaRPr lang="es-ES_tradnl" dirty="0"/>
          </a:p>
          <a:p>
            <a:pPr marL="0" indent="0">
              <a:buNone/>
            </a:pPr>
            <a:r>
              <a:rPr lang="es-ES_tradnl" dirty="0"/>
              <a:t>¿Y el poder?</a:t>
            </a:r>
          </a:p>
          <a:p>
            <a:pPr marL="0" indent="0">
              <a:buNone/>
            </a:pPr>
            <a:endParaRPr lang="es-ES_tradnl" dirty="0"/>
          </a:p>
          <a:p>
            <a:pPr marL="0" indent="0">
              <a:buNone/>
            </a:pPr>
            <a:r>
              <a:rPr lang="es-ES_tradnl" dirty="0"/>
              <a:t>Debemos siempre preguntarnos hacia dónde vamos y qué buscamos transformar</a:t>
            </a:r>
            <a:r>
              <a:rPr lang="mr-IN" dirty="0"/>
              <a:t>…</a:t>
            </a:r>
            <a:endParaRPr lang="es-MX" dirty="0"/>
          </a:p>
          <a:p>
            <a:pPr marL="0" indent="0">
              <a:buNone/>
            </a:pPr>
            <a:endParaRPr lang="es-MX" dirty="0"/>
          </a:p>
          <a:p>
            <a:pPr marL="0" indent="0">
              <a:buNone/>
            </a:pPr>
            <a:endParaRPr lang="es-MX" dirty="0"/>
          </a:p>
          <a:p>
            <a:pPr marL="0" indent="0">
              <a:buNone/>
            </a:pPr>
            <a:endParaRPr lang="es-ES" dirty="0"/>
          </a:p>
        </p:txBody>
      </p:sp>
    </p:spTree>
    <p:extLst>
      <p:ext uri="{BB962C8B-B14F-4D97-AF65-F5344CB8AC3E}">
        <p14:creationId xmlns:p14="http://schemas.microsoft.com/office/powerpoint/2010/main" val="218978540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uadroTexto 3"/>
          <p:cNvSpPr txBox="1"/>
          <p:nvPr/>
        </p:nvSpPr>
        <p:spPr>
          <a:xfrm>
            <a:off x="4072722" y="4228353"/>
            <a:ext cx="2989220" cy="461665"/>
          </a:xfrm>
          <a:prstGeom prst="rect">
            <a:avLst/>
          </a:prstGeom>
          <a:noFill/>
        </p:spPr>
        <p:txBody>
          <a:bodyPr wrap="none" rtlCol="0">
            <a:spAutoFit/>
          </a:bodyPr>
          <a:lstStyle/>
          <a:p>
            <a:r>
              <a:rPr lang="es-ES" sz="2400" dirty="0"/>
              <a:t>MUCHAS GRACIAS</a:t>
            </a:r>
          </a:p>
        </p:txBody>
      </p:sp>
      <p:sp>
        <p:nvSpPr>
          <p:cNvPr id="6" name="Título 1">
            <a:extLst>
              <a:ext uri="{FF2B5EF4-FFF2-40B4-BE49-F238E27FC236}">
                <a16:creationId xmlns:a16="http://schemas.microsoft.com/office/drawing/2014/main" id="{4BF87351-CCA0-4647-B60C-9582197897CC}"/>
              </a:ext>
            </a:extLst>
          </p:cNvPr>
          <p:cNvSpPr txBox="1">
            <a:spLocks/>
          </p:cNvSpPr>
          <p:nvPr/>
        </p:nvSpPr>
        <p:spPr>
          <a:xfrm>
            <a:off x="838200" y="1524000"/>
            <a:ext cx="7848600" cy="1927225"/>
          </a:xfrm>
          <a:prstGeom prst="rect">
            <a:avLst/>
          </a:prstGeom>
        </p:spPr>
        <p:txBody>
          <a:bodyPr vert="horz" lIns="91440" tIns="45720" rIns="91440" bIns="45720" rtlCol="0" anchor="b">
            <a:noAutofit/>
          </a:bodyPr>
          <a:lstStyle>
            <a:lvl1pPr algn="l" defTabSz="914400" rtl="0" eaLnBrk="1" latinLnBrk="0" hangingPunct="1">
              <a:spcBef>
                <a:spcPct val="0"/>
              </a:spcBef>
              <a:buNone/>
              <a:defRPr sz="5400" kern="1200" cap="all" spc="-100" baseline="0">
                <a:solidFill>
                  <a:schemeClr val="tx2"/>
                </a:solidFill>
                <a:latin typeface="+mj-lt"/>
                <a:ea typeface="+mj-ea"/>
                <a:cs typeface="+mj-cs"/>
              </a:defRPr>
            </a:lvl1pPr>
          </a:lstStyle>
          <a:p>
            <a:r>
              <a:rPr lang="es-ES" sz="4400"/>
              <a:t>EL INTERACCIONISMO Y LA FENOMENOLOGÍA</a:t>
            </a:r>
            <a:endParaRPr lang="es-ES" sz="4400" dirty="0"/>
          </a:p>
        </p:txBody>
      </p:sp>
    </p:spTree>
    <p:extLst>
      <p:ext uri="{BB962C8B-B14F-4D97-AF65-F5344CB8AC3E}">
        <p14:creationId xmlns:p14="http://schemas.microsoft.com/office/powerpoint/2010/main" val="296899629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a:t>Los albores</a:t>
            </a:r>
          </a:p>
        </p:txBody>
      </p:sp>
      <p:sp>
        <p:nvSpPr>
          <p:cNvPr id="3" name="Marcador de contenido 2"/>
          <p:cNvSpPr>
            <a:spLocks noGrp="1"/>
          </p:cNvSpPr>
          <p:nvPr>
            <p:ph idx="1"/>
          </p:nvPr>
        </p:nvSpPr>
        <p:spPr>
          <a:xfrm>
            <a:off x="457200" y="1540435"/>
            <a:ext cx="8229600" cy="4876800"/>
          </a:xfrm>
        </p:spPr>
        <p:txBody>
          <a:bodyPr>
            <a:normAutofit/>
          </a:bodyPr>
          <a:lstStyle/>
          <a:p>
            <a:pPr marL="0" indent="0">
              <a:buNone/>
            </a:pPr>
            <a:endParaRPr lang="es-ES" dirty="0"/>
          </a:p>
          <a:p>
            <a:r>
              <a:rPr lang="es-MX" dirty="0"/>
              <a:t>Lewis Henry Morgan (1818-1881) - norteamericano</a:t>
            </a:r>
          </a:p>
          <a:p>
            <a:r>
              <a:rPr lang="es-MX" dirty="0"/>
              <a:t>Franz Boas (1858-1942) - alemán-norteamericano</a:t>
            </a:r>
          </a:p>
          <a:p>
            <a:r>
              <a:rPr lang="es-MX" dirty="0"/>
              <a:t>Bronislaw Malinowski (1884-1942) - británico-polaco</a:t>
            </a:r>
          </a:p>
          <a:p>
            <a:endParaRPr lang="es-MX" dirty="0"/>
          </a:p>
          <a:p>
            <a:pPr marL="0" indent="0">
              <a:buNone/>
            </a:pPr>
            <a:endParaRPr lang="es-ES" dirty="0"/>
          </a:p>
        </p:txBody>
      </p:sp>
      <p:pic>
        <p:nvPicPr>
          <p:cNvPr id="4" name="Imagen 3"/>
          <p:cNvPicPr/>
          <p:nvPr/>
        </p:nvPicPr>
        <p:blipFill>
          <a:blip r:embed="rId2">
            <a:extLst>
              <a:ext uri="{28A0092B-C50C-407E-A947-70E740481C1C}">
                <a14:useLocalDpi xmlns:a14="http://schemas.microsoft.com/office/drawing/2010/main" val="0"/>
              </a:ext>
            </a:extLst>
          </a:blip>
          <a:srcRect/>
          <a:stretch>
            <a:fillRect/>
          </a:stretch>
        </p:blipFill>
        <p:spPr bwMode="auto">
          <a:xfrm>
            <a:off x="770218" y="3741644"/>
            <a:ext cx="1919194" cy="2488826"/>
          </a:xfrm>
          <a:prstGeom prst="rect">
            <a:avLst/>
          </a:prstGeom>
          <a:noFill/>
          <a:ln>
            <a:noFill/>
          </a:ln>
        </p:spPr>
      </p:pic>
      <p:pic>
        <p:nvPicPr>
          <p:cNvPr id="5" name="Imagen 4"/>
          <p:cNvPicPr/>
          <p:nvPr/>
        </p:nvPicPr>
        <p:blipFill>
          <a:blip r:embed="rId3">
            <a:extLst>
              <a:ext uri="{28A0092B-C50C-407E-A947-70E740481C1C}">
                <a14:useLocalDpi xmlns:a14="http://schemas.microsoft.com/office/drawing/2010/main" val="0"/>
              </a:ext>
            </a:extLst>
          </a:blip>
          <a:srcRect/>
          <a:stretch>
            <a:fillRect/>
          </a:stretch>
        </p:blipFill>
        <p:spPr bwMode="auto">
          <a:xfrm>
            <a:off x="3321050" y="3741643"/>
            <a:ext cx="1983068" cy="2675591"/>
          </a:xfrm>
          <a:prstGeom prst="rect">
            <a:avLst/>
          </a:prstGeom>
          <a:noFill/>
          <a:ln>
            <a:noFill/>
          </a:ln>
        </p:spPr>
      </p:pic>
      <p:pic>
        <p:nvPicPr>
          <p:cNvPr id="6" name="Imagen 5"/>
          <p:cNvPicPr/>
          <p:nvPr/>
        </p:nvPicPr>
        <p:blipFill>
          <a:blip r:embed="rId4">
            <a:extLst>
              <a:ext uri="{28A0092B-C50C-407E-A947-70E740481C1C}">
                <a14:useLocalDpi xmlns:a14="http://schemas.microsoft.com/office/drawing/2010/main" val="0"/>
              </a:ext>
            </a:extLst>
          </a:blip>
          <a:srcRect/>
          <a:stretch>
            <a:fillRect/>
          </a:stretch>
        </p:blipFill>
        <p:spPr bwMode="auto">
          <a:xfrm>
            <a:off x="5778500" y="3847352"/>
            <a:ext cx="2483971" cy="2383118"/>
          </a:xfrm>
          <a:prstGeom prst="rect">
            <a:avLst/>
          </a:prstGeom>
          <a:noFill/>
          <a:ln>
            <a:noFill/>
          </a:ln>
        </p:spPr>
      </p:pic>
    </p:spTree>
    <p:extLst>
      <p:ext uri="{BB962C8B-B14F-4D97-AF65-F5344CB8AC3E}">
        <p14:creationId xmlns:p14="http://schemas.microsoft.com/office/powerpoint/2010/main" val="70721109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a:t>Los albores</a:t>
            </a:r>
          </a:p>
        </p:txBody>
      </p:sp>
      <p:sp>
        <p:nvSpPr>
          <p:cNvPr id="3" name="Marcador de contenido 2"/>
          <p:cNvSpPr>
            <a:spLocks noGrp="1"/>
          </p:cNvSpPr>
          <p:nvPr>
            <p:ph idx="1"/>
          </p:nvPr>
        </p:nvSpPr>
        <p:spPr>
          <a:xfrm>
            <a:off x="457200" y="1540435"/>
            <a:ext cx="8229600" cy="4876800"/>
          </a:xfrm>
        </p:spPr>
        <p:txBody>
          <a:bodyPr>
            <a:normAutofit/>
          </a:bodyPr>
          <a:lstStyle/>
          <a:p>
            <a:pPr marL="0" indent="0">
              <a:buNone/>
            </a:pPr>
            <a:endParaRPr lang="es-ES" dirty="0"/>
          </a:p>
          <a:p>
            <a:pPr marL="0" indent="0">
              <a:buNone/>
            </a:pPr>
            <a:r>
              <a:rPr lang="es-MX" dirty="0"/>
              <a:t>Lewis Henry Morgan</a:t>
            </a:r>
          </a:p>
          <a:p>
            <a:pPr marL="0" indent="0">
              <a:buNone/>
            </a:pPr>
            <a:endParaRPr lang="es-MX" dirty="0"/>
          </a:p>
          <a:p>
            <a:pPr marL="0" indent="0">
              <a:buNone/>
            </a:pPr>
            <a:r>
              <a:rPr lang="es-MX" dirty="0"/>
              <a:t>Hacia 1850, realiza un estudio sobre los indios iroqueses en Estados Unidos. Intentaba comprender la cultura de los primeros habitantes de Norteamérica. </a:t>
            </a:r>
          </a:p>
          <a:p>
            <a:pPr marL="0" indent="0">
              <a:buNone/>
            </a:pPr>
            <a:endParaRPr lang="es-MX" dirty="0"/>
          </a:p>
          <a:p>
            <a:pPr marL="0" indent="0">
              <a:buNone/>
            </a:pPr>
            <a:r>
              <a:rPr lang="es-MX" dirty="0"/>
              <a:t>El interés por el estudio de estas sociedades, va a motorizar muchas iniciativas que impulsan el desarrollo de nuevas expectativas y visiones, sobre cómo enfrentar las interrogantes que presenta la interacción del investigador con el objeto de la investigación.</a:t>
            </a:r>
          </a:p>
          <a:p>
            <a:pPr marL="0" indent="0">
              <a:buNone/>
            </a:pPr>
            <a:endParaRPr lang="es-ES" dirty="0"/>
          </a:p>
          <a:p>
            <a:pPr marL="0" indent="0">
              <a:buNone/>
            </a:pPr>
            <a:endParaRPr lang="es-ES" dirty="0"/>
          </a:p>
        </p:txBody>
      </p:sp>
    </p:spTree>
    <p:extLst>
      <p:ext uri="{BB962C8B-B14F-4D97-AF65-F5344CB8AC3E}">
        <p14:creationId xmlns:p14="http://schemas.microsoft.com/office/powerpoint/2010/main" val="251049839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233080" y="366057"/>
            <a:ext cx="8229600" cy="990600"/>
          </a:xfrm>
        </p:spPr>
        <p:txBody>
          <a:bodyPr/>
          <a:lstStyle/>
          <a:p>
            <a:r>
              <a:rPr lang="es-ES" dirty="0"/>
              <a:t>Los albores</a:t>
            </a:r>
          </a:p>
        </p:txBody>
      </p:sp>
      <p:sp>
        <p:nvSpPr>
          <p:cNvPr id="3" name="Marcador de contenido 2"/>
          <p:cNvSpPr>
            <a:spLocks noGrp="1"/>
          </p:cNvSpPr>
          <p:nvPr>
            <p:ph idx="1"/>
          </p:nvPr>
        </p:nvSpPr>
        <p:spPr>
          <a:xfrm>
            <a:off x="233080" y="1376081"/>
            <a:ext cx="8686801" cy="5317565"/>
          </a:xfrm>
        </p:spPr>
        <p:txBody>
          <a:bodyPr>
            <a:normAutofit lnSpcReduction="10000"/>
          </a:bodyPr>
          <a:lstStyle/>
          <a:p>
            <a:pPr marL="0" indent="0">
              <a:buNone/>
            </a:pPr>
            <a:r>
              <a:rPr lang="es-MX" dirty="0"/>
              <a:t>Franz Boas </a:t>
            </a:r>
          </a:p>
          <a:p>
            <a:pPr marL="0" indent="0">
              <a:buNone/>
            </a:pPr>
            <a:endParaRPr lang="es-MX" dirty="0"/>
          </a:p>
          <a:p>
            <a:pPr marL="0" indent="0">
              <a:buNone/>
            </a:pPr>
            <a:r>
              <a:rPr lang="es-MX" dirty="0"/>
              <a:t>A partir del análisis antropológico-cultural de las poblaciones amerindias, centra sus investigaciones en la transmisión y la reproducción de la cultura. </a:t>
            </a:r>
          </a:p>
          <a:p>
            <a:pPr marL="0" indent="0">
              <a:buNone/>
            </a:pPr>
            <a:endParaRPr lang="es-MX" dirty="0"/>
          </a:p>
          <a:p>
            <a:pPr marL="0" indent="0">
              <a:buNone/>
            </a:pPr>
            <a:r>
              <a:rPr lang="es-MX" dirty="0"/>
              <a:t>Esta aproximación va a permitir que la antropología americana aborde procesos sociales que atañen, no solamente a las sociedades primitivas, sino también se proponga el análisis de la enorme diversidad de la población de los Estados Unidos. </a:t>
            </a:r>
          </a:p>
          <a:p>
            <a:pPr marL="0" indent="0">
              <a:buNone/>
            </a:pPr>
            <a:endParaRPr lang="es-MX" dirty="0"/>
          </a:p>
          <a:p>
            <a:pPr marL="0" indent="0">
              <a:buNone/>
            </a:pPr>
            <a:r>
              <a:rPr lang="es-MX" dirty="0"/>
              <a:t>Se convierten en objeto de estudio, por ejemplo, la cultura de las comunidades de origen europeo, las latinoamericanas y las afro americanas, etc.</a:t>
            </a:r>
          </a:p>
          <a:p>
            <a:pPr marL="0" indent="0">
              <a:buNone/>
            </a:pPr>
            <a:endParaRPr lang="es-ES" dirty="0"/>
          </a:p>
          <a:p>
            <a:pPr marL="0" indent="0">
              <a:buNone/>
            </a:pPr>
            <a:endParaRPr lang="es-ES" dirty="0"/>
          </a:p>
        </p:txBody>
      </p:sp>
    </p:spTree>
    <p:extLst>
      <p:ext uri="{BB962C8B-B14F-4D97-AF65-F5344CB8AC3E}">
        <p14:creationId xmlns:p14="http://schemas.microsoft.com/office/powerpoint/2010/main" val="82749431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233080" y="366057"/>
            <a:ext cx="8229600" cy="990600"/>
          </a:xfrm>
        </p:spPr>
        <p:txBody>
          <a:bodyPr/>
          <a:lstStyle/>
          <a:p>
            <a:r>
              <a:rPr lang="es-ES" dirty="0"/>
              <a:t>Los albores</a:t>
            </a:r>
          </a:p>
        </p:txBody>
      </p:sp>
      <p:sp>
        <p:nvSpPr>
          <p:cNvPr id="3" name="Marcador de contenido 2"/>
          <p:cNvSpPr>
            <a:spLocks noGrp="1"/>
          </p:cNvSpPr>
          <p:nvPr>
            <p:ph idx="1"/>
          </p:nvPr>
        </p:nvSpPr>
        <p:spPr>
          <a:xfrm>
            <a:off x="233080" y="1376081"/>
            <a:ext cx="8686801" cy="5317565"/>
          </a:xfrm>
        </p:spPr>
        <p:txBody>
          <a:bodyPr>
            <a:normAutofit/>
          </a:bodyPr>
          <a:lstStyle/>
          <a:p>
            <a:pPr marL="0" indent="0">
              <a:buNone/>
            </a:pPr>
            <a:r>
              <a:rPr lang="es-MX" dirty="0"/>
              <a:t>Bronislaw Malinowski </a:t>
            </a:r>
          </a:p>
          <a:p>
            <a:pPr marL="0" indent="0">
              <a:buNone/>
            </a:pPr>
            <a:endParaRPr lang="es-MX" dirty="0"/>
          </a:p>
          <a:p>
            <a:pPr marL="0" indent="0">
              <a:buNone/>
            </a:pPr>
            <a:r>
              <a:rPr lang="es-MX" dirty="0"/>
              <a:t>Promueve un impulso singular a los métodos etnográficos luego de una larga estadía (1914-1918) en la Polinesia. </a:t>
            </a:r>
          </a:p>
          <a:p>
            <a:pPr marL="0" indent="0">
              <a:buNone/>
            </a:pPr>
            <a:endParaRPr lang="es-MX" dirty="0"/>
          </a:p>
          <a:p>
            <a:pPr marL="0" indent="0">
              <a:buNone/>
            </a:pPr>
            <a:r>
              <a:rPr lang="es-MX" dirty="0"/>
              <a:t>Describe el método utilizado en sus investigaciones en la introducción de su obra: Argonautas del pacífico occidental. Señala, que para realizar estudios etnológicos donde el investigador interactúa con la sociedad objeto de la investigación </a:t>
            </a:r>
            <a:r>
              <a:rPr lang="es-MX" u="sng" dirty="0"/>
              <a:t>es indispensable vivir entre ellos durante un lapso significativo, aprender su lengua y compartir algunas de sus actividades cotidianas. </a:t>
            </a:r>
          </a:p>
          <a:p>
            <a:pPr marL="0" indent="0">
              <a:buNone/>
            </a:pPr>
            <a:endParaRPr lang="es-MX" dirty="0"/>
          </a:p>
          <a:p>
            <a:pPr marL="0" indent="0">
              <a:buNone/>
            </a:pPr>
            <a:endParaRPr lang="es-ES" dirty="0"/>
          </a:p>
        </p:txBody>
      </p:sp>
    </p:spTree>
    <p:extLst>
      <p:ext uri="{BB962C8B-B14F-4D97-AF65-F5344CB8AC3E}">
        <p14:creationId xmlns:p14="http://schemas.microsoft.com/office/powerpoint/2010/main" val="212973265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233080" y="366057"/>
            <a:ext cx="8229600" cy="990600"/>
          </a:xfrm>
        </p:spPr>
        <p:txBody>
          <a:bodyPr/>
          <a:lstStyle/>
          <a:p>
            <a:r>
              <a:rPr lang="es-ES" dirty="0"/>
              <a:t>La observación participante</a:t>
            </a:r>
          </a:p>
        </p:txBody>
      </p:sp>
      <p:sp>
        <p:nvSpPr>
          <p:cNvPr id="3" name="Marcador de contenido 2"/>
          <p:cNvSpPr>
            <a:spLocks noGrp="1"/>
          </p:cNvSpPr>
          <p:nvPr>
            <p:ph idx="1"/>
          </p:nvPr>
        </p:nvSpPr>
        <p:spPr>
          <a:xfrm>
            <a:off x="233080" y="1402973"/>
            <a:ext cx="8686801" cy="5317565"/>
          </a:xfrm>
        </p:spPr>
        <p:txBody>
          <a:bodyPr>
            <a:normAutofit/>
          </a:bodyPr>
          <a:lstStyle/>
          <a:p>
            <a:pPr marL="0" indent="0">
              <a:buNone/>
            </a:pPr>
            <a:r>
              <a:rPr lang="es-MX" dirty="0"/>
              <a:t>Más tarde a esta perspectiva metodológica se le señalará con los términos de </a:t>
            </a:r>
            <a:r>
              <a:rPr lang="es-MX" u="sng" dirty="0"/>
              <a:t>observación participante</a:t>
            </a:r>
            <a:r>
              <a:rPr lang="es-MX" dirty="0"/>
              <a:t>, aunque Malinowski  no haya utilizado esta expresión. </a:t>
            </a:r>
          </a:p>
          <a:p>
            <a:pPr marL="0" indent="0">
              <a:buNone/>
            </a:pPr>
            <a:endParaRPr lang="es-MX" dirty="0"/>
          </a:p>
          <a:p>
            <a:pPr marL="0" indent="0">
              <a:buNone/>
            </a:pPr>
            <a:r>
              <a:rPr lang="es-MX" dirty="0"/>
              <a:t>A partir de este tipo de práctica metodológica, el investigador social comienza a promover su inmersión en la población estudiada. Su acción como observador le ubica en el centro del objeto de estudio, proporcionándole una visión multidimensional de la realidad. </a:t>
            </a:r>
          </a:p>
          <a:p>
            <a:pPr marL="0" indent="0">
              <a:buNone/>
            </a:pPr>
            <a:endParaRPr lang="es-MX" dirty="0"/>
          </a:p>
          <a:p>
            <a:pPr marL="0" indent="0">
              <a:buNone/>
            </a:pPr>
            <a:r>
              <a:rPr lang="es-MX" dirty="0"/>
              <a:t>Progresivamente el diario de la investigación, los cuadernos de notas y las guías de observación se convierten en instrumentos esenciales.</a:t>
            </a:r>
          </a:p>
          <a:p>
            <a:pPr marL="0" indent="0">
              <a:buNone/>
            </a:pPr>
            <a:endParaRPr lang="es-ES" dirty="0"/>
          </a:p>
        </p:txBody>
      </p:sp>
    </p:spTree>
    <p:extLst>
      <p:ext uri="{BB962C8B-B14F-4D97-AF65-F5344CB8AC3E}">
        <p14:creationId xmlns:p14="http://schemas.microsoft.com/office/powerpoint/2010/main" val="340067469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a:t>El método antropológico</a:t>
            </a:r>
          </a:p>
        </p:txBody>
      </p:sp>
      <p:sp>
        <p:nvSpPr>
          <p:cNvPr id="3" name="Marcador de contenido 2"/>
          <p:cNvSpPr>
            <a:spLocks noGrp="1"/>
          </p:cNvSpPr>
          <p:nvPr>
            <p:ph idx="1"/>
          </p:nvPr>
        </p:nvSpPr>
        <p:spPr>
          <a:xfrm>
            <a:off x="457199" y="1540434"/>
            <a:ext cx="8358095" cy="5093447"/>
          </a:xfrm>
        </p:spPr>
        <p:txBody>
          <a:bodyPr>
            <a:noAutofit/>
          </a:bodyPr>
          <a:lstStyle/>
          <a:p>
            <a:pPr marL="0" indent="0">
              <a:buNone/>
            </a:pPr>
            <a:r>
              <a:rPr lang="es-MX" dirty="0"/>
              <a:t>ESTOS PENSADORES SE CARACTERIZAN POR INVESTIGACIONES VINCULADAS A LA ANTROPOLOGÍA</a:t>
            </a:r>
          </a:p>
          <a:p>
            <a:pPr marL="0" indent="0">
              <a:buNone/>
            </a:pPr>
            <a:endParaRPr lang="es-MX" dirty="0"/>
          </a:p>
          <a:p>
            <a:r>
              <a:rPr lang="es-MX" dirty="0"/>
              <a:t>Etnología - estudio sistemático de los hechos tal y como aparecen. Se trata de la búsqueda del fenómeno social para describirlo, interpretarlo y comprenderlo. </a:t>
            </a:r>
          </a:p>
          <a:p>
            <a:endParaRPr lang="es-MX" dirty="0"/>
          </a:p>
          <a:p>
            <a:r>
              <a:rPr lang="es-MX" dirty="0"/>
              <a:t>Etnografía - trata de percibir cómo los seres humanos interactúan en diferentes situaciones, ¿Por qué actúan? ¿Cómo lo hacen? La aproximación etnográfica, por ejemplo, permite estudiar de una manera cualitativa la forma como los seres humanos interactúan para construir la realidad. </a:t>
            </a:r>
          </a:p>
          <a:p>
            <a:pPr marL="0" indent="0">
              <a:buNone/>
            </a:pPr>
            <a:endParaRPr lang="es-MX" sz="2000" dirty="0"/>
          </a:p>
          <a:p>
            <a:pPr marL="0" indent="0">
              <a:buNone/>
            </a:pPr>
            <a:endParaRPr lang="es-ES" sz="2000" dirty="0"/>
          </a:p>
          <a:p>
            <a:pPr marL="0" indent="0">
              <a:buNone/>
            </a:pPr>
            <a:endParaRPr lang="es-ES" sz="2000" dirty="0"/>
          </a:p>
        </p:txBody>
      </p:sp>
    </p:spTree>
    <p:extLst>
      <p:ext uri="{BB962C8B-B14F-4D97-AF65-F5344CB8AC3E}">
        <p14:creationId xmlns:p14="http://schemas.microsoft.com/office/powerpoint/2010/main" val="146155029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a:t>El método antropológico</a:t>
            </a:r>
          </a:p>
        </p:txBody>
      </p:sp>
      <p:sp>
        <p:nvSpPr>
          <p:cNvPr id="3" name="Marcador de contenido 2"/>
          <p:cNvSpPr>
            <a:spLocks noGrp="1"/>
          </p:cNvSpPr>
          <p:nvPr>
            <p:ph idx="1"/>
          </p:nvPr>
        </p:nvSpPr>
        <p:spPr>
          <a:xfrm>
            <a:off x="457200" y="1540434"/>
            <a:ext cx="8373036" cy="5093447"/>
          </a:xfrm>
        </p:spPr>
        <p:txBody>
          <a:bodyPr>
            <a:noAutofit/>
          </a:bodyPr>
          <a:lstStyle/>
          <a:p>
            <a:pPr marL="0" indent="0">
              <a:buNone/>
            </a:pPr>
            <a:endParaRPr lang="es-MX" sz="2000" dirty="0"/>
          </a:p>
          <a:p>
            <a:pPr marL="0" indent="0">
              <a:buNone/>
            </a:pPr>
            <a:endParaRPr lang="es-MX" sz="2000" dirty="0"/>
          </a:p>
          <a:p>
            <a:pPr marL="0" indent="0">
              <a:buNone/>
            </a:pPr>
            <a:r>
              <a:rPr lang="es-MX" dirty="0"/>
              <a:t>Etnométodos - se apoyan en el principio de considerar que los hechos sociales no son una realidad objetiva externa a nosotros. Ellos son realizaciones prácticas, construidas localmente y constituyen el producto de la actividad continua de los hombres, que ponen de manifiesto su forma de hacer las cosas, sus procedimientos, sus reglas de conducta y otras manifestaciones cotidianas. </a:t>
            </a:r>
          </a:p>
          <a:p>
            <a:pPr marL="0" indent="0">
              <a:buNone/>
            </a:pPr>
            <a:endParaRPr lang="es-MX" sz="2000" dirty="0"/>
          </a:p>
          <a:p>
            <a:pPr marL="0" indent="0">
              <a:buNone/>
            </a:pPr>
            <a:endParaRPr lang="es-ES" sz="2000" dirty="0"/>
          </a:p>
          <a:p>
            <a:pPr marL="0" indent="0">
              <a:buNone/>
            </a:pPr>
            <a:endParaRPr lang="es-ES" sz="2000" dirty="0"/>
          </a:p>
        </p:txBody>
      </p:sp>
    </p:spTree>
    <p:extLst>
      <p:ext uri="{BB962C8B-B14F-4D97-AF65-F5344CB8AC3E}">
        <p14:creationId xmlns:p14="http://schemas.microsoft.com/office/powerpoint/2010/main" val="381696024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laridad">
  <a:themeElements>
    <a:clrScheme name="Clarity">
      <a:dk1>
        <a:srgbClr val="292934"/>
      </a:dk1>
      <a:lt1>
        <a:srgbClr val="FFFFFF"/>
      </a:lt1>
      <a:dk2>
        <a:srgbClr val="D2533C"/>
      </a:dk2>
      <a:lt2>
        <a:srgbClr val="F3F2DC"/>
      </a:lt2>
      <a:accent1>
        <a:srgbClr val="93A299"/>
      </a:accent1>
      <a:accent2>
        <a:srgbClr val="AD8F67"/>
      </a:accent2>
      <a:accent3>
        <a:srgbClr val="726056"/>
      </a:accent3>
      <a:accent4>
        <a:srgbClr val="4C5A6A"/>
      </a:accent4>
      <a:accent5>
        <a:srgbClr val="808DA0"/>
      </a:accent5>
      <a:accent6>
        <a:srgbClr val="79463D"/>
      </a:accent6>
      <a:hlink>
        <a:srgbClr val="0000FF"/>
      </a:hlink>
      <a:folHlink>
        <a:srgbClr val="800080"/>
      </a:folHlink>
    </a:clrScheme>
    <a:fontScheme name="Office Classic 2">
      <a:majorFont>
        <a:latin typeface="Arial"/>
        <a:ea typeface=""/>
        <a:cs typeface=""/>
        <a:font script="Jpan" typeface="ＭＳ Ｐゴシック"/>
        <a:font script="Hang" typeface="돋움"/>
        <a:font script="Hans" typeface="华文新魏"/>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돋움"/>
        <a:font script="Hans" typeface="华文新魏"/>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larity">
      <a:fillStyleLst>
        <a:solidFill>
          <a:schemeClr val="phClr"/>
        </a:solidFill>
        <a:gradFill rotWithShape="1">
          <a:gsLst>
            <a:gs pos="0">
              <a:schemeClr val="phClr">
                <a:tint val="50000"/>
                <a:shade val="86000"/>
                <a:satMod val="140000"/>
              </a:schemeClr>
            </a:gs>
            <a:gs pos="45000">
              <a:schemeClr val="phClr">
                <a:tint val="48000"/>
                <a:satMod val="150000"/>
              </a:schemeClr>
            </a:gs>
            <a:gs pos="100000">
              <a:schemeClr val="phClr">
                <a:tint val="28000"/>
                <a:satMod val="160000"/>
              </a:schemeClr>
            </a:gs>
          </a:gsLst>
          <a:path path="circle">
            <a:fillToRect l="100000" t="100000" r="100000" b="100000"/>
          </a:path>
        </a:gradFill>
        <a:gradFill rotWithShape="1">
          <a:gsLst>
            <a:gs pos="0">
              <a:schemeClr val="phClr">
                <a:shade val="70000"/>
                <a:satMod val="150000"/>
              </a:schemeClr>
            </a:gs>
            <a:gs pos="34000">
              <a:schemeClr val="phClr">
                <a:shade val="70000"/>
                <a:satMod val="140000"/>
              </a:schemeClr>
            </a:gs>
            <a:gs pos="70000">
              <a:schemeClr val="phClr">
                <a:tint val="100000"/>
                <a:shade val="90000"/>
                <a:satMod val="140000"/>
              </a:schemeClr>
            </a:gs>
            <a:gs pos="100000">
              <a:schemeClr val="phClr">
                <a:tint val="100000"/>
                <a:shade val="100000"/>
                <a:satMod val="100000"/>
              </a:schemeClr>
            </a:gs>
          </a:gsLst>
          <a:path path="circle">
            <a:fillToRect l="100000" t="100000" r="100000" b="100000"/>
          </a:path>
        </a:gradFill>
      </a:fillStyleLst>
      <a:lnStyleLst>
        <a:ln w="9525" cap="flat" cmpd="sng" algn="ctr">
          <a:solidFill>
            <a:schemeClr val="phClr"/>
          </a:solidFill>
          <a:prstDash val="solid"/>
        </a:ln>
        <a:ln w="26425" cap="flat" cmpd="sng" algn="ctr">
          <a:solidFill>
            <a:schemeClr val="phClr"/>
          </a:solidFill>
          <a:prstDash val="solid"/>
        </a:ln>
        <a:ln w="4445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38100" dist="25400" dir="2700000" algn="br" rotWithShape="0">
              <a:srgbClr val="000000">
                <a:alpha val="60000"/>
              </a:srgbClr>
            </a:outerShdw>
          </a:effectLst>
          <a:scene3d>
            <a:camera prst="orthographicFront">
              <a:rot lat="0" lon="0" rev="0"/>
            </a:camera>
            <a:lightRig rig="balanced" dir="t">
              <a:rot lat="0" lon="0" rev="5100000"/>
            </a:lightRig>
          </a:scene3d>
          <a:sp3d contourW="6350">
            <a:bevelT w="29210" h="12700"/>
            <a:contourClr>
              <a:schemeClr val="phClr">
                <a:shade val="30000"/>
                <a:satMod val="130000"/>
              </a:schemeClr>
            </a:contourClr>
          </a:sp3d>
        </a:effectStyle>
      </a:effectStyleLst>
      <a:bgFillStyleLst>
        <a:solidFill>
          <a:schemeClr val="phClr"/>
        </a:solidFill>
        <a:gradFill rotWithShape="1">
          <a:gsLst>
            <a:gs pos="0">
              <a:schemeClr val="phClr">
                <a:tint val="85000"/>
                <a:satMod val="180000"/>
              </a:schemeClr>
            </a:gs>
            <a:gs pos="40000">
              <a:schemeClr val="phClr">
                <a:tint val="95000"/>
                <a:shade val="85000"/>
                <a:satMod val="150000"/>
              </a:schemeClr>
            </a:gs>
            <a:gs pos="100000">
              <a:schemeClr val="phClr">
                <a:shade val="45000"/>
                <a:satMod val="200000"/>
              </a:schemeClr>
            </a:gs>
          </a:gsLst>
          <a:lin ang="5400000" scaled="0"/>
        </a:gradFill>
        <a:blipFill rotWithShape="1">
          <a:blip xmlns:r="http://schemas.openxmlformats.org/officeDocument/2006/relationships" r:embed="rId1">
            <a:duotone>
              <a:schemeClr val="phClr">
                <a:shade val="55000"/>
              </a:schemeClr>
              <a:schemeClr val="phClr">
                <a:tint val="97000"/>
                <a:satMod val="95000"/>
              </a:schemeClr>
            </a:duotone>
          </a:blip>
          <a:tile tx="0" ty="0" sx="70000" sy="7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Claridad.thmx</Template>
  <TotalTime>2721</TotalTime>
  <Words>2280</Words>
  <Application>Microsoft Macintosh PowerPoint</Application>
  <PresentationFormat>Presentación en pantalla (4:3)</PresentationFormat>
  <Paragraphs>197</Paragraphs>
  <Slides>27</Slides>
  <Notes>0</Notes>
  <HiddenSlides>0</HiddenSlides>
  <MMClips>0</MMClips>
  <ScaleCrop>false</ScaleCrop>
  <HeadingPairs>
    <vt:vector size="6" baseType="variant">
      <vt:variant>
        <vt:lpstr>Fuentes usadas</vt:lpstr>
      </vt:variant>
      <vt:variant>
        <vt:i4>2</vt:i4>
      </vt:variant>
      <vt:variant>
        <vt:lpstr>Tema</vt:lpstr>
      </vt:variant>
      <vt:variant>
        <vt:i4>1</vt:i4>
      </vt:variant>
      <vt:variant>
        <vt:lpstr>Títulos de diapositiva</vt:lpstr>
      </vt:variant>
      <vt:variant>
        <vt:i4>27</vt:i4>
      </vt:variant>
    </vt:vector>
  </HeadingPairs>
  <TitlesOfParts>
    <vt:vector size="30" baseType="lpstr">
      <vt:lpstr>Arial</vt:lpstr>
      <vt:lpstr>Mali</vt:lpstr>
      <vt:lpstr>Claridad</vt:lpstr>
      <vt:lpstr>EL INTERACCIONISMO Y LA FENOMENOLOGÍA</vt:lpstr>
      <vt:lpstr>Situando la fenomenología</vt:lpstr>
      <vt:lpstr>Los albores</vt:lpstr>
      <vt:lpstr>Los albores</vt:lpstr>
      <vt:lpstr>Los albores</vt:lpstr>
      <vt:lpstr>Los albores</vt:lpstr>
      <vt:lpstr>La observación participante</vt:lpstr>
      <vt:lpstr>El método antropológico</vt:lpstr>
      <vt:lpstr>El método antropológico</vt:lpstr>
      <vt:lpstr>La Escuela de Chicago</vt:lpstr>
      <vt:lpstr>La Escuela de Chicago</vt:lpstr>
      <vt:lpstr>La Escuela de Chicago</vt:lpstr>
      <vt:lpstr>El interaccionismo simbólico</vt:lpstr>
      <vt:lpstr>El interaccionismo simbólico</vt:lpstr>
      <vt:lpstr>El interaccionismo simbólico</vt:lpstr>
      <vt:lpstr>El interaccionismo simbólico</vt:lpstr>
      <vt:lpstr>La fenomenología de Alfred Schutz </vt:lpstr>
      <vt:lpstr>La fenomenología de Alfred Schutz </vt:lpstr>
      <vt:lpstr>La fenomenología de Alfred Schutz </vt:lpstr>
      <vt:lpstr>La fenomenología de Alfred Schutz </vt:lpstr>
      <vt:lpstr>La fenomenología de Alfred Schutz </vt:lpstr>
      <vt:lpstr>La fenomenología de Alfred Schutz </vt:lpstr>
      <vt:lpstr>La fenomenología y la acción social</vt:lpstr>
      <vt:lpstr>La fenomenología y la acción social</vt:lpstr>
      <vt:lpstr>La fenomenología y la acción social</vt:lpstr>
      <vt:lpstr>Cerrando … Una crítica a la fenomenología</vt:lpstr>
      <vt:lpstr>Presentación de PowerPoint</vt:lpstr>
    </vt:vector>
  </TitlesOfParts>
  <Company>Grupo Avance Educativo</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michel foucault</dc:title>
  <dc:creator>Dra. Juana E. Suárez Conejero</dc:creator>
  <cp:lastModifiedBy>Dra. Juana E. Suárez Conejero</cp:lastModifiedBy>
  <cp:revision>147</cp:revision>
  <dcterms:created xsi:type="dcterms:W3CDTF">2020-05-06T23:58:33Z</dcterms:created>
  <dcterms:modified xsi:type="dcterms:W3CDTF">2020-09-30T23:16:10Z</dcterms:modified>
</cp:coreProperties>
</file>