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4" r:id="rId3"/>
    <p:sldId id="318" r:id="rId4"/>
    <p:sldId id="327" r:id="rId5"/>
    <p:sldId id="325" r:id="rId6"/>
    <p:sldId id="326" r:id="rId7"/>
    <p:sldId id="319" r:id="rId8"/>
    <p:sldId id="328" r:id="rId9"/>
    <p:sldId id="331" r:id="rId10"/>
    <p:sldId id="330" r:id="rId11"/>
    <p:sldId id="321" r:id="rId12"/>
    <p:sldId id="322" r:id="rId13"/>
    <p:sldId id="323" r:id="rId14"/>
    <p:sldId id="324" r:id="rId15"/>
    <p:sldId id="344" r:id="rId16"/>
    <p:sldId id="333" r:id="rId17"/>
    <p:sldId id="335" r:id="rId18"/>
    <p:sldId id="334" r:id="rId19"/>
    <p:sldId id="336" r:id="rId20"/>
    <p:sldId id="338" r:id="rId21"/>
    <p:sldId id="339" r:id="rId22"/>
    <p:sldId id="341" r:id="rId23"/>
    <p:sldId id="342" r:id="rId24"/>
    <p:sldId id="340" r:id="rId25"/>
    <p:sldId id="345" r:id="rId26"/>
    <p:sldId id="337" r:id="rId27"/>
    <p:sldId id="332" r:id="rId28"/>
    <p:sldId id="346" r:id="rId29"/>
    <p:sldId id="347" r:id="rId30"/>
    <p:sldId id="348" r:id="rId31"/>
    <p:sldId id="343" r:id="rId32"/>
    <p:sldId id="350" r:id="rId33"/>
    <p:sldId id="349" r:id="rId34"/>
    <p:sldId id="351" r:id="rId35"/>
    <p:sldId id="352" r:id="rId36"/>
    <p:sldId id="275" r:id="rId37"/>
    <p:sldId id="317" r:id="rId38"/>
    <p:sldId id="353" r:id="rId39"/>
    <p:sldId id="354" r:id="rId40"/>
    <p:sldId id="281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92"/>
    <p:restoredTop sz="94709"/>
  </p:normalViewPr>
  <p:slideViewPr>
    <p:cSldViewPr snapToGrid="0" snapToObjects="1">
      <p:cViewPr varScale="1">
        <p:scale>
          <a:sx n="92" d="100"/>
          <a:sy n="92" d="100"/>
        </p:scale>
        <p:origin x="141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ágene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ágene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ágenes con título, alternati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objetos, alternati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2 imáge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_tradnl"/>
              <a:t>Haga clic para modificar el estilo de texto del patrón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objetos, superior e inf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err="1"/>
              <a:t>Erving</a:t>
            </a:r>
            <a:r>
              <a:rPr lang="es-ES" dirty="0"/>
              <a:t> </a:t>
            </a:r>
            <a:r>
              <a:rPr lang="es-ES" dirty="0" err="1"/>
              <a:t>Goffman</a:t>
            </a:r>
            <a:endParaRPr lang="es-ES" dirty="0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0351FAB6-165F-194C-898A-B2DECE5E81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MX" sz="2000" dirty="0"/>
              <a:t>Dra. Juana E. Suárez Conejero</a:t>
            </a:r>
          </a:p>
        </p:txBody>
      </p:sp>
    </p:spTree>
    <p:extLst>
      <p:ext uri="{BB962C8B-B14F-4D97-AF65-F5344CB8AC3E}">
        <p14:creationId xmlns:p14="http://schemas.microsoft.com/office/powerpoint/2010/main" val="2971912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1685375"/>
            <a:ext cx="737090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/>
              <a:t>Limitaciones del enfoque teatral de Goffman:</a:t>
            </a:r>
          </a:p>
          <a:p>
            <a:endParaRPr lang="es-MX" sz="2400" dirty="0"/>
          </a:p>
          <a:p>
            <a:r>
              <a:rPr lang="es-MX" sz="2400" dirty="0"/>
              <a:t>Su enfoque es totalmente interpretativo, por lo que tiene como límites el de su mundo cultural. </a:t>
            </a:r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03820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308483" y="1600200"/>
            <a:ext cx="7925090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Los conceptos utilizados por </a:t>
            </a:r>
            <a:r>
              <a:rPr lang="es-ES" sz="2400" dirty="0" err="1"/>
              <a:t>Goffman</a:t>
            </a:r>
            <a:r>
              <a:rPr lang="es-ES" sz="2400" dirty="0"/>
              <a:t> son los del teatro:</a:t>
            </a:r>
          </a:p>
          <a:p>
            <a:endParaRPr lang="es-ES" sz="2400" dirty="0"/>
          </a:p>
          <a:p>
            <a:r>
              <a:rPr lang="es-ES" sz="2400" dirty="0"/>
              <a:t>Escenario</a:t>
            </a:r>
          </a:p>
          <a:p>
            <a:r>
              <a:rPr lang="es-ES" sz="2400" dirty="0"/>
              <a:t>Bastidores</a:t>
            </a:r>
          </a:p>
          <a:p>
            <a:r>
              <a:rPr lang="es-ES" sz="2400" dirty="0"/>
              <a:t>Máscaras</a:t>
            </a:r>
          </a:p>
          <a:p>
            <a:r>
              <a:rPr lang="es-ES" sz="2400" dirty="0"/>
              <a:t>Expresiones faciales</a:t>
            </a:r>
          </a:p>
          <a:p>
            <a:r>
              <a:rPr lang="es-ES" sz="2400" dirty="0"/>
              <a:t>Signos</a:t>
            </a:r>
          </a:p>
          <a:p>
            <a:r>
              <a:rPr lang="es-ES" sz="2400" dirty="0"/>
              <a:t>Vestuario</a:t>
            </a:r>
          </a:p>
          <a:p>
            <a:r>
              <a:rPr lang="es-ES" sz="2400" dirty="0"/>
              <a:t>Representación</a:t>
            </a:r>
          </a:p>
          <a:p>
            <a:r>
              <a:rPr lang="es-ES" sz="2400" dirty="0"/>
              <a:t>Actuación</a:t>
            </a:r>
          </a:p>
          <a:p>
            <a:r>
              <a:rPr lang="es-ES" sz="2400" dirty="0"/>
              <a:t>Escenas</a:t>
            </a:r>
          </a:p>
          <a:p>
            <a:r>
              <a:rPr lang="es-ES" sz="2400" dirty="0"/>
              <a:t>Audiencia</a:t>
            </a:r>
          </a:p>
          <a:p>
            <a:r>
              <a:rPr lang="es-ES" sz="2400" dirty="0"/>
              <a:t>Etc.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097531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308483" y="1600200"/>
            <a:ext cx="792509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Postulado fundamental:</a:t>
            </a:r>
          </a:p>
          <a:p>
            <a:endParaRPr lang="es-ES" sz="2400" dirty="0"/>
          </a:p>
          <a:p>
            <a:r>
              <a:rPr lang="es-ES" sz="2400" dirty="0"/>
              <a:t>Desde que nos despertamos hasta que nos acostamos, durante toda nuestra vida,  nos comportamos como si fuésemos actores de teatro que tenemos frente a nosotros un auditorio.</a:t>
            </a:r>
          </a:p>
          <a:p>
            <a:endParaRPr lang="es-ES" sz="2400" dirty="0"/>
          </a:p>
          <a:p>
            <a:r>
              <a:rPr lang="es-ES" sz="2400" dirty="0"/>
              <a:t>Es decir, todas las acciones que acometemos, la forma en que las acometemos, la reacción que esperamos del público, es totalmente racional, pues toma en cuenta a los espectadores y, sobre todo, toma en cuenta la impresión que podrá causar en ellos.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257746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308483" y="1600200"/>
            <a:ext cx="774070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“Cuando un individuo llega a la presencia de otros, estos tratan por lo común de adquirir información acerca de él o de poner en juego la que ya poseen. Les interesará su status socioeconómico general, su concepto de sí mismo, la actitud que tiene hacia ellos, su competencia, su integridad, etc.  … Así informados, los otros sabrán cómo actuar a fin de obtener de él una respuesta determinada.”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842071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81056" y="1295400"/>
            <a:ext cx="7740701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La metáfora teatral</a:t>
            </a:r>
          </a:p>
          <a:p>
            <a:endParaRPr lang="es-ES" sz="2400" dirty="0"/>
          </a:p>
          <a:p>
            <a:pPr marL="457200" indent="-457200">
              <a:buAutoNum type="arabicPeriod"/>
            </a:pPr>
            <a:r>
              <a:rPr lang="es-ES" sz="2400" dirty="0"/>
              <a:t>Situación</a:t>
            </a:r>
          </a:p>
          <a:p>
            <a:pPr marL="457200" indent="-457200">
              <a:buAutoNum type="arabicPeriod"/>
            </a:pPr>
            <a:r>
              <a:rPr lang="es-ES" sz="2400" dirty="0"/>
              <a:t>Bastidores (preparación, aquí pueden existir actores auxiliares)</a:t>
            </a:r>
          </a:p>
          <a:p>
            <a:pPr marL="457200" indent="-457200">
              <a:buAutoNum type="arabicPeriod"/>
            </a:pPr>
            <a:r>
              <a:rPr lang="es-ES" sz="2400" dirty="0"/>
              <a:t>Vestuario</a:t>
            </a:r>
          </a:p>
          <a:p>
            <a:pPr marL="457200" indent="-457200">
              <a:buAutoNum type="arabicPeriod"/>
            </a:pPr>
            <a:r>
              <a:rPr lang="es-ES" sz="2400" dirty="0"/>
              <a:t>Escenario </a:t>
            </a:r>
          </a:p>
          <a:p>
            <a:pPr marL="457200" indent="-457200">
              <a:buAutoNum type="arabicPeriod"/>
            </a:pPr>
            <a:r>
              <a:rPr lang="es-ES" sz="2400" dirty="0"/>
              <a:t>Actores (protagonistas, antagonistas, auxiliares, secundarios)</a:t>
            </a:r>
          </a:p>
          <a:p>
            <a:pPr marL="457200" indent="-457200">
              <a:buAutoNum type="arabicPeriod"/>
            </a:pPr>
            <a:r>
              <a:rPr lang="es-ES" sz="2400" dirty="0"/>
              <a:t>Audiencia</a:t>
            </a:r>
          </a:p>
          <a:p>
            <a:pPr marL="457200" indent="-457200">
              <a:buAutoNum type="arabicPeriod"/>
            </a:pPr>
            <a:r>
              <a:rPr lang="es-ES" sz="2400" dirty="0"/>
              <a:t>Representación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6386957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81056" y="1295400"/>
            <a:ext cx="8170073" cy="8586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Para </a:t>
            </a:r>
            <a:r>
              <a:rPr lang="es-ES" sz="2400" dirty="0" err="1"/>
              <a:t>Goffman</a:t>
            </a:r>
            <a:r>
              <a:rPr lang="es-ES" sz="2400" dirty="0"/>
              <a:t>, en la metáfora teatral la fachada es fundamental, y constituye parte esencial de la dotación expresiva de los actores. La fachada define la situación.</a:t>
            </a:r>
          </a:p>
          <a:p>
            <a:endParaRPr lang="es-ES" sz="2400" dirty="0"/>
          </a:p>
          <a:p>
            <a:r>
              <a:rPr lang="es-ES" sz="2400" dirty="0"/>
              <a:t>Se compone de dos elementos: el medio y la fachada personal.</a:t>
            </a:r>
          </a:p>
          <a:p>
            <a:endParaRPr lang="es-ES" sz="2400" dirty="0"/>
          </a:p>
          <a:p>
            <a:r>
              <a:rPr lang="es-ES" sz="2400" dirty="0"/>
              <a:t>El medio: lo que está al margen de la persona.</a:t>
            </a:r>
          </a:p>
          <a:p>
            <a:endParaRPr lang="es-ES" sz="2400" dirty="0"/>
          </a:p>
          <a:p>
            <a:r>
              <a:rPr lang="es-ES" sz="2400" dirty="0"/>
              <a:t>La fachada personal: símbolos en la persona: </a:t>
            </a:r>
            <a:r>
              <a:rPr lang="es-MX" sz="2400" dirty="0"/>
              <a:t>“insignias del cargo o rango, el vestido, el sexo, la edad y las características raciales, el tamaño y el aspecto, el porte, las pausas del lenguaje, las expresiones faciales, los gestos corporales y otras características semejantes” </a:t>
            </a:r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5683728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85990" y="1149927"/>
            <a:ext cx="8170073" cy="10085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r>
              <a:rPr lang="es-ES" sz="2400" dirty="0"/>
              <a:t>Signos: Intención comunicativa que el otro actor (u otros actores) interpreta(n).</a:t>
            </a:r>
          </a:p>
          <a:p>
            <a:endParaRPr lang="es-ES" sz="2400" dirty="0"/>
          </a:p>
          <a:p>
            <a:r>
              <a:rPr lang="es-ES" sz="2400" dirty="0"/>
              <a:t>Para </a:t>
            </a:r>
            <a:r>
              <a:rPr lang="es-ES" sz="2400" dirty="0" err="1"/>
              <a:t>Goffman</a:t>
            </a:r>
            <a:r>
              <a:rPr lang="es-ES" sz="2400" dirty="0"/>
              <a:t> la interacción es un proceso de intercambio de impresiones dividido en dos:</a:t>
            </a:r>
          </a:p>
          <a:p>
            <a:endParaRPr lang="es-ES" sz="2400" dirty="0"/>
          </a:p>
          <a:p>
            <a:pPr marL="457200" indent="-457200">
              <a:buAutoNum type="arabicPeriod"/>
            </a:pPr>
            <a:r>
              <a:rPr lang="es-ES" sz="2400" dirty="0"/>
              <a:t>Contenido de la comunicación: Expresiones que involucran símbolos verbales (lo que se dice).</a:t>
            </a:r>
          </a:p>
          <a:p>
            <a:pPr marL="457200" indent="-457200">
              <a:buAutoNum type="arabicPeriod"/>
            </a:pPr>
            <a:r>
              <a:rPr lang="es-ES" sz="2400" dirty="0"/>
              <a:t>Contexto de la comunicación: Expresiones emitidas por el actor en un sentido más amplio (gestos, signos, vestuario, todo lo simbólico relacionado.</a:t>
            </a:r>
          </a:p>
          <a:p>
            <a:pPr marL="457200" indent="-457200">
              <a:buAutoNum type="arabicPeriod"/>
            </a:pPr>
            <a:endParaRPr lang="es-ES" sz="1400" dirty="0"/>
          </a:p>
          <a:p>
            <a:r>
              <a:rPr lang="es-ES" sz="2400" dirty="0"/>
              <a:t>Estos dos tipos de expresiones no tienen que coincidir necesariamente. </a:t>
            </a:r>
          </a:p>
          <a:p>
            <a:pPr marL="457200" indent="-457200">
              <a:buAutoNum type="arabicPeriod"/>
            </a:pPr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2315096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81056" y="1295400"/>
            <a:ext cx="774070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r>
              <a:rPr lang="es-ES" sz="2400" dirty="0"/>
              <a:t>Ejemplos: ir a la playa Vs ir a una entrevista de trabajo 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8512710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81056" y="1295400"/>
            <a:ext cx="7740701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r>
              <a:rPr lang="es-ES" sz="2400" dirty="0"/>
              <a:t>Siempre somos actores y audiencia.</a:t>
            </a:r>
          </a:p>
          <a:p>
            <a:endParaRPr lang="es-ES" sz="2400" dirty="0"/>
          </a:p>
          <a:p>
            <a:r>
              <a:rPr lang="es-ES" sz="2400" dirty="0"/>
              <a:t>Ante cada situación, seleccionamos y mostramos la información que consideramos adecuada para impresionar a la audiencia.</a:t>
            </a:r>
          </a:p>
          <a:p>
            <a:endParaRPr lang="es-ES" sz="2400" dirty="0"/>
          </a:p>
          <a:p>
            <a:r>
              <a:rPr lang="es-ES" sz="2400" dirty="0"/>
              <a:t>Presentamos diferentes “yo” ante diferentes situaciones y ante diferentes personas.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8043206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81057" y="1295400"/>
            <a:ext cx="7443744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r>
              <a:rPr lang="es-ES" sz="2400" dirty="0"/>
              <a:t>Por lo tanto, somos múltiples, o jugamos múltiples roles que condicionan metáforas teatrales múltiples, a partir de una dualidad fundamental:</a:t>
            </a:r>
          </a:p>
          <a:p>
            <a:endParaRPr lang="es-ES" sz="2400" dirty="0"/>
          </a:p>
          <a:p>
            <a:r>
              <a:rPr lang="es-ES" sz="2400" dirty="0"/>
              <a:t>Mi yo interior (</a:t>
            </a:r>
            <a:r>
              <a:rPr lang="es-ES" sz="2400" dirty="0" err="1"/>
              <a:t>self</a:t>
            </a:r>
            <a:r>
              <a:rPr lang="es-ES" sz="2400" dirty="0"/>
              <a:t>), sin máscaras, inconsciente, espontáneo.</a:t>
            </a:r>
          </a:p>
          <a:p>
            <a:endParaRPr lang="es-ES" sz="2400" dirty="0"/>
          </a:p>
          <a:p>
            <a:r>
              <a:rPr lang="es-ES" sz="2400" dirty="0"/>
              <a:t>Mi yo exterior, con múltiples máscaras, convencional, consciente y fabricado.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926018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1600200"/>
            <a:ext cx="803592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Pluralidad de obras, muy disímiles.</a:t>
            </a:r>
          </a:p>
          <a:p>
            <a:endParaRPr lang="es-ES" sz="2400" dirty="0"/>
          </a:p>
          <a:p>
            <a:r>
              <a:rPr lang="es-ES" sz="2400" dirty="0"/>
              <a:t>1959 - La puesta en escena de la vida cotidiana</a:t>
            </a:r>
          </a:p>
          <a:p>
            <a:r>
              <a:rPr lang="es-ES" sz="2400" dirty="0"/>
              <a:t>1961 - Internados. Estudio de las instituciones totales</a:t>
            </a:r>
          </a:p>
          <a:p>
            <a:r>
              <a:rPr lang="es-ES" sz="2400" dirty="0"/>
              <a:t>1963 - Estigma, la identidad deteriorada</a:t>
            </a:r>
          </a:p>
          <a:p>
            <a:r>
              <a:rPr lang="es-ES" sz="2400" dirty="0"/>
              <a:t>1967 - Integración ritual</a:t>
            </a:r>
          </a:p>
          <a:p>
            <a:r>
              <a:rPr lang="es-ES" sz="2400" dirty="0"/>
              <a:t>1969 - Interacciones estratégicas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4609740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2871" y="1496290"/>
            <a:ext cx="7443744" cy="9325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El </a:t>
            </a:r>
            <a:r>
              <a:rPr lang="es-ES" sz="2400" dirty="0" err="1"/>
              <a:t>Self</a:t>
            </a:r>
            <a:endParaRPr lang="es-ES" sz="2400" dirty="0"/>
          </a:p>
          <a:p>
            <a:endParaRPr lang="es-ES" sz="2400" dirty="0"/>
          </a:p>
          <a:p>
            <a:r>
              <a:rPr lang="es-ES" sz="2400" dirty="0"/>
              <a:t>Para </a:t>
            </a:r>
            <a:r>
              <a:rPr lang="es-ES" sz="2400" dirty="0" err="1"/>
              <a:t>Goffman</a:t>
            </a:r>
            <a:r>
              <a:rPr lang="es-ES" sz="2400" dirty="0"/>
              <a:t> no hay un </a:t>
            </a:r>
            <a:r>
              <a:rPr lang="es-ES" sz="2400" dirty="0" err="1"/>
              <a:t>Self</a:t>
            </a:r>
            <a:r>
              <a:rPr lang="es-ES" sz="2400" dirty="0"/>
              <a:t> antes de la interacción.</a:t>
            </a:r>
          </a:p>
          <a:p>
            <a:endParaRPr lang="es-ES" sz="2400" dirty="0"/>
          </a:p>
          <a:p>
            <a:r>
              <a:rPr lang="es-ES" sz="2400" dirty="0"/>
              <a:t>Es la interacción quien nos interpela, quien nos obliga a tener un </a:t>
            </a:r>
            <a:r>
              <a:rPr lang="es-ES" sz="2400" dirty="0" err="1"/>
              <a:t>Self</a:t>
            </a:r>
            <a:r>
              <a:rPr lang="es-ES" sz="2400" dirty="0"/>
              <a:t>.</a:t>
            </a:r>
          </a:p>
          <a:p>
            <a:endParaRPr lang="es-ES" sz="2400" dirty="0"/>
          </a:p>
          <a:p>
            <a:r>
              <a:rPr lang="es-ES" sz="2400" dirty="0"/>
              <a:t>La sociedad es quien nos obliga a tener una imagen de nosotros mismos, o al menos a actuar como si la tuviéramos.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8159292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2871" y="1496290"/>
            <a:ext cx="7443744" cy="895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El </a:t>
            </a:r>
            <a:r>
              <a:rPr lang="es-ES" sz="2400" dirty="0" err="1"/>
              <a:t>Self</a:t>
            </a:r>
            <a:endParaRPr lang="es-ES" sz="2400" dirty="0"/>
          </a:p>
          <a:p>
            <a:endParaRPr lang="es-ES" sz="2400" dirty="0"/>
          </a:p>
          <a:p>
            <a:r>
              <a:rPr lang="es-ES" sz="2400" dirty="0"/>
              <a:t>Es un símbolo.</a:t>
            </a:r>
          </a:p>
          <a:p>
            <a:endParaRPr lang="es-ES" sz="2400" dirty="0"/>
          </a:p>
          <a:p>
            <a:r>
              <a:rPr lang="es-ES" sz="2400" dirty="0"/>
              <a:t>Legitima lo que hacemos y nos permite analizar lo que hacen los otros.</a:t>
            </a:r>
          </a:p>
          <a:p>
            <a:endParaRPr lang="es-ES" sz="2400" dirty="0"/>
          </a:p>
          <a:p>
            <a:r>
              <a:rPr lang="es-ES" sz="2400" dirty="0"/>
              <a:t>Es ideológico: sostiene la moral social.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1079162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2871" y="1496290"/>
            <a:ext cx="7443744" cy="96949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El </a:t>
            </a:r>
            <a:r>
              <a:rPr lang="es-ES" sz="2400" dirty="0" err="1"/>
              <a:t>Self</a:t>
            </a:r>
            <a:endParaRPr lang="es-ES" sz="2400" dirty="0"/>
          </a:p>
          <a:p>
            <a:endParaRPr lang="es-ES" sz="2400" dirty="0"/>
          </a:p>
          <a:p>
            <a:r>
              <a:rPr lang="es-ES" sz="2400" dirty="0"/>
              <a:t>Es un producto de cómo los otros nos ven, por lo que la identidad del actor también es un producto social.</a:t>
            </a:r>
          </a:p>
          <a:p>
            <a:endParaRPr lang="es-ES" sz="2400" dirty="0"/>
          </a:p>
          <a:p>
            <a:r>
              <a:rPr lang="es-ES" sz="2400" dirty="0"/>
              <a:t>El </a:t>
            </a:r>
            <a:r>
              <a:rPr lang="es-ES" sz="2400" dirty="0" err="1"/>
              <a:t>Self</a:t>
            </a:r>
            <a:r>
              <a:rPr lang="es-ES" sz="2400" dirty="0"/>
              <a:t> hace que parezca “natural” lo social: se trata de trasmitirle a los otros actores que así soy yo, naturalmente.</a:t>
            </a:r>
          </a:p>
          <a:p>
            <a:endParaRPr lang="es-ES" sz="2400" dirty="0"/>
          </a:p>
          <a:p>
            <a:r>
              <a:rPr lang="es-ES" sz="2400" dirty="0"/>
              <a:t>La imagen que proyectamos ante los otros es nuestro </a:t>
            </a:r>
            <a:r>
              <a:rPr lang="es-ES" sz="2400" dirty="0" err="1"/>
              <a:t>Self</a:t>
            </a:r>
            <a:r>
              <a:rPr lang="es-ES" sz="2400" dirty="0"/>
              <a:t>, es lo que nos constituye </a:t>
            </a:r>
            <a:r>
              <a:rPr lang="es-ES" sz="2400" dirty="0" err="1"/>
              <a:t>identitariamente</a:t>
            </a:r>
            <a:r>
              <a:rPr lang="es-ES" sz="2400" dirty="0"/>
              <a:t>.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432930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2870" y="1496290"/>
            <a:ext cx="7736729" cy="1043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El Ritual</a:t>
            </a:r>
          </a:p>
          <a:p>
            <a:endParaRPr lang="es-ES" sz="2400" dirty="0"/>
          </a:p>
          <a:p>
            <a:r>
              <a:rPr lang="es-ES" sz="2400" dirty="0"/>
              <a:t>Esta idea viene de la sociología de Durkheim (Las formas elementales de la vida religiosa).</a:t>
            </a:r>
          </a:p>
          <a:p>
            <a:endParaRPr lang="es-ES" sz="2400" dirty="0"/>
          </a:p>
          <a:p>
            <a:r>
              <a:rPr lang="es-ES" sz="2400" dirty="0"/>
              <a:t>Para Durkheim, los rituales posibilitan la expresión de un universo simbólico que regula la relación entre lo sagrado y lo profano.</a:t>
            </a:r>
          </a:p>
          <a:p>
            <a:endParaRPr lang="es-ES" sz="2400" dirty="0"/>
          </a:p>
          <a:p>
            <a:r>
              <a:rPr lang="es-ES" sz="2400" dirty="0"/>
              <a:t>Para </a:t>
            </a:r>
            <a:r>
              <a:rPr lang="es-ES" sz="2400" dirty="0" err="1"/>
              <a:t>Goffman</a:t>
            </a:r>
            <a:r>
              <a:rPr lang="es-ES" sz="2400" dirty="0"/>
              <a:t>, los rituales no son exclusivamente religiosos y se expresan en la vida cotidiana, como forma de garantizar que se obedezcan las normas morales a través de medidas normativas y sanciones.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467310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2871" y="1496290"/>
            <a:ext cx="7443744" cy="1043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El Ritual</a:t>
            </a:r>
          </a:p>
          <a:p>
            <a:endParaRPr lang="es-ES" sz="2400" dirty="0"/>
          </a:p>
          <a:p>
            <a:r>
              <a:rPr lang="es-ES" sz="2400" dirty="0"/>
              <a:t>El ritual de la interacción en la vida cotidiana busca proteger el </a:t>
            </a:r>
            <a:r>
              <a:rPr lang="es-ES" sz="2400" dirty="0" err="1"/>
              <a:t>Self</a:t>
            </a:r>
            <a:r>
              <a:rPr lang="es-ES" sz="2400" dirty="0"/>
              <a:t>: evitar desacuerdos, evitar situaciones irrespetuosas, esconder diferencias de opinión, etc.</a:t>
            </a:r>
          </a:p>
          <a:p>
            <a:endParaRPr lang="es-ES" sz="2400" dirty="0"/>
          </a:p>
          <a:p>
            <a:r>
              <a:rPr lang="es-ES" sz="2400" dirty="0"/>
              <a:t>Por eso la vida cotidiana se centra en códigos, en etiquetas.</a:t>
            </a:r>
          </a:p>
          <a:p>
            <a:endParaRPr lang="es-ES" sz="2400" dirty="0"/>
          </a:p>
          <a:p>
            <a:r>
              <a:rPr lang="es-ES" sz="2400" dirty="0"/>
              <a:t>El </a:t>
            </a:r>
            <a:r>
              <a:rPr lang="es-ES" sz="2400" dirty="0" err="1"/>
              <a:t>Self</a:t>
            </a:r>
            <a:r>
              <a:rPr lang="es-ES" sz="2400" dirty="0"/>
              <a:t> se orienta por códigos y rituales que se adaptan a las percepciones que los otros tienen de nosotros mismos.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1492173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2871" y="1496290"/>
            <a:ext cx="7443744" cy="9325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El Ritual: dos ideas importantes</a:t>
            </a:r>
          </a:p>
          <a:p>
            <a:endParaRPr lang="es-ES" sz="2400" dirty="0"/>
          </a:p>
          <a:p>
            <a:r>
              <a:rPr lang="es-MX" sz="2400" dirty="0"/>
              <a:t>La relación entre los rituales y los procesos de comunicación. Además de ser un código de conducta, el ritual es un conjunto de símbolos que transmite información significativa para otros. </a:t>
            </a:r>
          </a:p>
          <a:p>
            <a:endParaRPr lang="es-MX" sz="2400" dirty="0"/>
          </a:p>
          <a:p>
            <a:r>
              <a:rPr lang="es-MX" sz="2400" dirty="0"/>
              <a:t>Los rituales se relacionan con los gestos y los movimientos corporales, con el uso del espacio en la interacción. Los rituales actúan sobre los cuerpos produciendo posturas corporales específicas en cada interacción. </a:t>
            </a:r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824841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81057" y="1295400"/>
            <a:ext cx="7443744" cy="895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r>
              <a:rPr lang="es-ES" sz="2400" dirty="0"/>
              <a:t>Consecuencias de la interacción ritual:</a:t>
            </a:r>
          </a:p>
          <a:p>
            <a:endParaRPr lang="es-ES" sz="2400" dirty="0"/>
          </a:p>
          <a:p>
            <a:pPr marL="457200" indent="-457200">
              <a:buFont typeface="+mj-lt"/>
              <a:buAutoNum type="arabicPeriod"/>
            </a:pPr>
            <a:r>
              <a:rPr lang="es-ES" sz="2400" dirty="0"/>
              <a:t>Moldea los comportamientos de los actores.</a:t>
            </a:r>
          </a:p>
          <a:p>
            <a:pPr marL="457200" indent="-457200">
              <a:buFont typeface="+mj-lt"/>
              <a:buAutoNum type="arabicPeriod"/>
            </a:pPr>
            <a:endParaRPr lang="es-ES" sz="2400" dirty="0"/>
          </a:p>
          <a:p>
            <a:pPr marL="457200" indent="-457200">
              <a:buFont typeface="+mj-lt"/>
              <a:buAutoNum type="arabicPeriod"/>
            </a:pPr>
            <a:r>
              <a:rPr lang="es-ES" sz="2400" dirty="0"/>
              <a:t>Construye un mundo simbólico que orienta la acción.</a:t>
            </a:r>
          </a:p>
          <a:p>
            <a:pPr marL="457200" indent="-457200">
              <a:buFont typeface="+mj-lt"/>
              <a:buAutoNum type="arabicPeriod"/>
            </a:pPr>
            <a:endParaRPr lang="es-ES" sz="2400" dirty="0"/>
          </a:p>
          <a:p>
            <a:pPr marL="457200" indent="-457200">
              <a:buFont typeface="+mj-lt"/>
              <a:buAutoNum type="arabicPeriod"/>
            </a:pPr>
            <a:r>
              <a:rPr lang="es-ES" sz="2400" dirty="0"/>
              <a:t>Da certezas, construye normas.</a:t>
            </a:r>
          </a:p>
          <a:p>
            <a:pPr marL="457200" indent="-457200">
              <a:buFont typeface="+mj-lt"/>
              <a:buAutoNum type="arabicPeriod"/>
            </a:pPr>
            <a:endParaRPr lang="es-ES" sz="2400" dirty="0"/>
          </a:p>
          <a:p>
            <a:pPr marL="457200" indent="-457200">
              <a:buFont typeface="+mj-lt"/>
              <a:buAutoNum type="arabicPeriod"/>
            </a:pPr>
            <a:r>
              <a:rPr lang="es-ES" sz="2400" dirty="0"/>
              <a:t>Delinea las fronteras de los grupos. Los conforma y los diferencia.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0433894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308483" y="1600200"/>
            <a:ext cx="774070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La metáfora del juego</a:t>
            </a:r>
          </a:p>
          <a:p>
            <a:endParaRPr lang="es-ES" sz="2400" dirty="0"/>
          </a:p>
          <a:p>
            <a:r>
              <a:rPr lang="es-ES" sz="2400" dirty="0"/>
              <a:t>Las interacciones pueden ser consideradas como juegos.</a:t>
            </a:r>
          </a:p>
          <a:p>
            <a:endParaRPr lang="es-ES" sz="2400" dirty="0"/>
          </a:p>
          <a:p>
            <a:r>
              <a:rPr lang="es-ES" sz="2400" dirty="0"/>
              <a:t>Ej. El juego en niños y las reglas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3590377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308483" y="1600200"/>
            <a:ext cx="774070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/>
              <a:t>Las reglas de juego se establecen para lograr el control de la información.</a:t>
            </a:r>
          </a:p>
          <a:p>
            <a:endParaRPr lang="es-MX" sz="2400" dirty="0"/>
          </a:p>
          <a:p>
            <a:r>
              <a:rPr lang="es-MX" sz="2400" dirty="0"/>
              <a:t>Ello implica hacer uso de camuflajes, simulaciones y maniobras. </a:t>
            </a:r>
          </a:p>
          <a:p>
            <a:endParaRPr lang="es-MX" sz="2400" dirty="0"/>
          </a:p>
          <a:p>
            <a:r>
              <a:rPr lang="es-ES" sz="2400" dirty="0"/>
              <a:t>Dice </a:t>
            </a:r>
            <a:r>
              <a:rPr lang="es-ES" sz="2400" dirty="0" err="1"/>
              <a:t>Goffman</a:t>
            </a:r>
            <a:r>
              <a:rPr lang="es-ES" sz="2400" dirty="0"/>
              <a:t>: </a:t>
            </a:r>
            <a:r>
              <a:rPr lang="es-MX" sz="2400" dirty="0"/>
              <a:t>“Los individuos no están preocupados por el problema moral de cumplir con las normas, sino con el problema amoral de construir la impresión convincente de que satisfacen dichas normas”</a:t>
            </a:r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1411894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308483" y="1600200"/>
            <a:ext cx="774070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/>
              <a:t>Las reglas de juego se establecen para lograr el control de la información.</a:t>
            </a:r>
          </a:p>
          <a:p>
            <a:endParaRPr lang="es-MX" sz="2400" dirty="0"/>
          </a:p>
          <a:p>
            <a:r>
              <a:rPr lang="es-MX" sz="2400" dirty="0"/>
              <a:t>Ello implica hacer uso de camuflajes, simulaciones y maniobras. </a:t>
            </a:r>
          </a:p>
          <a:p>
            <a:endParaRPr lang="es-MX" sz="2400" dirty="0"/>
          </a:p>
          <a:p>
            <a:r>
              <a:rPr lang="es-ES" sz="2400" dirty="0"/>
              <a:t>Dice </a:t>
            </a:r>
            <a:r>
              <a:rPr lang="es-ES" sz="2400" dirty="0" err="1"/>
              <a:t>Goffman</a:t>
            </a:r>
            <a:r>
              <a:rPr lang="es-ES" sz="2400" dirty="0"/>
              <a:t>: </a:t>
            </a:r>
            <a:r>
              <a:rPr lang="es-MX" sz="2400" dirty="0"/>
              <a:t>“Los individuos no están preocupados por el problema moral de cumplir con las normas, sino con el problema amoral de construir la impresión convincente de que satisfacen dichas normas”</a:t>
            </a:r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785807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1685375"/>
            <a:ext cx="737090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err="1"/>
              <a:t>Microsociología</a:t>
            </a:r>
            <a:r>
              <a:rPr lang="es-ES" sz="2400" dirty="0"/>
              <a:t> – El acento se pone en el individuo (en este caso actor social)</a:t>
            </a:r>
          </a:p>
          <a:p>
            <a:endParaRPr lang="es-ES" sz="2400" dirty="0"/>
          </a:p>
          <a:p>
            <a:r>
              <a:rPr lang="es-ES" sz="2400" dirty="0"/>
              <a:t>Interaccionismo – Se relaciona la acción con la de otros actores.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1172142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308483" y="1600200"/>
            <a:ext cx="774070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/>
              <a:t>Las reglas de juego:</a:t>
            </a:r>
          </a:p>
          <a:p>
            <a:endParaRPr lang="es-MX" sz="2400" dirty="0"/>
          </a:p>
          <a:p>
            <a:pPr marL="457200" indent="-457200">
              <a:buAutoNum type="arabicPeriod"/>
            </a:pPr>
            <a:r>
              <a:rPr lang="es-MX" sz="2400" dirty="0"/>
              <a:t>Los actores sabemos previamente cómo debemos conducirnos en las situaciones sociales, y hacemos lo adecuado, lo que se espera de nosotros.</a:t>
            </a:r>
          </a:p>
          <a:p>
            <a:pPr marL="457200" indent="-457200">
              <a:buAutoNum type="arabicPeriod"/>
            </a:pPr>
            <a:r>
              <a:rPr lang="es-MX" sz="2400" dirty="0"/>
              <a:t>Durante la interacción debemos mostrar atributos, capacidades, información, etc. que manifiestan que tenemos un SELF coherente y apropiado ante la situación.</a:t>
            </a:r>
          </a:p>
          <a:p>
            <a:pPr marL="457200" indent="-457200">
              <a:buAutoNum type="arabicPeriod"/>
            </a:pPr>
            <a:r>
              <a:rPr lang="es-MX" sz="2400" dirty="0"/>
              <a:t>Esta proyección no es necesariamente conciente para el SELF ni para los otros.</a:t>
            </a:r>
          </a:p>
          <a:p>
            <a:pPr marL="457200" indent="-457200">
              <a:buAutoNum type="arabicPeriod"/>
            </a:pPr>
            <a:r>
              <a:rPr lang="es-MX" sz="2400" dirty="0"/>
              <a:t>Debemos ser accesibles a los demás para que el juego social se mantenga.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0329749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Estigma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308483" y="1600200"/>
            <a:ext cx="774070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El estigma</a:t>
            </a:r>
          </a:p>
          <a:p>
            <a:endParaRPr lang="es-ES" sz="2400" dirty="0"/>
          </a:p>
          <a:p>
            <a:r>
              <a:rPr lang="es-ES" sz="2400" dirty="0"/>
              <a:t>Es un </a:t>
            </a:r>
            <a:r>
              <a:rPr lang="es-MX" sz="2400" dirty="0"/>
              <a:t>atributo desacreditador durante las interacciones sociales. </a:t>
            </a:r>
          </a:p>
          <a:p>
            <a:endParaRPr lang="es-MX" sz="2400" dirty="0"/>
          </a:p>
          <a:p>
            <a:r>
              <a:rPr lang="es-MX" sz="2400" dirty="0"/>
              <a:t>Lo importante es lo social que hay en el atributo, no el atributo en sí. Por lo tanto, depende del contexto social.</a:t>
            </a:r>
          </a:p>
          <a:p>
            <a:endParaRPr lang="es-MX" sz="2400" dirty="0"/>
          </a:p>
          <a:p>
            <a:r>
              <a:rPr lang="es-MX" sz="2400" dirty="0"/>
              <a:t>Por ejemplo: una mujer gorda en el Renacimiento y una mujer gorda ahora.</a:t>
            </a:r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6865719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Estigma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00676" y="1427018"/>
            <a:ext cx="774070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/>
              <a:t>Para Goffman el estigma es producto de las interacciones sociales,</a:t>
            </a:r>
          </a:p>
          <a:p>
            <a:endParaRPr lang="es-MX" sz="2400" dirty="0"/>
          </a:p>
          <a:p>
            <a:r>
              <a:rPr lang="es-MX" sz="2400" dirty="0"/>
              <a:t>Aparece cuando la identidad social de un individuo (es decir, sus atributos) dejan de satisfacer las expectativas sociales.</a:t>
            </a:r>
          </a:p>
          <a:p>
            <a:endParaRPr lang="es-MX" sz="2400" dirty="0"/>
          </a:p>
          <a:p>
            <a:r>
              <a:rPr lang="es-MX" sz="2400" dirty="0"/>
              <a:t>El individuo pasa a ser cuestionado socialmente y se disminuye o anula su valor social. </a:t>
            </a:r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9267485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Estigma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00676" y="1427018"/>
            <a:ext cx="7740701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Tipos de estigma:</a:t>
            </a:r>
          </a:p>
          <a:p>
            <a:endParaRPr lang="es-ES" sz="2400" dirty="0"/>
          </a:p>
          <a:p>
            <a:r>
              <a:rPr lang="es-ES" sz="2400" dirty="0"/>
              <a:t>La deformación física o característica física no deseada, incluyendo la salud mental.</a:t>
            </a:r>
          </a:p>
          <a:p>
            <a:r>
              <a:rPr lang="es-ES" sz="2400" dirty="0"/>
              <a:t>Los gordos, los locos, los discapacitados.</a:t>
            </a:r>
          </a:p>
          <a:p>
            <a:endParaRPr lang="es-ES" sz="2400" dirty="0"/>
          </a:p>
          <a:p>
            <a:r>
              <a:rPr lang="es-MX" sz="2400" dirty="0"/>
              <a:t>La pertenencia (o no) a un grupo étnico, raza, creencia, religión, ideología.</a:t>
            </a:r>
          </a:p>
          <a:p>
            <a:r>
              <a:rPr lang="es-MX" sz="2400" dirty="0"/>
              <a:t>Los mexicanos son corruptos, los latinos no trabajan.</a:t>
            </a:r>
          </a:p>
          <a:p>
            <a:endParaRPr lang="es-MX" sz="2400" dirty="0"/>
          </a:p>
          <a:p>
            <a:r>
              <a:rPr lang="es-MX" sz="2400" dirty="0"/>
              <a:t>El vinculado a ciertos comportamientos sancionados socialmente. </a:t>
            </a:r>
          </a:p>
          <a:p>
            <a:r>
              <a:rPr lang="es-MX" sz="2400" dirty="0"/>
              <a:t>La prostitución, la mujer adúltera.</a:t>
            </a:r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8377747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Estigma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00676" y="1427018"/>
            <a:ext cx="7740701" cy="8586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/>
              <a:t>Algo importante que subraya Goffman es que las personas estigmatizadas tienden a aceptar y asumir las mismas normas sociales que las estigmatizan y descalifican.</a:t>
            </a:r>
          </a:p>
          <a:p>
            <a:endParaRPr lang="es-MX" sz="2400" dirty="0"/>
          </a:p>
          <a:p>
            <a:r>
              <a:rPr lang="es-MX" sz="2400" dirty="0"/>
              <a:t>El desacreditado (víctima del estigma) puede, en ocasiones, ocultar su condición y asumir esas mismas normas para desacreditar a otro (convirtiéndolo en desacreditable).</a:t>
            </a:r>
          </a:p>
          <a:p>
            <a:endParaRPr lang="es-MX" sz="2400" dirty="0"/>
          </a:p>
          <a:p>
            <a:r>
              <a:rPr lang="es-MX" sz="2400" dirty="0"/>
              <a:t>Por ello, la persona estignatizada puede seleccionar, en sus interacciones, a quiénes devela su estigma y a quiénes no.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73468614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2871" y="290130"/>
            <a:ext cx="7556313" cy="1116106"/>
          </a:xfrm>
        </p:spPr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Estigma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00676" y="1427018"/>
            <a:ext cx="7740701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/>
              <a:t>Características del estigma social:</a:t>
            </a:r>
          </a:p>
          <a:p>
            <a:endParaRPr lang="es-MX" sz="2400" dirty="0"/>
          </a:p>
          <a:p>
            <a:pPr marL="457200" indent="-457200">
              <a:buAutoNum type="arabicPeriod"/>
            </a:pPr>
            <a:r>
              <a:rPr lang="es-MX" sz="2400" dirty="0"/>
              <a:t>La reacción emocional. La persona que no porta el estigma se siente incómoda frente al que lo porta.</a:t>
            </a:r>
          </a:p>
          <a:p>
            <a:pPr marL="457200" indent="-457200">
              <a:buAutoNum type="arabicPeriod"/>
            </a:pPr>
            <a:r>
              <a:rPr lang="es-MX" sz="2400" dirty="0"/>
              <a:t>Las racionalizaciones de la reacción emocional. Es la búsqueda de marcos ideológicos para justificar el rechazo a los estigmatizados.</a:t>
            </a:r>
          </a:p>
          <a:p>
            <a:pPr marL="457200" indent="-457200">
              <a:buAutoNum type="arabicPeriod"/>
            </a:pPr>
            <a:r>
              <a:rPr lang="es-MX" sz="2400" dirty="0"/>
              <a:t>La naturaleza contagiosa del estigma. El estigma se contagia rápidamente entre todas las personas que entran en contacto con el estigmatizado.</a:t>
            </a:r>
          </a:p>
          <a:p>
            <a:pPr marL="457200" indent="-457200">
              <a:buAutoNum type="arabicPeriod"/>
            </a:pPr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3210687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93843" y="2385030"/>
            <a:ext cx="7556313" cy="1116106"/>
          </a:xfrm>
        </p:spPr>
        <p:txBody>
          <a:bodyPr/>
          <a:lstStyle/>
          <a:p>
            <a:r>
              <a:rPr lang="es-ES" dirty="0"/>
              <a:t>RESUMIENDO</a:t>
            </a:r>
            <a:endParaRPr lang="es-ES" sz="32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59549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1600200"/>
            <a:ext cx="7370908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Nos encontramos con una reformulación del concepto del sentido de la acción de Weber.</a:t>
            </a:r>
          </a:p>
          <a:p>
            <a:endParaRPr lang="es-ES" sz="2400" dirty="0"/>
          </a:p>
          <a:p>
            <a:r>
              <a:rPr lang="es-ES" sz="2400" dirty="0"/>
              <a:t>La acción social es una acción ubicada.</a:t>
            </a:r>
          </a:p>
          <a:p>
            <a:endParaRPr lang="es-ES" sz="2400" dirty="0"/>
          </a:p>
          <a:p>
            <a:r>
              <a:rPr lang="es-ES" sz="2400" dirty="0"/>
              <a:t>La acción social es una presentación del </a:t>
            </a:r>
            <a:r>
              <a:rPr lang="es-ES" sz="2400" dirty="0" err="1"/>
              <a:t>Self</a:t>
            </a:r>
            <a:r>
              <a:rPr lang="es-ES" sz="2400" dirty="0"/>
              <a:t> en la vida cotidiana.</a:t>
            </a:r>
          </a:p>
          <a:p>
            <a:endParaRPr lang="es-ES" sz="2400" dirty="0"/>
          </a:p>
          <a:p>
            <a:r>
              <a:rPr lang="es-MX" sz="2400" dirty="0"/>
              <a:t>La interacción implica un juego de interpretación de la acción recíproca.</a:t>
            </a:r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7800881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1600200"/>
            <a:ext cx="7370908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/>
              <a:t>El individuo posee una multiplicidad de roles sociales que muestra en sus interacciones.</a:t>
            </a:r>
          </a:p>
          <a:p>
            <a:endParaRPr lang="es-MX" sz="2400" dirty="0"/>
          </a:p>
          <a:p>
            <a:r>
              <a:rPr lang="es-MX" sz="2400" dirty="0"/>
              <a:t>Es la situación la que le confiere sentido a la acción.</a:t>
            </a:r>
          </a:p>
          <a:p>
            <a:endParaRPr lang="es-MX" sz="2400" dirty="0"/>
          </a:p>
          <a:p>
            <a:r>
              <a:rPr lang="es-MX" sz="2400" dirty="0"/>
              <a:t>Los rituales son fundamentales en la construcción de la interacción.</a:t>
            </a:r>
          </a:p>
          <a:p>
            <a:endParaRPr lang="es-MX" sz="2400" dirty="0"/>
          </a:p>
          <a:p>
            <a:r>
              <a:rPr lang="es-MX" sz="2400" dirty="0"/>
              <a:t>El estigma es un atributo desacreditador durante las interacciones sociales.</a:t>
            </a:r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0903566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1026" name="Picture 2" descr="Queen – The Show Must Go On | Un día, un disco.">
            <a:extLst>
              <a:ext uri="{FF2B5EF4-FFF2-40B4-BE49-F238E27FC236}">
                <a16:creationId xmlns:a16="http://schemas.microsoft.com/office/drawing/2014/main" id="{58CCF20E-44BC-7142-9357-D0631F3311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110" y="850557"/>
            <a:ext cx="7566891" cy="5675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6979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1768502"/>
            <a:ext cx="7370908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/>
              <a:t>Aunque es considerado como uno de los padres del interaccionismo, a Goffman no le interesó la construcción teórica del concepto de interacción.</a:t>
            </a:r>
          </a:p>
          <a:p>
            <a:endParaRPr lang="es-MX" sz="2400" dirty="0"/>
          </a:p>
          <a:p>
            <a:r>
              <a:rPr lang="es-MX" sz="2400" dirty="0"/>
              <a:t>Goffman se centró en describir las situaciones cara a cara (face to face) para explicar las interacciones en la vida cotidiana.</a:t>
            </a:r>
          </a:p>
          <a:p>
            <a:endParaRPr lang="es-MX" sz="2400" dirty="0"/>
          </a:p>
          <a:p>
            <a:r>
              <a:rPr lang="es-MX" sz="2400" dirty="0"/>
              <a:t>Intentó que la interacción cotidiana se convirtiera en un objeto de estudio que fuese legítimo para la sociología.</a:t>
            </a:r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15980625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MUCHAS GRACIAS</a:t>
            </a:r>
          </a:p>
        </p:txBody>
      </p:sp>
    </p:spTree>
    <p:extLst>
      <p:ext uri="{BB962C8B-B14F-4D97-AF65-F5344CB8AC3E}">
        <p14:creationId xmlns:p14="http://schemas.microsoft.com/office/powerpoint/2010/main" val="1159195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1685375"/>
            <a:ext cx="7980508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/>
              <a:t>5 principios del interaccionismo :</a:t>
            </a:r>
          </a:p>
          <a:p>
            <a:pPr marL="457200" indent="-457200">
              <a:buFont typeface="+mj-lt"/>
              <a:buAutoNum type="arabicPeriod"/>
            </a:pPr>
            <a:endParaRPr lang="es-MX" sz="2400" dirty="0"/>
          </a:p>
          <a:p>
            <a:pPr marL="457200" indent="-457200">
              <a:buFont typeface="+mj-lt"/>
              <a:buAutoNum type="arabicPeriod"/>
            </a:pPr>
            <a:r>
              <a:rPr lang="es-MX" sz="2400" dirty="0"/>
              <a:t>La alienación del sentido de la comunicación en la vida cotidiana.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/>
              <a:t>El rol social de la empatía (capacidad del sujeto para ponerse en el lugar del otro).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/>
              <a:t>La explicación y construcción de la realidad social a partir de las interacciones de los individuos y de los grupos sociales.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/>
              <a:t>La estrategia metodológica novedosa (estudios de caso, inducción, abordaje en términos microsociales). 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/>
              <a:t>La unidad de análisis son los grupos y no los individuos.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55166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1685375"/>
            <a:ext cx="73709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r>
              <a:rPr lang="es-ES" sz="2400" dirty="0"/>
              <a:t>Enfoque dramatúrgico </a:t>
            </a:r>
            <a:r>
              <a:rPr lang="es-MX" sz="2400" dirty="0"/>
              <a:t>o análisis dramatúrgico de la vida cotidiana.</a:t>
            </a:r>
            <a:endParaRPr lang="es-ES" sz="2400" dirty="0"/>
          </a:p>
          <a:p>
            <a:endParaRPr lang="es-ES" sz="2400" dirty="0"/>
          </a:p>
          <a:p>
            <a:r>
              <a:rPr lang="es-ES" sz="2400" dirty="0"/>
              <a:t>La interacción social vista como una metáfora de una representación teatral.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313556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1685375"/>
            <a:ext cx="737090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err="1"/>
              <a:t>Goffman</a:t>
            </a:r>
            <a:r>
              <a:rPr lang="es-ES" sz="2400" dirty="0"/>
              <a:t> se toma muy en serio el concepto actor social en su interacción con otros.</a:t>
            </a:r>
          </a:p>
          <a:p>
            <a:endParaRPr lang="es-ES" sz="2400" dirty="0"/>
          </a:p>
          <a:p>
            <a:r>
              <a:rPr lang="es-ES" sz="2400" dirty="0"/>
              <a:t>Los hombres actuamos, es decir, queremos mostrar o trasmitir una determinada imagen de nosotros, ya sea de forma consciente o inconsciente.</a:t>
            </a:r>
          </a:p>
          <a:p>
            <a:endParaRPr lang="es-ES" sz="2400" dirty="0"/>
          </a:p>
          <a:p>
            <a:r>
              <a:rPr lang="es-ES" sz="2400" dirty="0"/>
              <a:t>En consecuencia, la interacción social siempre puede ser considerada como un PERFORMANCE.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864965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1685375"/>
            <a:ext cx="737090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/>
              <a:t>Características del enfoque teatral de Goffman:</a:t>
            </a:r>
          </a:p>
          <a:p>
            <a:endParaRPr lang="es-MX" sz="2400" dirty="0"/>
          </a:p>
          <a:p>
            <a:r>
              <a:rPr lang="es-MX" sz="2400" dirty="0"/>
              <a:t>Nos posibilita analizar simultáneamente el nivel macro (institucional) y el micro (percepciones, impresiones y actuaciones de los individuos).</a:t>
            </a:r>
          </a:p>
          <a:p>
            <a:pPr marL="457200" indent="-457200">
              <a:buAutoNum type="arabicPeriod"/>
            </a:pPr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560312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800" dirty="0" err="1"/>
              <a:t>Erving</a:t>
            </a:r>
            <a:r>
              <a:rPr lang="es-ES" sz="2800" dirty="0"/>
              <a:t> </a:t>
            </a:r>
            <a:r>
              <a:rPr lang="es-ES" sz="2800" dirty="0" err="1"/>
              <a:t>Goffman</a:t>
            </a:r>
            <a:r>
              <a:rPr lang="es-ES" sz="2800" dirty="0"/>
              <a:t> </a:t>
            </a:r>
            <a:br>
              <a:rPr lang="es-ES" sz="2800" dirty="0"/>
            </a:br>
            <a:r>
              <a:rPr lang="es-MX" sz="2800" dirty="0"/>
              <a:t>La puesta en escena de la vida cotidiana</a:t>
            </a:r>
            <a:endParaRPr lang="es-ES" sz="2800" dirty="0"/>
          </a:p>
        </p:txBody>
      </p:sp>
      <p:sp>
        <p:nvSpPr>
          <p:cNvPr id="11" name="Rectángulo 10"/>
          <p:cNvSpPr/>
          <p:nvPr/>
        </p:nvSpPr>
        <p:spPr>
          <a:xfrm>
            <a:off x="308483" y="1600200"/>
            <a:ext cx="3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498474" y="1685375"/>
            <a:ext cx="7370908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/>
              <a:t>Características del enfoque teatral de Goffman:</a:t>
            </a:r>
          </a:p>
          <a:p>
            <a:endParaRPr lang="es-MX" sz="2400" dirty="0"/>
          </a:p>
          <a:p>
            <a:r>
              <a:rPr lang="es-MX" sz="2400" dirty="0"/>
              <a:t>Podemos comprender las interacciones como fuentes generadoras de la vida social, así como comprender que la vida social es la fuente generadora de las interacciones.</a:t>
            </a:r>
          </a:p>
          <a:p>
            <a:endParaRPr lang="es-MX" sz="2400" dirty="0"/>
          </a:p>
          <a:p>
            <a:r>
              <a:rPr lang="es-MX" sz="2400" dirty="0"/>
              <a:t>La interacción y la comunicación constituyen elementos esenciales para la conformación de la vida social. </a:t>
            </a:r>
          </a:p>
          <a:p>
            <a:endParaRPr lang="es-MX" sz="2400" dirty="0"/>
          </a:p>
          <a:p>
            <a:pPr marL="457200" indent="-457200">
              <a:buAutoNum type="arabicPeriod"/>
            </a:pPr>
            <a:endParaRPr lang="es-MX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9871702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Cuadrícula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Tema1.thmx</Template>
  <TotalTime>9524</TotalTime>
  <Words>2306</Words>
  <Application>Microsoft Macintosh PowerPoint</Application>
  <PresentationFormat>Presentación en pantalla (4:3)</PresentationFormat>
  <Paragraphs>658</Paragraphs>
  <Slides>40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40</vt:i4>
      </vt:variant>
    </vt:vector>
  </HeadingPairs>
  <TitlesOfParts>
    <vt:vector size="43" baseType="lpstr">
      <vt:lpstr>Arial</vt:lpstr>
      <vt:lpstr>Wingdings</vt:lpstr>
      <vt:lpstr>Tema1</vt:lpstr>
      <vt:lpstr>Erving Goffman</vt:lpstr>
      <vt:lpstr>Erving Goffman  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La puesta en escena de la vida cotidiana</vt:lpstr>
      <vt:lpstr>Erving Goffman  Estigma</vt:lpstr>
      <vt:lpstr>Erving Goffman  Estigma</vt:lpstr>
      <vt:lpstr>Erving Goffman  Estigma</vt:lpstr>
      <vt:lpstr>Erving Goffman  Estigma</vt:lpstr>
      <vt:lpstr>Erving Goffman  Estigma</vt:lpstr>
      <vt:lpstr>RESUMIENDO</vt:lpstr>
      <vt:lpstr>Erving Goffman  </vt:lpstr>
      <vt:lpstr>Erving Goffman  </vt:lpstr>
      <vt:lpstr>Presentación de PowerPoint</vt:lpstr>
      <vt:lpstr>MUCHAS GRACIAS</vt:lpstr>
    </vt:vector>
  </TitlesOfParts>
  <Company>Grupo Avance Educativo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Montesquieu, Comte y Spencer</dc:title>
  <dc:creator>Dra. Juana E. Suárez Conejero</dc:creator>
  <cp:lastModifiedBy>Dra. Juana E. Suárez Conejero</cp:lastModifiedBy>
  <cp:revision>139</cp:revision>
  <dcterms:created xsi:type="dcterms:W3CDTF">2017-08-11T15:39:29Z</dcterms:created>
  <dcterms:modified xsi:type="dcterms:W3CDTF">2020-10-13T22:34:06Z</dcterms:modified>
</cp:coreProperties>
</file>