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5"/>
  </p:notesMasterIdLst>
  <p:sldIdLst>
    <p:sldId id="256" r:id="rId2"/>
    <p:sldId id="257" r:id="rId3"/>
    <p:sldId id="310" r:id="rId4"/>
    <p:sldId id="258" r:id="rId5"/>
    <p:sldId id="261" r:id="rId6"/>
    <p:sldId id="262" r:id="rId7"/>
    <p:sldId id="263" r:id="rId8"/>
    <p:sldId id="265" r:id="rId9"/>
    <p:sldId id="266" r:id="rId10"/>
    <p:sldId id="267" r:id="rId11"/>
    <p:sldId id="274" r:id="rId12"/>
    <p:sldId id="275" r:id="rId13"/>
    <p:sldId id="276" r:id="rId14"/>
    <p:sldId id="277" r:id="rId15"/>
    <p:sldId id="278" r:id="rId16"/>
    <p:sldId id="279" r:id="rId17"/>
    <p:sldId id="280" r:id="rId18"/>
    <p:sldId id="281" r:id="rId19"/>
    <p:sldId id="282" r:id="rId20"/>
    <p:sldId id="283" r:id="rId21"/>
    <p:sldId id="284" r:id="rId22"/>
    <p:sldId id="285" r:id="rId23"/>
    <p:sldId id="286" r:id="rId24"/>
    <p:sldId id="287" r:id="rId25"/>
    <p:sldId id="270" r:id="rId26"/>
    <p:sldId id="271" r:id="rId27"/>
    <p:sldId id="272" r:id="rId28"/>
    <p:sldId id="273" r:id="rId29"/>
    <p:sldId id="306" r:id="rId30"/>
    <p:sldId id="307" r:id="rId31"/>
    <p:sldId id="308" r:id="rId32"/>
    <p:sldId id="309" r:id="rId33"/>
    <p:sldId id="259" r:id="rId34"/>
  </p:sldIdLst>
  <p:sldSz cx="9144000" cy="6858000" type="screen4x3"/>
  <p:notesSz cx="6858000" cy="9144000"/>
  <p:defaultTextStyle>
    <a:lvl1pPr>
      <a:defRPr>
        <a:latin typeface="Calibri"/>
        <a:ea typeface="Calibri"/>
        <a:cs typeface="Calibri"/>
        <a:sym typeface="Calibri"/>
      </a:defRPr>
    </a:lvl1pPr>
    <a:lvl2pPr indent="457200">
      <a:defRPr>
        <a:latin typeface="Calibri"/>
        <a:ea typeface="Calibri"/>
        <a:cs typeface="Calibri"/>
        <a:sym typeface="Calibri"/>
      </a:defRPr>
    </a:lvl2pPr>
    <a:lvl3pPr indent="914400">
      <a:defRPr>
        <a:latin typeface="Calibri"/>
        <a:ea typeface="Calibri"/>
        <a:cs typeface="Calibri"/>
        <a:sym typeface="Calibri"/>
      </a:defRPr>
    </a:lvl3pPr>
    <a:lvl4pPr indent="1371600">
      <a:defRPr>
        <a:latin typeface="Calibri"/>
        <a:ea typeface="Calibri"/>
        <a:cs typeface="Calibri"/>
        <a:sym typeface="Calibri"/>
      </a:defRPr>
    </a:lvl4pPr>
    <a:lvl5pPr indent="1828800">
      <a:defRPr>
        <a:latin typeface="Calibri"/>
        <a:ea typeface="Calibri"/>
        <a:cs typeface="Calibri"/>
        <a:sym typeface="Calibri"/>
      </a:defRPr>
    </a:lvl5pPr>
    <a:lvl6pPr indent="2286000">
      <a:defRPr>
        <a:latin typeface="Calibri"/>
        <a:ea typeface="Calibri"/>
        <a:cs typeface="Calibri"/>
        <a:sym typeface="Calibri"/>
      </a:defRPr>
    </a:lvl6pPr>
    <a:lvl7pPr indent="2743200">
      <a:defRPr>
        <a:latin typeface="Calibri"/>
        <a:ea typeface="Calibri"/>
        <a:cs typeface="Calibri"/>
        <a:sym typeface="Calibri"/>
      </a:defRPr>
    </a:lvl7pPr>
    <a:lvl8pPr indent="3200400">
      <a:defRPr>
        <a:latin typeface="Calibri"/>
        <a:ea typeface="Calibri"/>
        <a:cs typeface="Calibri"/>
        <a:sym typeface="Calibri"/>
      </a:defRPr>
    </a:lvl8pPr>
    <a:lvl9pPr indent="3657600">
      <a:defRPr>
        <a:latin typeface="Calibri"/>
        <a:ea typeface="Calibri"/>
        <a:cs typeface="Calibri"/>
        <a:sym typeface="Calibri"/>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n" i="on">
        <a:font>
          <a:latin typeface="Calibri"/>
          <a:ea typeface="Calibri"/>
          <a:cs typeface="Calibri"/>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FD7E7"/>
          </a:solidFill>
        </a:fill>
      </a:tcStyle>
    </a:wholeTbl>
    <a:band2H>
      <a:tcTxStyle/>
      <a:tcStyle>
        <a:tcBdr/>
        <a:fill>
          <a:solidFill>
            <a:srgbClr val="E8ECF4"/>
          </a:solidFill>
        </a:fill>
      </a:tcStyle>
    </a:band2H>
    <a:firstCol>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4F81BD"/>
          </a:solidFill>
        </a:fill>
      </a:tcStyle>
    </a:firstCol>
    <a:la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4F81BD"/>
          </a:solidFill>
        </a:fill>
      </a:tcStyle>
    </a:lastRow>
    <a:fir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4F81BD"/>
          </a:solidFill>
        </a:fill>
      </a:tcStyle>
    </a:firstRow>
  </a:tblStyle>
  <a:tblStyle styleId="{C7B018BB-80A7-4F77-B60F-C8B233D01FF8}" styleName="">
    <a:tblBg/>
    <a:wholeTbl>
      <a:tcTxStyle b="on" i="on">
        <a:font>
          <a:latin typeface="Calibri"/>
          <a:ea typeface="Calibri"/>
          <a:cs typeface="Calibri"/>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DEE7D0"/>
          </a:solidFill>
        </a:fill>
      </a:tcStyle>
    </a:wholeTbl>
    <a:band2H>
      <a:tcTxStyle/>
      <a:tcStyle>
        <a:tcBdr/>
        <a:fill>
          <a:solidFill>
            <a:srgbClr val="EFF3E9"/>
          </a:solidFill>
        </a:fill>
      </a:tcStyle>
    </a:band2H>
    <a:firstCol>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9BBB59"/>
          </a:solidFill>
        </a:fill>
      </a:tcStyle>
    </a:firstCol>
    <a:la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9BBB59"/>
          </a:solidFill>
        </a:fill>
      </a:tcStyle>
    </a:lastRow>
    <a:fir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9BBB59"/>
          </a:solidFill>
        </a:fill>
      </a:tcStyle>
    </a:firstRow>
  </a:tblStyle>
  <a:tblStyle styleId="{EEE7283C-3CF3-47DC-8721-378D4A62B228}" styleName="">
    <a:tblBg/>
    <a:wholeTbl>
      <a:tcTxStyle b="on" i="on">
        <a:font>
          <a:latin typeface="Calibri"/>
          <a:ea typeface="Calibri"/>
          <a:cs typeface="Calibri"/>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CDCCE"/>
          </a:solidFill>
        </a:fill>
      </a:tcStyle>
    </a:wholeTbl>
    <a:band2H>
      <a:tcTxStyle/>
      <a:tcStyle>
        <a:tcBdr/>
        <a:fill>
          <a:solidFill>
            <a:srgbClr val="FDEEE8"/>
          </a:solidFill>
        </a:fill>
      </a:tcStyle>
    </a:band2H>
    <a:firstCol>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79646"/>
          </a:solidFill>
        </a:fill>
      </a:tcStyle>
    </a:firstCol>
    <a:la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79646"/>
          </a:solidFill>
        </a:fill>
      </a:tcStyle>
    </a:lastRow>
    <a:fir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79646"/>
          </a:solidFill>
        </a:fill>
      </a:tcStyle>
    </a:firstRow>
  </a:tblStyle>
  <a:tblStyle styleId="{CF821DB8-F4EB-4A41-A1BA-3FCAFE7338EE}" styleName="">
    <a:tblBg/>
    <a:wholeTbl>
      <a:tcTxStyle b="on" i="on">
        <a:font>
          <a:latin typeface="Calibri"/>
          <a:ea typeface="Calibri"/>
          <a:cs typeface="Calibri"/>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n">
        <a:font>
          <a:latin typeface="Calibri"/>
          <a:ea typeface="Calibri"/>
          <a:cs typeface="Calibri"/>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4F81BD"/>
          </a:solidFill>
        </a:fill>
      </a:tcStyle>
    </a:firstCol>
    <a:lastRow>
      <a:tcTxStyle b="on" i="on">
        <a:font>
          <a:latin typeface="Calibri"/>
          <a:ea typeface="Calibri"/>
          <a:cs typeface="Calibri"/>
        </a:font>
        <a:srgbClr val="000000"/>
      </a:tcTxStyle>
      <a:tcStyle>
        <a:tcBdr>
          <a:left>
            <a:ln w="12700" cap="flat">
              <a:noFill/>
              <a:miter lim="400000"/>
            </a:ln>
          </a:left>
          <a:right>
            <a:ln w="12700" cap="flat">
              <a:noFill/>
              <a:miter lim="400000"/>
            </a:ln>
          </a:right>
          <a:top>
            <a:ln w="508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FFFFFF"/>
          </a:solidFill>
        </a:fill>
      </a:tcStyle>
    </a:lastRow>
    <a:firstRow>
      <a:tcTxStyle b="on" i="on">
        <a:font>
          <a:latin typeface="Calibri"/>
          <a:ea typeface="Calibri"/>
          <a:cs typeface="Calibri"/>
        </a:font>
        <a:srgbClr val="FFFFFF"/>
      </a:tcTxStyle>
      <a:tcStyle>
        <a:tcBdr>
          <a:left>
            <a:ln w="12700" cap="flat">
              <a:noFill/>
              <a:miter lim="400000"/>
            </a:ln>
          </a:left>
          <a:right>
            <a:ln w="12700" cap="flat">
              <a:noFill/>
              <a:miter lim="400000"/>
            </a:ln>
          </a:right>
          <a:top>
            <a:ln w="254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4F81BD"/>
          </a:solidFill>
        </a:fill>
      </a:tcStyle>
    </a:firstRow>
  </a:tblStyle>
  <a:tblStyle styleId="{33BA23B1-9221-436E-865A-0063620EA4FD}" styleName="">
    <a:tblBg/>
    <a:wholeTbl>
      <a:tcTxStyle b="on" i="on">
        <a:font>
          <a:latin typeface="Calibri"/>
          <a:ea typeface="Calibri"/>
          <a:cs typeface="Calibri"/>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ACACA"/>
          </a:solidFill>
        </a:fill>
      </a:tcStyle>
    </a:wholeTbl>
    <a:band2H>
      <a:tcTxStyle/>
      <a:tcStyle>
        <a:tcBdr/>
        <a:fill>
          <a:solidFill>
            <a:srgbClr val="E6E6E6"/>
          </a:solidFill>
        </a:fill>
      </a:tcStyle>
    </a:band2H>
    <a:firstCol>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Col>
    <a:la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lastRow>
    <a:fir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Row>
  </a:tblStyle>
  <a:tblStyle styleId="{2708684C-4D16-4618-839F-0558EEFCDFE6}" styleName="">
    <a:tblBg/>
    <a:wholeTbl>
      <a:tcTxStyle b="on" i="on">
        <a:font>
          <a:latin typeface="Calibri"/>
          <a:ea typeface="Calibri"/>
          <a:cs typeface="Calibri"/>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wholeTbl>
    <a:band2H>
      <a:tcTxStyle/>
      <a:tcStyle>
        <a:tcBdr/>
        <a:fill>
          <a:solidFill>
            <a:srgbClr val="FFFFFF"/>
          </a:solidFill>
        </a:fill>
      </a:tcStyle>
    </a:band2H>
    <a:firstCol>
      <a:tcTxStyle b="on" i="on">
        <a:font>
          <a:latin typeface="Calibri"/>
          <a:ea typeface="Calibri"/>
          <a:cs typeface="Calibri"/>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firstCol>
    <a:lastRow>
      <a:tcTxStyle b="on" i="on">
        <a:font>
          <a:latin typeface="Calibri"/>
          <a:ea typeface="Calibri"/>
          <a:cs typeface="Calibri"/>
        </a:font>
        <a:srgbClr val="000000"/>
      </a:tcTxStyle>
      <a:tcStyle>
        <a:tcBdr>
          <a:left>
            <a:ln w="12700" cap="flat">
              <a:solidFill>
                <a:srgbClr val="000000"/>
              </a:solidFill>
              <a:prstDash val="solid"/>
              <a:bevel/>
            </a:ln>
          </a:left>
          <a:right>
            <a:ln w="12700" cap="flat">
              <a:solidFill>
                <a:srgbClr val="000000"/>
              </a:solidFill>
              <a:prstDash val="solid"/>
              <a:bevel/>
            </a:ln>
          </a:right>
          <a:top>
            <a:ln w="508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lastRow>
    <a:firstRow>
      <a:tcTxStyle b="on" i="on">
        <a:font>
          <a:latin typeface="Calibri"/>
          <a:ea typeface="Calibri"/>
          <a:cs typeface="Calibri"/>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254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94718"/>
  </p:normalViewPr>
  <p:slideViewPr>
    <p:cSldViewPr snapToGrid="0" snapToObjects="1">
      <p:cViewPr varScale="1">
        <p:scale>
          <a:sx n="92" d="100"/>
          <a:sy n="92" d="100"/>
        </p:scale>
        <p:origin x="1664"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6" name="Shape 46"/>
          <p:cNvSpPr>
            <a:spLocks noGrp="1" noRot="1" noChangeAspect="1"/>
          </p:cNvSpPr>
          <p:nvPr>
            <p:ph type="sldImg"/>
          </p:nvPr>
        </p:nvSpPr>
        <p:spPr>
          <a:xfrm>
            <a:off x="1143000" y="685800"/>
            <a:ext cx="4572000" cy="3429000"/>
          </a:xfrm>
          <a:prstGeom prst="rect">
            <a:avLst/>
          </a:prstGeom>
        </p:spPr>
        <p:txBody>
          <a:bodyPr/>
          <a:lstStyle/>
          <a:p>
            <a:pPr lvl="0"/>
            <a:endParaRPr/>
          </a:p>
        </p:txBody>
      </p:sp>
      <p:sp>
        <p:nvSpPr>
          <p:cNvPr id="47" name="Shape 47"/>
          <p:cNvSpPr>
            <a:spLocks noGrp="1"/>
          </p:cNvSpPr>
          <p:nvPr>
            <p:ph type="body" sz="quarter" idx="1"/>
          </p:nvPr>
        </p:nvSpPr>
        <p:spPr>
          <a:xfrm>
            <a:off x="914400" y="4343400"/>
            <a:ext cx="5029200" cy="4114800"/>
          </a:xfrm>
          <a:prstGeom prst="rect">
            <a:avLst/>
          </a:prstGeom>
        </p:spPr>
        <p:txBody>
          <a:bodyPr/>
          <a:lstStyle/>
          <a:p>
            <a:pPr lvl="0"/>
            <a:endParaRPr/>
          </a:p>
        </p:txBody>
      </p:sp>
    </p:spTree>
    <p:extLst>
      <p:ext uri="{BB962C8B-B14F-4D97-AF65-F5344CB8AC3E}">
        <p14:creationId xmlns:p14="http://schemas.microsoft.com/office/powerpoint/2010/main" val="4213181891"/>
      </p:ext>
    </p:extLst>
  </p:cSld>
  <p:clrMap bg1="lt1" tx1="dk1" bg2="lt2" tx2="dk2" accent1="accent1" accent2="accent2" accent3="accent3" accent4="accent4" accent5="accent5" accent6="accent6" hlink="hlink" folHlink="folHlink"/>
  <p:notesStyle>
    <a:lvl1pPr defTabSz="457200">
      <a:lnSpc>
        <a:spcPct val="125000"/>
      </a:lnSpc>
      <a:defRPr sz="2400">
        <a:latin typeface="+mj-lt"/>
        <a:ea typeface="+mj-ea"/>
        <a:cs typeface="+mj-cs"/>
        <a:sym typeface="Avenir Roman"/>
      </a:defRPr>
    </a:lvl1pPr>
    <a:lvl2pPr indent="228600" defTabSz="457200">
      <a:lnSpc>
        <a:spcPct val="125000"/>
      </a:lnSpc>
      <a:defRPr sz="2400">
        <a:latin typeface="+mj-lt"/>
        <a:ea typeface="+mj-ea"/>
        <a:cs typeface="+mj-cs"/>
        <a:sym typeface="Avenir Roman"/>
      </a:defRPr>
    </a:lvl2pPr>
    <a:lvl3pPr indent="457200" defTabSz="457200">
      <a:lnSpc>
        <a:spcPct val="125000"/>
      </a:lnSpc>
      <a:defRPr sz="2400">
        <a:latin typeface="+mj-lt"/>
        <a:ea typeface="+mj-ea"/>
        <a:cs typeface="+mj-cs"/>
        <a:sym typeface="Avenir Roman"/>
      </a:defRPr>
    </a:lvl3pPr>
    <a:lvl4pPr indent="685800" defTabSz="457200">
      <a:lnSpc>
        <a:spcPct val="125000"/>
      </a:lnSpc>
      <a:defRPr sz="2400">
        <a:latin typeface="+mj-lt"/>
        <a:ea typeface="+mj-ea"/>
        <a:cs typeface="+mj-cs"/>
        <a:sym typeface="Avenir Roman"/>
      </a:defRPr>
    </a:lvl4pPr>
    <a:lvl5pPr indent="914400" defTabSz="457200">
      <a:lnSpc>
        <a:spcPct val="125000"/>
      </a:lnSpc>
      <a:defRPr sz="2400">
        <a:latin typeface="+mj-lt"/>
        <a:ea typeface="+mj-ea"/>
        <a:cs typeface="+mj-cs"/>
        <a:sym typeface="Avenir Roman"/>
      </a:defRPr>
    </a:lvl5pPr>
    <a:lvl6pPr indent="1143000" defTabSz="457200">
      <a:lnSpc>
        <a:spcPct val="125000"/>
      </a:lnSpc>
      <a:defRPr sz="2400">
        <a:latin typeface="+mj-lt"/>
        <a:ea typeface="+mj-ea"/>
        <a:cs typeface="+mj-cs"/>
        <a:sym typeface="Avenir Roman"/>
      </a:defRPr>
    </a:lvl6pPr>
    <a:lvl7pPr indent="1371600" defTabSz="457200">
      <a:lnSpc>
        <a:spcPct val="125000"/>
      </a:lnSpc>
      <a:defRPr sz="2400">
        <a:latin typeface="+mj-lt"/>
        <a:ea typeface="+mj-ea"/>
        <a:cs typeface="+mj-cs"/>
        <a:sym typeface="Avenir Roman"/>
      </a:defRPr>
    </a:lvl7pPr>
    <a:lvl8pPr indent="1600200" defTabSz="457200">
      <a:lnSpc>
        <a:spcPct val="125000"/>
      </a:lnSpc>
      <a:defRPr sz="2400">
        <a:latin typeface="+mj-lt"/>
        <a:ea typeface="+mj-ea"/>
        <a:cs typeface="+mj-cs"/>
        <a:sym typeface="Avenir Roman"/>
      </a:defRPr>
    </a:lvl8pPr>
    <a:lvl9pPr indent="1828800" defTabSz="457200">
      <a:lnSpc>
        <a:spcPct val="125000"/>
      </a:lnSpc>
      <a:defRPr sz="2400">
        <a:latin typeface="+mj-lt"/>
        <a:ea typeface="+mj-ea"/>
        <a:cs typeface="+mj-cs"/>
        <a:sym typeface="Avenir Roman"/>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Diapositiva de título">
    <p:spTree>
      <p:nvGrpSpPr>
        <p:cNvPr id="1" name=""/>
        <p:cNvGrpSpPr/>
        <p:nvPr/>
      </p:nvGrpSpPr>
      <p:grpSpPr>
        <a:xfrm>
          <a:off x="0" y="0"/>
          <a:ext cx="0" cy="0"/>
          <a:chOff x="0" y="0"/>
          <a:chExt cx="0" cy="0"/>
        </a:xfrm>
      </p:grpSpPr>
      <p:sp>
        <p:nvSpPr>
          <p:cNvPr id="6" name="Shape 6"/>
          <p:cNvSpPr>
            <a:spLocks noGrp="1"/>
          </p:cNvSpPr>
          <p:nvPr>
            <p:ph type="title"/>
          </p:nvPr>
        </p:nvSpPr>
        <p:spPr>
          <a:xfrm>
            <a:off x="685800" y="1844675"/>
            <a:ext cx="7772400" cy="2041525"/>
          </a:xfrm>
          <a:prstGeom prst="rect">
            <a:avLst/>
          </a:prstGeom>
        </p:spPr>
        <p:txBody>
          <a:bodyPr/>
          <a:lstStyle/>
          <a:p>
            <a:pPr lvl="0">
              <a:defRPr sz="1800"/>
            </a:pPr>
            <a:r>
              <a:rPr sz="4400"/>
              <a:t>Texto del título</a:t>
            </a:r>
          </a:p>
        </p:txBody>
      </p:sp>
      <p:sp>
        <p:nvSpPr>
          <p:cNvPr id="7" name="Shape 7"/>
          <p:cNvSpPr>
            <a:spLocks noGrp="1"/>
          </p:cNvSpPr>
          <p:nvPr>
            <p:ph type="body" idx="1"/>
          </p:nvPr>
        </p:nvSpPr>
        <p:spPr>
          <a:xfrm>
            <a:off x="1371600" y="3886200"/>
            <a:ext cx="6400800" cy="2971800"/>
          </a:xfrm>
          <a:prstGeom prst="rect">
            <a:avLst/>
          </a:prstGeom>
        </p:spPr>
        <p:txBody>
          <a:bodyPr/>
          <a:lstStyle>
            <a:lvl1pPr marL="0" indent="0" algn="ctr">
              <a:buSzTx/>
              <a:buFontTx/>
              <a:buNone/>
              <a:defRPr>
                <a:solidFill>
                  <a:srgbClr val="888888"/>
                </a:solidFill>
              </a:defRPr>
            </a:lvl1pPr>
            <a:lvl2pPr marL="0" indent="457200" algn="ctr">
              <a:buSzTx/>
              <a:buFontTx/>
              <a:buNone/>
              <a:defRPr>
                <a:solidFill>
                  <a:srgbClr val="888888"/>
                </a:solidFill>
              </a:defRPr>
            </a:lvl2pPr>
            <a:lvl3pPr marL="0" indent="914400" algn="ctr">
              <a:buSzTx/>
              <a:buFontTx/>
              <a:buNone/>
              <a:defRPr>
                <a:solidFill>
                  <a:srgbClr val="888888"/>
                </a:solidFill>
              </a:defRPr>
            </a:lvl3pPr>
            <a:lvl4pPr marL="0" indent="1371600" algn="ctr">
              <a:buSzTx/>
              <a:buFontTx/>
              <a:buNone/>
              <a:defRPr>
                <a:solidFill>
                  <a:srgbClr val="888888"/>
                </a:solidFill>
              </a:defRPr>
            </a:lvl4pPr>
            <a:lvl5pPr marL="0" indent="1828800" algn="ctr">
              <a:buSzTx/>
              <a:buFontTx/>
              <a:buNone/>
              <a:defRPr>
                <a:solidFill>
                  <a:srgbClr val="888888"/>
                </a:solidFill>
              </a:defRPr>
            </a:lvl5pPr>
          </a:lstStyle>
          <a:p>
            <a:pPr lvl="0">
              <a:defRPr sz="1800">
                <a:solidFill>
                  <a:srgbClr val="000000"/>
                </a:solidFill>
              </a:defRPr>
            </a:pPr>
            <a:r>
              <a:rPr sz="3200">
                <a:solidFill>
                  <a:srgbClr val="888888"/>
                </a:solidFill>
              </a:rPr>
              <a:t>Nivel de texto 1</a:t>
            </a:r>
          </a:p>
          <a:p>
            <a:pPr lvl="1">
              <a:defRPr sz="1800">
                <a:solidFill>
                  <a:srgbClr val="000000"/>
                </a:solidFill>
              </a:defRPr>
            </a:pPr>
            <a:r>
              <a:rPr sz="3200">
                <a:solidFill>
                  <a:srgbClr val="888888"/>
                </a:solidFill>
              </a:rPr>
              <a:t>Nivel de texto 2</a:t>
            </a:r>
          </a:p>
          <a:p>
            <a:pPr lvl="2">
              <a:defRPr sz="1800">
                <a:solidFill>
                  <a:srgbClr val="000000"/>
                </a:solidFill>
              </a:defRPr>
            </a:pPr>
            <a:r>
              <a:rPr sz="3200">
                <a:solidFill>
                  <a:srgbClr val="888888"/>
                </a:solidFill>
              </a:rPr>
              <a:t>Nivel de texto 3</a:t>
            </a:r>
          </a:p>
          <a:p>
            <a:pPr lvl="3">
              <a:defRPr sz="1800">
                <a:solidFill>
                  <a:srgbClr val="000000"/>
                </a:solidFill>
              </a:defRPr>
            </a:pPr>
            <a:r>
              <a:rPr sz="3200">
                <a:solidFill>
                  <a:srgbClr val="888888"/>
                </a:solidFill>
              </a:rPr>
              <a:t>Nivel de texto 4</a:t>
            </a:r>
          </a:p>
          <a:p>
            <a:pPr lvl="4">
              <a:defRPr sz="1800">
                <a:solidFill>
                  <a:srgbClr val="000000"/>
                </a:solidFill>
              </a:defRPr>
            </a:pPr>
            <a:r>
              <a:rPr sz="3200">
                <a:solidFill>
                  <a:srgbClr val="888888"/>
                </a:solidFill>
              </a:rPr>
              <a:t>Nivel de texto 5</a:t>
            </a:r>
          </a:p>
        </p:txBody>
      </p:sp>
      <p:sp>
        <p:nvSpPr>
          <p:cNvPr id="8" name="Shape 8"/>
          <p:cNvSpPr>
            <a:spLocks noGrp="1"/>
          </p:cNvSpPr>
          <p:nvPr>
            <p:ph type="sldNum" sz="quarter" idx="2"/>
          </p:nvPr>
        </p:nvSpPr>
        <p:spPr>
          <a:prstGeom prst="rect">
            <a:avLst/>
          </a:prstGeom>
        </p:spPr>
        <p:txBody>
          <a:bodyPr/>
          <a:lstStyle/>
          <a:p>
            <a:pPr lvl="0"/>
            <a:fld id="{86CB4B4D-7CA3-9044-876B-883B54F8677D}" type="slidenum">
              <a:t>‹Nº›</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Título y texto vertical">
    <p:spTree>
      <p:nvGrpSpPr>
        <p:cNvPr id="1" name=""/>
        <p:cNvGrpSpPr/>
        <p:nvPr/>
      </p:nvGrpSpPr>
      <p:grpSpPr>
        <a:xfrm>
          <a:off x="0" y="0"/>
          <a:ext cx="0" cy="0"/>
          <a:chOff x="0" y="0"/>
          <a:chExt cx="0" cy="0"/>
        </a:xfrm>
      </p:grpSpPr>
      <p:sp>
        <p:nvSpPr>
          <p:cNvPr id="39" name="Shape 39"/>
          <p:cNvSpPr>
            <a:spLocks noGrp="1"/>
          </p:cNvSpPr>
          <p:nvPr>
            <p:ph type="title"/>
          </p:nvPr>
        </p:nvSpPr>
        <p:spPr>
          <a:prstGeom prst="rect">
            <a:avLst/>
          </a:prstGeom>
        </p:spPr>
        <p:txBody>
          <a:bodyPr/>
          <a:lstStyle/>
          <a:p>
            <a:pPr lvl="0">
              <a:defRPr sz="1800"/>
            </a:pPr>
            <a:r>
              <a:rPr sz="4400"/>
              <a:t>Texto del título</a:t>
            </a:r>
          </a:p>
        </p:txBody>
      </p:sp>
      <p:sp>
        <p:nvSpPr>
          <p:cNvPr id="40" name="Shape 40"/>
          <p:cNvSpPr>
            <a:spLocks noGrp="1"/>
          </p:cNvSpPr>
          <p:nvPr>
            <p:ph type="body" idx="1"/>
          </p:nvPr>
        </p:nvSpPr>
        <p:spPr>
          <a:prstGeom prst="rect">
            <a:avLst/>
          </a:prstGeom>
        </p:spPr>
        <p:txBody>
          <a:bodyPr/>
          <a:lstStyle/>
          <a:p>
            <a:pPr lvl="0">
              <a:defRPr sz="1800"/>
            </a:pPr>
            <a:r>
              <a:rPr sz="3200"/>
              <a:t>Nivel de texto 1</a:t>
            </a:r>
          </a:p>
          <a:p>
            <a:pPr lvl="1">
              <a:defRPr sz="1800"/>
            </a:pPr>
            <a:r>
              <a:rPr sz="3200"/>
              <a:t>Nivel de texto 2</a:t>
            </a:r>
          </a:p>
          <a:p>
            <a:pPr lvl="2">
              <a:defRPr sz="1800"/>
            </a:pPr>
            <a:r>
              <a:rPr sz="3200"/>
              <a:t>Nivel de texto 3</a:t>
            </a:r>
          </a:p>
          <a:p>
            <a:pPr lvl="3">
              <a:defRPr sz="1800"/>
            </a:pPr>
            <a:r>
              <a:rPr sz="3200"/>
              <a:t>Nivel de texto 4</a:t>
            </a:r>
          </a:p>
          <a:p>
            <a:pPr lvl="4">
              <a:defRPr sz="1800"/>
            </a:pPr>
            <a:r>
              <a:rPr sz="3200"/>
              <a:t>Nivel de texto 5</a:t>
            </a:r>
          </a:p>
        </p:txBody>
      </p:sp>
      <p:sp>
        <p:nvSpPr>
          <p:cNvPr id="41" name="Shape 41"/>
          <p:cNvSpPr>
            <a:spLocks noGrp="1"/>
          </p:cNvSpPr>
          <p:nvPr>
            <p:ph type="sldNum" sz="quarter" idx="2"/>
          </p:nvPr>
        </p:nvSpPr>
        <p:spPr>
          <a:prstGeom prst="rect">
            <a:avLst/>
          </a:prstGeom>
        </p:spPr>
        <p:txBody>
          <a:bodyPr/>
          <a:lstStyle/>
          <a:p>
            <a:pPr lvl="0"/>
            <a:fld id="{86CB4B4D-7CA3-9044-876B-883B54F8677D}" type="slidenum">
              <a:t>‹Nº›</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Título vertical y texto">
    <p:spTree>
      <p:nvGrpSpPr>
        <p:cNvPr id="1" name=""/>
        <p:cNvGrpSpPr/>
        <p:nvPr/>
      </p:nvGrpSpPr>
      <p:grpSpPr>
        <a:xfrm>
          <a:off x="0" y="0"/>
          <a:ext cx="0" cy="0"/>
          <a:chOff x="0" y="0"/>
          <a:chExt cx="0" cy="0"/>
        </a:xfrm>
      </p:grpSpPr>
      <p:sp>
        <p:nvSpPr>
          <p:cNvPr id="43" name="Shape 43"/>
          <p:cNvSpPr>
            <a:spLocks noGrp="1"/>
          </p:cNvSpPr>
          <p:nvPr>
            <p:ph type="title"/>
          </p:nvPr>
        </p:nvSpPr>
        <p:spPr>
          <a:xfrm>
            <a:off x="6629400" y="0"/>
            <a:ext cx="2057400" cy="6400802"/>
          </a:xfrm>
          <a:prstGeom prst="rect">
            <a:avLst/>
          </a:prstGeom>
        </p:spPr>
        <p:txBody>
          <a:bodyPr/>
          <a:lstStyle/>
          <a:p>
            <a:pPr lvl="0">
              <a:defRPr sz="1800"/>
            </a:pPr>
            <a:r>
              <a:rPr sz="4400"/>
              <a:t>Texto del título</a:t>
            </a:r>
          </a:p>
        </p:txBody>
      </p:sp>
      <p:sp>
        <p:nvSpPr>
          <p:cNvPr id="44" name="Shape 44"/>
          <p:cNvSpPr>
            <a:spLocks noGrp="1"/>
          </p:cNvSpPr>
          <p:nvPr>
            <p:ph type="body" idx="1"/>
          </p:nvPr>
        </p:nvSpPr>
        <p:spPr>
          <a:xfrm>
            <a:off x="457200" y="274638"/>
            <a:ext cx="6019800" cy="6583363"/>
          </a:xfrm>
          <a:prstGeom prst="rect">
            <a:avLst/>
          </a:prstGeom>
        </p:spPr>
        <p:txBody>
          <a:bodyPr/>
          <a:lstStyle/>
          <a:p>
            <a:pPr lvl="0">
              <a:defRPr sz="1800"/>
            </a:pPr>
            <a:r>
              <a:rPr sz="3200"/>
              <a:t>Nivel de texto 1</a:t>
            </a:r>
          </a:p>
          <a:p>
            <a:pPr lvl="1">
              <a:defRPr sz="1800"/>
            </a:pPr>
            <a:r>
              <a:rPr sz="3200"/>
              <a:t>Nivel de texto 2</a:t>
            </a:r>
          </a:p>
          <a:p>
            <a:pPr lvl="2">
              <a:defRPr sz="1800"/>
            </a:pPr>
            <a:r>
              <a:rPr sz="3200"/>
              <a:t>Nivel de texto 3</a:t>
            </a:r>
          </a:p>
          <a:p>
            <a:pPr lvl="3">
              <a:defRPr sz="1800"/>
            </a:pPr>
            <a:r>
              <a:rPr sz="3200"/>
              <a:t>Nivel de texto 4</a:t>
            </a:r>
          </a:p>
          <a:p>
            <a:pPr lvl="4">
              <a:defRPr sz="1800"/>
            </a:pPr>
            <a:r>
              <a:rPr sz="3200"/>
              <a:t>Nivel de texto 5</a:t>
            </a:r>
          </a:p>
        </p:txBody>
      </p:sp>
      <p:sp>
        <p:nvSpPr>
          <p:cNvPr id="45" name="Shape 45"/>
          <p:cNvSpPr>
            <a:spLocks noGrp="1"/>
          </p:cNvSpPr>
          <p:nvPr>
            <p:ph type="sldNum" sz="quarter" idx="2"/>
          </p:nvPr>
        </p:nvSpPr>
        <p:spPr>
          <a:prstGeom prst="rect">
            <a:avLst/>
          </a:prstGeom>
        </p:spPr>
        <p:txBody>
          <a:bodyPr/>
          <a:lstStyle/>
          <a:p>
            <a:pPr lvl="0"/>
            <a:fld id="{86CB4B4D-7CA3-9044-876B-883B54F8677D}" type="slidenum">
              <a:t>‹Nº›</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ítulo y objetos">
    <p:spTree>
      <p:nvGrpSpPr>
        <p:cNvPr id="1" name=""/>
        <p:cNvGrpSpPr/>
        <p:nvPr/>
      </p:nvGrpSpPr>
      <p:grpSpPr>
        <a:xfrm>
          <a:off x="0" y="0"/>
          <a:ext cx="0" cy="0"/>
          <a:chOff x="0" y="0"/>
          <a:chExt cx="0" cy="0"/>
        </a:xfrm>
      </p:grpSpPr>
      <p:sp>
        <p:nvSpPr>
          <p:cNvPr id="10" name="Shape 10"/>
          <p:cNvSpPr>
            <a:spLocks noGrp="1"/>
          </p:cNvSpPr>
          <p:nvPr>
            <p:ph type="title"/>
          </p:nvPr>
        </p:nvSpPr>
        <p:spPr>
          <a:prstGeom prst="rect">
            <a:avLst/>
          </a:prstGeom>
        </p:spPr>
        <p:txBody>
          <a:bodyPr/>
          <a:lstStyle/>
          <a:p>
            <a:pPr lvl="0">
              <a:defRPr sz="1800"/>
            </a:pPr>
            <a:r>
              <a:rPr sz="4400"/>
              <a:t>Texto del título</a:t>
            </a:r>
          </a:p>
        </p:txBody>
      </p:sp>
      <p:sp>
        <p:nvSpPr>
          <p:cNvPr id="11" name="Shape 11"/>
          <p:cNvSpPr>
            <a:spLocks noGrp="1"/>
          </p:cNvSpPr>
          <p:nvPr>
            <p:ph type="body" idx="1"/>
          </p:nvPr>
        </p:nvSpPr>
        <p:spPr>
          <a:prstGeom prst="rect">
            <a:avLst/>
          </a:prstGeom>
        </p:spPr>
        <p:txBody>
          <a:bodyPr/>
          <a:lstStyle/>
          <a:p>
            <a:pPr lvl="0">
              <a:defRPr sz="1800"/>
            </a:pPr>
            <a:r>
              <a:rPr sz="3200"/>
              <a:t>Nivel de texto 1</a:t>
            </a:r>
          </a:p>
          <a:p>
            <a:pPr lvl="1">
              <a:defRPr sz="1800"/>
            </a:pPr>
            <a:r>
              <a:rPr sz="3200"/>
              <a:t>Nivel de texto 2</a:t>
            </a:r>
          </a:p>
          <a:p>
            <a:pPr lvl="2">
              <a:defRPr sz="1800"/>
            </a:pPr>
            <a:r>
              <a:rPr sz="3200"/>
              <a:t>Nivel de texto 3</a:t>
            </a:r>
          </a:p>
          <a:p>
            <a:pPr lvl="3">
              <a:defRPr sz="1800"/>
            </a:pPr>
            <a:r>
              <a:rPr sz="3200"/>
              <a:t>Nivel de texto 4</a:t>
            </a:r>
          </a:p>
          <a:p>
            <a:pPr lvl="4">
              <a:defRPr sz="1800"/>
            </a:pPr>
            <a:r>
              <a:rPr sz="3200"/>
              <a:t>Nivel de texto 5</a:t>
            </a:r>
          </a:p>
        </p:txBody>
      </p:sp>
      <p:sp>
        <p:nvSpPr>
          <p:cNvPr id="12" name="Shape 12"/>
          <p:cNvSpPr>
            <a:spLocks noGrp="1"/>
          </p:cNvSpPr>
          <p:nvPr>
            <p:ph type="sldNum" sz="quarter" idx="2"/>
          </p:nvPr>
        </p:nvSpPr>
        <p:spPr>
          <a:prstGeom prst="rect">
            <a:avLst/>
          </a:prstGeom>
        </p:spPr>
        <p:txBody>
          <a:bodyPr/>
          <a:lstStyle/>
          <a:p>
            <a:pPr lvl="0"/>
            <a:fld id="{86CB4B4D-7CA3-9044-876B-883B54F8677D}" type="slidenum">
              <a:t>‹Nº›</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Encabezado de sección">
    <p:spTree>
      <p:nvGrpSpPr>
        <p:cNvPr id="1" name=""/>
        <p:cNvGrpSpPr/>
        <p:nvPr/>
      </p:nvGrpSpPr>
      <p:grpSpPr>
        <a:xfrm>
          <a:off x="0" y="0"/>
          <a:ext cx="0" cy="0"/>
          <a:chOff x="0" y="0"/>
          <a:chExt cx="0" cy="0"/>
        </a:xfrm>
      </p:grpSpPr>
      <p:sp>
        <p:nvSpPr>
          <p:cNvPr id="14" name="Shape 14"/>
          <p:cNvSpPr>
            <a:spLocks noGrp="1"/>
          </p:cNvSpPr>
          <p:nvPr>
            <p:ph type="title"/>
          </p:nvPr>
        </p:nvSpPr>
        <p:spPr>
          <a:xfrm>
            <a:off x="722312" y="4406900"/>
            <a:ext cx="7772401" cy="1362075"/>
          </a:xfrm>
          <a:prstGeom prst="rect">
            <a:avLst/>
          </a:prstGeom>
        </p:spPr>
        <p:txBody>
          <a:bodyPr anchor="t"/>
          <a:lstStyle>
            <a:lvl1pPr algn="l">
              <a:defRPr sz="4000" b="1" cap="all"/>
            </a:lvl1pPr>
          </a:lstStyle>
          <a:p>
            <a:pPr lvl="0">
              <a:defRPr sz="1800" b="0" cap="none"/>
            </a:pPr>
            <a:r>
              <a:rPr sz="4000" b="1" cap="all"/>
              <a:t>Texto del título</a:t>
            </a:r>
          </a:p>
        </p:txBody>
      </p:sp>
      <p:sp>
        <p:nvSpPr>
          <p:cNvPr id="15" name="Shape 15"/>
          <p:cNvSpPr>
            <a:spLocks noGrp="1"/>
          </p:cNvSpPr>
          <p:nvPr>
            <p:ph type="body" idx="1"/>
          </p:nvPr>
        </p:nvSpPr>
        <p:spPr>
          <a:xfrm>
            <a:off x="722312" y="2906713"/>
            <a:ext cx="7772401" cy="1500188"/>
          </a:xfrm>
          <a:prstGeom prst="rect">
            <a:avLst/>
          </a:prstGeom>
        </p:spPr>
        <p:txBody>
          <a:bodyPr anchor="b"/>
          <a:lstStyle>
            <a:lvl1pPr marL="0" indent="0">
              <a:spcBef>
                <a:spcPts val="400"/>
              </a:spcBef>
              <a:buSzTx/>
              <a:buFontTx/>
              <a:buNone/>
              <a:defRPr sz="2000">
                <a:solidFill>
                  <a:srgbClr val="888888"/>
                </a:solidFill>
              </a:defRPr>
            </a:lvl1pPr>
            <a:lvl2pPr marL="0" indent="457200">
              <a:spcBef>
                <a:spcPts val="400"/>
              </a:spcBef>
              <a:buSzTx/>
              <a:buFontTx/>
              <a:buNone/>
              <a:defRPr sz="2000">
                <a:solidFill>
                  <a:srgbClr val="888888"/>
                </a:solidFill>
              </a:defRPr>
            </a:lvl2pPr>
            <a:lvl3pPr marL="0" indent="914400">
              <a:spcBef>
                <a:spcPts val="400"/>
              </a:spcBef>
              <a:buSzTx/>
              <a:buFontTx/>
              <a:buNone/>
              <a:defRPr sz="2000">
                <a:solidFill>
                  <a:srgbClr val="888888"/>
                </a:solidFill>
              </a:defRPr>
            </a:lvl3pPr>
            <a:lvl4pPr marL="0" indent="1371600">
              <a:spcBef>
                <a:spcPts val="400"/>
              </a:spcBef>
              <a:buSzTx/>
              <a:buFontTx/>
              <a:buNone/>
              <a:defRPr sz="2000">
                <a:solidFill>
                  <a:srgbClr val="888888"/>
                </a:solidFill>
              </a:defRPr>
            </a:lvl4pPr>
            <a:lvl5pPr marL="0" indent="1828800">
              <a:spcBef>
                <a:spcPts val="400"/>
              </a:spcBef>
              <a:buSzTx/>
              <a:buFontTx/>
              <a:buNone/>
              <a:defRPr sz="2000">
                <a:solidFill>
                  <a:srgbClr val="888888"/>
                </a:solidFill>
              </a:defRPr>
            </a:lvl5pPr>
          </a:lstStyle>
          <a:p>
            <a:pPr lvl="0">
              <a:defRPr sz="1800">
                <a:solidFill>
                  <a:srgbClr val="000000"/>
                </a:solidFill>
              </a:defRPr>
            </a:pPr>
            <a:r>
              <a:rPr sz="2000">
                <a:solidFill>
                  <a:srgbClr val="888888"/>
                </a:solidFill>
              </a:rPr>
              <a:t>Nivel de texto 1</a:t>
            </a:r>
          </a:p>
          <a:p>
            <a:pPr lvl="1">
              <a:defRPr sz="1800">
                <a:solidFill>
                  <a:srgbClr val="000000"/>
                </a:solidFill>
              </a:defRPr>
            </a:pPr>
            <a:r>
              <a:rPr sz="2000">
                <a:solidFill>
                  <a:srgbClr val="888888"/>
                </a:solidFill>
              </a:rPr>
              <a:t>Nivel de texto 2</a:t>
            </a:r>
          </a:p>
          <a:p>
            <a:pPr lvl="2">
              <a:defRPr sz="1800">
                <a:solidFill>
                  <a:srgbClr val="000000"/>
                </a:solidFill>
              </a:defRPr>
            </a:pPr>
            <a:r>
              <a:rPr sz="2000">
                <a:solidFill>
                  <a:srgbClr val="888888"/>
                </a:solidFill>
              </a:rPr>
              <a:t>Nivel de texto 3</a:t>
            </a:r>
          </a:p>
          <a:p>
            <a:pPr lvl="3">
              <a:defRPr sz="1800">
                <a:solidFill>
                  <a:srgbClr val="000000"/>
                </a:solidFill>
              </a:defRPr>
            </a:pPr>
            <a:r>
              <a:rPr sz="2000">
                <a:solidFill>
                  <a:srgbClr val="888888"/>
                </a:solidFill>
              </a:rPr>
              <a:t>Nivel de texto 4</a:t>
            </a:r>
          </a:p>
          <a:p>
            <a:pPr lvl="4">
              <a:defRPr sz="1800">
                <a:solidFill>
                  <a:srgbClr val="000000"/>
                </a:solidFill>
              </a:defRPr>
            </a:pPr>
            <a:r>
              <a:rPr sz="2000">
                <a:solidFill>
                  <a:srgbClr val="888888"/>
                </a:solidFill>
              </a:rPr>
              <a:t>Nivel de texto 5</a:t>
            </a:r>
          </a:p>
        </p:txBody>
      </p:sp>
      <p:sp>
        <p:nvSpPr>
          <p:cNvPr id="16" name="Shape 16"/>
          <p:cNvSpPr>
            <a:spLocks noGrp="1"/>
          </p:cNvSpPr>
          <p:nvPr>
            <p:ph type="sldNum" sz="quarter" idx="2"/>
          </p:nvPr>
        </p:nvSpPr>
        <p:spPr>
          <a:prstGeom prst="rect">
            <a:avLst/>
          </a:prstGeom>
        </p:spPr>
        <p:txBody>
          <a:bodyPr/>
          <a:lstStyle/>
          <a:p>
            <a:pPr lvl="0"/>
            <a:fld id="{86CB4B4D-7CA3-9044-876B-883B54F8677D}" type="slidenum">
              <a:t>‹Nº›</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Dos objetos">
    <p:spTree>
      <p:nvGrpSpPr>
        <p:cNvPr id="1" name=""/>
        <p:cNvGrpSpPr/>
        <p:nvPr/>
      </p:nvGrpSpPr>
      <p:grpSpPr>
        <a:xfrm>
          <a:off x="0" y="0"/>
          <a:ext cx="0" cy="0"/>
          <a:chOff x="0" y="0"/>
          <a:chExt cx="0" cy="0"/>
        </a:xfrm>
      </p:grpSpPr>
      <p:sp>
        <p:nvSpPr>
          <p:cNvPr id="18" name="Shape 18"/>
          <p:cNvSpPr>
            <a:spLocks noGrp="1"/>
          </p:cNvSpPr>
          <p:nvPr>
            <p:ph type="title"/>
          </p:nvPr>
        </p:nvSpPr>
        <p:spPr>
          <a:prstGeom prst="rect">
            <a:avLst/>
          </a:prstGeom>
        </p:spPr>
        <p:txBody>
          <a:bodyPr/>
          <a:lstStyle/>
          <a:p>
            <a:pPr lvl="0">
              <a:defRPr sz="1800"/>
            </a:pPr>
            <a:r>
              <a:rPr sz="4400"/>
              <a:t>Texto del título</a:t>
            </a:r>
          </a:p>
        </p:txBody>
      </p:sp>
      <p:sp>
        <p:nvSpPr>
          <p:cNvPr id="19" name="Shape 19"/>
          <p:cNvSpPr>
            <a:spLocks noGrp="1"/>
          </p:cNvSpPr>
          <p:nvPr>
            <p:ph type="body" idx="1"/>
          </p:nvPr>
        </p:nvSpPr>
        <p:spPr>
          <a:xfrm>
            <a:off x="457200" y="1600200"/>
            <a:ext cx="4038600" cy="5257800"/>
          </a:xfrm>
          <a:prstGeom prst="rect">
            <a:avLst/>
          </a:prstGeom>
        </p:spPr>
        <p:txBody>
          <a:bodyPr/>
          <a:lstStyle>
            <a:lvl1pPr>
              <a:spcBef>
                <a:spcPts val="600"/>
              </a:spcBef>
              <a:defRPr sz="2800"/>
            </a:lvl1pPr>
            <a:lvl2pPr marL="790575" indent="-333375">
              <a:spcBef>
                <a:spcPts val="600"/>
              </a:spcBef>
              <a:defRPr sz="2800"/>
            </a:lvl2pPr>
            <a:lvl3pPr marL="1234439" indent="-320039">
              <a:spcBef>
                <a:spcPts val="600"/>
              </a:spcBef>
              <a:defRPr sz="2800"/>
            </a:lvl3pPr>
            <a:lvl4pPr marL="1727200" indent="-355600">
              <a:spcBef>
                <a:spcPts val="600"/>
              </a:spcBef>
              <a:defRPr sz="2800"/>
            </a:lvl4pPr>
            <a:lvl5pPr marL="2184400" indent="-355600">
              <a:spcBef>
                <a:spcPts val="600"/>
              </a:spcBef>
              <a:defRPr sz="2800"/>
            </a:lvl5pPr>
          </a:lstStyle>
          <a:p>
            <a:pPr lvl="0">
              <a:defRPr sz="1800"/>
            </a:pPr>
            <a:r>
              <a:rPr sz="2800"/>
              <a:t>Nivel de texto 1</a:t>
            </a:r>
          </a:p>
          <a:p>
            <a:pPr lvl="1">
              <a:defRPr sz="1800"/>
            </a:pPr>
            <a:r>
              <a:rPr sz="2800"/>
              <a:t>Nivel de texto 2</a:t>
            </a:r>
          </a:p>
          <a:p>
            <a:pPr lvl="2">
              <a:defRPr sz="1800"/>
            </a:pPr>
            <a:r>
              <a:rPr sz="2800"/>
              <a:t>Nivel de texto 3</a:t>
            </a:r>
          </a:p>
          <a:p>
            <a:pPr lvl="3">
              <a:defRPr sz="1800"/>
            </a:pPr>
            <a:r>
              <a:rPr sz="2800"/>
              <a:t>Nivel de texto 4</a:t>
            </a:r>
          </a:p>
          <a:p>
            <a:pPr lvl="4">
              <a:defRPr sz="1800"/>
            </a:pPr>
            <a:r>
              <a:rPr sz="2800"/>
              <a:t>Nivel de texto 5</a:t>
            </a:r>
          </a:p>
        </p:txBody>
      </p:sp>
      <p:sp>
        <p:nvSpPr>
          <p:cNvPr id="20" name="Shape 20"/>
          <p:cNvSpPr>
            <a:spLocks noGrp="1"/>
          </p:cNvSpPr>
          <p:nvPr>
            <p:ph type="sldNum" sz="quarter" idx="2"/>
          </p:nvPr>
        </p:nvSpPr>
        <p:spPr>
          <a:prstGeom prst="rect">
            <a:avLst/>
          </a:prstGeom>
        </p:spPr>
        <p:txBody>
          <a:bodyPr/>
          <a:lstStyle/>
          <a:p>
            <a:pPr lvl="0"/>
            <a:fld id="{86CB4B4D-7CA3-9044-876B-883B54F8677D}" type="slidenum">
              <a:t>‹Nº›</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ación">
    <p:spTree>
      <p:nvGrpSpPr>
        <p:cNvPr id="1" name=""/>
        <p:cNvGrpSpPr/>
        <p:nvPr/>
      </p:nvGrpSpPr>
      <p:grpSpPr>
        <a:xfrm>
          <a:off x="0" y="0"/>
          <a:ext cx="0" cy="0"/>
          <a:chOff x="0" y="0"/>
          <a:chExt cx="0" cy="0"/>
        </a:xfrm>
      </p:grpSpPr>
      <p:sp>
        <p:nvSpPr>
          <p:cNvPr id="22" name="Shape 22"/>
          <p:cNvSpPr>
            <a:spLocks noGrp="1"/>
          </p:cNvSpPr>
          <p:nvPr>
            <p:ph type="title"/>
          </p:nvPr>
        </p:nvSpPr>
        <p:spPr>
          <a:xfrm>
            <a:off x="457200" y="256810"/>
            <a:ext cx="8229600" cy="1178656"/>
          </a:xfrm>
          <a:prstGeom prst="rect">
            <a:avLst/>
          </a:prstGeom>
        </p:spPr>
        <p:txBody>
          <a:bodyPr/>
          <a:lstStyle/>
          <a:p>
            <a:pPr lvl="0">
              <a:defRPr sz="1800"/>
            </a:pPr>
            <a:r>
              <a:rPr sz="4400"/>
              <a:t>Texto del título</a:t>
            </a:r>
          </a:p>
        </p:txBody>
      </p:sp>
      <p:sp>
        <p:nvSpPr>
          <p:cNvPr id="23" name="Shape 23"/>
          <p:cNvSpPr>
            <a:spLocks noGrp="1"/>
          </p:cNvSpPr>
          <p:nvPr>
            <p:ph type="body" idx="1"/>
          </p:nvPr>
        </p:nvSpPr>
        <p:spPr>
          <a:xfrm>
            <a:off x="457200" y="1435465"/>
            <a:ext cx="4040188" cy="739411"/>
          </a:xfrm>
          <a:prstGeom prst="rect">
            <a:avLst/>
          </a:prstGeom>
        </p:spPr>
        <p:txBody>
          <a:bodyPr anchor="b"/>
          <a:lstStyle>
            <a:lvl1pPr marL="0" indent="0">
              <a:spcBef>
                <a:spcPts val="500"/>
              </a:spcBef>
              <a:buSzTx/>
              <a:buFontTx/>
              <a:buNone/>
              <a:defRPr sz="2400" b="1"/>
            </a:lvl1pPr>
            <a:lvl2pPr marL="0" indent="457200">
              <a:spcBef>
                <a:spcPts val="500"/>
              </a:spcBef>
              <a:buSzTx/>
              <a:buFontTx/>
              <a:buNone/>
              <a:defRPr sz="2400" b="1"/>
            </a:lvl2pPr>
            <a:lvl3pPr marL="0" indent="914400">
              <a:spcBef>
                <a:spcPts val="500"/>
              </a:spcBef>
              <a:buSzTx/>
              <a:buFontTx/>
              <a:buNone/>
              <a:defRPr sz="2400" b="1"/>
            </a:lvl3pPr>
            <a:lvl4pPr marL="0" indent="1371600">
              <a:spcBef>
                <a:spcPts val="500"/>
              </a:spcBef>
              <a:buSzTx/>
              <a:buFontTx/>
              <a:buNone/>
              <a:defRPr sz="2400" b="1"/>
            </a:lvl4pPr>
            <a:lvl5pPr marL="0" indent="1828800">
              <a:spcBef>
                <a:spcPts val="500"/>
              </a:spcBef>
              <a:buSzTx/>
              <a:buFontTx/>
              <a:buNone/>
              <a:defRPr sz="2400" b="1"/>
            </a:lvl5pPr>
          </a:lstStyle>
          <a:p>
            <a:pPr lvl="0">
              <a:defRPr sz="1800" b="0"/>
            </a:pPr>
            <a:r>
              <a:rPr sz="2400" b="1"/>
              <a:t>Nivel de texto 1</a:t>
            </a:r>
          </a:p>
          <a:p>
            <a:pPr lvl="1">
              <a:defRPr sz="1800" b="0"/>
            </a:pPr>
            <a:r>
              <a:rPr sz="2400" b="1"/>
              <a:t>Nivel de texto 2</a:t>
            </a:r>
          </a:p>
          <a:p>
            <a:pPr lvl="2">
              <a:defRPr sz="1800" b="0"/>
            </a:pPr>
            <a:r>
              <a:rPr sz="2400" b="1"/>
              <a:t>Nivel de texto 3</a:t>
            </a:r>
          </a:p>
          <a:p>
            <a:pPr lvl="3">
              <a:defRPr sz="1800" b="0"/>
            </a:pPr>
            <a:r>
              <a:rPr sz="2400" b="1"/>
              <a:t>Nivel de texto 4</a:t>
            </a:r>
          </a:p>
          <a:p>
            <a:pPr lvl="4">
              <a:defRPr sz="1800" b="0"/>
            </a:pPr>
            <a:r>
              <a:rPr sz="2400" b="1"/>
              <a:t>Nivel de texto 5</a:t>
            </a:r>
          </a:p>
        </p:txBody>
      </p:sp>
      <p:sp>
        <p:nvSpPr>
          <p:cNvPr id="24" name="Shape 24"/>
          <p:cNvSpPr>
            <a:spLocks noGrp="1"/>
          </p:cNvSpPr>
          <p:nvPr>
            <p:ph type="sldNum" sz="quarter" idx="2"/>
          </p:nvPr>
        </p:nvSpPr>
        <p:spPr>
          <a:prstGeom prst="rect">
            <a:avLst/>
          </a:prstGeom>
        </p:spPr>
        <p:txBody>
          <a:bodyPr/>
          <a:lstStyle/>
          <a:p>
            <a:pPr lvl="0"/>
            <a:fld id="{86CB4B4D-7CA3-9044-876B-883B54F8677D}" type="slidenum">
              <a:t>‹Nº›</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Sólo el título">
    <p:spTree>
      <p:nvGrpSpPr>
        <p:cNvPr id="1" name=""/>
        <p:cNvGrpSpPr/>
        <p:nvPr/>
      </p:nvGrpSpPr>
      <p:grpSpPr>
        <a:xfrm>
          <a:off x="0" y="0"/>
          <a:ext cx="0" cy="0"/>
          <a:chOff x="0" y="0"/>
          <a:chExt cx="0" cy="0"/>
        </a:xfrm>
      </p:grpSpPr>
      <p:sp>
        <p:nvSpPr>
          <p:cNvPr id="26" name="Shape 26"/>
          <p:cNvSpPr>
            <a:spLocks noGrp="1"/>
          </p:cNvSpPr>
          <p:nvPr>
            <p:ph type="title"/>
          </p:nvPr>
        </p:nvSpPr>
        <p:spPr>
          <a:prstGeom prst="rect">
            <a:avLst/>
          </a:prstGeom>
        </p:spPr>
        <p:txBody>
          <a:bodyPr/>
          <a:lstStyle/>
          <a:p>
            <a:pPr lvl="0">
              <a:defRPr sz="1800"/>
            </a:pPr>
            <a:r>
              <a:rPr sz="4400"/>
              <a:t>Texto del título</a:t>
            </a:r>
          </a:p>
        </p:txBody>
      </p:sp>
      <p:sp>
        <p:nvSpPr>
          <p:cNvPr id="27" name="Shape 27"/>
          <p:cNvSpPr>
            <a:spLocks noGrp="1"/>
          </p:cNvSpPr>
          <p:nvPr>
            <p:ph type="sldNum" sz="quarter" idx="2"/>
          </p:nvPr>
        </p:nvSpPr>
        <p:spPr>
          <a:prstGeom prst="rect">
            <a:avLst/>
          </a:prstGeom>
        </p:spPr>
        <p:txBody>
          <a:bodyPr/>
          <a:lstStyle/>
          <a:p>
            <a:pPr lvl="0"/>
            <a:fld id="{86CB4B4D-7CA3-9044-876B-883B54F8677D}" type="slidenum">
              <a:t>‹Nº›</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En blanco">
    <p:spTree>
      <p:nvGrpSpPr>
        <p:cNvPr id="1" name=""/>
        <p:cNvGrpSpPr/>
        <p:nvPr/>
      </p:nvGrpSpPr>
      <p:grpSpPr>
        <a:xfrm>
          <a:off x="0" y="0"/>
          <a:ext cx="0" cy="0"/>
          <a:chOff x="0" y="0"/>
          <a:chExt cx="0" cy="0"/>
        </a:xfrm>
      </p:grpSpPr>
      <p:sp>
        <p:nvSpPr>
          <p:cNvPr id="29" name="Shape 29"/>
          <p:cNvSpPr>
            <a:spLocks noGrp="1"/>
          </p:cNvSpPr>
          <p:nvPr>
            <p:ph type="sldNum" sz="quarter" idx="2"/>
          </p:nvPr>
        </p:nvSpPr>
        <p:spPr>
          <a:prstGeom prst="rect">
            <a:avLst/>
          </a:prstGeom>
        </p:spPr>
        <p:txBody>
          <a:bodyPr/>
          <a:lstStyle/>
          <a:p>
            <a:pPr lvl="0"/>
            <a:fld id="{86CB4B4D-7CA3-9044-876B-883B54F8677D}" type="slidenum">
              <a:t>‹Nº›</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ido con título">
    <p:spTree>
      <p:nvGrpSpPr>
        <p:cNvPr id="1" name=""/>
        <p:cNvGrpSpPr/>
        <p:nvPr/>
      </p:nvGrpSpPr>
      <p:grpSpPr>
        <a:xfrm>
          <a:off x="0" y="0"/>
          <a:ext cx="0" cy="0"/>
          <a:chOff x="0" y="0"/>
          <a:chExt cx="0" cy="0"/>
        </a:xfrm>
      </p:grpSpPr>
      <p:sp>
        <p:nvSpPr>
          <p:cNvPr id="31" name="Shape 31"/>
          <p:cNvSpPr>
            <a:spLocks noGrp="1"/>
          </p:cNvSpPr>
          <p:nvPr>
            <p:ph type="title"/>
          </p:nvPr>
        </p:nvSpPr>
        <p:spPr>
          <a:xfrm>
            <a:off x="457200" y="0"/>
            <a:ext cx="3008314" cy="1435100"/>
          </a:xfrm>
          <a:prstGeom prst="rect">
            <a:avLst/>
          </a:prstGeom>
        </p:spPr>
        <p:txBody>
          <a:bodyPr anchor="b"/>
          <a:lstStyle>
            <a:lvl1pPr algn="l">
              <a:defRPr sz="2000" b="1"/>
            </a:lvl1pPr>
          </a:lstStyle>
          <a:p>
            <a:pPr lvl="0">
              <a:defRPr sz="1800" b="0"/>
            </a:pPr>
            <a:r>
              <a:rPr sz="2000" b="1"/>
              <a:t>Texto del título</a:t>
            </a:r>
          </a:p>
        </p:txBody>
      </p:sp>
      <p:sp>
        <p:nvSpPr>
          <p:cNvPr id="32" name="Shape 32"/>
          <p:cNvSpPr>
            <a:spLocks noGrp="1"/>
          </p:cNvSpPr>
          <p:nvPr>
            <p:ph type="body" idx="1"/>
          </p:nvPr>
        </p:nvSpPr>
        <p:spPr>
          <a:xfrm>
            <a:off x="3575050" y="273050"/>
            <a:ext cx="5111750" cy="6584950"/>
          </a:xfrm>
          <a:prstGeom prst="rect">
            <a:avLst/>
          </a:prstGeom>
        </p:spPr>
        <p:txBody>
          <a:bodyPr/>
          <a:lstStyle/>
          <a:p>
            <a:pPr lvl="0">
              <a:defRPr sz="1800"/>
            </a:pPr>
            <a:r>
              <a:rPr sz="3200"/>
              <a:t>Nivel de texto 1</a:t>
            </a:r>
          </a:p>
          <a:p>
            <a:pPr lvl="1">
              <a:defRPr sz="1800"/>
            </a:pPr>
            <a:r>
              <a:rPr sz="3200"/>
              <a:t>Nivel de texto 2</a:t>
            </a:r>
          </a:p>
          <a:p>
            <a:pPr lvl="2">
              <a:defRPr sz="1800"/>
            </a:pPr>
            <a:r>
              <a:rPr sz="3200"/>
              <a:t>Nivel de texto 3</a:t>
            </a:r>
          </a:p>
          <a:p>
            <a:pPr lvl="3">
              <a:defRPr sz="1800"/>
            </a:pPr>
            <a:r>
              <a:rPr sz="3200"/>
              <a:t>Nivel de texto 4</a:t>
            </a:r>
          </a:p>
          <a:p>
            <a:pPr lvl="4">
              <a:defRPr sz="1800"/>
            </a:pPr>
            <a:r>
              <a:rPr sz="3200"/>
              <a:t>Nivel de texto 5</a:t>
            </a:r>
          </a:p>
        </p:txBody>
      </p:sp>
      <p:sp>
        <p:nvSpPr>
          <p:cNvPr id="33" name="Shape 33"/>
          <p:cNvSpPr>
            <a:spLocks noGrp="1"/>
          </p:cNvSpPr>
          <p:nvPr>
            <p:ph type="sldNum" sz="quarter" idx="2"/>
          </p:nvPr>
        </p:nvSpPr>
        <p:spPr>
          <a:prstGeom prst="rect">
            <a:avLst/>
          </a:prstGeom>
        </p:spPr>
        <p:txBody>
          <a:bodyPr/>
          <a:lstStyle/>
          <a:p>
            <a:pPr lvl="0"/>
            <a:fld id="{86CB4B4D-7CA3-9044-876B-883B54F8677D}" type="slidenum">
              <a:t>‹Nº›</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Imagen con título">
    <p:spTree>
      <p:nvGrpSpPr>
        <p:cNvPr id="1" name=""/>
        <p:cNvGrpSpPr/>
        <p:nvPr/>
      </p:nvGrpSpPr>
      <p:grpSpPr>
        <a:xfrm>
          <a:off x="0" y="0"/>
          <a:ext cx="0" cy="0"/>
          <a:chOff x="0" y="0"/>
          <a:chExt cx="0" cy="0"/>
        </a:xfrm>
      </p:grpSpPr>
      <p:sp>
        <p:nvSpPr>
          <p:cNvPr id="35" name="Shape 35"/>
          <p:cNvSpPr>
            <a:spLocks noGrp="1"/>
          </p:cNvSpPr>
          <p:nvPr>
            <p:ph type="title"/>
          </p:nvPr>
        </p:nvSpPr>
        <p:spPr>
          <a:xfrm>
            <a:off x="1792288" y="4800600"/>
            <a:ext cx="5486401" cy="566738"/>
          </a:xfrm>
          <a:prstGeom prst="rect">
            <a:avLst/>
          </a:prstGeom>
        </p:spPr>
        <p:txBody>
          <a:bodyPr anchor="b"/>
          <a:lstStyle>
            <a:lvl1pPr algn="l">
              <a:defRPr sz="2000" b="1"/>
            </a:lvl1pPr>
          </a:lstStyle>
          <a:p>
            <a:pPr lvl="0">
              <a:defRPr sz="1800" b="0"/>
            </a:pPr>
            <a:r>
              <a:rPr sz="2000" b="1"/>
              <a:t>Texto del título</a:t>
            </a:r>
          </a:p>
        </p:txBody>
      </p:sp>
      <p:sp>
        <p:nvSpPr>
          <p:cNvPr id="36" name="Shape 36"/>
          <p:cNvSpPr>
            <a:spLocks noGrp="1"/>
          </p:cNvSpPr>
          <p:nvPr>
            <p:ph type="body" idx="1"/>
          </p:nvPr>
        </p:nvSpPr>
        <p:spPr>
          <a:xfrm>
            <a:off x="1792288" y="5367337"/>
            <a:ext cx="5486401" cy="804863"/>
          </a:xfrm>
          <a:prstGeom prst="rect">
            <a:avLst/>
          </a:prstGeom>
        </p:spPr>
        <p:txBody>
          <a:bodyPr/>
          <a:lstStyle>
            <a:lvl1pPr marL="0" indent="0">
              <a:spcBef>
                <a:spcPts val="300"/>
              </a:spcBef>
              <a:buSzTx/>
              <a:buFontTx/>
              <a:buNone/>
              <a:defRPr sz="1400"/>
            </a:lvl1pPr>
            <a:lvl2pPr marL="0" indent="457200">
              <a:spcBef>
                <a:spcPts val="300"/>
              </a:spcBef>
              <a:buSzTx/>
              <a:buFontTx/>
              <a:buNone/>
              <a:defRPr sz="1400"/>
            </a:lvl2pPr>
            <a:lvl3pPr marL="0" indent="914400">
              <a:spcBef>
                <a:spcPts val="300"/>
              </a:spcBef>
              <a:buSzTx/>
              <a:buFontTx/>
              <a:buNone/>
              <a:defRPr sz="1400"/>
            </a:lvl3pPr>
            <a:lvl4pPr marL="0" indent="1371600">
              <a:spcBef>
                <a:spcPts val="300"/>
              </a:spcBef>
              <a:buSzTx/>
              <a:buFontTx/>
              <a:buNone/>
              <a:defRPr sz="1400"/>
            </a:lvl4pPr>
            <a:lvl5pPr marL="0" indent="1828800">
              <a:spcBef>
                <a:spcPts val="300"/>
              </a:spcBef>
              <a:buSzTx/>
              <a:buFontTx/>
              <a:buNone/>
              <a:defRPr sz="1400"/>
            </a:lvl5pPr>
          </a:lstStyle>
          <a:p>
            <a:pPr lvl="0">
              <a:defRPr sz="1800"/>
            </a:pPr>
            <a:r>
              <a:rPr sz="1400"/>
              <a:t>Nivel de texto 1</a:t>
            </a:r>
          </a:p>
          <a:p>
            <a:pPr lvl="1">
              <a:defRPr sz="1800"/>
            </a:pPr>
            <a:r>
              <a:rPr sz="1400"/>
              <a:t>Nivel de texto 2</a:t>
            </a:r>
          </a:p>
          <a:p>
            <a:pPr lvl="2">
              <a:defRPr sz="1800"/>
            </a:pPr>
            <a:r>
              <a:rPr sz="1400"/>
              <a:t>Nivel de texto 3</a:t>
            </a:r>
          </a:p>
          <a:p>
            <a:pPr lvl="3">
              <a:defRPr sz="1800"/>
            </a:pPr>
            <a:r>
              <a:rPr sz="1400"/>
              <a:t>Nivel de texto 4</a:t>
            </a:r>
          </a:p>
          <a:p>
            <a:pPr lvl="4">
              <a:defRPr sz="1800"/>
            </a:pPr>
            <a:r>
              <a:rPr sz="1400"/>
              <a:t>Nivel de texto 5</a:t>
            </a:r>
          </a:p>
        </p:txBody>
      </p:sp>
      <p:sp>
        <p:nvSpPr>
          <p:cNvPr id="37" name="Shape 37"/>
          <p:cNvSpPr>
            <a:spLocks noGrp="1"/>
          </p:cNvSpPr>
          <p:nvPr>
            <p:ph type="sldNum" sz="quarter" idx="2"/>
          </p:nvPr>
        </p:nvSpPr>
        <p:spPr>
          <a:prstGeom prst="rect">
            <a:avLst/>
          </a:prstGeom>
        </p:spPr>
        <p:txBody>
          <a:bodyPr/>
          <a:lstStyle/>
          <a:p>
            <a:pPr lvl="0"/>
            <a:fld id="{86CB4B4D-7CA3-9044-876B-883B54F8677D}" type="slidenum">
              <a:t>‹Nº›</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457200" y="92076"/>
            <a:ext cx="8229600" cy="1508125"/>
          </a:xfrm>
          <a:prstGeom prst="rect">
            <a:avLst/>
          </a:prstGeom>
          <a:ln w="12700">
            <a:miter lim="400000"/>
          </a:ln>
          <a:extLst>
            <a:ext uri="{C572A759-6A51-4108-AA02-DFA0A04FC94B}">
              <ma14:wrappingTextBoxFlag xmlns:ma14="http://schemas.microsoft.com/office/mac/drawingml/2011/main" xmlns="" val="1"/>
            </a:ext>
          </a:extLst>
        </p:spPr>
        <p:txBody>
          <a:bodyPr lIns="45719" rIns="45719" anchor="ctr">
            <a:normAutofit/>
          </a:bodyPr>
          <a:lstStyle/>
          <a:p>
            <a:pPr lvl="0">
              <a:defRPr sz="1800"/>
            </a:pPr>
            <a:r>
              <a:rPr sz="4400"/>
              <a:t>Texto del título</a:t>
            </a:r>
          </a:p>
        </p:txBody>
      </p:sp>
      <p:sp>
        <p:nvSpPr>
          <p:cNvPr id="3" name="Shape 3"/>
          <p:cNvSpPr>
            <a:spLocks noGrp="1"/>
          </p:cNvSpPr>
          <p:nvPr>
            <p:ph type="body" idx="1"/>
          </p:nvPr>
        </p:nvSpPr>
        <p:spPr>
          <a:xfrm>
            <a:off x="457200" y="1600200"/>
            <a:ext cx="8229600" cy="5257800"/>
          </a:xfrm>
          <a:prstGeom prst="rect">
            <a:avLst/>
          </a:prstGeom>
          <a:ln w="12700">
            <a:miter lim="400000"/>
          </a:ln>
          <a:extLst>
            <a:ext uri="{C572A759-6A51-4108-AA02-DFA0A04FC94B}">
              <ma14:wrappingTextBoxFlag xmlns:ma14="http://schemas.microsoft.com/office/mac/drawingml/2011/main" xmlns="" val="1"/>
            </a:ext>
          </a:extLst>
        </p:spPr>
        <p:txBody>
          <a:bodyPr lIns="45719" rIns="45719">
            <a:normAutofit/>
          </a:bodyPr>
          <a:lstStyle/>
          <a:p>
            <a:pPr lvl="0">
              <a:defRPr sz="1800"/>
            </a:pPr>
            <a:r>
              <a:rPr sz="3200"/>
              <a:t>Nivel de texto 1</a:t>
            </a:r>
          </a:p>
          <a:p>
            <a:pPr lvl="1">
              <a:defRPr sz="1800"/>
            </a:pPr>
            <a:r>
              <a:rPr sz="3200"/>
              <a:t>Nivel de texto 2</a:t>
            </a:r>
          </a:p>
          <a:p>
            <a:pPr lvl="2">
              <a:defRPr sz="1800"/>
            </a:pPr>
            <a:r>
              <a:rPr sz="3200"/>
              <a:t>Nivel de texto 3</a:t>
            </a:r>
          </a:p>
          <a:p>
            <a:pPr lvl="3">
              <a:defRPr sz="1800"/>
            </a:pPr>
            <a:r>
              <a:rPr sz="3200"/>
              <a:t>Nivel de texto 4</a:t>
            </a:r>
          </a:p>
          <a:p>
            <a:pPr lvl="4">
              <a:defRPr sz="1800"/>
            </a:pPr>
            <a:r>
              <a:rPr sz="3200"/>
              <a:t>Nivel de texto 5</a:t>
            </a:r>
          </a:p>
        </p:txBody>
      </p:sp>
      <p:sp>
        <p:nvSpPr>
          <p:cNvPr id="4" name="Shape 4"/>
          <p:cNvSpPr>
            <a:spLocks noGrp="1"/>
          </p:cNvSpPr>
          <p:nvPr>
            <p:ph type="sldNum" sz="quarter" idx="2"/>
          </p:nvPr>
        </p:nvSpPr>
        <p:spPr>
          <a:xfrm>
            <a:off x="6553200" y="6404292"/>
            <a:ext cx="2133600" cy="269241"/>
          </a:xfrm>
          <a:prstGeom prst="rect">
            <a:avLst/>
          </a:prstGeom>
          <a:ln w="12700">
            <a:miter lim="400000"/>
          </a:ln>
        </p:spPr>
        <p:txBody>
          <a:bodyPr lIns="45719" rIns="45719" anchor="ctr">
            <a:spAutoFit/>
          </a:bodyPr>
          <a:lstStyle>
            <a:lvl1pPr algn="r">
              <a:defRPr sz="1200">
                <a:solidFill>
                  <a:srgbClr val="888888"/>
                </a:solidFill>
              </a:defRPr>
            </a:lvl1pPr>
          </a:lstStyle>
          <a:p>
            <a:pPr lvl="0"/>
            <a:fld id="{86CB4B4D-7CA3-9044-876B-883B54F8677D}" type="slidenum">
              <a:t>‹Nº›</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txStyles>
    <p:titleStyle>
      <a:lvl1pPr algn="ctr">
        <a:defRPr sz="4400">
          <a:latin typeface="Calibri"/>
          <a:ea typeface="Calibri"/>
          <a:cs typeface="Calibri"/>
          <a:sym typeface="Calibri"/>
        </a:defRPr>
      </a:lvl1pPr>
      <a:lvl2pPr algn="ctr">
        <a:defRPr sz="4400">
          <a:latin typeface="Calibri"/>
          <a:ea typeface="Calibri"/>
          <a:cs typeface="Calibri"/>
          <a:sym typeface="Calibri"/>
        </a:defRPr>
      </a:lvl2pPr>
      <a:lvl3pPr algn="ctr">
        <a:defRPr sz="4400">
          <a:latin typeface="Calibri"/>
          <a:ea typeface="Calibri"/>
          <a:cs typeface="Calibri"/>
          <a:sym typeface="Calibri"/>
        </a:defRPr>
      </a:lvl3pPr>
      <a:lvl4pPr algn="ctr">
        <a:defRPr sz="4400">
          <a:latin typeface="Calibri"/>
          <a:ea typeface="Calibri"/>
          <a:cs typeface="Calibri"/>
          <a:sym typeface="Calibri"/>
        </a:defRPr>
      </a:lvl4pPr>
      <a:lvl5pPr algn="ctr">
        <a:defRPr sz="4400">
          <a:latin typeface="Calibri"/>
          <a:ea typeface="Calibri"/>
          <a:cs typeface="Calibri"/>
          <a:sym typeface="Calibri"/>
        </a:defRPr>
      </a:lvl5pPr>
      <a:lvl6pPr algn="ctr">
        <a:defRPr sz="4400">
          <a:latin typeface="Calibri"/>
          <a:ea typeface="Calibri"/>
          <a:cs typeface="Calibri"/>
          <a:sym typeface="Calibri"/>
        </a:defRPr>
      </a:lvl6pPr>
      <a:lvl7pPr algn="ctr">
        <a:defRPr sz="4400">
          <a:latin typeface="Calibri"/>
          <a:ea typeface="Calibri"/>
          <a:cs typeface="Calibri"/>
          <a:sym typeface="Calibri"/>
        </a:defRPr>
      </a:lvl7pPr>
      <a:lvl8pPr algn="ctr">
        <a:defRPr sz="4400">
          <a:latin typeface="Calibri"/>
          <a:ea typeface="Calibri"/>
          <a:cs typeface="Calibri"/>
          <a:sym typeface="Calibri"/>
        </a:defRPr>
      </a:lvl8pPr>
      <a:lvl9pPr algn="ctr">
        <a:defRPr sz="4400">
          <a:latin typeface="Calibri"/>
          <a:ea typeface="Calibri"/>
          <a:cs typeface="Calibri"/>
          <a:sym typeface="Calibri"/>
        </a:defRPr>
      </a:lvl9pPr>
    </p:titleStyle>
    <p:bodyStyle>
      <a:lvl1pPr marL="342900" indent="-342900">
        <a:spcBef>
          <a:spcPts val="700"/>
        </a:spcBef>
        <a:buSzPct val="100000"/>
        <a:buFont typeface="Arial"/>
        <a:buChar char="•"/>
        <a:defRPr sz="3200">
          <a:latin typeface="Calibri"/>
          <a:ea typeface="Calibri"/>
          <a:cs typeface="Calibri"/>
          <a:sym typeface="Calibri"/>
        </a:defRPr>
      </a:lvl1pPr>
      <a:lvl2pPr marL="783771" indent="-326571">
        <a:spcBef>
          <a:spcPts val="700"/>
        </a:spcBef>
        <a:buSzPct val="100000"/>
        <a:buFont typeface="Arial"/>
        <a:buChar char="–"/>
        <a:defRPr sz="3200">
          <a:latin typeface="Calibri"/>
          <a:ea typeface="Calibri"/>
          <a:cs typeface="Calibri"/>
          <a:sym typeface="Calibri"/>
        </a:defRPr>
      </a:lvl2pPr>
      <a:lvl3pPr marL="1219200" indent="-304800">
        <a:spcBef>
          <a:spcPts val="700"/>
        </a:spcBef>
        <a:buSzPct val="100000"/>
        <a:buFont typeface="Arial"/>
        <a:buChar char="•"/>
        <a:defRPr sz="3200">
          <a:latin typeface="Calibri"/>
          <a:ea typeface="Calibri"/>
          <a:cs typeface="Calibri"/>
          <a:sym typeface="Calibri"/>
        </a:defRPr>
      </a:lvl3pPr>
      <a:lvl4pPr marL="1737360" indent="-365760">
        <a:spcBef>
          <a:spcPts val="700"/>
        </a:spcBef>
        <a:buSzPct val="100000"/>
        <a:buFont typeface="Arial"/>
        <a:buChar char="–"/>
        <a:defRPr sz="3200">
          <a:latin typeface="Calibri"/>
          <a:ea typeface="Calibri"/>
          <a:cs typeface="Calibri"/>
          <a:sym typeface="Calibri"/>
        </a:defRPr>
      </a:lvl4pPr>
      <a:lvl5pPr marL="2194560" indent="-365760">
        <a:spcBef>
          <a:spcPts val="700"/>
        </a:spcBef>
        <a:buSzPct val="100000"/>
        <a:buFont typeface="Arial"/>
        <a:buChar char="»"/>
        <a:defRPr sz="3200">
          <a:latin typeface="Calibri"/>
          <a:ea typeface="Calibri"/>
          <a:cs typeface="Calibri"/>
          <a:sym typeface="Calibri"/>
        </a:defRPr>
      </a:lvl5pPr>
      <a:lvl6pPr marL="2651760" indent="-365760">
        <a:spcBef>
          <a:spcPts val="700"/>
        </a:spcBef>
        <a:buSzPct val="100000"/>
        <a:buFont typeface="Arial"/>
        <a:buChar char="•"/>
        <a:defRPr sz="3200">
          <a:latin typeface="Calibri"/>
          <a:ea typeface="Calibri"/>
          <a:cs typeface="Calibri"/>
          <a:sym typeface="Calibri"/>
        </a:defRPr>
      </a:lvl6pPr>
      <a:lvl7pPr marL="3108960" indent="-365760">
        <a:spcBef>
          <a:spcPts val="700"/>
        </a:spcBef>
        <a:buSzPct val="100000"/>
        <a:buFont typeface="Arial"/>
        <a:buChar char="•"/>
        <a:defRPr sz="3200">
          <a:latin typeface="Calibri"/>
          <a:ea typeface="Calibri"/>
          <a:cs typeface="Calibri"/>
          <a:sym typeface="Calibri"/>
        </a:defRPr>
      </a:lvl7pPr>
      <a:lvl8pPr marL="3566159" indent="-365759">
        <a:spcBef>
          <a:spcPts val="700"/>
        </a:spcBef>
        <a:buSzPct val="100000"/>
        <a:buFont typeface="Arial"/>
        <a:buChar char="•"/>
        <a:defRPr sz="3200">
          <a:latin typeface="Calibri"/>
          <a:ea typeface="Calibri"/>
          <a:cs typeface="Calibri"/>
          <a:sym typeface="Calibri"/>
        </a:defRPr>
      </a:lvl8pPr>
      <a:lvl9pPr marL="4023359" indent="-365759">
        <a:spcBef>
          <a:spcPts val="700"/>
        </a:spcBef>
        <a:buSzPct val="100000"/>
        <a:buFont typeface="Arial"/>
        <a:buChar char="•"/>
        <a:defRPr sz="3200">
          <a:latin typeface="Calibri"/>
          <a:ea typeface="Calibri"/>
          <a:cs typeface="Calibri"/>
          <a:sym typeface="Calibri"/>
        </a:defRPr>
      </a:lvl9pPr>
    </p:bodyStyle>
    <p:otherStyle>
      <a:lvl1pPr algn="r">
        <a:defRPr sz="1200">
          <a:solidFill>
            <a:schemeClr val="tx1"/>
          </a:solidFill>
          <a:latin typeface="+mn-lt"/>
          <a:ea typeface="+mn-ea"/>
          <a:cs typeface="+mn-cs"/>
          <a:sym typeface="Calibri"/>
        </a:defRPr>
      </a:lvl1pPr>
      <a:lvl2pPr indent="457200" algn="r">
        <a:defRPr sz="1200">
          <a:solidFill>
            <a:schemeClr val="tx1"/>
          </a:solidFill>
          <a:latin typeface="+mn-lt"/>
          <a:ea typeface="+mn-ea"/>
          <a:cs typeface="+mn-cs"/>
          <a:sym typeface="Calibri"/>
        </a:defRPr>
      </a:lvl2pPr>
      <a:lvl3pPr indent="914400" algn="r">
        <a:defRPr sz="1200">
          <a:solidFill>
            <a:schemeClr val="tx1"/>
          </a:solidFill>
          <a:latin typeface="+mn-lt"/>
          <a:ea typeface="+mn-ea"/>
          <a:cs typeface="+mn-cs"/>
          <a:sym typeface="Calibri"/>
        </a:defRPr>
      </a:lvl3pPr>
      <a:lvl4pPr indent="1371600" algn="r">
        <a:defRPr sz="1200">
          <a:solidFill>
            <a:schemeClr val="tx1"/>
          </a:solidFill>
          <a:latin typeface="+mn-lt"/>
          <a:ea typeface="+mn-ea"/>
          <a:cs typeface="+mn-cs"/>
          <a:sym typeface="Calibri"/>
        </a:defRPr>
      </a:lvl4pPr>
      <a:lvl5pPr indent="1828800" algn="r">
        <a:defRPr sz="1200">
          <a:solidFill>
            <a:schemeClr val="tx1"/>
          </a:solidFill>
          <a:latin typeface="+mn-lt"/>
          <a:ea typeface="+mn-ea"/>
          <a:cs typeface="+mn-cs"/>
          <a:sym typeface="Calibri"/>
        </a:defRPr>
      </a:lvl5pPr>
      <a:lvl6pPr indent="2286000" algn="r">
        <a:defRPr sz="1200">
          <a:solidFill>
            <a:schemeClr val="tx1"/>
          </a:solidFill>
          <a:latin typeface="+mn-lt"/>
          <a:ea typeface="+mn-ea"/>
          <a:cs typeface="+mn-cs"/>
          <a:sym typeface="Calibri"/>
        </a:defRPr>
      </a:lvl6pPr>
      <a:lvl7pPr indent="2743200" algn="r">
        <a:defRPr sz="1200">
          <a:solidFill>
            <a:schemeClr val="tx1"/>
          </a:solidFill>
          <a:latin typeface="+mn-lt"/>
          <a:ea typeface="+mn-ea"/>
          <a:cs typeface="+mn-cs"/>
          <a:sym typeface="Calibri"/>
        </a:defRPr>
      </a:lvl7pPr>
      <a:lvl8pPr indent="3200400" algn="r">
        <a:defRPr sz="1200">
          <a:solidFill>
            <a:schemeClr val="tx1"/>
          </a:solidFill>
          <a:latin typeface="+mn-lt"/>
          <a:ea typeface="+mn-ea"/>
          <a:cs typeface="+mn-cs"/>
          <a:sym typeface="Calibri"/>
        </a:defRPr>
      </a:lvl8pPr>
      <a:lvl9pPr indent="3657600" algn="r">
        <a:defRPr sz="1200">
          <a:solidFill>
            <a:schemeClr val="tx1"/>
          </a:solidFill>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alcoberro.info/V1/Weber.pdf"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Shape 49"/>
          <p:cNvSpPr/>
          <p:nvPr/>
        </p:nvSpPr>
        <p:spPr>
          <a:xfrm>
            <a:off x="755576" y="4581128"/>
            <a:ext cx="7732886" cy="1231106"/>
          </a:xfrm>
          <a:prstGeom prst="rect">
            <a:avLst/>
          </a:prstGeom>
          <a:ln>
            <a:solidFill>
              <a:srgbClr val="00B050"/>
            </a:solidFill>
          </a:ln>
          <a:extLst>
            <a:ext uri="{C572A759-6A51-4108-AA02-DFA0A04FC94B}">
              <ma14:wrappingTextBoxFlag xmlns:ma14="http://schemas.microsoft.com/office/mac/drawingml/2011/main" xmlns="" val="1"/>
            </a:ext>
          </a:extLst>
        </p:spPr>
        <p:txBody>
          <a:bodyPr wrap="none" lIns="0" tIns="0" rIns="0" bIns="0">
            <a:spAutoFit/>
          </a:bodyPr>
          <a:lstStyle>
            <a:lvl1pPr>
              <a:defRPr sz="2200">
                <a:latin typeface="Arial"/>
                <a:ea typeface="Arial"/>
                <a:cs typeface="Arial"/>
                <a:sym typeface="Arial"/>
              </a:defRPr>
            </a:lvl1pPr>
          </a:lstStyle>
          <a:p>
            <a:pPr lvl="0">
              <a:defRPr sz="1800"/>
            </a:pPr>
            <a:r>
              <a:rPr sz="2200" dirty="0"/>
              <a:t>Dra. Juana E. Suárez Conejero</a:t>
            </a:r>
            <a:endParaRPr lang="es-ES_tradnl" sz="2200" dirty="0"/>
          </a:p>
          <a:p>
            <a:pPr lvl="0">
              <a:defRPr sz="1800"/>
            </a:pPr>
            <a:endParaRPr lang="es-ES_tradnl" dirty="0"/>
          </a:p>
          <a:p>
            <a:pPr lvl="0">
              <a:defRPr sz="1800"/>
            </a:pPr>
            <a:r>
              <a:rPr lang="es-ES_tradnl" dirty="0"/>
              <a:t>Algunas ideas han sido tomadas de: </a:t>
            </a:r>
            <a:r>
              <a:rPr lang="es-ES_tradnl" dirty="0">
                <a:hlinkClick r:id="rId2"/>
              </a:rPr>
              <a:t>http://www.alcoberro.info/V1/Weber.pdf</a:t>
            </a:r>
            <a:endParaRPr lang="es-ES_tradnl" dirty="0"/>
          </a:p>
          <a:p>
            <a:pPr lvl="0">
              <a:defRPr sz="1800"/>
            </a:pPr>
            <a:endParaRPr sz="2200" dirty="0"/>
          </a:p>
        </p:txBody>
      </p:sp>
      <p:pic>
        <p:nvPicPr>
          <p:cNvPr id="50" name="image1.png"/>
          <p:cNvPicPr/>
          <p:nvPr/>
        </p:nvPicPr>
        <p:blipFill>
          <a:blip r:embed="rId3"/>
          <a:stretch>
            <a:fillRect/>
          </a:stretch>
        </p:blipFill>
        <p:spPr>
          <a:xfrm>
            <a:off x="1" y="0"/>
            <a:ext cx="9144001" cy="4077073"/>
          </a:xfrm>
          <a:prstGeom prst="rect">
            <a:avLst/>
          </a:prstGeom>
          <a:ln w="12700">
            <a:miter lim="400000"/>
          </a:ln>
        </p:spPr>
      </p:pic>
      <p:sp>
        <p:nvSpPr>
          <p:cNvPr id="51" name="Shape 51"/>
          <p:cNvSpPr/>
          <p:nvPr/>
        </p:nvSpPr>
        <p:spPr>
          <a:xfrm>
            <a:off x="251520" y="1844824"/>
            <a:ext cx="6408712" cy="1938992"/>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lgn="r">
              <a:defRPr sz="4000">
                <a:solidFill>
                  <a:srgbClr val="FFFFFF"/>
                </a:solidFill>
                <a:latin typeface="Sansation"/>
                <a:ea typeface="Sansation"/>
                <a:cs typeface="Sansation"/>
                <a:sym typeface="Sansation"/>
              </a:defRPr>
            </a:lvl1pPr>
          </a:lstStyle>
          <a:p>
            <a:pPr lvl="0" algn="l">
              <a:defRPr sz="1800">
                <a:solidFill>
                  <a:srgbClr val="000000"/>
                </a:solidFill>
              </a:defRPr>
            </a:pPr>
            <a:r>
              <a:rPr lang="es-ES_tradnl" sz="4000" dirty="0">
                <a:solidFill>
                  <a:srgbClr val="FFFFFF"/>
                </a:solidFill>
                <a:latin typeface="Arial" panose="020B0604020202020204" pitchFamily="34" charset="0"/>
                <a:cs typeface="Arial" panose="020B0604020202020204" pitchFamily="34" charset="0"/>
              </a:rPr>
              <a:t>Max Weber </a:t>
            </a:r>
          </a:p>
          <a:p>
            <a:pPr lvl="0" algn="l">
              <a:defRPr sz="1800">
                <a:solidFill>
                  <a:srgbClr val="000000"/>
                </a:solidFill>
              </a:defRPr>
            </a:pPr>
            <a:r>
              <a:rPr lang="es-ES_tradnl" sz="4000" dirty="0">
                <a:solidFill>
                  <a:srgbClr val="FFFFFF"/>
                </a:solidFill>
                <a:latin typeface="Arial" panose="020B0604020202020204" pitchFamily="34" charset="0"/>
                <a:cs typeface="Arial" panose="020B0604020202020204" pitchFamily="34" charset="0"/>
              </a:rPr>
              <a:t>Principales aportes</a:t>
            </a:r>
          </a:p>
          <a:p>
            <a:pPr lvl="0">
              <a:defRPr sz="1800">
                <a:solidFill>
                  <a:srgbClr val="000000"/>
                </a:solidFill>
              </a:defRPr>
            </a:pPr>
            <a:endParaRPr sz="4000" dirty="0">
              <a:solidFill>
                <a:srgbClr val="FFFFFF"/>
              </a:solidFill>
            </a:endParaRP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 name="image1.png"/>
          <p:cNvPicPr/>
          <p:nvPr/>
        </p:nvPicPr>
        <p:blipFill>
          <a:blip r:embed="rId2"/>
          <a:stretch>
            <a:fillRect/>
          </a:stretch>
        </p:blipFill>
        <p:spPr>
          <a:xfrm>
            <a:off x="1" y="0"/>
            <a:ext cx="9144001" cy="1047750"/>
          </a:xfrm>
          <a:prstGeom prst="rect">
            <a:avLst/>
          </a:prstGeom>
          <a:ln w="12700">
            <a:miter lim="400000"/>
          </a:ln>
        </p:spPr>
      </p:pic>
      <p:sp>
        <p:nvSpPr>
          <p:cNvPr id="58" name="Shape 58"/>
          <p:cNvSpPr/>
          <p:nvPr/>
        </p:nvSpPr>
        <p:spPr>
          <a:xfrm>
            <a:off x="396092" y="1556791"/>
            <a:ext cx="7223163" cy="369332"/>
          </a:xfrm>
          <a:prstGeom prst="rect">
            <a:avLst/>
          </a:prstGeom>
          <a:ln>
            <a:solidFill>
              <a:srgbClr val="00B050"/>
            </a:solidFill>
          </a:ln>
          <a:extLst>
            <a:ext uri="{C572A759-6A51-4108-AA02-DFA0A04FC94B}">
              <ma14:wrappingTextBoxFlag xmlns:ma14="http://schemas.microsoft.com/office/mac/drawingml/2011/main" xmlns="" val="1"/>
            </a:ext>
          </a:extLst>
        </p:spPr>
        <p:txBody>
          <a:bodyPr wrap="square" lIns="0" tIns="0" rIns="0" bIns="0">
            <a:spAutoFit/>
          </a:bodyPr>
          <a:lstStyle>
            <a:lvl1pPr>
              <a:defRPr sz="2400">
                <a:latin typeface="Arial"/>
                <a:ea typeface="Arial"/>
                <a:cs typeface="Arial"/>
                <a:sym typeface="Arial"/>
              </a:defRPr>
            </a:lvl1pPr>
          </a:lstStyle>
          <a:p>
            <a:pPr lvl="0">
              <a:defRPr sz="1800"/>
            </a:pPr>
            <a:r>
              <a:rPr lang="es-ES_tradnl" sz="2400" dirty="0"/>
              <a:t>LA ACCIÓN INSTITUIDA</a:t>
            </a:r>
            <a:endParaRPr sz="2400" dirty="0"/>
          </a:p>
        </p:txBody>
      </p:sp>
      <p:sp>
        <p:nvSpPr>
          <p:cNvPr id="59" name="Shape 59"/>
          <p:cNvSpPr/>
          <p:nvPr/>
        </p:nvSpPr>
        <p:spPr>
          <a:xfrm>
            <a:off x="377649" y="2188096"/>
            <a:ext cx="8136906" cy="4154984"/>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r>
              <a:rPr lang="es-ES" dirty="0">
                <a:latin typeface="Arial"/>
                <a:cs typeface="Arial"/>
              </a:rPr>
              <a:t>Es algo más que la pura “elección racional” del supuesto individualismo</a:t>
            </a:r>
          </a:p>
          <a:p>
            <a:r>
              <a:rPr lang="es-ES" dirty="0">
                <a:latin typeface="Arial"/>
                <a:cs typeface="Arial"/>
              </a:rPr>
              <a:t>metodológico.</a:t>
            </a:r>
          </a:p>
          <a:p>
            <a:endParaRPr lang="es-ES" dirty="0">
              <a:latin typeface="Arial"/>
              <a:cs typeface="Arial"/>
            </a:endParaRPr>
          </a:p>
          <a:p>
            <a:r>
              <a:rPr lang="es-ES" dirty="0">
                <a:latin typeface="Arial"/>
                <a:cs typeface="Arial"/>
              </a:rPr>
              <a:t>Para Weber, la elección de los valores, que incumbe al individuo, se refiere</a:t>
            </a:r>
          </a:p>
          <a:p>
            <a:r>
              <a:rPr lang="es-ES" dirty="0">
                <a:latin typeface="Arial"/>
                <a:cs typeface="Arial"/>
              </a:rPr>
              <a:t>implícitamente a su “grupo de estatus”. Promocionar, o no, determinados</a:t>
            </a:r>
          </a:p>
          <a:p>
            <a:r>
              <a:rPr lang="es-ES" dirty="0">
                <a:latin typeface="Arial"/>
                <a:cs typeface="Arial"/>
              </a:rPr>
              <a:t>valores depende de un grupo que siempre es institucional.</a:t>
            </a:r>
          </a:p>
          <a:p>
            <a:endParaRPr lang="es-ES" dirty="0">
              <a:latin typeface="Arial"/>
              <a:cs typeface="Arial"/>
            </a:endParaRPr>
          </a:p>
          <a:p>
            <a:r>
              <a:rPr lang="es-ES" dirty="0">
                <a:latin typeface="Arial"/>
                <a:cs typeface="Arial"/>
              </a:rPr>
              <a:t>La elección de valores de los individuos es social, por eso Weber habla de un actor socializado y de una acción instituida, elaborada en instituciones que</a:t>
            </a:r>
          </a:p>
          <a:p>
            <a:r>
              <a:rPr lang="es-ES" dirty="0">
                <a:latin typeface="Arial"/>
                <a:cs typeface="Arial"/>
              </a:rPr>
              <a:t>de por sí son jerárquicas. </a:t>
            </a:r>
          </a:p>
          <a:p>
            <a:endParaRPr lang="es-ES" dirty="0">
              <a:latin typeface="Arial"/>
              <a:cs typeface="Arial"/>
            </a:endParaRPr>
          </a:p>
          <a:p>
            <a:r>
              <a:rPr lang="es-ES" dirty="0">
                <a:latin typeface="Arial"/>
                <a:cs typeface="Arial"/>
              </a:rPr>
              <a:t>Para Weber la conformidad o disconformidad con respeto a una regla constituye al individuo. Actuar o no según la regla equivale a ser instituido</a:t>
            </a:r>
          </a:p>
          <a:p>
            <a:r>
              <a:rPr lang="es-ES" dirty="0">
                <a:latin typeface="Arial"/>
                <a:cs typeface="Arial"/>
              </a:rPr>
              <a:t>por ella. </a:t>
            </a:r>
          </a:p>
          <a:p>
            <a:endParaRPr lang="es-ES" dirty="0">
              <a:latin typeface="Arial"/>
              <a:cs typeface="Arial"/>
            </a:endParaRPr>
          </a:p>
        </p:txBody>
      </p:sp>
    </p:spTree>
    <p:extLst>
      <p:ext uri="{BB962C8B-B14F-4D97-AF65-F5344CB8AC3E}">
        <p14:creationId xmlns:p14="http://schemas.microsoft.com/office/powerpoint/2010/main" val="4013183789"/>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 name="image1.png"/>
          <p:cNvPicPr/>
          <p:nvPr/>
        </p:nvPicPr>
        <p:blipFill>
          <a:blip r:embed="rId2"/>
          <a:stretch>
            <a:fillRect/>
          </a:stretch>
        </p:blipFill>
        <p:spPr>
          <a:xfrm>
            <a:off x="1" y="0"/>
            <a:ext cx="9144001" cy="1047750"/>
          </a:xfrm>
          <a:prstGeom prst="rect">
            <a:avLst/>
          </a:prstGeom>
          <a:ln w="12700">
            <a:miter lim="400000"/>
          </a:ln>
        </p:spPr>
      </p:pic>
      <p:sp>
        <p:nvSpPr>
          <p:cNvPr id="58" name="Shape 58"/>
          <p:cNvSpPr/>
          <p:nvPr/>
        </p:nvSpPr>
        <p:spPr>
          <a:xfrm>
            <a:off x="396092" y="1556791"/>
            <a:ext cx="7223163" cy="369332"/>
          </a:xfrm>
          <a:prstGeom prst="rect">
            <a:avLst/>
          </a:prstGeom>
          <a:ln>
            <a:solidFill>
              <a:srgbClr val="00B050"/>
            </a:solidFill>
          </a:ln>
          <a:extLst>
            <a:ext uri="{C572A759-6A51-4108-AA02-DFA0A04FC94B}">
              <ma14:wrappingTextBoxFlag xmlns:ma14="http://schemas.microsoft.com/office/mac/drawingml/2011/main" xmlns="" val="1"/>
            </a:ext>
          </a:extLst>
        </p:spPr>
        <p:txBody>
          <a:bodyPr wrap="square" lIns="0" tIns="0" rIns="0" bIns="0">
            <a:spAutoFit/>
          </a:bodyPr>
          <a:lstStyle>
            <a:lvl1pPr>
              <a:defRPr sz="2400">
                <a:latin typeface="Arial"/>
                <a:ea typeface="Arial"/>
                <a:cs typeface="Arial"/>
                <a:sym typeface="Arial"/>
              </a:defRPr>
            </a:lvl1pPr>
          </a:lstStyle>
          <a:p>
            <a:pPr lvl="0">
              <a:defRPr sz="1800"/>
            </a:pPr>
            <a:r>
              <a:rPr lang="es-ES_tradnl" sz="2400" dirty="0"/>
              <a:t>LA TEORÍA DE LA ACCIÓN</a:t>
            </a:r>
            <a:endParaRPr sz="2400" dirty="0"/>
          </a:p>
        </p:txBody>
      </p:sp>
      <p:sp>
        <p:nvSpPr>
          <p:cNvPr id="59" name="Shape 59"/>
          <p:cNvSpPr/>
          <p:nvPr/>
        </p:nvSpPr>
        <p:spPr>
          <a:xfrm>
            <a:off x="377649" y="2188096"/>
            <a:ext cx="8136906" cy="1938992"/>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r>
              <a:rPr lang="es-ES" dirty="0">
                <a:latin typeface="Arial"/>
                <a:cs typeface="Arial"/>
              </a:rPr>
              <a:t>Acción tradicional</a:t>
            </a:r>
          </a:p>
          <a:p>
            <a:endParaRPr lang="es-ES" dirty="0">
              <a:latin typeface="Arial"/>
              <a:cs typeface="Arial"/>
            </a:endParaRPr>
          </a:p>
          <a:p>
            <a:r>
              <a:rPr lang="es-ES" dirty="0">
                <a:latin typeface="Arial"/>
                <a:cs typeface="Arial"/>
              </a:rPr>
              <a:t>Acción racional</a:t>
            </a:r>
          </a:p>
          <a:p>
            <a:endParaRPr lang="es-ES" dirty="0">
              <a:latin typeface="Arial"/>
              <a:cs typeface="Arial"/>
            </a:endParaRPr>
          </a:p>
          <a:p>
            <a:pPr marL="285750" indent="-285750">
              <a:buFontTx/>
              <a:buChar char="-"/>
            </a:pPr>
            <a:r>
              <a:rPr lang="es-ES" dirty="0">
                <a:latin typeface="Arial"/>
                <a:cs typeface="Arial"/>
              </a:rPr>
              <a:t>con respecto a los fines</a:t>
            </a:r>
          </a:p>
          <a:p>
            <a:pPr marL="285750" indent="-285750">
              <a:buFontTx/>
              <a:buChar char="-"/>
            </a:pPr>
            <a:endParaRPr lang="es-ES" dirty="0">
              <a:latin typeface="Arial"/>
              <a:cs typeface="Arial"/>
            </a:endParaRPr>
          </a:p>
          <a:p>
            <a:pPr marL="285750" indent="-285750">
              <a:buFontTx/>
              <a:buChar char="-"/>
            </a:pPr>
            <a:r>
              <a:rPr lang="es-ES" dirty="0">
                <a:latin typeface="Arial"/>
                <a:cs typeface="Arial"/>
              </a:rPr>
              <a:t>con respecto a los valores</a:t>
            </a:r>
          </a:p>
        </p:txBody>
      </p:sp>
    </p:spTree>
    <p:extLst>
      <p:ext uri="{BB962C8B-B14F-4D97-AF65-F5344CB8AC3E}">
        <p14:creationId xmlns:p14="http://schemas.microsoft.com/office/powerpoint/2010/main" val="748822162"/>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 name="image1.png"/>
          <p:cNvPicPr/>
          <p:nvPr/>
        </p:nvPicPr>
        <p:blipFill>
          <a:blip r:embed="rId2"/>
          <a:stretch>
            <a:fillRect/>
          </a:stretch>
        </p:blipFill>
        <p:spPr>
          <a:xfrm>
            <a:off x="1" y="0"/>
            <a:ext cx="9144001" cy="1047750"/>
          </a:xfrm>
          <a:prstGeom prst="rect">
            <a:avLst/>
          </a:prstGeom>
          <a:ln w="12700">
            <a:miter lim="400000"/>
          </a:ln>
        </p:spPr>
      </p:pic>
      <p:sp>
        <p:nvSpPr>
          <p:cNvPr id="58" name="Shape 58"/>
          <p:cNvSpPr/>
          <p:nvPr/>
        </p:nvSpPr>
        <p:spPr>
          <a:xfrm>
            <a:off x="396092" y="1556791"/>
            <a:ext cx="7223163" cy="369332"/>
          </a:xfrm>
          <a:prstGeom prst="rect">
            <a:avLst/>
          </a:prstGeom>
          <a:ln>
            <a:solidFill>
              <a:srgbClr val="00B050"/>
            </a:solidFill>
          </a:ln>
          <a:extLst>
            <a:ext uri="{C572A759-6A51-4108-AA02-DFA0A04FC94B}">
              <ma14:wrappingTextBoxFlag xmlns:ma14="http://schemas.microsoft.com/office/mac/drawingml/2011/main" xmlns="" val="1"/>
            </a:ext>
          </a:extLst>
        </p:spPr>
        <p:txBody>
          <a:bodyPr wrap="square" lIns="0" tIns="0" rIns="0" bIns="0">
            <a:spAutoFit/>
          </a:bodyPr>
          <a:lstStyle>
            <a:lvl1pPr>
              <a:defRPr sz="2400">
                <a:latin typeface="Arial"/>
                <a:ea typeface="Arial"/>
                <a:cs typeface="Arial"/>
                <a:sym typeface="Arial"/>
              </a:defRPr>
            </a:lvl1pPr>
          </a:lstStyle>
          <a:p>
            <a:pPr lvl="0">
              <a:defRPr sz="1800"/>
            </a:pPr>
            <a:r>
              <a:rPr lang="es-ES_tradnl" sz="2400" dirty="0"/>
              <a:t>LA FORMACIÓN DEL CAPITALISMO</a:t>
            </a:r>
            <a:endParaRPr sz="2400" dirty="0"/>
          </a:p>
        </p:txBody>
      </p:sp>
      <p:sp>
        <p:nvSpPr>
          <p:cNvPr id="59" name="Shape 59"/>
          <p:cNvSpPr/>
          <p:nvPr/>
        </p:nvSpPr>
        <p:spPr>
          <a:xfrm>
            <a:off x="377649" y="2188096"/>
            <a:ext cx="8136906" cy="2492990"/>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r>
              <a:rPr lang="es-ES" dirty="0">
                <a:latin typeface="Arial"/>
                <a:cs typeface="Arial"/>
              </a:rPr>
              <a:t>A diferencia de Marx, WEBER no se interesa por el capitalismo en oposición a</a:t>
            </a:r>
          </a:p>
          <a:p>
            <a:r>
              <a:rPr lang="es-ES" dirty="0">
                <a:latin typeface="Arial"/>
                <a:cs typeface="Arial"/>
              </a:rPr>
              <a:t>una (hipotética) sociedad socialista, sino como expresión de la especificidad del</a:t>
            </a:r>
          </a:p>
          <a:p>
            <a:r>
              <a:rPr lang="es-ES" dirty="0">
                <a:latin typeface="Arial"/>
                <a:cs typeface="Arial"/>
              </a:rPr>
              <a:t>mundo occidental y de la racionalidad moderna. Para ambos el capitalismo es</a:t>
            </a:r>
          </a:p>
          <a:p>
            <a:r>
              <a:rPr lang="es-ES" dirty="0">
                <a:latin typeface="Arial"/>
                <a:cs typeface="Arial"/>
              </a:rPr>
              <a:t>un hecho determinante en el destino del hombre.</a:t>
            </a:r>
          </a:p>
          <a:p>
            <a:endParaRPr lang="es-ES" dirty="0">
              <a:latin typeface="Arial"/>
              <a:cs typeface="Arial"/>
            </a:endParaRPr>
          </a:p>
          <a:p>
            <a:r>
              <a:rPr lang="es-ES" dirty="0">
                <a:latin typeface="Arial"/>
                <a:cs typeface="Arial"/>
              </a:rPr>
              <a:t>WEBER no ve una causalidad económica determinante en la historia, sino una sincronía de elementos, religiosos, económicos, éticos... que al entrecruzarse en un determinado momento dan origen a una determinada racionalidad capitalista.</a:t>
            </a:r>
          </a:p>
        </p:txBody>
      </p:sp>
    </p:spTree>
    <p:extLst>
      <p:ext uri="{BB962C8B-B14F-4D97-AF65-F5344CB8AC3E}">
        <p14:creationId xmlns:p14="http://schemas.microsoft.com/office/powerpoint/2010/main" val="1527900259"/>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 name="image1.png"/>
          <p:cNvPicPr/>
          <p:nvPr/>
        </p:nvPicPr>
        <p:blipFill>
          <a:blip r:embed="rId2"/>
          <a:stretch>
            <a:fillRect/>
          </a:stretch>
        </p:blipFill>
        <p:spPr>
          <a:xfrm>
            <a:off x="1" y="0"/>
            <a:ext cx="9144001" cy="1047750"/>
          </a:xfrm>
          <a:prstGeom prst="rect">
            <a:avLst/>
          </a:prstGeom>
          <a:ln w="12700">
            <a:miter lim="400000"/>
          </a:ln>
        </p:spPr>
      </p:pic>
      <p:sp>
        <p:nvSpPr>
          <p:cNvPr id="58" name="Shape 58"/>
          <p:cNvSpPr/>
          <p:nvPr/>
        </p:nvSpPr>
        <p:spPr>
          <a:xfrm>
            <a:off x="396092" y="1556791"/>
            <a:ext cx="7223163" cy="369332"/>
          </a:xfrm>
          <a:prstGeom prst="rect">
            <a:avLst/>
          </a:prstGeom>
          <a:ln>
            <a:solidFill>
              <a:srgbClr val="00B050"/>
            </a:solidFill>
          </a:ln>
          <a:extLst>
            <a:ext uri="{C572A759-6A51-4108-AA02-DFA0A04FC94B}">
              <ma14:wrappingTextBoxFlag xmlns:ma14="http://schemas.microsoft.com/office/mac/drawingml/2011/main" xmlns="" val="1"/>
            </a:ext>
          </a:extLst>
        </p:spPr>
        <p:txBody>
          <a:bodyPr wrap="square" lIns="0" tIns="0" rIns="0" bIns="0">
            <a:spAutoFit/>
          </a:bodyPr>
          <a:lstStyle>
            <a:lvl1pPr>
              <a:defRPr sz="2400">
                <a:latin typeface="Arial"/>
                <a:ea typeface="Arial"/>
                <a:cs typeface="Arial"/>
                <a:sym typeface="Arial"/>
              </a:defRPr>
            </a:lvl1pPr>
          </a:lstStyle>
          <a:p>
            <a:pPr lvl="0">
              <a:defRPr sz="1800"/>
            </a:pPr>
            <a:r>
              <a:rPr lang="es-ES_tradnl" sz="2400" dirty="0"/>
              <a:t>LA FORMACIÓN DEL CAPITALISMO</a:t>
            </a:r>
            <a:endParaRPr sz="2400" dirty="0"/>
          </a:p>
        </p:txBody>
      </p:sp>
      <p:sp>
        <p:nvSpPr>
          <p:cNvPr id="59" name="Shape 59"/>
          <p:cNvSpPr/>
          <p:nvPr/>
        </p:nvSpPr>
        <p:spPr>
          <a:xfrm>
            <a:off x="377649" y="2188096"/>
            <a:ext cx="8136906" cy="3046988"/>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r>
              <a:rPr lang="es-ES" dirty="0">
                <a:latin typeface="Arial"/>
                <a:cs typeface="Arial"/>
              </a:rPr>
              <a:t>Lo que le importa a Weber es explicar la «mentalidad económica», capaz</a:t>
            </a:r>
          </a:p>
          <a:p>
            <a:r>
              <a:rPr lang="es-ES" dirty="0">
                <a:latin typeface="Arial"/>
                <a:cs typeface="Arial"/>
              </a:rPr>
              <a:t>de elaborar el “ideal tipo” capitalista, cuando la creación de riqueza se</a:t>
            </a:r>
          </a:p>
          <a:p>
            <a:r>
              <a:rPr lang="es-ES" dirty="0">
                <a:latin typeface="Arial"/>
                <a:cs typeface="Arial"/>
              </a:rPr>
              <a:t>convierte en un imperativo moral. </a:t>
            </a:r>
          </a:p>
          <a:p>
            <a:endParaRPr lang="es-ES" dirty="0">
              <a:latin typeface="Arial"/>
              <a:cs typeface="Arial"/>
            </a:endParaRPr>
          </a:p>
          <a:p>
            <a:r>
              <a:rPr lang="es-ES" dirty="0">
                <a:latin typeface="Arial"/>
                <a:cs typeface="Arial"/>
              </a:rPr>
              <a:t>Hay un momento en la época de Lutero, en que la palabra alemana “</a:t>
            </a:r>
            <a:r>
              <a:rPr lang="es-ES" dirty="0" err="1">
                <a:latin typeface="Arial"/>
                <a:cs typeface="Arial"/>
              </a:rPr>
              <a:t>Beruf</a:t>
            </a:r>
            <a:r>
              <a:rPr lang="es-ES" dirty="0">
                <a:latin typeface="Arial"/>
                <a:cs typeface="Arial"/>
              </a:rPr>
              <a:t>” (“vocación”) pierde su sentido religioso y se convierte en “profesión” o, mejor incluso, en una mezcla de ambas: “vocación” y “profesión”.</a:t>
            </a:r>
          </a:p>
          <a:p>
            <a:endParaRPr lang="es-ES" dirty="0">
              <a:latin typeface="Arial"/>
              <a:cs typeface="Arial"/>
            </a:endParaRPr>
          </a:p>
          <a:p>
            <a:r>
              <a:rPr lang="es-ES" dirty="0">
                <a:latin typeface="Arial"/>
                <a:cs typeface="Arial"/>
              </a:rPr>
              <a:t>La vocación (ética, religiosa) y el oficio (actividad económica) se</a:t>
            </a:r>
          </a:p>
          <a:p>
            <a:r>
              <a:rPr lang="es-ES" dirty="0">
                <a:latin typeface="Arial"/>
                <a:cs typeface="Arial"/>
              </a:rPr>
              <a:t>confunden como medios a través de los cuales se expresa –y se agradece– la</a:t>
            </a:r>
          </a:p>
          <a:p>
            <a:r>
              <a:rPr lang="es-ES" dirty="0">
                <a:latin typeface="Arial"/>
                <a:cs typeface="Arial"/>
              </a:rPr>
              <a:t>bendición de Dios y se realiza el destino de los humanos.</a:t>
            </a:r>
          </a:p>
        </p:txBody>
      </p:sp>
    </p:spTree>
    <p:extLst>
      <p:ext uri="{BB962C8B-B14F-4D97-AF65-F5344CB8AC3E}">
        <p14:creationId xmlns:p14="http://schemas.microsoft.com/office/powerpoint/2010/main" val="378644405"/>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 name="image1.png"/>
          <p:cNvPicPr/>
          <p:nvPr/>
        </p:nvPicPr>
        <p:blipFill>
          <a:blip r:embed="rId2"/>
          <a:stretch>
            <a:fillRect/>
          </a:stretch>
        </p:blipFill>
        <p:spPr>
          <a:xfrm>
            <a:off x="1" y="0"/>
            <a:ext cx="9144001" cy="1047750"/>
          </a:xfrm>
          <a:prstGeom prst="rect">
            <a:avLst/>
          </a:prstGeom>
          <a:ln w="12700">
            <a:miter lim="400000"/>
          </a:ln>
        </p:spPr>
      </p:pic>
      <p:sp>
        <p:nvSpPr>
          <p:cNvPr id="58" name="Shape 58"/>
          <p:cNvSpPr/>
          <p:nvPr/>
        </p:nvSpPr>
        <p:spPr>
          <a:xfrm>
            <a:off x="396092" y="1556791"/>
            <a:ext cx="7223163" cy="369332"/>
          </a:xfrm>
          <a:prstGeom prst="rect">
            <a:avLst/>
          </a:prstGeom>
          <a:ln>
            <a:solidFill>
              <a:srgbClr val="00B050"/>
            </a:solidFill>
          </a:ln>
          <a:extLst>
            <a:ext uri="{C572A759-6A51-4108-AA02-DFA0A04FC94B}">
              <ma14:wrappingTextBoxFlag xmlns:ma14="http://schemas.microsoft.com/office/mac/drawingml/2011/main" xmlns="" val="1"/>
            </a:ext>
          </a:extLst>
        </p:spPr>
        <p:txBody>
          <a:bodyPr wrap="square" lIns="0" tIns="0" rIns="0" bIns="0">
            <a:spAutoFit/>
          </a:bodyPr>
          <a:lstStyle>
            <a:lvl1pPr>
              <a:defRPr sz="2400">
                <a:latin typeface="Arial"/>
                <a:ea typeface="Arial"/>
                <a:cs typeface="Arial"/>
                <a:sym typeface="Arial"/>
              </a:defRPr>
            </a:lvl1pPr>
          </a:lstStyle>
          <a:p>
            <a:pPr lvl="0">
              <a:defRPr sz="1800"/>
            </a:pPr>
            <a:r>
              <a:rPr lang="es-ES_tradnl" sz="2400" dirty="0"/>
              <a:t>LA FORMACIÓN DEL CAPITALISMO</a:t>
            </a:r>
            <a:endParaRPr sz="2400" dirty="0"/>
          </a:p>
        </p:txBody>
      </p:sp>
      <p:sp>
        <p:nvSpPr>
          <p:cNvPr id="59" name="Shape 59"/>
          <p:cNvSpPr/>
          <p:nvPr/>
        </p:nvSpPr>
        <p:spPr>
          <a:xfrm>
            <a:off x="377649" y="2188096"/>
            <a:ext cx="8136906" cy="387798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algn="ctr"/>
            <a:r>
              <a:rPr lang="es-ES" dirty="0">
                <a:latin typeface="Arial"/>
                <a:cs typeface="Arial"/>
              </a:rPr>
              <a:t>«Según la voluntad inequívocamente revelada de Dios, lo</a:t>
            </a:r>
          </a:p>
          <a:p>
            <a:pPr algn="ctr"/>
            <a:r>
              <a:rPr lang="es-ES" dirty="0">
                <a:latin typeface="Arial"/>
                <a:cs typeface="Arial"/>
              </a:rPr>
              <a:t>que sirve para aumentar Su gloria no es el ocio, ni el</a:t>
            </a:r>
          </a:p>
          <a:p>
            <a:pPr algn="ctr"/>
            <a:r>
              <a:rPr lang="es-ES" dirty="0">
                <a:latin typeface="Arial"/>
                <a:cs typeface="Arial"/>
              </a:rPr>
              <a:t>goce, sino el obrar; por lo tanto, el primero y principal de</a:t>
            </a:r>
          </a:p>
          <a:p>
            <a:pPr algn="ctr"/>
            <a:r>
              <a:rPr lang="es-ES" dirty="0">
                <a:latin typeface="Arial"/>
                <a:cs typeface="Arial"/>
              </a:rPr>
              <a:t>todos los pecados es la dilapidación del tiempo: la</a:t>
            </a:r>
          </a:p>
          <a:p>
            <a:pPr algn="ctr"/>
            <a:r>
              <a:rPr lang="es-ES" dirty="0">
                <a:latin typeface="Arial"/>
                <a:cs typeface="Arial"/>
              </a:rPr>
              <a:t>duración de la vida es demasiado breve y preciosa para</a:t>
            </a:r>
          </a:p>
          <a:p>
            <a:pPr algn="ctr"/>
            <a:r>
              <a:rPr lang="es-ES" dirty="0">
                <a:latin typeface="Arial"/>
                <a:cs typeface="Arial"/>
              </a:rPr>
              <a:t>“afianzar” nuestro destino. Perder el tiempo en vida social,</a:t>
            </a:r>
          </a:p>
          <a:p>
            <a:pPr algn="ctr"/>
            <a:r>
              <a:rPr lang="es-ES" dirty="0">
                <a:latin typeface="Arial"/>
                <a:cs typeface="Arial"/>
              </a:rPr>
              <a:t>en cotilleo, en lujos, incluso dedicar al sueño más tiempo</a:t>
            </a:r>
          </a:p>
          <a:p>
            <a:pPr algn="ctr"/>
            <a:r>
              <a:rPr lang="es-ES" dirty="0">
                <a:latin typeface="Arial"/>
                <a:cs typeface="Arial"/>
              </a:rPr>
              <a:t>del indispensable para la salud –de seis a ocho horas,</a:t>
            </a:r>
          </a:p>
          <a:p>
            <a:pPr algn="ctr"/>
            <a:r>
              <a:rPr lang="es-ES" dirty="0">
                <a:latin typeface="Arial"/>
                <a:cs typeface="Arial"/>
              </a:rPr>
              <a:t>como máximo– es absolutamente condenable desee el</a:t>
            </a:r>
          </a:p>
          <a:p>
            <a:pPr algn="ctr"/>
            <a:r>
              <a:rPr lang="es-ES" dirty="0">
                <a:latin typeface="Arial"/>
                <a:cs typeface="Arial"/>
              </a:rPr>
              <a:t>punto de vista moral. Todavía no se lee, como en Franklin</a:t>
            </a:r>
          </a:p>
          <a:p>
            <a:pPr algn="ctr"/>
            <a:r>
              <a:rPr lang="es-ES" dirty="0">
                <a:latin typeface="Arial"/>
                <a:cs typeface="Arial"/>
              </a:rPr>
              <a:t>“el tiempo es dinero”, pero el principio tiene ya vigencia en</a:t>
            </a:r>
          </a:p>
          <a:p>
            <a:pPr algn="ctr"/>
            <a:r>
              <a:rPr lang="es-ES" dirty="0">
                <a:latin typeface="Arial"/>
                <a:cs typeface="Arial"/>
              </a:rPr>
              <a:t>el orden espiritual; el tiempo es infinitamente valioso,</a:t>
            </a:r>
          </a:p>
          <a:p>
            <a:pPr algn="ctr"/>
            <a:r>
              <a:rPr lang="es-ES" dirty="0">
                <a:latin typeface="Arial"/>
                <a:cs typeface="Arial"/>
              </a:rPr>
              <a:t>puesto que toda hora perdida es una hora que se roba al</a:t>
            </a:r>
          </a:p>
          <a:p>
            <a:pPr algn="ctr"/>
            <a:r>
              <a:rPr lang="es-ES" dirty="0">
                <a:latin typeface="Arial"/>
                <a:cs typeface="Arial"/>
              </a:rPr>
              <a:t>trabajo en servicio de la gloria de Dios».</a:t>
            </a:r>
          </a:p>
        </p:txBody>
      </p:sp>
    </p:spTree>
    <p:extLst>
      <p:ext uri="{BB962C8B-B14F-4D97-AF65-F5344CB8AC3E}">
        <p14:creationId xmlns:p14="http://schemas.microsoft.com/office/powerpoint/2010/main" val="2815602312"/>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 name="image1.png"/>
          <p:cNvPicPr/>
          <p:nvPr/>
        </p:nvPicPr>
        <p:blipFill>
          <a:blip r:embed="rId2"/>
          <a:stretch>
            <a:fillRect/>
          </a:stretch>
        </p:blipFill>
        <p:spPr>
          <a:xfrm>
            <a:off x="1" y="0"/>
            <a:ext cx="9144001" cy="1047750"/>
          </a:xfrm>
          <a:prstGeom prst="rect">
            <a:avLst/>
          </a:prstGeom>
          <a:ln w="12700">
            <a:miter lim="400000"/>
          </a:ln>
        </p:spPr>
      </p:pic>
      <p:sp>
        <p:nvSpPr>
          <p:cNvPr id="58" name="Shape 58"/>
          <p:cNvSpPr/>
          <p:nvPr/>
        </p:nvSpPr>
        <p:spPr>
          <a:xfrm>
            <a:off x="396092" y="1556791"/>
            <a:ext cx="7223163" cy="369332"/>
          </a:xfrm>
          <a:prstGeom prst="rect">
            <a:avLst/>
          </a:prstGeom>
          <a:ln>
            <a:solidFill>
              <a:srgbClr val="00B050"/>
            </a:solidFill>
          </a:ln>
          <a:extLst>
            <a:ext uri="{C572A759-6A51-4108-AA02-DFA0A04FC94B}">
              <ma14:wrappingTextBoxFlag xmlns:ma14="http://schemas.microsoft.com/office/mac/drawingml/2011/main" xmlns="" val="1"/>
            </a:ext>
          </a:extLst>
        </p:spPr>
        <p:txBody>
          <a:bodyPr wrap="square" lIns="0" tIns="0" rIns="0" bIns="0">
            <a:spAutoFit/>
          </a:bodyPr>
          <a:lstStyle>
            <a:lvl1pPr>
              <a:defRPr sz="2400">
                <a:latin typeface="Arial"/>
                <a:ea typeface="Arial"/>
                <a:cs typeface="Arial"/>
                <a:sym typeface="Arial"/>
              </a:defRPr>
            </a:lvl1pPr>
          </a:lstStyle>
          <a:p>
            <a:pPr lvl="0">
              <a:defRPr sz="1800"/>
            </a:pPr>
            <a:r>
              <a:rPr lang="es-ES_tradnl" sz="2400" dirty="0"/>
              <a:t>SOCIOLOGÍA DE LA RELIGIÓN</a:t>
            </a:r>
            <a:endParaRPr sz="2400" dirty="0"/>
          </a:p>
        </p:txBody>
      </p:sp>
      <p:sp>
        <p:nvSpPr>
          <p:cNvPr id="59" name="Shape 59"/>
          <p:cNvSpPr/>
          <p:nvPr/>
        </p:nvSpPr>
        <p:spPr>
          <a:xfrm>
            <a:off x="377649" y="2188096"/>
            <a:ext cx="8136906" cy="1938992"/>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algn="l"/>
            <a:r>
              <a:rPr lang="es-ES" dirty="0">
                <a:latin typeface="Arial"/>
                <a:cs typeface="Arial"/>
              </a:rPr>
              <a:t>Lo primero que conviene dejar claro es que, para WEBER, la religión no puede</a:t>
            </a:r>
          </a:p>
          <a:p>
            <a:pPr algn="l"/>
            <a:r>
              <a:rPr lang="es-ES" dirty="0">
                <a:latin typeface="Arial"/>
                <a:cs typeface="Arial"/>
              </a:rPr>
              <a:t>ser rechazada como si se tratara de algo irracional. Incluso la magia de antaño, que luchó contra la racionalización, fue racional en su momento.</a:t>
            </a:r>
          </a:p>
          <a:p>
            <a:pPr algn="l"/>
            <a:endParaRPr lang="es-ES" dirty="0">
              <a:latin typeface="Arial"/>
              <a:cs typeface="Arial"/>
            </a:endParaRPr>
          </a:p>
          <a:p>
            <a:pPr algn="l"/>
            <a:r>
              <a:rPr lang="es-ES" dirty="0">
                <a:latin typeface="Arial"/>
                <a:cs typeface="Arial"/>
              </a:rPr>
              <a:t>Para Weber si la racionalidad y la irracionalidad existen conjuntamente en el seno de las religiones es porque el comportamiento religioso es, también, un tipo de acción social.</a:t>
            </a:r>
          </a:p>
        </p:txBody>
      </p:sp>
    </p:spTree>
    <p:extLst>
      <p:ext uri="{BB962C8B-B14F-4D97-AF65-F5344CB8AC3E}">
        <p14:creationId xmlns:p14="http://schemas.microsoft.com/office/powerpoint/2010/main" val="1311143511"/>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 name="image1.png"/>
          <p:cNvPicPr/>
          <p:nvPr/>
        </p:nvPicPr>
        <p:blipFill>
          <a:blip r:embed="rId2"/>
          <a:stretch>
            <a:fillRect/>
          </a:stretch>
        </p:blipFill>
        <p:spPr>
          <a:xfrm>
            <a:off x="1" y="0"/>
            <a:ext cx="9144001" cy="1047750"/>
          </a:xfrm>
          <a:prstGeom prst="rect">
            <a:avLst/>
          </a:prstGeom>
          <a:ln w="12700">
            <a:miter lim="400000"/>
          </a:ln>
        </p:spPr>
      </p:pic>
      <p:sp>
        <p:nvSpPr>
          <p:cNvPr id="58" name="Shape 58"/>
          <p:cNvSpPr/>
          <p:nvPr/>
        </p:nvSpPr>
        <p:spPr>
          <a:xfrm>
            <a:off x="396092" y="1556791"/>
            <a:ext cx="7223163" cy="369332"/>
          </a:xfrm>
          <a:prstGeom prst="rect">
            <a:avLst/>
          </a:prstGeom>
          <a:ln>
            <a:solidFill>
              <a:srgbClr val="00B050"/>
            </a:solidFill>
          </a:ln>
          <a:extLst>
            <a:ext uri="{C572A759-6A51-4108-AA02-DFA0A04FC94B}">
              <ma14:wrappingTextBoxFlag xmlns:ma14="http://schemas.microsoft.com/office/mac/drawingml/2011/main" xmlns="" val="1"/>
            </a:ext>
          </a:extLst>
        </p:spPr>
        <p:txBody>
          <a:bodyPr wrap="square" lIns="0" tIns="0" rIns="0" bIns="0">
            <a:spAutoFit/>
          </a:bodyPr>
          <a:lstStyle>
            <a:lvl1pPr>
              <a:defRPr sz="2400">
                <a:latin typeface="Arial"/>
                <a:ea typeface="Arial"/>
                <a:cs typeface="Arial"/>
                <a:sym typeface="Arial"/>
              </a:defRPr>
            </a:lvl1pPr>
          </a:lstStyle>
          <a:p>
            <a:pPr lvl="0">
              <a:defRPr sz="1800"/>
            </a:pPr>
            <a:r>
              <a:rPr lang="es-ES_tradnl" sz="2400" dirty="0"/>
              <a:t>SOCIOLOGÍA DE LA RELIGIÓN</a:t>
            </a:r>
            <a:endParaRPr sz="2400" dirty="0"/>
          </a:p>
        </p:txBody>
      </p:sp>
      <p:sp>
        <p:nvSpPr>
          <p:cNvPr id="59" name="Shape 59"/>
          <p:cNvSpPr/>
          <p:nvPr/>
        </p:nvSpPr>
        <p:spPr>
          <a:xfrm>
            <a:off x="377649" y="2188096"/>
            <a:ext cx="8136906" cy="2215992"/>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algn="l"/>
            <a:r>
              <a:rPr lang="es-ES" dirty="0">
                <a:latin typeface="Arial"/>
                <a:cs typeface="Arial"/>
              </a:rPr>
              <a:t>Weber muestra cómo en la modernidad se produce una oposición progresiva de la esfera religiosa respeto a otras esferas de valor. </a:t>
            </a:r>
          </a:p>
          <a:p>
            <a:pPr algn="l"/>
            <a:endParaRPr lang="es-ES" dirty="0">
              <a:latin typeface="Arial"/>
              <a:cs typeface="Arial"/>
            </a:endParaRPr>
          </a:p>
          <a:p>
            <a:pPr algn="l"/>
            <a:r>
              <a:rPr lang="es-ES" dirty="0">
                <a:latin typeface="Arial"/>
                <a:cs typeface="Arial"/>
              </a:rPr>
              <a:t>La religión deja de impregnar la economía, la política y la ciencia y se abre una creciente diferencia entre estos órdenes y el la esfera religiosa, hasta constituirse dos grupos de fuerzas progresivamente desvinculadas de ella: las de la actividad racional (economía y política) y las que pertenecen al nivel de lo irracional (estética y erótica).</a:t>
            </a:r>
          </a:p>
        </p:txBody>
      </p:sp>
    </p:spTree>
    <p:extLst>
      <p:ext uri="{BB962C8B-B14F-4D97-AF65-F5344CB8AC3E}">
        <p14:creationId xmlns:p14="http://schemas.microsoft.com/office/powerpoint/2010/main" val="2724231911"/>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 name="image1.png"/>
          <p:cNvPicPr/>
          <p:nvPr/>
        </p:nvPicPr>
        <p:blipFill>
          <a:blip r:embed="rId2"/>
          <a:stretch>
            <a:fillRect/>
          </a:stretch>
        </p:blipFill>
        <p:spPr>
          <a:xfrm>
            <a:off x="1" y="0"/>
            <a:ext cx="9144001" cy="1047750"/>
          </a:xfrm>
          <a:prstGeom prst="rect">
            <a:avLst/>
          </a:prstGeom>
          <a:ln w="12700">
            <a:miter lim="400000"/>
          </a:ln>
        </p:spPr>
      </p:pic>
      <p:sp>
        <p:nvSpPr>
          <p:cNvPr id="58" name="Shape 58"/>
          <p:cNvSpPr/>
          <p:nvPr/>
        </p:nvSpPr>
        <p:spPr>
          <a:xfrm>
            <a:off x="396092" y="1556791"/>
            <a:ext cx="7223163" cy="369332"/>
          </a:xfrm>
          <a:prstGeom prst="rect">
            <a:avLst/>
          </a:prstGeom>
          <a:ln>
            <a:solidFill>
              <a:srgbClr val="00B050"/>
            </a:solidFill>
          </a:ln>
          <a:extLst>
            <a:ext uri="{C572A759-6A51-4108-AA02-DFA0A04FC94B}">
              <ma14:wrappingTextBoxFlag xmlns:ma14="http://schemas.microsoft.com/office/mac/drawingml/2011/main" xmlns="" val="1"/>
            </a:ext>
          </a:extLst>
        </p:spPr>
        <p:txBody>
          <a:bodyPr wrap="square" lIns="0" tIns="0" rIns="0" bIns="0">
            <a:spAutoFit/>
          </a:bodyPr>
          <a:lstStyle>
            <a:lvl1pPr>
              <a:defRPr sz="2400">
                <a:latin typeface="Arial"/>
                <a:ea typeface="Arial"/>
                <a:cs typeface="Arial"/>
                <a:sym typeface="Arial"/>
              </a:defRPr>
            </a:lvl1pPr>
          </a:lstStyle>
          <a:p>
            <a:pPr lvl="0">
              <a:defRPr sz="1800"/>
            </a:pPr>
            <a:r>
              <a:rPr lang="es-ES_tradnl" sz="2400" dirty="0"/>
              <a:t>SOCIOLOGÍA DE LA RELIGIÓN</a:t>
            </a:r>
            <a:endParaRPr sz="2400" dirty="0"/>
          </a:p>
        </p:txBody>
      </p:sp>
      <p:sp>
        <p:nvSpPr>
          <p:cNvPr id="59" name="Shape 59"/>
          <p:cNvSpPr/>
          <p:nvPr/>
        </p:nvSpPr>
        <p:spPr>
          <a:xfrm>
            <a:off x="377649" y="2188096"/>
            <a:ext cx="8136906" cy="3046988"/>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r>
              <a:rPr lang="es-ES" dirty="0">
                <a:latin typeface="Arial"/>
                <a:cs typeface="Arial"/>
              </a:rPr>
              <a:t>Las religiones tradicionales eran capaces de conferir al contenido de los valores</a:t>
            </a:r>
          </a:p>
          <a:p>
            <a:r>
              <a:rPr lang="es-ES" dirty="0">
                <a:latin typeface="Arial"/>
                <a:cs typeface="Arial"/>
              </a:rPr>
              <a:t>culturales la dignidad de imperativos éticos incondicionales. </a:t>
            </a:r>
          </a:p>
          <a:p>
            <a:endParaRPr lang="es-ES" dirty="0">
              <a:latin typeface="Arial"/>
              <a:cs typeface="Arial"/>
            </a:endParaRPr>
          </a:p>
          <a:p>
            <a:r>
              <a:rPr lang="es-ES" dirty="0">
                <a:latin typeface="Arial"/>
                <a:cs typeface="Arial"/>
              </a:rPr>
              <a:t>Pero hoy las prácticas religiosas pertenecen al ámbito de lo privado. Las teodiceas y las promesas de salvación se substituyen por una ética individual.</a:t>
            </a:r>
          </a:p>
          <a:p>
            <a:endParaRPr lang="es-ES" dirty="0">
              <a:latin typeface="Arial"/>
              <a:cs typeface="Arial"/>
            </a:endParaRPr>
          </a:p>
          <a:p>
            <a:r>
              <a:rPr lang="es-ES" dirty="0">
                <a:latin typeface="Arial"/>
                <a:cs typeface="Arial"/>
              </a:rPr>
              <a:t>Mientras que la religión podía definirse como una forma de acción colectiva portadora de sentido, en cambio la «intelectualización» está en el origen del «</a:t>
            </a:r>
            <a:r>
              <a:rPr lang="es-ES" u="sng" dirty="0">
                <a:latin typeface="Arial"/>
                <a:cs typeface="Arial"/>
              </a:rPr>
              <a:t>desencantamiento del mundo</a:t>
            </a:r>
            <a:r>
              <a:rPr lang="es-ES" dirty="0">
                <a:latin typeface="Arial"/>
                <a:cs typeface="Arial"/>
              </a:rPr>
              <a:t>». </a:t>
            </a:r>
          </a:p>
          <a:p>
            <a:endParaRPr lang="es-ES" dirty="0">
              <a:latin typeface="Arial"/>
              <a:cs typeface="Arial"/>
            </a:endParaRPr>
          </a:p>
          <a:p>
            <a:r>
              <a:rPr lang="es-ES" dirty="0">
                <a:latin typeface="Arial"/>
                <a:cs typeface="Arial"/>
              </a:rPr>
              <a:t>Para Weber la religión inserta lo extraordinario en la vida ordinaria.</a:t>
            </a:r>
          </a:p>
        </p:txBody>
      </p:sp>
    </p:spTree>
    <p:extLst>
      <p:ext uri="{BB962C8B-B14F-4D97-AF65-F5344CB8AC3E}">
        <p14:creationId xmlns:p14="http://schemas.microsoft.com/office/powerpoint/2010/main" val="759143932"/>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 name="image1.png"/>
          <p:cNvPicPr/>
          <p:nvPr/>
        </p:nvPicPr>
        <p:blipFill>
          <a:blip r:embed="rId2"/>
          <a:stretch>
            <a:fillRect/>
          </a:stretch>
        </p:blipFill>
        <p:spPr>
          <a:xfrm>
            <a:off x="1" y="0"/>
            <a:ext cx="9144001" cy="1047750"/>
          </a:xfrm>
          <a:prstGeom prst="rect">
            <a:avLst/>
          </a:prstGeom>
          <a:ln w="12700">
            <a:miter lim="400000"/>
          </a:ln>
        </p:spPr>
      </p:pic>
      <p:sp>
        <p:nvSpPr>
          <p:cNvPr id="58" name="Shape 58"/>
          <p:cNvSpPr/>
          <p:nvPr/>
        </p:nvSpPr>
        <p:spPr>
          <a:xfrm>
            <a:off x="396092" y="1556791"/>
            <a:ext cx="7223163" cy="369332"/>
          </a:xfrm>
          <a:prstGeom prst="rect">
            <a:avLst/>
          </a:prstGeom>
          <a:ln>
            <a:solidFill>
              <a:srgbClr val="00B050"/>
            </a:solidFill>
          </a:ln>
          <a:extLst>
            <a:ext uri="{C572A759-6A51-4108-AA02-DFA0A04FC94B}">
              <ma14:wrappingTextBoxFlag xmlns:ma14="http://schemas.microsoft.com/office/mac/drawingml/2011/main" xmlns="" val="1"/>
            </a:ext>
          </a:extLst>
        </p:spPr>
        <p:txBody>
          <a:bodyPr wrap="square" lIns="0" tIns="0" rIns="0" bIns="0">
            <a:spAutoFit/>
          </a:bodyPr>
          <a:lstStyle>
            <a:lvl1pPr>
              <a:defRPr sz="2400">
                <a:latin typeface="Arial"/>
                <a:ea typeface="Arial"/>
                <a:cs typeface="Arial"/>
                <a:sym typeface="Arial"/>
              </a:defRPr>
            </a:lvl1pPr>
          </a:lstStyle>
          <a:p>
            <a:pPr lvl="0">
              <a:defRPr sz="1800"/>
            </a:pPr>
            <a:r>
              <a:rPr lang="es-ES_tradnl" sz="2400" dirty="0"/>
              <a:t>DOMINACIÓN Y ACCIÓN POLÍTICA</a:t>
            </a:r>
            <a:endParaRPr sz="2400" dirty="0"/>
          </a:p>
        </p:txBody>
      </p:sp>
      <p:sp>
        <p:nvSpPr>
          <p:cNvPr id="59" name="Shape 59"/>
          <p:cNvSpPr/>
          <p:nvPr/>
        </p:nvSpPr>
        <p:spPr>
          <a:xfrm>
            <a:off x="377649" y="2188096"/>
            <a:ext cx="8136906" cy="4431984"/>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algn="ctr"/>
            <a:r>
              <a:rPr lang="es-ES" dirty="0">
                <a:latin typeface="Arial"/>
                <a:cs typeface="Arial"/>
              </a:rPr>
              <a:t>«En última instancia –dice WEBER– sólo se puede definir el</a:t>
            </a:r>
          </a:p>
          <a:p>
            <a:pPr algn="ctr"/>
            <a:r>
              <a:rPr lang="es-ES" dirty="0">
                <a:latin typeface="Arial"/>
                <a:cs typeface="Arial"/>
              </a:rPr>
              <a:t>Estado moderno, sociológicamente, partiendo de su medio</a:t>
            </a:r>
          </a:p>
          <a:p>
            <a:pPr algn="ctr"/>
            <a:r>
              <a:rPr lang="es-ES" dirty="0">
                <a:latin typeface="Arial"/>
                <a:cs typeface="Arial"/>
              </a:rPr>
              <a:t>específico, propio de él así como de toda federación política: me </a:t>
            </a:r>
          </a:p>
          <a:p>
            <a:pPr algn="ctr"/>
            <a:r>
              <a:rPr lang="es-ES" dirty="0">
                <a:latin typeface="Arial"/>
                <a:cs typeface="Arial"/>
              </a:rPr>
              <a:t>refiero a la violencia física. </a:t>
            </a:r>
            <a:r>
              <a:rPr lang="mr-IN" dirty="0">
                <a:latin typeface="Arial"/>
                <a:cs typeface="Arial"/>
              </a:rPr>
              <a:t>…</a:t>
            </a:r>
            <a:r>
              <a:rPr lang="es-ES" dirty="0">
                <a:latin typeface="Arial"/>
                <a:cs typeface="Arial"/>
              </a:rPr>
              <a:t> Si sólo existieran estructuras políticas </a:t>
            </a:r>
          </a:p>
          <a:p>
            <a:pPr algn="ctr"/>
            <a:r>
              <a:rPr lang="es-ES" dirty="0">
                <a:latin typeface="Arial"/>
                <a:cs typeface="Arial"/>
              </a:rPr>
              <a:t>que no aplicasen la fuerza como medio, entonces habría desaparecido </a:t>
            </a:r>
          </a:p>
          <a:p>
            <a:pPr algn="ctr"/>
            <a:r>
              <a:rPr lang="es-ES" dirty="0">
                <a:latin typeface="Arial"/>
                <a:cs typeface="Arial"/>
              </a:rPr>
              <a:t>el concepto de “Estado”, dando lugar a lo que solemos llamar “anarquía”</a:t>
            </a:r>
          </a:p>
          <a:p>
            <a:pPr algn="ctr"/>
            <a:r>
              <a:rPr lang="es-ES" dirty="0">
                <a:latin typeface="Arial"/>
                <a:cs typeface="Arial"/>
              </a:rPr>
              <a:t> en el sentido estricto de la palabra. Por supuesto, la fuerza no es </a:t>
            </a:r>
          </a:p>
          <a:p>
            <a:pPr algn="ctr"/>
            <a:r>
              <a:rPr lang="es-ES" dirty="0">
                <a:latin typeface="Arial"/>
                <a:cs typeface="Arial"/>
              </a:rPr>
              <a:t>el único medio del Estado ni su único recurso, no cabe duda, pero sí su</a:t>
            </a:r>
          </a:p>
          <a:p>
            <a:pPr algn="ctr"/>
            <a:r>
              <a:rPr lang="es-ES" dirty="0">
                <a:latin typeface="Arial"/>
                <a:cs typeface="Arial"/>
              </a:rPr>
              <a:t>medio más específico. En nuestra época, precisamente, el</a:t>
            </a:r>
          </a:p>
          <a:p>
            <a:pPr algn="ctr"/>
            <a:r>
              <a:rPr lang="es-ES" dirty="0">
                <a:latin typeface="Arial"/>
                <a:cs typeface="Arial"/>
              </a:rPr>
              <a:t>Estado tiene una estrecha relación con la violencia. Las</a:t>
            </a:r>
          </a:p>
          <a:p>
            <a:pPr algn="ctr"/>
            <a:r>
              <a:rPr lang="es-ES" dirty="0">
                <a:latin typeface="Arial"/>
                <a:cs typeface="Arial"/>
              </a:rPr>
              <a:t>diversas instituciones del pasado –empezando por la</a:t>
            </a:r>
          </a:p>
          <a:p>
            <a:pPr algn="ctr"/>
            <a:r>
              <a:rPr lang="es-ES" dirty="0">
                <a:latin typeface="Arial"/>
                <a:cs typeface="Arial"/>
              </a:rPr>
              <a:t>familia–con consideraban la violencia como un medio</a:t>
            </a:r>
          </a:p>
          <a:p>
            <a:pPr algn="ctr"/>
            <a:r>
              <a:rPr lang="es-ES" dirty="0">
                <a:latin typeface="Arial"/>
                <a:cs typeface="Arial"/>
              </a:rPr>
              <a:t>absolutamente normal. Hoy, en cambio, deberíamos</a:t>
            </a:r>
          </a:p>
          <a:p>
            <a:pPr algn="ctr"/>
            <a:r>
              <a:rPr lang="es-ES" dirty="0">
                <a:latin typeface="Arial"/>
                <a:cs typeface="Arial"/>
              </a:rPr>
              <a:t>formularlo así: el Estado es aquella comunidad humana</a:t>
            </a:r>
          </a:p>
          <a:p>
            <a:pPr algn="ctr"/>
            <a:r>
              <a:rPr lang="es-ES" dirty="0">
                <a:latin typeface="Arial"/>
                <a:cs typeface="Arial"/>
              </a:rPr>
              <a:t>que ejerce (con éxito) el monopolio de la violencia física</a:t>
            </a:r>
          </a:p>
          <a:p>
            <a:pPr algn="ctr"/>
            <a:r>
              <a:rPr lang="es-ES" dirty="0">
                <a:latin typeface="Arial"/>
                <a:cs typeface="Arial"/>
              </a:rPr>
              <a:t>legítima dentro de un determinado territorio».</a:t>
            </a:r>
          </a:p>
        </p:txBody>
      </p:sp>
    </p:spTree>
    <p:extLst>
      <p:ext uri="{BB962C8B-B14F-4D97-AF65-F5344CB8AC3E}">
        <p14:creationId xmlns:p14="http://schemas.microsoft.com/office/powerpoint/2010/main" val="4033259801"/>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 name="image1.png"/>
          <p:cNvPicPr/>
          <p:nvPr/>
        </p:nvPicPr>
        <p:blipFill>
          <a:blip r:embed="rId2"/>
          <a:stretch>
            <a:fillRect/>
          </a:stretch>
        </p:blipFill>
        <p:spPr>
          <a:xfrm>
            <a:off x="1" y="0"/>
            <a:ext cx="9144001" cy="1047750"/>
          </a:xfrm>
          <a:prstGeom prst="rect">
            <a:avLst/>
          </a:prstGeom>
          <a:ln w="12700">
            <a:miter lim="400000"/>
          </a:ln>
        </p:spPr>
      </p:pic>
      <p:sp>
        <p:nvSpPr>
          <p:cNvPr id="58" name="Shape 58"/>
          <p:cNvSpPr/>
          <p:nvPr/>
        </p:nvSpPr>
        <p:spPr>
          <a:xfrm>
            <a:off x="396092" y="1556791"/>
            <a:ext cx="7223163" cy="369332"/>
          </a:xfrm>
          <a:prstGeom prst="rect">
            <a:avLst/>
          </a:prstGeom>
          <a:ln>
            <a:solidFill>
              <a:srgbClr val="00B050"/>
            </a:solidFill>
          </a:ln>
          <a:extLst>
            <a:ext uri="{C572A759-6A51-4108-AA02-DFA0A04FC94B}">
              <ma14:wrappingTextBoxFlag xmlns:ma14="http://schemas.microsoft.com/office/mac/drawingml/2011/main" xmlns="" val="1"/>
            </a:ext>
          </a:extLst>
        </p:spPr>
        <p:txBody>
          <a:bodyPr wrap="square" lIns="0" tIns="0" rIns="0" bIns="0">
            <a:spAutoFit/>
          </a:bodyPr>
          <a:lstStyle>
            <a:lvl1pPr>
              <a:defRPr sz="2400">
                <a:latin typeface="Arial"/>
                <a:ea typeface="Arial"/>
                <a:cs typeface="Arial"/>
                <a:sym typeface="Arial"/>
              </a:defRPr>
            </a:lvl1pPr>
          </a:lstStyle>
          <a:p>
            <a:pPr lvl="0">
              <a:defRPr sz="1800"/>
            </a:pPr>
            <a:r>
              <a:rPr lang="es-ES_tradnl" sz="2400" dirty="0"/>
              <a:t>DOMINACIÓN Y ACCIÓN POLÍTICA</a:t>
            </a:r>
            <a:endParaRPr sz="2400" dirty="0"/>
          </a:p>
        </p:txBody>
      </p:sp>
      <p:sp>
        <p:nvSpPr>
          <p:cNvPr id="59" name="Shape 59"/>
          <p:cNvSpPr/>
          <p:nvPr/>
        </p:nvSpPr>
        <p:spPr>
          <a:xfrm>
            <a:off x="377649" y="2188096"/>
            <a:ext cx="8136906" cy="1938992"/>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algn="l"/>
            <a:r>
              <a:rPr lang="es-ES" dirty="0">
                <a:latin typeface="Arial"/>
                <a:cs typeface="Arial"/>
              </a:rPr>
              <a:t>Lo que caracteriza al Estado moderno es que no usa la violencia al modo brutal de los Estados antiguos; más bien al contrario ha conseguido hacerse indispensable en la vida de los humanos, convirtiéndose en la fuente única de legitimación, gestionando servicios, etc. </a:t>
            </a:r>
          </a:p>
          <a:p>
            <a:pPr algn="l"/>
            <a:endParaRPr lang="es-ES" dirty="0">
              <a:latin typeface="Arial"/>
              <a:cs typeface="Arial"/>
            </a:endParaRPr>
          </a:p>
          <a:p>
            <a:pPr algn="l"/>
            <a:r>
              <a:rPr lang="es-ES" dirty="0">
                <a:latin typeface="Arial"/>
                <a:cs typeface="Arial"/>
              </a:rPr>
              <a:t>Lo fascinante de la dominación estatal es que se logra sin una violencia aparente, a través del convencimiento y de mecanismos carismáticos.</a:t>
            </a:r>
          </a:p>
        </p:txBody>
      </p:sp>
    </p:spTree>
    <p:extLst>
      <p:ext uri="{BB962C8B-B14F-4D97-AF65-F5344CB8AC3E}">
        <p14:creationId xmlns:p14="http://schemas.microsoft.com/office/powerpoint/2010/main" val="726488562"/>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 name="image1.png"/>
          <p:cNvPicPr/>
          <p:nvPr/>
        </p:nvPicPr>
        <p:blipFill>
          <a:blip r:embed="rId2"/>
          <a:stretch>
            <a:fillRect/>
          </a:stretch>
        </p:blipFill>
        <p:spPr>
          <a:xfrm>
            <a:off x="1" y="0"/>
            <a:ext cx="9144001" cy="1047750"/>
          </a:xfrm>
          <a:prstGeom prst="rect">
            <a:avLst/>
          </a:prstGeom>
          <a:ln w="12700">
            <a:miter lim="400000"/>
          </a:ln>
        </p:spPr>
      </p:pic>
      <p:sp>
        <p:nvSpPr>
          <p:cNvPr id="54" name="Shape 54"/>
          <p:cNvSpPr/>
          <p:nvPr/>
        </p:nvSpPr>
        <p:spPr>
          <a:xfrm>
            <a:off x="396092" y="1556791"/>
            <a:ext cx="2072117" cy="369332"/>
          </a:xfrm>
          <a:prstGeom prst="rect">
            <a:avLst/>
          </a:prstGeom>
          <a:ln>
            <a:solidFill>
              <a:srgbClr val="00B050"/>
            </a:solidFill>
          </a:ln>
          <a:extLst>
            <a:ext uri="{C572A759-6A51-4108-AA02-DFA0A04FC94B}">
              <ma14:wrappingTextBoxFlag xmlns:ma14="http://schemas.microsoft.com/office/mac/drawingml/2011/main" xmlns="" val="1"/>
            </a:ext>
          </a:extLst>
        </p:spPr>
        <p:txBody>
          <a:bodyPr wrap="square" lIns="0" tIns="0" rIns="0" bIns="0">
            <a:spAutoFit/>
          </a:bodyPr>
          <a:lstStyle>
            <a:lvl1pPr>
              <a:defRPr sz="2400">
                <a:latin typeface="Arial"/>
                <a:ea typeface="Arial"/>
                <a:cs typeface="Arial"/>
                <a:sym typeface="Arial"/>
              </a:defRPr>
            </a:lvl1pPr>
          </a:lstStyle>
          <a:p>
            <a:pPr lvl="0">
              <a:defRPr sz="1800"/>
            </a:pPr>
            <a:r>
              <a:rPr lang="es-ES_tradnl" sz="2400" dirty="0"/>
              <a:t>Max Weber</a:t>
            </a:r>
            <a:endParaRPr sz="2400" dirty="0"/>
          </a:p>
        </p:txBody>
      </p:sp>
      <p:sp>
        <p:nvSpPr>
          <p:cNvPr id="55" name="Shape 55"/>
          <p:cNvSpPr/>
          <p:nvPr/>
        </p:nvSpPr>
        <p:spPr>
          <a:xfrm>
            <a:off x="395535" y="2492896"/>
            <a:ext cx="4308371" cy="3877985"/>
          </a:xfrm>
          <a:prstGeom prst="rect">
            <a:avLst/>
          </a:prstGeom>
          <a:ln>
            <a:solidFill>
              <a:srgbClr val="00B050"/>
            </a:solidFill>
          </a:ln>
          <a:extLst>
            <a:ext uri="{C572A759-6A51-4108-AA02-DFA0A04FC94B}">
              <ma14:wrappingTextBoxFlag xmlns:ma14="http://schemas.microsoft.com/office/mac/drawingml/2011/main" xmlns="" val="1"/>
            </a:ext>
          </a:extLst>
        </p:spPr>
        <p:txBody>
          <a:bodyPr wrap="square" lIns="0" tIns="0" rIns="0" bIns="0">
            <a:spAutoFit/>
          </a:bodyPr>
          <a:lstStyle/>
          <a:p>
            <a:pPr lvl="0"/>
            <a:r>
              <a:rPr lang="es-ES" dirty="0">
                <a:latin typeface="Arial"/>
                <a:cs typeface="Arial"/>
              </a:rPr>
              <a:t>21 de abril de 1864 - 14 de junio de 1920</a:t>
            </a:r>
          </a:p>
          <a:p>
            <a:pPr lvl="0"/>
            <a:endParaRPr lang="es-ES" dirty="0">
              <a:latin typeface="Arial"/>
              <a:cs typeface="Arial"/>
            </a:endParaRPr>
          </a:p>
          <a:p>
            <a:r>
              <a:rPr lang="es-ES" dirty="0">
                <a:latin typeface="Arial"/>
                <a:cs typeface="Arial"/>
              </a:rPr>
              <a:t>Conoció dos guerras nacionales (1866 y 1870), una guerra mundial</a:t>
            </a:r>
          </a:p>
          <a:p>
            <a:r>
              <a:rPr lang="es-ES_tradnl" dirty="0">
                <a:latin typeface="Arial"/>
                <a:cs typeface="Arial"/>
              </a:rPr>
              <a:t>(1914-1918) y tres revoluciones (las de 1905 y 1917 en Rusia y 1918 en</a:t>
            </a:r>
          </a:p>
          <a:p>
            <a:r>
              <a:rPr lang="es-ES_tradnl" dirty="0">
                <a:latin typeface="Arial"/>
                <a:cs typeface="Arial"/>
              </a:rPr>
              <a:t>Alemania).</a:t>
            </a:r>
          </a:p>
          <a:p>
            <a:endParaRPr lang="es-ES_tradnl" dirty="0">
              <a:latin typeface="Arial"/>
              <a:cs typeface="Arial"/>
            </a:endParaRPr>
          </a:p>
          <a:p>
            <a:r>
              <a:rPr lang="es-ES_tradnl" dirty="0">
                <a:latin typeface="Arial"/>
                <a:cs typeface="Arial"/>
              </a:rPr>
              <a:t>Su disección de la sociedad burguesa es una consecuencia de su conocimiento vivo de la historia y de su experiencia inmediata.</a:t>
            </a:r>
            <a:endParaRPr lang="es-ES" dirty="0">
              <a:latin typeface="Arial"/>
              <a:cs typeface="Arial"/>
            </a:endParaRPr>
          </a:p>
          <a:p>
            <a:pPr lvl="0"/>
            <a:endParaRPr lang="es-ES" dirty="0">
              <a:latin typeface="Arial"/>
              <a:ea typeface="Arial"/>
              <a:cs typeface="Arial"/>
              <a:sym typeface="Arial"/>
            </a:endParaRPr>
          </a:p>
          <a:p>
            <a:pPr lvl="0"/>
            <a:endParaRPr dirty="0">
              <a:latin typeface="Arial"/>
              <a:ea typeface="Arial"/>
              <a:cs typeface="Arial"/>
              <a:sym typeface="Arial"/>
            </a:endParaRPr>
          </a:p>
        </p:txBody>
      </p:sp>
      <p:pic>
        <p:nvPicPr>
          <p:cNvPr id="2" name="Imagen 1"/>
          <p:cNvPicPr>
            <a:picLocks noChangeAspect="1"/>
          </p:cNvPicPr>
          <p:nvPr/>
        </p:nvPicPr>
        <p:blipFill>
          <a:blip r:embed="rId3"/>
          <a:stretch>
            <a:fillRect/>
          </a:stretch>
        </p:blipFill>
        <p:spPr>
          <a:xfrm>
            <a:off x="5219451" y="1938581"/>
            <a:ext cx="3784600" cy="4432300"/>
          </a:xfrm>
          <a:prstGeom prst="rect">
            <a:avLst/>
          </a:prstGeom>
        </p:spPr>
      </p:pic>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 name="image1.png"/>
          <p:cNvPicPr/>
          <p:nvPr/>
        </p:nvPicPr>
        <p:blipFill>
          <a:blip r:embed="rId2"/>
          <a:stretch>
            <a:fillRect/>
          </a:stretch>
        </p:blipFill>
        <p:spPr>
          <a:xfrm>
            <a:off x="1" y="0"/>
            <a:ext cx="9144001" cy="1047750"/>
          </a:xfrm>
          <a:prstGeom prst="rect">
            <a:avLst/>
          </a:prstGeom>
          <a:ln w="12700">
            <a:miter lim="400000"/>
          </a:ln>
        </p:spPr>
      </p:pic>
      <p:sp>
        <p:nvSpPr>
          <p:cNvPr id="58" name="Shape 58"/>
          <p:cNvSpPr/>
          <p:nvPr/>
        </p:nvSpPr>
        <p:spPr>
          <a:xfrm>
            <a:off x="396092" y="1556791"/>
            <a:ext cx="7223163" cy="369332"/>
          </a:xfrm>
          <a:prstGeom prst="rect">
            <a:avLst/>
          </a:prstGeom>
          <a:ln>
            <a:solidFill>
              <a:srgbClr val="00B050"/>
            </a:solidFill>
          </a:ln>
          <a:extLst>
            <a:ext uri="{C572A759-6A51-4108-AA02-DFA0A04FC94B}">
              <ma14:wrappingTextBoxFlag xmlns:ma14="http://schemas.microsoft.com/office/mac/drawingml/2011/main" xmlns="" val="1"/>
            </a:ext>
          </a:extLst>
        </p:spPr>
        <p:txBody>
          <a:bodyPr wrap="square" lIns="0" tIns="0" rIns="0" bIns="0">
            <a:spAutoFit/>
          </a:bodyPr>
          <a:lstStyle>
            <a:lvl1pPr>
              <a:defRPr sz="2400">
                <a:latin typeface="Arial"/>
                <a:ea typeface="Arial"/>
                <a:cs typeface="Arial"/>
                <a:sym typeface="Arial"/>
              </a:defRPr>
            </a:lvl1pPr>
          </a:lstStyle>
          <a:p>
            <a:pPr lvl="0">
              <a:defRPr sz="1800"/>
            </a:pPr>
            <a:r>
              <a:rPr lang="es-ES_tradnl" sz="2400" dirty="0"/>
              <a:t>DOMINACIÓN Y ACCIÓN POLÍTICA</a:t>
            </a:r>
            <a:endParaRPr sz="2400" dirty="0"/>
          </a:p>
        </p:txBody>
      </p:sp>
      <p:sp>
        <p:nvSpPr>
          <p:cNvPr id="59" name="Shape 59"/>
          <p:cNvSpPr/>
          <p:nvPr/>
        </p:nvSpPr>
        <p:spPr>
          <a:xfrm>
            <a:off x="377649" y="2188096"/>
            <a:ext cx="8136906" cy="33239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r>
              <a:rPr lang="es-ES" dirty="0">
                <a:latin typeface="Arial"/>
                <a:cs typeface="Arial"/>
              </a:rPr>
              <a:t>Que la sumisión no se consiga por una explícita violencia sino por “adhesión” de los individuos no puede explicarse sin acudir a mecanismos de fascinación por el poder, como los que se mueven en el concepto de “servidumbre voluntaria” de La </a:t>
            </a:r>
            <a:r>
              <a:rPr lang="es-ES" dirty="0" err="1">
                <a:latin typeface="Arial"/>
                <a:cs typeface="Arial"/>
              </a:rPr>
              <a:t>Boétie</a:t>
            </a:r>
            <a:r>
              <a:rPr lang="es-ES" dirty="0">
                <a:latin typeface="Arial"/>
                <a:cs typeface="Arial"/>
              </a:rPr>
              <a:t>.</a:t>
            </a:r>
          </a:p>
          <a:p>
            <a:endParaRPr lang="es-ES" dirty="0">
              <a:latin typeface="Arial"/>
              <a:cs typeface="Arial"/>
            </a:endParaRPr>
          </a:p>
          <a:p>
            <a:r>
              <a:rPr lang="es-ES" dirty="0">
                <a:latin typeface="Arial"/>
                <a:cs typeface="Arial"/>
              </a:rPr>
              <a:t>Ello nos lleva a 3 conceptos interrelacionados:</a:t>
            </a:r>
          </a:p>
          <a:p>
            <a:endParaRPr lang="es-ES" dirty="0">
              <a:latin typeface="Arial"/>
              <a:cs typeface="Arial"/>
            </a:endParaRPr>
          </a:p>
          <a:p>
            <a:r>
              <a:rPr lang="es-ES" dirty="0">
                <a:latin typeface="Arial"/>
                <a:cs typeface="Arial"/>
              </a:rPr>
              <a:t>DOMINIO</a:t>
            </a:r>
          </a:p>
          <a:p>
            <a:pPr algn="l"/>
            <a:endParaRPr lang="es-ES" dirty="0">
              <a:latin typeface="Arial"/>
              <a:cs typeface="Arial"/>
            </a:endParaRPr>
          </a:p>
          <a:p>
            <a:pPr algn="l"/>
            <a:r>
              <a:rPr lang="es-ES" dirty="0">
                <a:latin typeface="Arial"/>
                <a:cs typeface="Arial"/>
              </a:rPr>
              <a:t>OBEDIENCIA</a:t>
            </a:r>
          </a:p>
          <a:p>
            <a:pPr algn="l"/>
            <a:endParaRPr lang="es-ES" dirty="0">
              <a:latin typeface="Arial"/>
              <a:cs typeface="Arial"/>
            </a:endParaRPr>
          </a:p>
          <a:p>
            <a:pPr algn="l"/>
            <a:r>
              <a:rPr lang="es-ES" dirty="0">
                <a:latin typeface="Arial"/>
                <a:cs typeface="Arial"/>
              </a:rPr>
              <a:t>LEGITIMIDAD</a:t>
            </a:r>
          </a:p>
        </p:txBody>
      </p:sp>
    </p:spTree>
    <p:extLst>
      <p:ext uri="{BB962C8B-B14F-4D97-AF65-F5344CB8AC3E}">
        <p14:creationId xmlns:p14="http://schemas.microsoft.com/office/powerpoint/2010/main" val="3550249889"/>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 name="image1.png"/>
          <p:cNvPicPr/>
          <p:nvPr/>
        </p:nvPicPr>
        <p:blipFill>
          <a:blip r:embed="rId2"/>
          <a:stretch>
            <a:fillRect/>
          </a:stretch>
        </p:blipFill>
        <p:spPr>
          <a:xfrm>
            <a:off x="1" y="0"/>
            <a:ext cx="9144001" cy="1047750"/>
          </a:xfrm>
          <a:prstGeom prst="rect">
            <a:avLst/>
          </a:prstGeom>
          <a:ln w="12700">
            <a:miter lim="400000"/>
          </a:ln>
        </p:spPr>
      </p:pic>
      <p:sp>
        <p:nvSpPr>
          <p:cNvPr id="58" name="Shape 58"/>
          <p:cNvSpPr/>
          <p:nvPr/>
        </p:nvSpPr>
        <p:spPr>
          <a:xfrm>
            <a:off x="396092" y="1556791"/>
            <a:ext cx="7223163" cy="369332"/>
          </a:xfrm>
          <a:prstGeom prst="rect">
            <a:avLst/>
          </a:prstGeom>
          <a:ln>
            <a:solidFill>
              <a:srgbClr val="00B050"/>
            </a:solidFill>
          </a:ln>
          <a:extLst>
            <a:ext uri="{C572A759-6A51-4108-AA02-DFA0A04FC94B}">
              <ma14:wrappingTextBoxFlag xmlns:ma14="http://schemas.microsoft.com/office/mac/drawingml/2011/main" xmlns="" val="1"/>
            </a:ext>
          </a:extLst>
        </p:spPr>
        <p:txBody>
          <a:bodyPr wrap="square" lIns="0" tIns="0" rIns="0" bIns="0">
            <a:spAutoFit/>
          </a:bodyPr>
          <a:lstStyle>
            <a:lvl1pPr>
              <a:defRPr sz="2400">
                <a:latin typeface="Arial"/>
                <a:ea typeface="Arial"/>
                <a:cs typeface="Arial"/>
                <a:sym typeface="Arial"/>
              </a:defRPr>
            </a:lvl1pPr>
          </a:lstStyle>
          <a:p>
            <a:pPr lvl="0">
              <a:defRPr sz="1800"/>
            </a:pPr>
            <a:r>
              <a:rPr lang="es-ES_tradnl" sz="2400" dirty="0"/>
              <a:t>DOMINACIÓN Y ACCIÓN POLÍTICA</a:t>
            </a:r>
            <a:endParaRPr sz="2400" dirty="0"/>
          </a:p>
        </p:txBody>
      </p:sp>
      <p:sp>
        <p:nvSpPr>
          <p:cNvPr id="59" name="Shape 59"/>
          <p:cNvSpPr/>
          <p:nvPr/>
        </p:nvSpPr>
        <p:spPr>
          <a:xfrm>
            <a:off x="377649" y="2188096"/>
            <a:ext cx="8136906" cy="3046988"/>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r>
              <a:rPr lang="es-ES" dirty="0">
                <a:latin typeface="Arial"/>
                <a:cs typeface="Arial"/>
              </a:rPr>
              <a:t>La dominación es una construcción social y, por esto mismo, estudiar los</a:t>
            </a:r>
          </a:p>
          <a:p>
            <a:r>
              <a:rPr lang="es-ES" dirty="0">
                <a:latin typeface="Arial"/>
                <a:cs typeface="Arial"/>
              </a:rPr>
              <a:t>mecanismos de creación de la obediencia o, por mejor decir, de la docilidad</a:t>
            </a:r>
          </a:p>
          <a:p>
            <a:r>
              <a:rPr lang="es-ES" dirty="0">
                <a:latin typeface="Arial"/>
                <a:cs typeface="Arial"/>
              </a:rPr>
              <a:t>resulta imprescindible en cualquier teoría sobre el poder. </a:t>
            </a:r>
          </a:p>
          <a:p>
            <a:endParaRPr lang="es-ES" dirty="0">
              <a:latin typeface="Arial"/>
              <a:cs typeface="Arial"/>
            </a:endParaRPr>
          </a:p>
          <a:p>
            <a:r>
              <a:rPr lang="es-ES" dirty="0">
                <a:latin typeface="Arial"/>
                <a:cs typeface="Arial"/>
              </a:rPr>
              <a:t>De aquí que el análisis de las condiciones de producción de la creencia en la legitimidad sea un elemento básico en el trabajo de WEBER.</a:t>
            </a:r>
          </a:p>
          <a:p>
            <a:endParaRPr lang="es-ES" dirty="0">
              <a:latin typeface="Arial"/>
              <a:cs typeface="Arial"/>
            </a:endParaRPr>
          </a:p>
          <a:p>
            <a:r>
              <a:rPr lang="es-ES" dirty="0">
                <a:latin typeface="Arial"/>
                <a:cs typeface="Arial"/>
              </a:rPr>
              <a:t>·  Dominación tradicional</a:t>
            </a:r>
          </a:p>
          <a:p>
            <a:r>
              <a:rPr lang="es-ES" dirty="0">
                <a:latin typeface="Arial"/>
                <a:cs typeface="Arial"/>
              </a:rPr>
              <a:t>·  Dominación carismática</a:t>
            </a:r>
          </a:p>
          <a:p>
            <a:r>
              <a:rPr lang="es-ES" dirty="0">
                <a:latin typeface="Arial"/>
                <a:cs typeface="Arial"/>
              </a:rPr>
              <a:t>·  Dominación racional (o legal-racional)</a:t>
            </a:r>
          </a:p>
          <a:p>
            <a:r>
              <a:rPr lang="es-ES" dirty="0">
                <a:latin typeface="Arial"/>
                <a:cs typeface="Arial"/>
              </a:rPr>
              <a:t> </a:t>
            </a:r>
          </a:p>
        </p:txBody>
      </p:sp>
    </p:spTree>
    <p:extLst>
      <p:ext uri="{BB962C8B-B14F-4D97-AF65-F5344CB8AC3E}">
        <p14:creationId xmlns:p14="http://schemas.microsoft.com/office/powerpoint/2010/main" val="2645765630"/>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 name="image1.png"/>
          <p:cNvPicPr/>
          <p:nvPr/>
        </p:nvPicPr>
        <p:blipFill>
          <a:blip r:embed="rId2"/>
          <a:stretch>
            <a:fillRect/>
          </a:stretch>
        </p:blipFill>
        <p:spPr>
          <a:xfrm>
            <a:off x="1" y="0"/>
            <a:ext cx="9144001" cy="1047750"/>
          </a:xfrm>
          <a:prstGeom prst="rect">
            <a:avLst/>
          </a:prstGeom>
          <a:ln w="12700">
            <a:miter lim="400000"/>
          </a:ln>
        </p:spPr>
      </p:pic>
      <p:sp>
        <p:nvSpPr>
          <p:cNvPr id="58" name="Shape 58"/>
          <p:cNvSpPr/>
          <p:nvPr/>
        </p:nvSpPr>
        <p:spPr>
          <a:xfrm>
            <a:off x="396092" y="1556791"/>
            <a:ext cx="7223163" cy="369332"/>
          </a:xfrm>
          <a:prstGeom prst="rect">
            <a:avLst/>
          </a:prstGeom>
          <a:ln>
            <a:solidFill>
              <a:srgbClr val="00B050"/>
            </a:solidFill>
          </a:ln>
          <a:extLst>
            <a:ext uri="{C572A759-6A51-4108-AA02-DFA0A04FC94B}">
              <ma14:wrappingTextBoxFlag xmlns:ma14="http://schemas.microsoft.com/office/mac/drawingml/2011/main" xmlns="" val="1"/>
            </a:ext>
          </a:extLst>
        </p:spPr>
        <p:txBody>
          <a:bodyPr wrap="square" lIns="0" tIns="0" rIns="0" bIns="0">
            <a:spAutoFit/>
          </a:bodyPr>
          <a:lstStyle>
            <a:lvl1pPr>
              <a:defRPr sz="2400">
                <a:latin typeface="Arial"/>
                <a:ea typeface="Arial"/>
                <a:cs typeface="Arial"/>
                <a:sym typeface="Arial"/>
              </a:defRPr>
            </a:lvl1pPr>
          </a:lstStyle>
          <a:p>
            <a:pPr lvl="0">
              <a:defRPr sz="1800"/>
            </a:pPr>
            <a:r>
              <a:rPr lang="es-ES_tradnl" sz="2400" dirty="0"/>
              <a:t>LA BUROCRACIA</a:t>
            </a:r>
            <a:endParaRPr sz="2400" dirty="0"/>
          </a:p>
        </p:txBody>
      </p:sp>
      <p:sp>
        <p:nvSpPr>
          <p:cNvPr id="59" name="Shape 59"/>
          <p:cNvSpPr/>
          <p:nvPr/>
        </p:nvSpPr>
        <p:spPr>
          <a:xfrm>
            <a:off x="377649" y="2188096"/>
            <a:ext cx="8136906" cy="387798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r>
              <a:rPr lang="es-ES" dirty="0">
                <a:latin typeface="Arial"/>
                <a:cs typeface="Arial"/>
              </a:rPr>
              <a:t>Todos los sistemas organizativos eficaces se basan en la burocracia: el Estado,</a:t>
            </a:r>
          </a:p>
          <a:p>
            <a:r>
              <a:rPr lang="es-ES" dirty="0">
                <a:latin typeface="Arial"/>
                <a:cs typeface="Arial"/>
              </a:rPr>
              <a:t>la empresa e incluso las Iglesias (el sacerdote no deja de ser el burócrata de la</a:t>
            </a:r>
          </a:p>
          <a:p>
            <a:r>
              <a:rPr lang="es-ES" dirty="0">
                <a:latin typeface="Arial"/>
                <a:cs typeface="Arial"/>
              </a:rPr>
              <a:t>fe). Sin burocracia no hay racionalización, ni sociedad basada en la ley.</a:t>
            </a:r>
          </a:p>
          <a:p>
            <a:endParaRPr lang="es-ES" dirty="0">
              <a:latin typeface="Arial"/>
              <a:cs typeface="Arial"/>
            </a:endParaRPr>
          </a:p>
          <a:p>
            <a:r>
              <a:rPr lang="es-ES" dirty="0">
                <a:latin typeface="Arial"/>
                <a:cs typeface="Arial"/>
              </a:rPr>
              <a:t>La burocracia es para WEBER el pilar fundamental del moderno Estado de</a:t>
            </a:r>
          </a:p>
          <a:p>
            <a:r>
              <a:rPr lang="es-ES" dirty="0">
                <a:latin typeface="Arial"/>
                <a:cs typeface="Arial"/>
              </a:rPr>
              <a:t>derecho, en la medida que permite diferenciar la esfera político-administrativa</a:t>
            </a:r>
          </a:p>
          <a:p>
            <a:r>
              <a:rPr lang="es-ES" dirty="0">
                <a:latin typeface="Arial"/>
                <a:cs typeface="Arial"/>
              </a:rPr>
              <a:t>de otras esferas o niveles (la religión, la economía...). </a:t>
            </a:r>
          </a:p>
          <a:p>
            <a:endParaRPr lang="es-ES" dirty="0">
              <a:latin typeface="Arial"/>
              <a:cs typeface="Arial"/>
            </a:endParaRPr>
          </a:p>
          <a:p>
            <a:r>
              <a:rPr lang="es-ES" dirty="0">
                <a:latin typeface="Arial"/>
                <a:cs typeface="Arial"/>
              </a:rPr>
              <a:t>En este sentido cumple un papel racionalizador. </a:t>
            </a:r>
          </a:p>
          <a:p>
            <a:endParaRPr lang="es-ES" dirty="0">
              <a:latin typeface="Arial"/>
              <a:cs typeface="Arial"/>
            </a:endParaRPr>
          </a:p>
          <a:p>
            <a:r>
              <a:rPr lang="es-ES" dirty="0">
                <a:latin typeface="Arial"/>
                <a:cs typeface="Arial"/>
              </a:rPr>
              <a:t>Si la ley es abstracta, impersonal e igualitaria, el burócrata debe ser exactamente así también. </a:t>
            </a:r>
          </a:p>
          <a:p>
            <a:endParaRPr lang="es-ES" dirty="0">
              <a:latin typeface="Arial"/>
              <a:cs typeface="Arial"/>
            </a:endParaRPr>
          </a:p>
          <a:p>
            <a:r>
              <a:rPr lang="es-ES" dirty="0">
                <a:latin typeface="Arial"/>
                <a:cs typeface="Arial"/>
              </a:rPr>
              <a:t>El burócrata es el instrumento eficaz de la ley.</a:t>
            </a:r>
          </a:p>
        </p:txBody>
      </p:sp>
    </p:spTree>
    <p:extLst>
      <p:ext uri="{BB962C8B-B14F-4D97-AF65-F5344CB8AC3E}">
        <p14:creationId xmlns:p14="http://schemas.microsoft.com/office/powerpoint/2010/main" val="288428153"/>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 name="image1.png"/>
          <p:cNvPicPr/>
          <p:nvPr/>
        </p:nvPicPr>
        <p:blipFill>
          <a:blip r:embed="rId2"/>
          <a:stretch>
            <a:fillRect/>
          </a:stretch>
        </p:blipFill>
        <p:spPr>
          <a:xfrm>
            <a:off x="1" y="0"/>
            <a:ext cx="9144001" cy="1047750"/>
          </a:xfrm>
          <a:prstGeom prst="rect">
            <a:avLst/>
          </a:prstGeom>
          <a:ln w="12700">
            <a:miter lim="400000"/>
          </a:ln>
        </p:spPr>
      </p:pic>
      <p:sp>
        <p:nvSpPr>
          <p:cNvPr id="58" name="Shape 58"/>
          <p:cNvSpPr/>
          <p:nvPr/>
        </p:nvSpPr>
        <p:spPr>
          <a:xfrm>
            <a:off x="396092" y="1556791"/>
            <a:ext cx="7223163" cy="369332"/>
          </a:xfrm>
          <a:prstGeom prst="rect">
            <a:avLst/>
          </a:prstGeom>
          <a:ln>
            <a:solidFill>
              <a:srgbClr val="00B050"/>
            </a:solidFill>
          </a:ln>
          <a:extLst>
            <a:ext uri="{C572A759-6A51-4108-AA02-DFA0A04FC94B}">
              <ma14:wrappingTextBoxFlag xmlns:ma14="http://schemas.microsoft.com/office/mac/drawingml/2011/main" xmlns="" val="1"/>
            </a:ext>
          </a:extLst>
        </p:spPr>
        <p:txBody>
          <a:bodyPr wrap="square" lIns="0" tIns="0" rIns="0" bIns="0">
            <a:spAutoFit/>
          </a:bodyPr>
          <a:lstStyle>
            <a:lvl1pPr>
              <a:defRPr sz="2400">
                <a:latin typeface="Arial"/>
                <a:ea typeface="Arial"/>
                <a:cs typeface="Arial"/>
                <a:sym typeface="Arial"/>
              </a:defRPr>
            </a:lvl1pPr>
          </a:lstStyle>
          <a:p>
            <a:pPr lvl="0">
              <a:defRPr sz="1800"/>
            </a:pPr>
            <a:r>
              <a:rPr lang="es-ES_tradnl" sz="2400" dirty="0"/>
              <a:t>APORTES METODOLÓGICOS</a:t>
            </a:r>
            <a:endParaRPr sz="2400" dirty="0"/>
          </a:p>
        </p:txBody>
      </p:sp>
      <p:sp>
        <p:nvSpPr>
          <p:cNvPr id="59" name="Shape 59"/>
          <p:cNvSpPr/>
          <p:nvPr/>
        </p:nvSpPr>
        <p:spPr>
          <a:xfrm>
            <a:off x="377649" y="2188096"/>
            <a:ext cx="8136906" cy="3046988"/>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r>
              <a:rPr lang="es-ES" dirty="0">
                <a:latin typeface="Arial"/>
                <a:cs typeface="Arial"/>
              </a:rPr>
              <a:t>WEBER en la famosa primera frase de ECONOMÍA Y SOCIEDAD, define la</a:t>
            </a:r>
          </a:p>
          <a:p>
            <a:r>
              <a:rPr lang="es-ES" dirty="0">
                <a:latin typeface="Arial"/>
                <a:cs typeface="Arial"/>
              </a:rPr>
              <a:t>sociología como: «... una ciencia que se propone </a:t>
            </a:r>
            <a:r>
              <a:rPr lang="es-ES" u="sng" dirty="0">
                <a:latin typeface="Arial"/>
                <a:cs typeface="Arial"/>
              </a:rPr>
              <a:t>comprender</a:t>
            </a:r>
            <a:r>
              <a:rPr lang="es-ES" dirty="0">
                <a:latin typeface="Arial"/>
                <a:cs typeface="Arial"/>
              </a:rPr>
              <a:t> por</a:t>
            </a:r>
          </a:p>
          <a:p>
            <a:r>
              <a:rPr lang="es-ES" u="sng" dirty="0">
                <a:latin typeface="Arial"/>
                <a:cs typeface="Arial"/>
              </a:rPr>
              <a:t>interpretación</a:t>
            </a:r>
            <a:r>
              <a:rPr lang="es-ES" dirty="0">
                <a:latin typeface="Arial"/>
                <a:cs typeface="Arial"/>
              </a:rPr>
              <a:t> [</a:t>
            </a:r>
            <a:r>
              <a:rPr lang="es-ES" dirty="0" err="1">
                <a:latin typeface="Arial"/>
                <a:cs typeface="Arial"/>
              </a:rPr>
              <a:t>deutend</a:t>
            </a:r>
            <a:r>
              <a:rPr lang="es-ES" dirty="0">
                <a:latin typeface="Arial"/>
                <a:cs typeface="Arial"/>
              </a:rPr>
              <a:t> </a:t>
            </a:r>
            <a:r>
              <a:rPr lang="es-ES" dirty="0" err="1">
                <a:latin typeface="Arial"/>
                <a:cs typeface="Arial"/>
              </a:rPr>
              <a:t>verstehen</a:t>
            </a:r>
            <a:r>
              <a:rPr lang="es-ES" dirty="0">
                <a:latin typeface="Arial"/>
                <a:cs typeface="Arial"/>
              </a:rPr>
              <a:t>] la actividad social, y a partir de ahí </a:t>
            </a:r>
            <a:r>
              <a:rPr lang="es-ES" u="sng" dirty="0">
                <a:latin typeface="Arial"/>
                <a:cs typeface="Arial"/>
              </a:rPr>
              <a:t>explicar</a:t>
            </a:r>
            <a:r>
              <a:rPr lang="es-ES" dirty="0">
                <a:latin typeface="Arial"/>
                <a:cs typeface="Arial"/>
              </a:rPr>
              <a:t> causalmente [</a:t>
            </a:r>
            <a:r>
              <a:rPr lang="es-ES" dirty="0" err="1">
                <a:latin typeface="Arial"/>
                <a:cs typeface="Arial"/>
              </a:rPr>
              <a:t>ursächlich</a:t>
            </a:r>
            <a:r>
              <a:rPr lang="es-ES" dirty="0">
                <a:latin typeface="Arial"/>
                <a:cs typeface="Arial"/>
              </a:rPr>
              <a:t> </a:t>
            </a:r>
            <a:r>
              <a:rPr lang="es-ES" dirty="0" err="1">
                <a:latin typeface="Arial"/>
                <a:cs typeface="Arial"/>
              </a:rPr>
              <a:t>erklären</a:t>
            </a:r>
            <a:r>
              <a:rPr lang="es-ES" dirty="0">
                <a:latin typeface="Arial"/>
                <a:cs typeface="Arial"/>
              </a:rPr>
              <a:t>] su desarrollo y sus efectos».</a:t>
            </a:r>
          </a:p>
          <a:p>
            <a:endParaRPr lang="es-ES" dirty="0">
              <a:latin typeface="Arial"/>
              <a:cs typeface="Arial"/>
            </a:endParaRPr>
          </a:p>
          <a:p>
            <a:r>
              <a:rPr lang="es-ES" dirty="0">
                <a:latin typeface="Arial"/>
                <a:cs typeface="Arial"/>
              </a:rPr>
              <a:t>De aquí se derivan las tres etapas del método </a:t>
            </a:r>
            <a:r>
              <a:rPr lang="es-ES" dirty="0" err="1">
                <a:latin typeface="Arial"/>
                <a:cs typeface="Arial"/>
              </a:rPr>
              <a:t>weberiano</a:t>
            </a:r>
            <a:r>
              <a:rPr lang="es-ES" dirty="0">
                <a:latin typeface="Arial"/>
                <a:cs typeface="Arial"/>
              </a:rPr>
              <a:t>: comprensión,</a:t>
            </a:r>
          </a:p>
          <a:p>
            <a:r>
              <a:rPr lang="es-ES" dirty="0">
                <a:latin typeface="Arial"/>
                <a:cs typeface="Arial"/>
              </a:rPr>
              <a:t>interpretación y explicación.</a:t>
            </a:r>
          </a:p>
          <a:p>
            <a:endParaRPr lang="es-ES" dirty="0">
              <a:latin typeface="Arial"/>
              <a:cs typeface="Arial"/>
            </a:endParaRPr>
          </a:p>
          <a:p>
            <a:r>
              <a:rPr lang="es-ES" dirty="0">
                <a:latin typeface="Arial"/>
                <a:cs typeface="Arial"/>
              </a:rPr>
              <a:t>Estas no han de considerarse una detrás de otra, sino como formas de análisis convergentes de la realidad social, sin que quepa considerar a una “superior” a la otra.</a:t>
            </a:r>
          </a:p>
        </p:txBody>
      </p:sp>
    </p:spTree>
    <p:extLst>
      <p:ext uri="{BB962C8B-B14F-4D97-AF65-F5344CB8AC3E}">
        <p14:creationId xmlns:p14="http://schemas.microsoft.com/office/powerpoint/2010/main" val="260288706"/>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 name="image1.png"/>
          <p:cNvPicPr/>
          <p:nvPr/>
        </p:nvPicPr>
        <p:blipFill>
          <a:blip r:embed="rId2"/>
          <a:stretch>
            <a:fillRect/>
          </a:stretch>
        </p:blipFill>
        <p:spPr>
          <a:xfrm>
            <a:off x="1" y="0"/>
            <a:ext cx="9144001" cy="1047750"/>
          </a:xfrm>
          <a:prstGeom prst="rect">
            <a:avLst/>
          </a:prstGeom>
          <a:ln w="12700">
            <a:miter lim="400000"/>
          </a:ln>
        </p:spPr>
      </p:pic>
      <p:sp>
        <p:nvSpPr>
          <p:cNvPr id="58" name="Shape 58"/>
          <p:cNvSpPr/>
          <p:nvPr/>
        </p:nvSpPr>
        <p:spPr>
          <a:xfrm>
            <a:off x="396092" y="1556791"/>
            <a:ext cx="7223163" cy="369332"/>
          </a:xfrm>
          <a:prstGeom prst="rect">
            <a:avLst/>
          </a:prstGeom>
          <a:ln>
            <a:solidFill>
              <a:srgbClr val="00B050"/>
            </a:solidFill>
          </a:ln>
          <a:extLst>
            <a:ext uri="{C572A759-6A51-4108-AA02-DFA0A04FC94B}">
              <ma14:wrappingTextBoxFlag xmlns:ma14="http://schemas.microsoft.com/office/mac/drawingml/2011/main" xmlns="" val="1"/>
            </a:ext>
          </a:extLst>
        </p:spPr>
        <p:txBody>
          <a:bodyPr wrap="square" lIns="0" tIns="0" rIns="0" bIns="0">
            <a:spAutoFit/>
          </a:bodyPr>
          <a:lstStyle>
            <a:lvl1pPr>
              <a:defRPr sz="2400">
                <a:latin typeface="Arial"/>
                <a:ea typeface="Arial"/>
                <a:cs typeface="Arial"/>
                <a:sym typeface="Arial"/>
              </a:defRPr>
            </a:lvl1pPr>
          </a:lstStyle>
          <a:p>
            <a:pPr lvl="0">
              <a:defRPr sz="1800"/>
            </a:pPr>
            <a:r>
              <a:rPr lang="es-ES_tradnl" sz="2400" dirty="0"/>
              <a:t>APORTES METODOLÓGICOS</a:t>
            </a:r>
            <a:endParaRPr sz="2400" dirty="0"/>
          </a:p>
        </p:txBody>
      </p:sp>
      <p:sp>
        <p:nvSpPr>
          <p:cNvPr id="59" name="Shape 59"/>
          <p:cNvSpPr/>
          <p:nvPr/>
        </p:nvSpPr>
        <p:spPr>
          <a:xfrm>
            <a:off x="377649" y="2188096"/>
            <a:ext cx="8136906" cy="387798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r>
              <a:rPr lang="es-ES" dirty="0">
                <a:latin typeface="Arial"/>
                <a:cs typeface="Arial"/>
              </a:rPr>
              <a:t>«Interpretar» la acción social llega a ser posible mediante la construcción de</a:t>
            </a:r>
          </a:p>
          <a:p>
            <a:r>
              <a:rPr lang="es-ES" dirty="0">
                <a:latin typeface="Arial"/>
                <a:cs typeface="Arial"/>
              </a:rPr>
              <a:t>“ideales tipo” [</a:t>
            </a:r>
            <a:r>
              <a:rPr lang="es-ES" dirty="0" err="1">
                <a:latin typeface="Arial"/>
                <a:cs typeface="Arial"/>
              </a:rPr>
              <a:t>Idealtipen</a:t>
            </a:r>
            <a:r>
              <a:rPr lang="es-ES" dirty="0">
                <a:latin typeface="Arial"/>
                <a:cs typeface="Arial"/>
              </a:rPr>
              <a:t>]. </a:t>
            </a:r>
          </a:p>
          <a:p>
            <a:endParaRPr lang="es-ES" dirty="0">
              <a:latin typeface="Arial"/>
              <a:cs typeface="Arial"/>
            </a:endParaRPr>
          </a:p>
          <a:p>
            <a:r>
              <a:rPr lang="es-ES" dirty="0">
                <a:latin typeface="Arial"/>
                <a:cs typeface="Arial"/>
              </a:rPr>
              <a:t>Un “ideal tipo” es una construcción abstracta, de estatuto provisional, susceptible de ordenar el caos, la infinita diversidad de lo real. No expresan “la” verdad, que en tanto que concepto substancial es un ideal vano, sino uno de sus aspectos, a través de acentuar los rasgos cualitativos de una realidad.</a:t>
            </a:r>
          </a:p>
          <a:p>
            <a:endParaRPr lang="es-ES" dirty="0">
              <a:latin typeface="Arial"/>
              <a:cs typeface="Arial"/>
            </a:endParaRPr>
          </a:p>
          <a:p>
            <a:r>
              <a:rPr lang="es-ES" dirty="0">
                <a:latin typeface="Arial"/>
                <a:cs typeface="Arial"/>
              </a:rPr>
              <a:t>«Se obtiene un “ideal tipo” al acentuar unilateralmente uno o varios puntos de vista y encadenar una multiplicidad de fenómenos aislados –difusos y discretos – que se encuentran en mayor o menor número y que se ordenan según los precedentes puntos de vista elegidos unilateralmente para formar un cuadro de pensamiento homogéneo».</a:t>
            </a:r>
          </a:p>
          <a:p>
            <a:endParaRPr lang="es-ES" dirty="0">
              <a:latin typeface="Arial"/>
              <a:cs typeface="Arial"/>
            </a:endParaRPr>
          </a:p>
        </p:txBody>
      </p:sp>
    </p:spTree>
    <p:extLst>
      <p:ext uri="{BB962C8B-B14F-4D97-AF65-F5344CB8AC3E}">
        <p14:creationId xmlns:p14="http://schemas.microsoft.com/office/powerpoint/2010/main" val="1559616660"/>
      </p:ext>
    </p:extLst>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 name="image1.png"/>
          <p:cNvPicPr/>
          <p:nvPr/>
        </p:nvPicPr>
        <p:blipFill>
          <a:blip r:embed="rId2"/>
          <a:stretch>
            <a:fillRect/>
          </a:stretch>
        </p:blipFill>
        <p:spPr>
          <a:xfrm>
            <a:off x="1" y="0"/>
            <a:ext cx="9144001" cy="1047750"/>
          </a:xfrm>
          <a:prstGeom prst="rect">
            <a:avLst/>
          </a:prstGeom>
          <a:ln w="12700">
            <a:miter lim="400000"/>
          </a:ln>
        </p:spPr>
      </p:pic>
      <p:sp>
        <p:nvSpPr>
          <p:cNvPr id="58" name="Shape 58"/>
          <p:cNvSpPr/>
          <p:nvPr/>
        </p:nvSpPr>
        <p:spPr>
          <a:xfrm>
            <a:off x="396092" y="1556791"/>
            <a:ext cx="7719208" cy="369332"/>
          </a:xfrm>
          <a:prstGeom prst="rect">
            <a:avLst/>
          </a:prstGeom>
          <a:ln>
            <a:solidFill>
              <a:srgbClr val="00B050"/>
            </a:solidFill>
          </a:ln>
          <a:extLst>
            <a:ext uri="{C572A759-6A51-4108-AA02-DFA0A04FC94B}">
              <ma14:wrappingTextBoxFlag xmlns:ma14="http://schemas.microsoft.com/office/mac/drawingml/2011/main" xmlns="" val="1"/>
            </a:ext>
          </a:extLst>
        </p:spPr>
        <p:txBody>
          <a:bodyPr wrap="square" lIns="0" tIns="0" rIns="0" bIns="0">
            <a:spAutoFit/>
          </a:bodyPr>
          <a:lstStyle>
            <a:lvl1pPr>
              <a:defRPr sz="2400">
                <a:latin typeface="Arial"/>
                <a:ea typeface="Arial"/>
                <a:cs typeface="Arial"/>
                <a:sym typeface="Arial"/>
              </a:defRPr>
            </a:lvl1pPr>
          </a:lstStyle>
          <a:p>
            <a:pPr lvl="0">
              <a:defRPr sz="1800"/>
            </a:pPr>
            <a:r>
              <a:rPr lang="es-ES_tradnl" sz="2400" dirty="0"/>
              <a:t>4 CONSTANTES EN EL PENSAMIENTO DE WEBER</a:t>
            </a:r>
            <a:endParaRPr sz="2400" dirty="0"/>
          </a:p>
        </p:txBody>
      </p:sp>
      <p:sp>
        <p:nvSpPr>
          <p:cNvPr id="59" name="Shape 59"/>
          <p:cNvSpPr/>
          <p:nvPr/>
        </p:nvSpPr>
        <p:spPr>
          <a:xfrm>
            <a:off x="377649" y="2188096"/>
            <a:ext cx="8136906" cy="3046988"/>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r>
              <a:rPr lang="es-ES" dirty="0">
                <a:latin typeface="Arial"/>
                <a:cs typeface="Arial"/>
              </a:rPr>
              <a:t>1 . LA ESPECIFICIDAD DEL RACIONALISMO OCCIDENTAL: </a:t>
            </a:r>
          </a:p>
          <a:p>
            <a:endParaRPr lang="es-ES" dirty="0">
              <a:latin typeface="Arial"/>
              <a:cs typeface="Arial"/>
            </a:endParaRPr>
          </a:p>
          <a:p>
            <a:r>
              <a:rPr lang="es-ES" dirty="0">
                <a:latin typeface="Arial"/>
                <a:cs typeface="Arial"/>
              </a:rPr>
              <a:t>La modernidad para Weber está vinculada a dos principios: la «racionalización» y al «desencantamiento del mundo». </a:t>
            </a:r>
          </a:p>
          <a:p>
            <a:endParaRPr lang="es-ES" dirty="0">
              <a:latin typeface="Arial"/>
              <a:cs typeface="Arial"/>
            </a:endParaRPr>
          </a:p>
          <a:p>
            <a:r>
              <a:rPr lang="es-ES" dirty="0">
                <a:latin typeface="Arial"/>
                <a:cs typeface="Arial"/>
              </a:rPr>
              <a:t>Esos dos principios de acción social se expresan de una forma especialmente significativa en la organización capitalista del trabajo y en el Estado burocrático moderno.</a:t>
            </a:r>
          </a:p>
          <a:p>
            <a:endParaRPr lang="es-ES" dirty="0">
              <a:latin typeface="Arial"/>
              <a:cs typeface="Arial"/>
            </a:endParaRPr>
          </a:p>
          <a:p>
            <a:r>
              <a:rPr lang="es-ES" dirty="0">
                <a:latin typeface="Arial"/>
                <a:cs typeface="Arial"/>
              </a:rPr>
              <a:t>Y para explicar la modernidad, Weber vincula formas económicas, estructuras sociales e instituciones políticas. </a:t>
            </a:r>
          </a:p>
        </p:txBody>
      </p:sp>
    </p:spTree>
    <p:extLst>
      <p:ext uri="{BB962C8B-B14F-4D97-AF65-F5344CB8AC3E}">
        <p14:creationId xmlns:p14="http://schemas.microsoft.com/office/powerpoint/2010/main" val="3665741927"/>
      </p:ext>
    </p:extLst>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 name="image1.png"/>
          <p:cNvPicPr/>
          <p:nvPr/>
        </p:nvPicPr>
        <p:blipFill>
          <a:blip r:embed="rId2"/>
          <a:stretch>
            <a:fillRect/>
          </a:stretch>
        </p:blipFill>
        <p:spPr>
          <a:xfrm>
            <a:off x="1" y="0"/>
            <a:ext cx="9144001" cy="1047750"/>
          </a:xfrm>
          <a:prstGeom prst="rect">
            <a:avLst/>
          </a:prstGeom>
          <a:ln w="12700">
            <a:miter lim="400000"/>
          </a:ln>
        </p:spPr>
      </p:pic>
      <p:sp>
        <p:nvSpPr>
          <p:cNvPr id="58" name="Shape 58"/>
          <p:cNvSpPr/>
          <p:nvPr/>
        </p:nvSpPr>
        <p:spPr>
          <a:xfrm>
            <a:off x="396092" y="1556791"/>
            <a:ext cx="7719208" cy="369332"/>
          </a:xfrm>
          <a:prstGeom prst="rect">
            <a:avLst/>
          </a:prstGeom>
          <a:ln>
            <a:solidFill>
              <a:srgbClr val="00B050"/>
            </a:solidFill>
          </a:ln>
          <a:extLst>
            <a:ext uri="{C572A759-6A51-4108-AA02-DFA0A04FC94B}">
              <ma14:wrappingTextBoxFlag xmlns:ma14="http://schemas.microsoft.com/office/mac/drawingml/2011/main" xmlns="" val="1"/>
            </a:ext>
          </a:extLst>
        </p:spPr>
        <p:txBody>
          <a:bodyPr wrap="square" lIns="0" tIns="0" rIns="0" bIns="0">
            <a:spAutoFit/>
          </a:bodyPr>
          <a:lstStyle>
            <a:lvl1pPr>
              <a:defRPr sz="2400">
                <a:latin typeface="Arial"/>
                <a:ea typeface="Arial"/>
                <a:cs typeface="Arial"/>
                <a:sym typeface="Arial"/>
              </a:defRPr>
            </a:lvl1pPr>
          </a:lstStyle>
          <a:p>
            <a:pPr lvl="0">
              <a:defRPr sz="1800"/>
            </a:pPr>
            <a:r>
              <a:rPr lang="es-ES_tradnl" sz="2400" dirty="0"/>
              <a:t>4 CONSTANTES EN EL PENSAMIENTO DE WEBER</a:t>
            </a:r>
            <a:endParaRPr sz="2400" dirty="0"/>
          </a:p>
        </p:txBody>
      </p:sp>
      <p:sp>
        <p:nvSpPr>
          <p:cNvPr id="59" name="Shape 59"/>
          <p:cNvSpPr/>
          <p:nvPr/>
        </p:nvSpPr>
        <p:spPr>
          <a:xfrm>
            <a:off x="377649" y="2188096"/>
            <a:ext cx="8136906" cy="33239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r>
              <a:rPr lang="es-ES" dirty="0">
                <a:latin typeface="Arial"/>
                <a:cs typeface="Arial"/>
              </a:rPr>
              <a:t>2. EL ORDEN DE LA CONDUCTA Y LA CONSTRUCCIÓN DE UN</a:t>
            </a:r>
          </a:p>
          <a:p>
            <a:r>
              <a:rPr lang="es-ES" dirty="0">
                <a:latin typeface="Arial"/>
                <a:cs typeface="Arial"/>
              </a:rPr>
              <a:t>“ORDEN VITAL” [LEBENSORDNUNG] </a:t>
            </a:r>
          </a:p>
          <a:p>
            <a:endParaRPr lang="es-ES" dirty="0">
              <a:latin typeface="Arial"/>
              <a:cs typeface="Arial"/>
            </a:endParaRPr>
          </a:p>
          <a:p>
            <a:r>
              <a:rPr lang="es-ES" dirty="0">
                <a:latin typeface="Arial"/>
                <a:cs typeface="Arial"/>
              </a:rPr>
              <a:t>Un segundo gran tema </a:t>
            </a:r>
            <a:r>
              <a:rPr lang="es-ES" dirty="0" err="1">
                <a:latin typeface="Arial"/>
                <a:cs typeface="Arial"/>
              </a:rPr>
              <a:t>weberiano</a:t>
            </a:r>
            <a:r>
              <a:rPr lang="es-ES" dirty="0">
                <a:latin typeface="Arial"/>
                <a:cs typeface="Arial"/>
              </a:rPr>
              <a:t> es el de la construcción del “</a:t>
            </a:r>
            <a:r>
              <a:rPr lang="es-ES" dirty="0" err="1">
                <a:latin typeface="Arial"/>
                <a:cs typeface="Arial"/>
              </a:rPr>
              <a:t>ethos</a:t>
            </a:r>
            <a:r>
              <a:rPr lang="es-ES" dirty="0">
                <a:latin typeface="Arial"/>
                <a:cs typeface="Arial"/>
              </a:rPr>
              <a:t>” de los individuos, del orden normativo interiorizado, que le da forma a sus conductas. </a:t>
            </a:r>
          </a:p>
          <a:p>
            <a:endParaRPr lang="es-ES" dirty="0">
              <a:latin typeface="Arial"/>
              <a:cs typeface="Arial"/>
            </a:endParaRPr>
          </a:p>
          <a:p>
            <a:r>
              <a:rPr lang="es-ES" dirty="0">
                <a:latin typeface="Arial"/>
                <a:cs typeface="Arial"/>
              </a:rPr>
              <a:t>Para WEBER ese “</a:t>
            </a:r>
            <a:r>
              <a:rPr lang="es-ES" dirty="0" err="1">
                <a:latin typeface="Arial"/>
                <a:cs typeface="Arial"/>
              </a:rPr>
              <a:t>ethos</a:t>
            </a:r>
            <a:r>
              <a:rPr lang="es-ES" dirty="0">
                <a:latin typeface="Arial"/>
                <a:cs typeface="Arial"/>
              </a:rPr>
              <a:t>” no es algo limitado a las ideas, sino que tiene consecuencias sociales.</a:t>
            </a:r>
          </a:p>
          <a:p>
            <a:endParaRPr lang="es-ES" dirty="0">
              <a:latin typeface="Arial"/>
              <a:cs typeface="Arial"/>
            </a:endParaRPr>
          </a:p>
          <a:p>
            <a:r>
              <a:rPr lang="es-ES" dirty="0">
                <a:latin typeface="Arial"/>
                <a:cs typeface="Arial"/>
              </a:rPr>
              <a:t>Mecanismos subjetivos y objetivos no sólo no resultan contradictorios, sino que se necesitan, y se explican,</a:t>
            </a:r>
          </a:p>
          <a:p>
            <a:r>
              <a:rPr lang="es-ES" dirty="0">
                <a:latin typeface="Arial"/>
                <a:cs typeface="Arial"/>
              </a:rPr>
              <a:t>mutuamente. </a:t>
            </a:r>
          </a:p>
        </p:txBody>
      </p:sp>
    </p:spTree>
    <p:extLst>
      <p:ext uri="{BB962C8B-B14F-4D97-AF65-F5344CB8AC3E}">
        <p14:creationId xmlns:p14="http://schemas.microsoft.com/office/powerpoint/2010/main" val="126908048"/>
      </p:ext>
    </p:extLst>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 name="image1.png"/>
          <p:cNvPicPr/>
          <p:nvPr/>
        </p:nvPicPr>
        <p:blipFill>
          <a:blip r:embed="rId2"/>
          <a:stretch>
            <a:fillRect/>
          </a:stretch>
        </p:blipFill>
        <p:spPr>
          <a:xfrm>
            <a:off x="1" y="0"/>
            <a:ext cx="9144001" cy="1047750"/>
          </a:xfrm>
          <a:prstGeom prst="rect">
            <a:avLst/>
          </a:prstGeom>
          <a:ln w="12700">
            <a:miter lim="400000"/>
          </a:ln>
        </p:spPr>
      </p:pic>
      <p:sp>
        <p:nvSpPr>
          <p:cNvPr id="58" name="Shape 58"/>
          <p:cNvSpPr/>
          <p:nvPr/>
        </p:nvSpPr>
        <p:spPr>
          <a:xfrm>
            <a:off x="396092" y="1556791"/>
            <a:ext cx="7719208" cy="369332"/>
          </a:xfrm>
          <a:prstGeom prst="rect">
            <a:avLst/>
          </a:prstGeom>
          <a:ln>
            <a:solidFill>
              <a:srgbClr val="00B050"/>
            </a:solidFill>
          </a:ln>
          <a:extLst>
            <a:ext uri="{C572A759-6A51-4108-AA02-DFA0A04FC94B}">
              <ma14:wrappingTextBoxFlag xmlns:ma14="http://schemas.microsoft.com/office/mac/drawingml/2011/main" xmlns="" val="1"/>
            </a:ext>
          </a:extLst>
        </p:spPr>
        <p:txBody>
          <a:bodyPr wrap="square" lIns="0" tIns="0" rIns="0" bIns="0">
            <a:spAutoFit/>
          </a:bodyPr>
          <a:lstStyle>
            <a:lvl1pPr>
              <a:defRPr sz="2400">
                <a:latin typeface="Arial"/>
                <a:ea typeface="Arial"/>
                <a:cs typeface="Arial"/>
                <a:sym typeface="Arial"/>
              </a:defRPr>
            </a:lvl1pPr>
          </a:lstStyle>
          <a:p>
            <a:pPr lvl="0">
              <a:defRPr sz="1800"/>
            </a:pPr>
            <a:r>
              <a:rPr lang="es-ES_tradnl" sz="2400" dirty="0"/>
              <a:t>4 CONSTANTES EN EL PENSAMIENTO DE WEBER</a:t>
            </a:r>
            <a:endParaRPr sz="2400" dirty="0"/>
          </a:p>
        </p:txBody>
      </p:sp>
      <p:sp>
        <p:nvSpPr>
          <p:cNvPr id="59" name="Shape 59"/>
          <p:cNvSpPr/>
          <p:nvPr/>
        </p:nvSpPr>
        <p:spPr>
          <a:xfrm>
            <a:off x="377649" y="2188096"/>
            <a:ext cx="8136906" cy="387798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r>
              <a:rPr lang="es-ES" dirty="0">
                <a:latin typeface="Arial"/>
                <a:cs typeface="Arial"/>
              </a:rPr>
              <a:t>3.- LA TENSIÓN ENTRE RACIONALIDAD E IRRACIONALIDAD </a:t>
            </a:r>
          </a:p>
          <a:p>
            <a:endParaRPr lang="es-ES" dirty="0">
              <a:latin typeface="Arial"/>
              <a:cs typeface="Arial"/>
            </a:endParaRPr>
          </a:p>
          <a:p>
            <a:r>
              <a:rPr lang="es-ES" dirty="0">
                <a:latin typeface="Arial"/>
                <a:cs typeface="Arial"/>
              </a:rPr>
              <a:t>Una parte básica de los estudios históricos </a:t>
            </a:r>
            <a:r>
              <a:rPr lang="es-ES" dirty="0" err="1">
                <a:latin typeface="Arial"/>
                <a:cs typeface="Arial"/>
              </a:rPr>
              <a:t>weberianos</a:t>
            </a:r>
            <a:r>
              <a:rPr lang="es-ES" dirty="0">
                <a:latin typeface="Arial"/>
                <a:cs typeface="Arial"/>
              </a:rPr>
              <a:t> está orientada a mostrar cómo lo racional emerge de lo irracional, de manera que no resulta posible mantener una escisión entre ambos niveles; de hecho ni siquiera una pueden ser nítidamente diferenciados.</a:t>
            </a:r>
          </a:p>
          <a:p>
            <a:endParaRPr lang="es-ES" dirty="0">
              <a:latin typeface="Arial"/>
              <a:cs typeface="Arial"/>
            </a:endParaRPr>
          </a:p>
          <a:p>
            <a:r>
              <a:rPr lang="es-ES" dirty="0">
                <a:latin typeface="Arial"/>
                <a:cs typeface="Arial"/>
              </a:rPr>
              <a:t>Recordemos que para WEBER ha habido un capitalismo “no</a:t>
            </a:r>
          </a:p>
          <a:p>
            <a:r>
              <a:rPr lang="es-ES" dirty="0">
                <a:latin typeface="Arial"/>
                <a:cs typeface="Arial"/>
              </a:rPr>
              <a:t>racional” (el de las ciudades de la Edad Media), en oposición al capitalismo</a:t>
            </a:r>
          </a:p>
          <a:p>
            <a:r>
              <a:rPr lang="es-ES" dirty="0">
                <a:latin typeface="Arial"/>
                <a:cs typeface="Arial"/>
              </a:rPr>
              <a:t>racional, orientado por el mercado y por la racionalidad calvinista.</a:t>
            </a:r>
          </a:p>
          <a:p>
            <a:endParaRPr lang="es-ES" dirty="0">
              <a:latin typeface="Arial"/>
              <a:cs typeface="Arial"/>
            </a:endParaRPr>
          </a:p>
          <a:p>
            <a:r>
              <a:rPr lang="es-ES" dirty="0">
                <a:latin typeface="Arial"/>
                <a:cs typeface="Arial"/>
              </a:rPr>
              <a:t>Eso no significa que la obra </a:t>
            </a:r>
            <a:r>
              <a:rPr lang="es-ES" dirty="0" err="1">
                <a:latin typeface="Arial"/>
                <a:cs typeface="Arial"/>
              </a:rPr>
              <a:t>Weberiana</a:t>
            </a:r>
            <a:r>
              <a:rPr lang="es-ES" dirty="0">
                <a:latin typeface="Arial"/>
                <a:cs typeface="Arial"/>
              </a:rPr>
              <a:t> pueda tacharse de irracional, sino que nos muestra lo extraordinariamente complejo, e incluso lo ambivalente, de la noción misma de racionalidad.</a:t>
            </a:r>
          </a:p>
        </p:txBody>
      </p:sp>
    </p:spTree>
    <p:extLst>
      <p:ext uri="{BB962C8B-B14F-4D97-AF65-F5344CB8AC3E}">
        <p14:creationId xmlns:p14="http://schemas.microsoft.com/office/powerpoint/2010/main" val="2972126362"/>
      </p:ext>
    </p:extLst>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 name="image1.png"/>
          <p:cNvPicPr/>
          <p:nvPr/>
        </p:nvPicPr>
        <p:blipFill>
          <a:blip r:embed="rId2"/>
          <a:stretch>
            <a:fillRect/>
          </a:stretch>
        </p:blipFill>
        <p:spPr>
          <a:xfrm>
            <a:off x="1" y="0"/>
            <a:ext cx="9144001" cy="1047750"/>
          </a:xfrm>
          <a:prstGeom prst="rect">
            <a:avLst/>
          </a:prstGeom>
          <a:ln w="12700">
            <a:miter lim="400000"/>
          </a:ln>
        </p:spPr>
      </p:pic>
      <p:sp>
        <p:nvSpPr>
          <p:cNvPr id="58" name="Shape 58"/>
          <p:cNvSpPr/>
          <p:nvPr/>
        </p:nvSpPr>
        <p:spPr>
          <a:xfrm>
            <a:off x="396092" y="1556791"/>
            <a:ext cx="7719208" cy="369332"/>
          </a:xfrm>
          <a:prstGeom prst="rect">
            <a:avLst/>
          </a:prstGeom>
          <a:ln>
            <a:solidFill>
              <a:srgbClr val="00B050"/>
            </a:solidFill>
          </a:ln>
          <a:extLst>
            <a:ext uri="{C572A759-6A51-4108-AA02-DFA0A04FC94B}">
              <ma14:wrappingTextBoxFlag xmlns:ma14="http://schemas.microsoft.com/office/mac/drawingml/2011/main" xmlns="" val="1"/>
            </a:ext>
          </a:extLst>
        </p:spPr>
        <p:txBody>
          <a:bodyPr wrap="square" lIns="0" tIns="0" rIns="0" bIns="0">
            <a:spAutoFit/>
          </a:bodyPr>
          <a:lstStyle>
            <a:lvl1pPr>
              <a:defRPr sz="2400">
                <a:latin typeface="Arial"/>
                <a:ea typeface="Arial"/>
                <a:cs typeface="Arial"/>
                <a:sym typeface="Arial"/>
              </a:defRPr>
            </a:lvl1pPr>
          </a:lstStyle>
          <a:p>
            <a:pPr lvl="0">
              <a:defRPr sz="1800"/>
            </a:pPr>
            <a:r>
              <a:rPr lang="es-ES_tradnl" sz="2400" dirty="0"/>
              <a:t>4 CONSTANTES EN EL PENSAMIENTO DE WEBER</a:t>
            </a:r>
            <a:endParaRPr sz="2400" dirty="0"/>
          </a:p>
        </p:txBody>
      </p:sp>
      <p:sp>
        <p:nvSpPr>
          <p:cNvPr id="59" name="Shape 59"/>
          <p:cNvSpPr/>
          <p:nvPr/>
        </p:nvSpPr>
        <p:spPr>
          <a:xfrm>
            <a:off x="364949" y="2188096"/>
            <a:ext cx="8136906" cy="2769990"/>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r>
              <a:rPr lang="es-ES" dirty="0">
                <a:latin typeface="Arial"/>
                <a:cs typeface="Arial"/>
              </a:rPr>
              <a:t>4.- LA INFLUENCIA DE LAS DISPOSICIONES ÉTICAS</a:t>
            </a:r>
          </a:p>
          <a:p>
            <a:endParaRPr lang="es-ES" dirty="0">
              <a:latin typeface="Arial"/>
              <a:cs typeface="Arial"/>
            </a:endParaRPr>
          </a:p>
          <a:p>
            <a:r>
              <a:rPr lang="es-ES" dirty="0">
                <a:latin typeface="Arial"/>
                <a:cs typeface="Arial"/>
              </a:rPr>
              <a:t>La burguesía, además de ser un sistema económico, o una clase social con una serie de derechos jurídicos es un “</a:t>
            </a:r>
            <a:r>
              <a:rPr lang="es-ES" dirty="0" err="1">
                <a:latin typeface="Arial"/>
                <a:cs typeface="Arial"/>
              </a:rPr>
              <a:t>ethos</a:t>
            </a:r>
            <a:r>
              <a:rPr lang="es-ES" dirty="0">
                <a:latin typeface="Arial"/>
                <a:cs typeface="Arial"/>
              </a:rPr>
              <a:t>”, en ruptura con los principios tradicionales; centrada en la conciencia profesional y que sitúa el trabajo como valor central que da sentido a la vida. </a:t>
            </a:r>
          </a:p>
          <a:p>
            <a:endParaRPr lang="es-ES" dirty="0">
              <a:latin typeface="Arial"/>
              <a:cs typeface="Arial"/>
            </a:endParaRPr>
          </a:p>
          <a:p>
            <a:r>
              <a:rPr lang="es-ES" dirty="0">
                <a:latin typeface="Arial"/>
                <a:cs typeface="Arial"/>
              </a:rPr>
              <a:t>A través de la educación este “</a:t>
            </a:r>
            <a:r>
              <a:rPr lang="es-ES" dirty="0" err="1">
                <a:latin typeface="Arial"/>
                <a:cs typeface="Arial"/>
              </a:rPr>
              <a:t>ethos</a:t>
            </a:r>
            <a:r>
              <a:rPr lang="es-ES" dirty="0">
                <a:latin typeface="Arial"/>
                <a:cs typeface="Arial"/>
              </a:rPr>
              <a:t>” se acabará extendiendo a otros grupos sociales, incluidos los obreros, para convertirse en una especie de sentido común de las sociedades occidentales.</a:t>
            </a:r>
          </a:p>
        </p:txBody>
      </p:sp>
    </p:spTree>
    <p:extLst>
      <p:ext uri="{BB962C8B-B14F-4D97-AF65-F5344CB8AC3E}">
        <p14:creationId xmlns:p14="http://schemas.microsoft.com/office/powerpoint/2010/main" val="4278115649"/>
      </p:ext>
    </p:extLst>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 name="image1.png"/>
          <p:cNvPicPr/>
          <p:nvPr/>
        </p:nvPicPr>
        <p:blipFill>
          <a:blip r:embed="rId2"/>
          <a:stretch>
            <a:fillRect/>
          </a:stretch>
        </p:blipFill>
        <p:spPr>
          <a:xfrm>
            <a:off x="1" y="0"/>
            <a:ext cx="9144001" cy="1047750"/>
          </a:xfrm>
          <a:prstGeom prst="rect">
            <a:avLst/>
          </a:prstGeom>
          <a:ln w="12700">
            <a:miter lim="400000"/>
          </a:ln>
        </p:spPr>
      </p:pic>
      <p:sp>
        <p:nvSpPr>
          <p:cNvPr id="6" name="Título 3">
            <a:extLst>
              <a:ext uri="{FF2B5EF4-FFF2-40B4-BE49-F238E27FC236}">
                <a16:creationId xmlns:a16="http://schemas.microsoft.com/office/drawing/2014/main" id="{4EC2792B-5260-BF4E-A41F-DE7113FA971F}"/>
              </a:ext>
            </a:extLst>
          </p:cNvPr>
          <p:cNvSpPr txBox="1">
            <a:spLocks/>
          </p:cNvSpPr>
          <p:nvPr/>
        </p:nvSpPr>
        <p:spPr>
          <a:xfrm>
            <a:off x="692438" y="2385030"/>
            <a:ext cx="7556313" cy="1116106"/>
          </a:xfrm>
          <a:prstGeom prst="rect">
            <a:avLst/>
          </a:prstGeom>
        </p:spPr>
        <p:txBody>
          <a:bodyPr vert="horz" lIns="91440" tIns="45720" rIns="91440" bIns="45720" rtlCol="0" anchor="t" anchorCtr="0">
            <a:noAutofit/>
          </a:bodyPr>
          <a:lstStyle>
            <a:lvl1pPr algn="l" defTabSz="914400" rtl="0" eaLnBrk="1" latinLnBrk="0" hangingPunct="1">
              <a:spcBef>
                <a:spcPct val="0"/>
              </a:spcBef>
              <a:buNone/>
              <a:defRPr sz="3600" b="0" kern="1200">
                <a:solidFill>
                  <a:schemeClr val="accent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s-ES" sz="3600" b="0" i="0" u="none" strike="noStrike" kern="1200" cap="none" spc="0" normalizeH="0" baseline="0" noProof="0" dirty="0">
                <a:ln>
                  <a:noFill/>
                </a:ln>
                <a:solidFill>
                  <a:schemeClr val="tx1"/>
                </a:solidFill>
                <a:effectLst/>
                <a:uLnTx/>
                <a:uFillTx/>
                <a:latin typeface="Arial"/>
                <a:ea typeface="+mj-ea"/>
                <a:cs typeface="+mj-cs"/>
              </a:rPr>
              <a:t>CONCLUYENDO</a:t>
            </a:r>
            <a:endParaRPr kumimoji="0" lang="es-ES" sz="3200" b="0" i="0" u="none" strike="noStrike" kern="1200" cap="none" spc="0" normalizeH="0" baseline="0" noProof="0" dirty="0">
              <a:ln>
                <a:noFill/>
              </a:ln>
              <a:solidFill>
                <a:schemeClr val="tx1"/>
              </a:solidFill>
              <a:effectLst/>
              <a:uLnTx/>
              <a:uFillTx/>
              <a:latin typeface="Arial"/>
              <a:ea typeface="+mj-ea"/>
              <a:cs typeface="+mj-cs"/>
            </a:endParaRPr>
          </a:p>
        </p:txBody>
      </p:sp>
    </p:spTree>
    <p:extLst>
      <p:ext uri="{BB962C8B-B14F-4D97-AF65-F5344CB8AC3E}">
        <p14:creationId xmlns:p14="http://schemas.microsoft.com/office/powerpoint/2010/main" val="3036037590"/>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 name="image1.png"/>
          <p:cNvPicPr/>
          <p:nvPr/>
        </p:nvPicPr>
        <p:blipFill>
          <a:blip r:embed="rId2"/>
          <a:stretch>
            <a:fillRect/>
          </a:stretch>
        </p:blipFill>
        <p:spPr>
          <a:xfrm>
            <a:off x="1" y="0"/>
            <a:ext cx="9144001" cy="1047750"/>
          </a:xfrm>
          <a:prstGeom prst="rect">
            <a:avLst/>
          </a:prstGeom>
          <a:ln w="12700">
            <a:miter lim="400000"/>
          </a:ln>
        </p:spPr>
      </p:pic>
      <p:sp>
        <p:nvSpPr>
          <p:cNvPr id="3" name="Rectángulo 2">
            <a:extLst>
              <a:ext uri="{FF2B5EF4-FFF2-40B4-BE49-F238E27FC236}">
                <a16:creationId xmlns:a16="http://schemas.microsoft.com/office/drawing/2014/main" id="{3FC409BB-47F4-9943-AD91-5326229CA0B1}"/>
              </a:ext>
            </a:extLst>
          </p:cNvPr>
          <p:cNvSpPr/>
          <p:nvPr/>
        </p:nvSpPr>
        <p:spPr>
          <a:xfrm>
            <a:off x="384446" y="1942006"/>
            <a:ext cx="3148463" cy="3416320"/>
          </a:xfrm>
          <a:prstGeom prst="rect">
            <a:avLst/>
          </a:prstGeom>
        </p:spPr>
        <p:txBody>
          <a:bodyPr wrap="square">
            <a:spAutoFit/>
          </a:bodyPr>
          <a:lstStyle/>
          <a:p>
            <a:r>
              <a:rPr lang="es-MX" sz="2400" dirty="0">
                <a:latin typeface="Arial" panose="020B0604020202020204" pitchFamily="34" charset="0"/>
                <a:cs typeface="Arial" panose="020B0604020202020204" pitchFamily="34" charset="0"/>
              </a:rPr>
              <a:t>Marianne Schnitger</a:t>
            </a:r>
          </a:p>
          <a:p>
            <a:endParaRPr lang="es-MX" sz="2400" dirty="0">
              <a:latin typeface="Arial" panose="020B0604020202020204" pitchFamily="34" charset="0"/>
              <a:cs typeface="Arial" panose="020B0604020202020204" pitchFamily="34" charset="0"/>
            </a:endParaRPr>
          </a:p>
          <a:p>
            <a:r>
              <a:rPr lang="es-MX" sz="2400" dirty="0">
                <a:latin typeface="Arial" panose="020B0604020202020204" pitchFamily="34" charset="0"/>
                <a:cs typeface="Arial" panose="020B0604020202020204" pitchFamily="34" charset="0"/>
              </a:rPr>
              <a:t>1870, Alemania</a:t>
            </a:r>
          </a:p>
          <a:p>
            <a:r>
              <a:rPr lang="es-MX" sz="2400" dirty="0">
                <a:latin typeface="Arial" panose="020B0604020202020204" pitchFamily="34" charset="0"/>
                <a:cs typeface="Arial" panose="020B0604020202020204" pitchFamily="34" charset="0"/>
              </a:rPr>
              <a:t>1954, Alemania</a:t>
            </a:r>
          </a:p>
          <a:p>
            <a:r>
              <a:rPr lang="es-MX" sz="2400" dirty="0">
                <a:latin typeface="Arial" panose="020B0604020202020204" pitchFamily="34" charset="0"/>
                <a:cs typeface="Arial" panose="020B0604020202020204" pitchFamily="34" charset="0"/>
              </a:rPr>
              <a:t>Cargos ocupados: Diputada Partido: Partido Democrático Alemán</a:t>
            </a:r>
          </a:p>
          <a:p>
            <a:endParaRPr lang="es-MX" sz="2400" dirty="0">
              <a:latin typeface="Arial" panose="020B0604020202020204" pitchFamily="34" charset="0"/>
              <a:cs typeface="Arial" panose="020B0604020202020204" pitchFamily="34" charset="0"/>
            </a:endParaRPr>
          </a:p>
        </p:txBody>
      </p:sp>
      <p:pic>
        <p:nvPicPr>
          <p:cNvPr id="1026" name="Picture 2" descr="Lunes sociológicos: Marianne Weber | El Blog de Eixam">
            <a:extLst>
              <a:ext uri="{FF2B5EF4-FFF2-40B4-BE49-F238E27FC236}">
                <a16:creationId xmlns:a16="http://schemas.microsoft.com/office/drawing/2014/main" id="{FFD38069-750B-5349-A4A9-25621CA220E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59972" y="1343891"/>
            <a:ext cx="3502239" cy="49621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4376434"/>
      </p:ext>
    </p:extLst>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 name="image1.png"/>
          <p:cNvPicPr/>
          <p:nvPr/>
        </p:nvPicPr>
        <p:blipFill>
          <a:blip r:embed="rId2"/>
          <a:stretch>
            <a:fillRect/>
          </a:stretch>
        </p:blipFill>
        <p:spPr>
          <a:xfrm>
            <a:off x="1" y="0"/>
            <a:ext cx="9144001" cy="1047750"/>
          </a:xfrm>
          <a:prstGeom prst="rect">
            <a:avLst/>
          </a:prstGeom>
          <a:ln w="12700">
            <a:miter lim="400000"/>
          </a:ln>
        </p:spPr>
      </p:pic>
      <p:sp>
        <p:nvSpPr>
          <p:cNvPr id="3" name="Título 3">
            <a:extLst>
              <a:ext uri="{FF2B5EF4-FFF2-40B4-BE49-F238E27FC236}">
                <a16:creationId xmlns:a16="http://schemas.microsoft.com/office/drawing/2014/main" id="{05271A39-834C-6544-B656-8CF65148C599}"/>
              </a:ext>
            </a:extLst>
          </p:cNvPr>
          <p:cNvSpPr>
            <a:spLocks noGrp="1"/>
          </p:cNvSpPr>
          <p:nvPr>
            <p:ph type="title"/>
          </p:nvPr>
        </p:nvSpPr>
        <p:spPr>
          <a:xfrm>
            <a:off x="429201" y="1186801"/>
            <a:ext cx="7556313" cy="1116106"/>
          </a:xfrm>
        </p:spPr>
        <p:txBody>
          <a:bodyPr/>
          <a:lstStyle/>
          <a:p>
            <a:r>
              <a:rPr lang="es-ES" dirty="0">
                <a:latin typeface="Arial" panose="020B0604020202020204" pitchFamily="34" charset="0"/>
                <a:cs typeface="Arial" panose="020B0604020202020204" pitchFamily="34" charset="0"/>
              </a:rPr>
              <a:t>Weber </a:t>
            </a:r>
            <a:r>
              <a:rPr lang="mr-IN" sz="3200" dirty="0">
                <a:latin typeface="Arial" panose="020B0604020202020204" pitchFamily="34" charset="0"/>
              </a:rPr>
              <a:t>–</a:t>
            </a:r>
            <a:r>
              <a:rPr lang="es-ES" sz="3200" dirty="0">
                <a:latin typeface="Arial" panose="020B0604020202020204" pitchFamily="34" charset="0"/>
                <a:cs typeface="Arial" panose="020B0604020202020204" pitchFamily="34" charset="0"/>
              </a:rPr>
              <a:t> Grandes postulados</a:t>
            </a:r>
          </a:p>
        </p:txBody>
      </p:sp>
      <p:sp>
        <p:nvSpPr>
          <p:cNvPr id="4" name="Rectángulo 3">
            <a:extLst>
              <a:ext uri="{FF2B5EF4-FFF2-40B4-BE49-F238E27FC236}">
                <a16:creationId xmlns:a16="http://schemas.microsoft.com/office/drawing/2014/main" id="{0989825D-1B6E-B248-9B1F-D1D7E5E3B690}"/>
              </a:ext>
            </a:extLst>
          </p:cNvPr>
          <p:cNvSpPr/>
          <p:nvPr/>
        </p:nvSpPr>
        <p:spPr>
          <a:xfrm>
            <a:off x="4239422" y="2302907"/>
            <a:ext cx="3360272" cy="4555093"/>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2200" b="0"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La subjetividad de la teoría social</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Las ciencias sociales no podrán llegar a ser ciencias exactas, dado que los principios sobre los que se sustentan son humanos, por tanto, son subjetivos en vez de objetivos.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5" name="Picture 8" descr="Max Weber - Wikipedia, la enciclopedia libre">
            <a:extLst>
              <a:ext uri="{FF2B5EF4-FFF2-40B4-BE49-F238E27FC236}">
                <a16:creationId xmlns:a16="http://schemas.microsoft.com/office/drawing/2014/main" id="{10610752-9ED8-C64A-A2B4-2F4165AE93A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9406" y="2479498"/>
            <a:ext cx="2794000" cy="3822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729574"/>
      </p:ext>
    </p:extLst>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 name="image1.png"/>
          <p:cNvPicPr/>
          <p:nvPr/>
        </p:nvPicPr>
        <p:blipFill>
          <a:blip r:embed="rId2"/>
          <a:stretch>
            <a:fillRect/>
          </a:stretch>
        </p:blipFill>
        <p:spPr>
          <a:xfrm>
            <a:off x="1" y="0"/>
            <a:ext cx="9144001" cy="1047750"/>
          </a:xfrm>
          <a:prstGeom prst="rect">
            <a:avLst/>
          </a:prstGeom>
          <a:ln w="12700">
            <a:miter lim="400000"/>
          </a:ln>
        </p:spPr>
      </p:pic>
      <p:sp>
        <p:nvSpPr>
          <p:cNvPr id="3" name="Título 3">
            <a:extLst>
              <a:ext uri="{FF2B5EF4-FFF2-40B4-BE49-F238E27FC236}">
                <a16:creationId xmlns:a16="http://schemas.microsoft.com/office/drawing/2014/main" id="{3A2E8EA6-E471-514F-B5E3-31643AF8A8CF}"/>
              </a:ext>
            </a:extLst>
          </p:cNvPr>
          <p:cNvSpPr>
            <a:spLocks noGrp="1"/>
          </p:cNvSpPr>
          <p:nvPr>
            <p:ph type="title"/>
          </p:nvPr>
        </p:nvSpPr>
        <p:spPr>
          <a:xfrm>
            <a:off x="110547" y="830458"/>
            <a:ext cx="8156175" cy="1116106"/>
          </a:xfrm>
        </p:spPr>
        <p:txBody>
          <a:bodyPr/>
          <a:lstStyle/>
          <a:p>
            <a:r>
              <a:rPr lang="es-ES" dirty="0">
                <a:latin typeface="Arial" panose="020B0604020202020204" pitchFamily="34" charset="0"/>
                <a:cs typeface="Arial" panose="020B0604020202020204" pitchFamily="34" charset="0"/>
              </a:rPr>
              <a:t>Weber </a:t>
            </a:r>
            <a:r>
              <a:rPr lang="mr-IN" sz="3200" dirty="0">
                <a:latin typeface="Arial" panose="020B0604020202020204" pitchFamily="34" charset="0"/>
              </a:rPr>
              <a:t>–</a:t>
            </a:r>
            <a:r>
              <a:rPr lang="es-ES" sz="3200" dirty="0">
                <a:latin typeface="Arial" panose="020B0604020202020204" pitchFamily="34" charset="0"/>
                <a:cs typeface="Arial" panose="020B0604020202020204" pitchFamily="34" charset="0"/>
              </a:rPr>
              <a:t> Grandes postulados</a:t>
            </a:r>
          </a:p>
        </p:txBody>
      </p:sp>
      <p:sp>
        <p:nvSpPr>
          <p:cNvPr id="4" name="Rectángulo 3">
            <a:extLst>
              <a:ext uri="{FF2B5EF4-FFF2-40B4-BE49-F238E27FC236}">
                <a16:creationId xmlns:a16="http://schemas.microsoft.com/office/drawing/2014/main" id="{0500AD58-A34F-E140-B3AC-699F5945618A}"/>
              </a:ext>
            </a:extLst>
          </p:cNvPr>
          <p:cNvSpPr/>
          <p:nvPr/>
        </p:nvSpPr>
        <p:spPr>
          <a:xfrm>
            <a:off x="214600" y="4407456"/>
            <a:ext cx="8569181" cy="249299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2200" b="0"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La racionalidad de la comprensión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La comprensión hermenéutica es un paso indispensable en la investigación, pero toda ciencia aspira a la explicación; por tanto, la comprensión hermenéutica debe conllevar la formación de conceptos y la construcción y verificación de enunciados causales.</a:t>
            </a:r>
            <a:endParaRPr kumimoji="0" lang="es-ES"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5" name="Picture 2" descr="Caldero Político: La Política como vocación en Max Weber | ipuntocom">
            <a:extLst>
              <a:ext uri="{FF2B5EF4-FFF2-40B4-BE49-F238E27FC236}">
                <a16:creationId xmlns:a16="http://schemas.microsoft.com/office/drawing/2014/main" id="{61463D72-450A-374A-9360-14F46A78646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4601" y="1718872"/>
            <a:ext cx="4589921" cy="2570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40819973"/>
      </p:ext>
    </p:extLst>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 name="image1.png"/>
          <p:cNvPicPr/>
          <p:nvPr/>
        </p:nvPicPr>
        <p:blipFill>
          <a:blip r:embed="rId2"/>
          <a:stretch>
            <a:fillRect/>
          </a:stretch>
        </p:blipFill>
        <p:spPr>
          <a:xfrm>
            <a:off x="1" y="0"/>
            <a:ext cx="9144001" cy="1047750"/>
          </a:xfrm>
          <a:prstGeom prst="rect">
            <a:avLst/>
          </a:prstGeom>
          <a:ln w="12700">
            <a:miter lim="400000"/>
          </a:ln>
        </p:spPr>
      </p:pic>
      <p:sp>
        <p:nvSpPr>
          <p:cNvPr id="3" name="Título 3">
            <a:extLst>
              <a:ext uri="{FF2B5EF4-FFF2-40B4-BE49-F238E27FC236}">
                <a16:creationId xmlns:a16="http://schemas.microsoft.com/office/drawing/2014/main" id="{4F76D252-C7CB-5649-8359-79CC2BA46FD9}"/>
              </a:ext>
            </a:extLst>
          </p:cNvPr>
          <p:cNvSpPr>
            <a:spLocks noGrp="1"/>
          </p:cNvSpPr>
          <p:nvPr>
            <p:ph type="title"/>
          </p:nvPr>
        </p:nvSpPr>
        <p:spPr>
          <a:xfrm>
            <a:off x="484619" y="1315367"/>
            <a:ext cx="7556313" cy="1116106"/>
          </a:xfrm>
        </p:spPr>
        <p:txBody>
          <a:bodyPr/>
          <a:lstStyle/>
          <a:p>
            <a:r>
              <a:rPr lang="es-ES" dirty="0">
                <a:latin typeface="Arial" panose="020B0604020202020204" pitchFamily="34" charset="0"/>
                <a:cs typeface="Arial" panose="020B0604020202020204" pitchFamily="34" charset="0"/>
              </a:rPr>
              <a:t>Weber </a:t>
            </a:r>
            <a:r>
              <a:rPr lang="mr-IN" sz="3200" dirty="0">
                <a:latin typeface="Arial" panose="020B0604020202020204" pitchFamily="34" charset="0"/>
              </a:rPr>
              <a:t>–</a:t>
            </a:r>
            <a:r>
              <a:rPr lang="es-ES" sz="3200" dirty="0">
                <a:latin typeface="Arial" panose="020B0604020202020204" pitchFamily="34" charset="0"/>
                <a:cs typeface="Arial" panose="020B0604020202020204" pitchFamily="34" charset="0"/>
              </a:rPr>
              <a:t> Grandes postulados</a:t>
            </a:r>
          </a:p>
        </p:txBody>
      </p:sp>
      <p:sp>
        <p:nvSpPr>
          <p:cNvPr id="4" name="Rectángulo 3">
            <a:extLst>
              <a:ext uri="{FF2B5EF4-FFF2-40B4-BE49-F238E27FC236}">
                <a16:creationId xmlns:a16="http://schemas.microsoft.com/office/drawing/2014/main" id="{BB584EF5-EA02-3246-BDC6-AE8C3C2438A8}"/>
              </a:ext>
            </a:extLst>
          </p:cNvPr>
          <p:cNvSpPr/>
          <p:nvPr/>
        </p:nvSpPr>
        <p:spPr>
          <a:xfrm>
            <a:off x="4262775" y="2300864"/>
            <a:ext cx="3170281" cy="415498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2200" b="0"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El reconocimiento del papel del actor</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Weber consideró que el objeto de las ciencias sociales era la acción social, entendida como: una acción donde el sentido está referido a la conducta de otros, orientándose por ésta para su desarrollo.</a:t>
            </a:r>
            <a:endParaRPr kumimoji="0" lang="es-ES"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5" name="Picture 2" descr="Max Weber | Quién fue, biografía, pensamiento, teorías ...">
            <a:extLst>
              <a:ext uri="{FF2B5EF4-FFF2-40B4-BE49-F238E27FC236}">
                <a16:creationId xmlns:a16="http://schemas.microsoft.com/office/drawing/2014/main" id="{3F885646-215B-2B43-905B-1ABEB8A12EF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7532" r="18752"/>
          <a:stretch/>
        </p:blipFill>
        <p:spPr bwMode="auto">
          <a:xfrm>
            <a:off x="484619" y="2817380"/>
            <a:ext cx="3266077" cy="34864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89764345"/>
      </p:ext>
    </p:extLst>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Shape 49"/>
          <p:cNvSpPr/>
          <p:nvPr/>
        </p:nvSpPr>
        <p:spPr>
          <a:xfrm>
            <a:off x="251520" y="4581128"/>
            <a:ext cx="2570841" cy="677108"/>
          </a:xfrm>
          <a:prstGeom prst="rect">
            <a:avLst/>
          </a:prstGeom>
          <a:ln>
            <a:solidFill>
              <a:srgbClr val="00B050"/>
            </a:solidFill>
          </a:ln>
          <a:extLst>
            <a:ext uri="{C572A759-6A51-4108-AA02-DFA0A04FC94B}">
              <ma14:wrappingTextBoxFlag xmlns:ma14="http://schemas.microsoft.com/office/mac/drawingml/2011/main" xmlns="" val="1"/>
            </a:ext>
          </a:extLst>
        </p:spPr>
        <p:txBody>
          <a:bodyPr wrap="none" lIns="0" tIns="0" rIns="0" bIns="0">
            <a:spAutoFit/>
          </a:bodyPr>
          <a:lstStyle>
            <a:lvl1pPr>
              <a:defRPr sz="2200">
                <a:latin typeface="Arial"/>
                <a:ea typeface="Arial"/>
                <a:cs typeface="Arial"/>
                <a:sym typeface="Arial"/>
              </a:defRPr>
            </a:lvl1pPr>
          </a:lstStyle>
          <a:p>
            <a:pPr lvl="0">
              <a:defRPr sz="1800"/>
            </a:pPr>
            <a:r>
              <a:rPr lang="es-ES_tradnl" sz="2200" dirty="0"/>
              <a:t>MUCHAS GRACIAS</a:t>
            </a:r>
            <a:endParaRPr lang="es-ES_tradnl" dirty="0"/>
          </a:p>
          <a:p>
            <a:pPr lvl="0">
              <a:defRPr sz="1800"/>
            </a:pPr>
            <a:endParaRPr sz="2200" dirty="0"/>
          </a:p>
        </p:txBody>
      </p:sp>
      <p:pic>
        <p:nvPicPr>
          <p:cNvPr id="50" name="image1.png"/>
          <p:cNvPicPr/>
          <p:nvPr/>
        </p:nvPicPr>
        <p:blipFill>
          <a:blip r:embed="rId2"/>
          <a:stretch>
            <a:fillRect/>
          </a:stretch>
        </p:blipFill>
        <p:spPr>
          <a:xfrm>
            <a:off x="1" y="0"/>
            <a:ext cx="9144001" cy="4077073"/>
          </a:xfrm>
          <a:prstGeom prst="rect">
            <a:avLst/>
          </a:prstGeom>
          <a:ln w="12700">
            <a:miter lim="400000"/>
          </a:ln>
        </p:spPr>
      </p:pic>
      <p:sp>
        <p:nvSpPr>
          <p:cNvPr id="51" name="Shape 51"/>
          <p:cNvSpPr/>
          <p:nvPr/>
        </p:nvSpPr>
        <p:spPr>
          <a:xfrm>
            <a:off x="251520" y="1844824"/>
            <a:ext cx="6408712" cy="1938992"/>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lgn="r">
              <a:defRPr sz="4000">
                <a:solidFill>
                  <a:srgbClr val="FFFFFF"/>
                </a:solidFill>
                <a:latin typeface="Sansation"/>
                <a:ea typeface="Sansation"/>
                <a:cs typeface="Sansation"/>
                <a:sym typeface="Sansation"/>
              </a:defRPr>
            </a:lvl1pPr>
          </a:lstStyle>
          <a:p>
            <a:pPr lvl="0" algn="l">
              <a:defRPr sz="1800">
                <a:solidFill>
                  <a:srgbClr val="000000"/>
                </a:solidFill>
              </a:defRPr>
            </a:pPr>
            <a:r>
              <a:rPr lang="es-ES_tradnl" sz="4000" dirty="0">
                <a:solidFill>
                  <a:srgbClr val="FFFFFF"/>
                </a:solidFill>
              </a:rPr>
              <a:t>Max Weber </a:t>
            </a:r>
          </a:p>
          <a:p>
            <a:pPr lvl="0" algn="l">
              <a:defRPr sz="1800">
                <a:solidFill>
                  <a:srgbClr val="000000"/>
                </a:solidFill>
              </a:defRPr>
            </a:pPr>
            <a:r>
              <a:rPr lang="es-ES_tradnl" sz="4000" dirty="0">
                <a:solidFill>
                  <a:srgbClr val="FFFFFF"/>
                </a:solidFill>
              </a:rPr>
              <a:t>Principales aportes</a:t>
            </a:r>
          </a:p>
          <a:p>
            <a:pPr lvl="0">
              <a:defRPr sz="1800">
                <a:solidFill>
                  <a:srgbClr val="000000"/>
                </a:solidFill>
              </a:defRPr>
            </a:pPr>
            <a:endParaRPr sz="4000" dirty="0">
              <a:solidFill>
                <a:srgbClr val="FFFFFF"/>
              </a:solidFill>
            </a:endParaRPr>
          </a:p>
        </p:txBody>
      </p:sp>
    </p:spTree>
    <p:extLst>
      <p:ext uri="{BB962C8B-B14F-4D97-AF65-F5344CB8AC3E}">
        <p14:creationId xmlns:p14="http://schemas.microsoft.com/office/powerpoint/2010/main" val="2659462504"/>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 name="image1.png"/>
          <p:cNvPicPr/>
          <p:nvPr/>
        </p:nvPicPr>
        <p:blipFill>
          <a:blip r:embed="rId2"/>
          <a:stretch>
            <a:fillRect/>
          </a:stretch>
        </p:blipFill>
        <p:spPr>
          <a:xfrm>
            <a:off x="1" y="0"/>
            <a:ext cx="9144001" cy="1047750"/>
          </a:xfrm>
          <a:prstGeom prst="rect">
            <a:avLst/>
          </a:prstGeom>
          <a:ln w="12700">
            <a:miter lim="400000"/>
          </a:ln>
        </p:spPr>
      </p:pic>
      <p:sp>
        <p:nvSpPr>
          <p:cNvPr id="58" name="Shape 58"/>
          <p:cNvSpPr/>
          <p:nvPr/>
        </p:nvSpPr>
        <p:spPr>
          <a:xfrm>
            <a:off x="396092" y="1556791"/>
            <a:ext cx="7223163" cy="369332"/>
          </a:xfrm>
          <a:prstGeom prst="rect">
            <a:avLst/>
          </a:prstGeom>
          <a:ln>
            <a:solidFill>
              <a:srgbClr val="00B050"/>
            </a:solidFill>
          </a:ln>
          <a:extLst>
            <a:ext uri="{C572A759-6A51-4108-AA02-DFA0A04FC94B}">
              <ma14:wrappingTextBoxFlag xmlns:ma14="http://schemas.microsoft.com/office/mac/drawingml/2011/main" xmlns="" val="1"/>
            </a:ext>
          </a:extLst>
        </p:spPr>
        <p:txBody>
          <a:bodyPr wrap="square" lIns="0" tIns="0" rIns="0" bIns="0">
            <a:spAutoFit/>
          </a:bodyPr>
          <a:lstStyle>
            <a:lvl1pPr>
              <a:defRPr sz="2400">
                <a:latin typeface="Arial"/>
                <a:ea typeface="Arial"/>
                <a:cs typeface="Arial"/>
                <a:sym typeface="Arial"/>
              </a:defRPr>
            </a:lvl1pPr>
          </a:lstStyle>
          <a:p>
            <a:pPr lvl="0">
              <a:defRPr sz="1800"/>
            </a:pPr>
            <a:r>
              <a:rPr lang="es-ES_tradnl" sz="2400" dirty="0"/>
              <a:t>LAS FUENTES DEL PENSAMIENTO WEBERIANO</a:t>
            </a:r>
            <a:endParaRPr sz="2400" dirty="0"/>
          </a:p>
        </p:txBody>
      </p:sp>
      <p:sp>
        <p:nvSpPr>
          <p:cNvPr id="59" name="Shape 59"/>
          <p:cNvSpPr/>
          <p:nvPr/>
        </p:nvSpPr>
        <p:spPr>
          <a:xfrm>
            <a:off x="395535" y="2492896"/>
            <a:ext cx="8136906" cy="13849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lang="es-ES" dirty="0">
                <a:latin typeface="Arial"/>
                <a:cs typeface="Arial"/>
              </a:rPr>
              <a:t>«La honestidad de un intelectual puede medirse por su actitud frente a Marx y</a:t>
            </a:r>
          </a:p>
          <a:p>
            <a:pPr lvl="0"/>
            <a:r>
              <a:rPr lang="es-ES" dirty="0">
                <a:latin typeface="Arial"/>
                <a:cs typeface="Arial"/>
              </a:rPr>
              <a:t>Nietzsche (...) El mundo en que existimos intelectualmente nosotros mismos</a:t>
            </a:r>
          </a:p>
          <a:p>
            <a:pPr lvl="0"/>
            <a:r>
              <a:rPr lang="es-ES" dirty="0">
                <a:latin typeface="Arial"/>
                <a:cs typeface="Arial"/>
              </a:rPr>
              <a:t>es en gran parte un mundo formado por Marx y Nietzsche»</a:t>
            </a:r>
          </a:p>
          <a:p>
            <a:pPr lvl="0"/>
            <a:endParaRPr lang="es-ES" dirty="0">
              <a:latin typeface="Arial"/>
              <a:cs typeface="Arial"/>
            </a:endParaRPr>
          </a:p>
          <a:p>
            <a:r>
              <a:rPr lang="es-ES" dirty="0">
                <a:latin typeface="Arial"/>
                <a:cs typeface="Arial"/>
              </a:rPr>
              <a:t>WEBER a </a:t>
            </a:r>
            <a:r>
              <a:rPr lang="es-ES" dirty="0" err="1">
                <a:latin typeface="Arial"/>
                <a:cs typeface="Arial"/>
              </a:rPr>
              <a:t>Spengler</a:t>
            </a:r>
            <a:r>
              <a:rPr lang="es-ES" dirty="0">
                <a:latin typeface="Arial"/>
                <a:cs typeface="Arial"/>
              </a:rPr>
              <a:t>, febrero 1920</a:t>
            </a:r>
            <a:endParaRPr dirty="0">
              <a:latin typeface="Arial"/>
              <a:cs typeface="Arial"/>
            </a:endParaRP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 name="image1.png"/>
          <p:cNvPicPr/>
          <p:nvPr/>
        </p:nvPicPr>
        <p:blipFill>
          <a:blip r:embed="rId2"/>
          <a:stretch>
            <a:fillRect/>
          </a:stretch>
        </p:blipFill>
        <p:spPr>
          <a:xfrm>
            <a:off x="1" y="0"/>
            <a:ext cx="9144001" cy="1047750"/>
          </a:xfrm>
          <a:prstGeom prst="rect">
            <a:avLst/>
          </a:prstGeom>
          <a:ln w="12700">
            <a:miter lim="400000"/>
          </a:ln>
        </p:spPr>
      </p:pic>
      <p:sp>
        <p:nvSpPr>
          <p:cNvPr id="58" name="Shape 58"/>
          <p:cNvSpPr/>
          <p:nvPr/>
        </p:nvSpPr>
        <p:spPr>
          <a:xfrm>
            <a:off x="396092" y="1556791"/>
            <a:ext cx="7223163" cy="369332"/>
          </a:xfrm>
          <a:prstGeom prst="rect">
            <a:avLst/>
          </a:prstGeom>
          <a:ln>
            <a:solidFill>
              <a:srgbClr val="00B050"/>
            </a:solidFill>
          </a:ln>
          <a:extLst>
            <a:ext uri="{C572A759-6A51-4108-AA02-DFA0A04FC94B}">
              <ma14:wrappingTextBoxFlag xmlns:ma14="http://schemas.microsoft.com/office/mac/drawingml/2011/main" xmlns="" val="1"/>
            </a:ext>
          </a:extLst>
        </p:spPr>
        <p:txBody>
          <a:bodyPr wrap="square" lIns="0" tIns="0" rIns="0" bIns="0">
            <a:spAutoFit/>
          </a:bodyPr>
          <a:lstStyle>
            <a:lvl1pPr>
              <a:defRPr sz="2400">
                <a:latin typeface="Arial"/>
                <a:ea typeface="Arial"/>
                <a:cs typeface="Arial"/>
                <a:sym typeface="Arial"/>
              </a:defRPr>
            </a:lvl1pPr>
          </a:lstStyle>
          <a:p>
            <a:pPr lvl="0">
              <a:defRPr sz="1800"/>
            </a:pPr>
            <a:r>
              <a:rPr lang="es-ES_tradnl" sz="2400" dirty="0"/>
              <a:t>LAS FUENTES DEL PENSAMIENTO WEBERIANO</a:t>
            </a:r>
            <a:endParaRPr sz="2400" dirty="0"/>
          </a:p>
        </p:txBody>
      </p:sp>
      <p:sp>
        <p:nvSpPr>
          <p:cNvPr id="59" name="Shape 59"/>
          <p:cNvSpPr/>
          <p:nvPr/>
        </p:nvSpPr>
        <p:spPr>
          <a:xfrm>
            <a:off x="395535" y="2492896"/>
            <a:ext cx="8136906" cy="3046988"/>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r>
              <a:rPr lang="es-ES" dirty="0">
                <a:latin typeface="Arial"/>
                <a:cs typeface="Arial"/>
              </a:rPr>
              <a:t>MARX</a:t>
            </a:r>
          </a:p>
          <a:p>
            <a:endParaRPr lang="es-ES" dirty="0">
              <a:latin typeface="Arial"/>
              <a:cs typeface="Arial"/>
            </a:endParaRPr>
          </a:p>
          <a:p>
            <a:r>
              <a:rPr lang="es-ES" dirty="0">
                <a:latin typeface="Arial"/>
                <a:cs typeface="Arial"/>
              </a:rPr>
              <a:t>El análisis del capitalismo y de la burocratización, y la cosificación de las relaciones humanas las toma Weber de Marx, a partir de la crítica.</a:t>
            </a:r>
          </a:p>
          <a:p>
            <a:endParaRPr lang="es-ES" dirty="0">
              <a:latin typeface="Arial"/>
              <a:cs typeface="Arial"/>
            </a:endParaRPr>
          </a:p>
          <a:p>
            <a:r>
              <a:rPr lang="es-ES" dirty="0">
                <a:latin typeface="Arial"/>
                <a:cs typeface="Arial"/>
              </a:rPr>
              <a:t>WEBER no acepta la hipótesis central del marxismo: la primacía del factor económico para explicar el capitalismo. </a:t>
            </a:r>
          </a:p>
          <a:p>
            <a:endParaRPr lang="es-ES" dirty="0">
              <a:latin typeface="Arial"/>
              <a:cs typeface="Arial"/>
            </a:endParaRPr>
          </a:p>
          <a:p>
            <a:r>
              <a:rPr lang="es-ES" dirty="0">
                <a:latin typeface="Arial"/>
                <a:cs typeface="Arial"/>
              </a:rPr>
              <a:t>Para Weber el triunfo del capitalismo no se debe no a la plusvalía, sino a la eficiencia social de los valores de la ética protestante, que hizo del trabajo un estilo de vida.</a:t>
            </a:r>
            <a:endParaRPr dirty="0">
              <a:latin typeface="Arial"/>
              <a:cs typeface="Arial"/>
            </a:endParaRPr>
          </a:p>
        </p:txBody>
      </p:sp>
    </p:spTree>
    <p:extLst>
      <p:ext uri="{BB962C8B-B14F-4D97-AF65-F5344CB8AC3E}">
        <p14:creationId xmlns:p14="http://schemas.microsoft.com/office/powerpoint/2010/main" val="1904235369"/>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 name="image1.png"/>
          <p:cNvPicPr/>
          <p:nvPr/>
        </p:nvPicPr>
        <p:blipFill>
          <a:blip r:embed="rId2"/>
          <a:stretch>
            <a:fillRect/>
          </a:stretch>
        </p:blipFill>
        <p:spPr>
          <a:xfrm>
            <a:off x="1" y="0"/>
            <a:ext cx="9144001" cy="1047750"/>
          </a:xfrm>
          <a:prstGeom prst="rect">
            <a:avLst/>
          </a:prstGeom>
          <a:ln w="12700">
            <a:miter lim="400000"/>
          </a:ln>
        </p:spPr>
      </p:pic>
      <p:sp>
        <p:nvSpPr>
          <p:cNvPr id="58" name="Shape 58"/>
          <p:cNvSpPr/>
          <p:nvPr/>
        </p:nvSpPr>
        <p:spPr>
          <a:xfrm>
            <a:off x="396092" y="1556791"/>
            <a:ext cx="7223163" cy="369332"/>
          </a:xfrm>
          <a:prstGeom prst="rect">
            <a:avLst/>
          </a:prstGeom>
          <a:ln>
            <a:solidFill>
              <a:srgbClr val="00B050"/>
            </a:solidFill>
          </a:ln>
          <a:extLst>
            <a:ext uri="{C572A759-6A51-4108-AA02-DFA0A04FC94B}">
              <ma14:wrappingTextBoxFlag xmlns:ma14="http://schemas.microsoft.com/office/mac/drawingml/2011/main" xmlns="" val="1"/>
            </a:ext>
          </a:extLst>
        </p:spPr>
        <p:txBody>
          <a:bodyPr wrap="square" lIns="0" tIns="0" rIns="0" bIns="0">
            <a:spAutoFit/>
          </a:bodyPr>
          <a:lstStyle>
            <a:lvl1pPr>
              <a:defRPr sz="2400">
                <a:latin typeface="Arial"/>
                <a:ea typeface="Arial"/>
                <a:cs typeface="Arial"/>
                <a:sym typeface="Arial"/>
              </a:defRPr>
            </a:lvl1pPr>
          </a:lstStyle>
          <a:p>
            <a:pPr lvl="0">
              <a:defRPr sz="1800"/>
            </a:pPr>
            <a:r>
              <a:rPr lang="es-ES_tradnl" sz="2400" dirty="0"/>
              <a:t>LAS FUENTES DEL PENSAMIENTO WEBERIANO</a:t>
            </a:r>
            <a:endParaRPr sz="2400" dirty="0"/>
          </a:p>
        </p:txBody>
      </p:sp>
      <p:sp>
        <p:nvSpPr>
          <p:cNvPr id="59" name="Shape 59"/>
          <p:cNvSpPr/>
          <p:nvPr/>
        </p:nvSpPr>
        <p:spPr>
          <a:xfrm>
            <a:off x="395535" y="2492896"/>
            <a:ext cx="8136906" cy="3600986"/>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r>
              <a:rPr lang="es-ES" dirty="0">
                <a:latin typeface="Arial"/>
                <a:cs typeface="Arial"/>
              </a:rPr>
              <a:t>NIETZSCHE</a:t>
            </a:r>
          </a:p>
          <a:p>
            <a:endParaRPr lang="es-ES" dirty="0">
              <a:latin typeface="Arial"/>
              <a:cs typeface="Arial"/>
            </a:endParaRPr>
          </a:p>
          <a:p>
            <a:r>
              <a:rPr lang="es-ES" dirty="0">
                <a:latin typeface="Arial"/>
                <a:cs typeface="Arial"/>
              </a:rPr>
              <a:t>WEBER retoma el lugar central que ocupan los valores como fundadores de la conciencia social que es, a la vez, la conciencia moral.</a:t>
            </a:r>
          </a:p>
          <a:p>
            <a:endParaRPr lang="es-ES" dirty="0">
              <a:latin typeface="Arial"/>
              <a:cs typeface="Arial"/>
            </a:endParaRPr>
          </a:p>
          <a:p>
            <a:r>
              <a:rPr lang="es-ES" dirty="0">
                <a:latin typeface="Arial"/>
                <a:cs typeface="Arial"/>
              </a:rPr>
              <a:t>Nietzsche muestra a WEBER que los valores no son eternos y que dependen del contexto histórico. También Weber toma de  Nietzsche la utilidad de los</a:t>
            </a:r>
          </a:p>
          <a:p>
            <a:r>
              <a:rPr lang="es-ES" dirty="0">
                <a:latin typeface="Arial"/>
                <a:cs typeface="Arial"/>
              </a:rPr>
              <a:t>valores para fundar estilos de vida, para comprender cómo funciona y como se articula una acción social. </a:t>
            </a:r>
          </a:p>
          <a:p>
            <a:endParaRPr lang="es-ES" dirty="0">
              <a:latin typeface="Arial"/>
              <a:cs typeface="Arial"/>
            </a:endParaRPr>
          </a:p>
          <a:p>
            <a:r>
              <a:rPr lang="es-ES" dirty="0">
                <a:latin typeface="Arial"/>
                <a:cs typeface="Arial"/>
              </a:rPr>
              <a:t>Lo fundamental para WEBER es comprender la influencia de los valores sobre la vida y las sociedades. Para Weber los valores son racionales, incluso más racionales que los intereses económicos.</a:t>
            </a:r>
            <a:endParaRPr dirty="0">
              <a:latin typeface="Arial"/>
              <a:cs typeface="Arial"/>
            </a:endParaRPr>
          </a:p>
        </p:txBody>
      </p:sp>
    </p:spTree>
    <p:extLst>
      <p:ext uri="{BB962C8B-B14F-4D97-AF65-F5344CB8AC3E}">
        <p14:creationId xmlns:p14="http://schemas.microsoft.com/office/powerpoint/2010/main" val="6563086"/>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 name="image1.png"/>
          <p:cNvPicPr/>
          <p:nvPr/>
        </p:nvPicPr>
        <p:blipFill>
          <a:blip r:embed="rId2"/>
          <a:stretch>
            <a:fillRect/>
          </a:stretch>
        </p:blipFill>
        <p:spPr>
          <a:xfrm>
            <a:off x="1" y="0"/>
            <a:ext cx="9144001" cy="1047750"/>
          </a:xfrm>
          <a:prstGeom prst="rect">
            <a:avLst/>
          </a:prstGeom>
          <a:ln w="12700">
            <a:miter lim="400000"/>
          </a:ln>
        </p:spPr>
      </p:pic>
      <p:sp>
        <p:nvSpPr>
          <p:cNvPr id="58" name="Shape 58"/>
          <p:cNvSpPr/>
          <p:nvPr/>
        </p:nvSpPr>
        <p:spPr>
          <a:xfrm>
            <a:off x="396092" y="1556791"/>
            <a:ext cx="7223163" cy="369332"/>
          </a:xfrm>
          <a:prstGeom prst="rect">
            <a:avLst/>
          </a:prstGeom>
          <a:ln>
            <a:solidFill>
              <a:srgbClr val="00B050"/>
            </a:solidFill>
          </a:ln>
          <a:extLst>
            <a:ext uri="{C572A759-6A51-4108-AA02-DFA0A04FC94B}">
              <ma14:wrappingTextBoxFlag xmlns:ma14="http://schemas.microsoft.com/office/mac/drawingml/2011/main" xmlns="" val="1"/>
            </a:ext>
          </a:extLst>
        </p:spPr>
        <p:txBody>
          <a:bodyPr wrap="square" lIns="0" tIns="0" rIns="0" bIns="0">
            <a:spAutoFit/>
          </a:bodyPr>
          <a:lstStyle>
            <a:lvl1pPr>
              <a:defRPr sz="2400">
                <a:latin typeface="Arial"/>
                <a:ea typeface="Arial"/>
                <a:cs typeface="Arial"/>
                <a:sym typeface="Arial"/>
              </a:defRPr>
            </a:lvl1pPr>
          </a:lstStyle>
          <a:p>
            <a:pPr lvl="0">
              <a:defRPr sz="1800"/>
            </a:pPr>
            <a:r>
              <a:rPr lang="es-ES_tradnl" sz="2400" dirty="0"/>
              <a:t>LA SOCIOLOGÍA DE LA ACCIÓN</a:t>
            </a:r>
            <a:endParaRPr sz="2400" dirty="0"/>
          </a:p>
        </p:txBody>
      </p:sp>
      <p:sp>
        <p:nvSpPr>
          <p:cNvPr id="59" name="Shape 59"/>
          <p:cNvSpPr/>
          <p:nvPr/>
        </p:nvSpPr>
        <p:spPr>
          <a:xfrm>
            <a:off x="395535" y="2492896"/>
            <a:ext cx="8136906" cy="2492990"/>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r>
              <a:rPr lang="es-ES" dirty="0">
                <a:latin typeface="Arial"/>
                <a:cs typeface="Arial"/>
              </a:rPr>
              <a:t>«La sociología interpretativa o comprensiva considera al individuo y su acción como su unidad básica. Como su átomo, si puedo permitirme emplear excepcionalmente esta discutible comparación. Desde esta perspectiva, el individuo constituye también el límite superior y es el único depositario de una conducta significativa</a:t>
            </a:r>
            <a:r>
              <a:rPr lang="mr-IN" dirty="0">
                <a:latin typeface="Arial"/>
                <a:cs typeface="Arial"/>
              </a:rPr>
              <a:t>…</a:t>
            </a:r>
            <a:r>
              <a:rPr lang="es-ES" dirty="0">
                <a:latin typeface="Arial"/>
                <a:cs typeface="Arial"/>
              </a:rPr>
              <a:t>».</a:t>
            </a:r>
          </a:p>
          <a:p>
            <a:endParaRPr lang="es-ES" dirty="0">
              <a:latin typeface="Arial"/>
              <a:cs typeface="Arial"/>
            </a:endParaRPr>
          </a:p>
          <a:p>
            <a:r>
              <a:rPr lang="es-ES" dirty="0">
                <a:latin typeface="Arial"/>
                <a:cs typeface="Arial"/>
              </a:rPr>
              <a:t>Lo cual nos lleva a dos conceptos:</a:t>
            </a:r>
          </a:p>
          <a:p>
            <a:endParaRPr lang="es-ES" dirty="0">
              <a:latin typeface="Arial"/>
              <a:cs typeface="Arial"/>
            </a:endParaRPr>
          </a:p>
          <a:p>
            <a:r>
              <a:rPr lang="es-ES" dirty="0">
                <a:latin typeface="Arial"/>
                <a:cs typeface="Arial"/>
              </a:rPr>
              <a:t>«actor socializado» y «acción instituida»</a:t>
            </a:r>
            <a:endParaRPr dirty="0">
              <a:latin typeface="Arial"/>
              <a:cs typeface="Arial"/>
            </a:endParaRPr>
          </a:p>
        </p:txBody>
      </p:sp>
    </p:spTree>
    <p:extLst>
      <p:ext uri="{BB962C8B-B14F-4D97-AF65-F5344CB8AC3E}">
        <p14:creationId xmlns:p14="http://schemas.microsoft.com/office/powerpoint/2010/main" val="2027846445"/>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 name="image1.png"/>
          <p:cNvPicPr/>
          <p:nvPr/>
        </p:nvPicPr>
        <p:blipFill>
          <a:blip r:embed="rId2"/>
          <a:stretch>
            <a:fillRect/>
          </a:stretch>
        </p:blipFill>
        <p:spPr>
          <a:xfrm>
            <a:off x="1" y="0"/>
            <a:ext cx="9144001" cy="1047750"/>
          </a:xfrm>
          <a:prstGeom prst="rect">
            <a:avLst/>
          </a:prstGeom>
          <a:ln w="12700">
            <a:miter lim="400000"/>
          </a:ln>
        </p:spPr>
      </p:pic>
      <p:sp>
        <p:nvSpPr>
          <p:cNvPr id="58" name="Shape 58"/>
          <p:cNvSpPr/>
          <p:nvPr/>
        </p:nvSpPr>
        <p:spPr>
          <a:xfrm>
            <a:off x="396092" y="1556791"/>
            <a:ext cx="7223163" cy="369332"/>
          </a:xfrm>
          <a:prstGeom prst="rect">
            <a:avLst/>
          </a:prstGeom>
          <a:ln>
            <a:solidFill>
              <a:srgbClr val="00B050"/>
            </a:solidFill>
          </a:ln>
          <a:extLst>
            <a:ext uri="{C572A759-6A51-4108-AA02-DFA0A04FC94B}">
              <ma14:wrappingTextBoxFlag xmlns:ma14="http://schemas.microsoft.com/office/mac/drawingml/2011/main" xmlns="" val="1"/>
            </a:ext>
          </a:extLst>
        </p:spPr>
        <p:txBody>
          <a:bodyPr wrap="square" lIns="0" tIns="0" rIns="0" bIns="0">
            <a:spAutoFit/>
          </a:bodyPr>
          <a:lstStyle>
            <a:lvl1pPr>
              <a:defRPr sz="2400">
                <a:latin typeface="Arial"/>
                <a:ea typeface="Arial"/>
                <a:cs typeface="Arial"/>
                <a:sym typeface="Arial"/>
              </a:defRPr>
            </a:lvl1pPr>
          </a:lstStyle>
          <a:p>
            <a:pPr lvl="0">
              <a:defRPr sz="1800"/>
            </a:pPr>
            <a:r>
              <a:rPr lang="es-ES_tradnl" sz="2400" dirty="0"/>
              <a:t>EL ACTOR SOCIALIZADO</a:t>
            </a:r>
            <a:endParaRPr sz="2400" dirty="0"/>
          </a:p>
        </p:txBody>
      </p:sp>
      <p:sp>
        <p:nvSpPr>
          <p:cNvPr id="59" name="Shape 59"/>
          <p:cNvSpPr/>
          <p:nvPr/>
        </p:nvSpPr>
        <p:spPr>
          <a:xfrm>
            <a:off x="395535" y="2492896"/>
            <a:ext cx="8136906" cy="2492990"/>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r>
              <a:rPr lang="es-ES" dirty="0">
                <a:latin typeface="Arial"/>
                <a:cs typeface="Arial"/>
              </a:rPr>
              <a:t>«Actor socializado» sugiere que el individuo forma parte de una</a:t>
            </a:r>
          </a:p>
          <a:p>
            <a:r>
              <a:rPr lang="es-ES" dirty="0">
                <a:latin typeface="Arial"/>
                <a:cs typeface="Arial"/>
              </a:rPr>
              <a:t>serie de redes de relaciones sociales, fuera de las cuales no puede ser</a:t>
            </a:r>
          </a:p>
          <a:p>
            <a:r>
              <a:rPr lang="es-ES" dirty="0">
                <a:latin typeface="Arial"/>
                <a:cs typeface="Arial"/>
              </a:rPr>
              <a:t>comprendido. </a:t>
            </a:r>
          </a:p>
          <a:p>
            <a:endParaRPr lang="es-ES" dirty="0">
              <a:latin typeface="Arial"/>
              <a:cs typeface="Arial"/>
            </a:endParaRPr>
          </a:p>
          <a:p>
            <a:r>
              <a:rPr lang="es-ES" dirty="0">
                <a:latin typeface="Arial"/>
                <a:cs typeface="Arial"/>
              </a:rPr>
              <a:t>El punto de vista del «actor socializado», es decir, la</a:t>
            </a:r>
          </a:p>
          <a:p>
            <a:r>
              <a:rPr lang="es-ES" dirty="0">
                <a:latin typeface="Arial"/>
                <a:cs typeface="Arial"/>
              </a:rPr>
              <a:t>comprensión </a:t>
            </a:r>
            <a:r>
              <a:rPr lang="es-ES" u="sng" dirty="0">
                <a:latin typeface="Arial"/>
                <a:cs typeface="Arial"/>
              </a:rPr>
              <a:t>que los propios actores tienen de su propia función </a:t>
            </a:r>
            <a:r>
              <a:rPr lang="es-ES" dirty="0">
                <a:latin typeface="Arial"/>
                <a:cs typeface="Arial"/>
              </a:rPr>
              <a:t>es</a:t>
            </a:r>
          </a:p>
          <a:p>
            <a:r>
              <a:rPr lang="es-ES" dirty="0">
                <a:latin typeface="Arial"/>
                <a:cs typeface="Arial"/>
              </a:rPr>
              <a:t>sociológicamente fundamental para Weber. </a:t>
            </a:r>
          </a:p>
          <a:p>
            <a:endParaRPr lang="es-ES" dirty="0">
              <a:latin typeface="Arial"/>
              <a:cs typeface="Arial"/>
            </a:endParaRPr>
          </a:p>
          <a:p>
            <a:r>
              <a:rPr lang="es-ES" dirty="0">
                <a:latin typeface="Arial"/>
                <a:cs typeface="Arial"/>
              </a:rPr>
              <a:t>Esos actores, organizados, son la base de toda acción social.</a:t>
            </a:r>
            <a:endParaRPr dirty="0">
              <a:latin typeface="Arial"/>
              <a:cs typeface="Arial"/>
            </a:endParaRPr>
          </a:p>
        </p:txBody>
      </p:sp>
    </p:spTree>
    <p:extLst>
      <p:ext uri="{BB962C8B-B14F-4D97-AF65-F5344CB8AC3E}">
        <p14:creationId xmlns:p14="http://schemas.microsoft.com/office/powerpoint/2010/main" val="2391909225"/>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 name="image1.png"/>
          <p:cNvPicPr/>
          <p:nvPr/>
        </p:nvPicPr>
        <p:blipFill>
          <a:blip r:embed="rId2"/>
          <a:stretch>
            <a:fillRect/>
          </a:stretch>
        </p:blipFill>
        <p:spPr>
          <a:xfrm>
            <a:off x="1" y="0"/>
            <a:ext cx="9144001" cy="1047750"/>
          </a:xfrm>
          <a:prstGeom prst="rect">
            <a:avLst/>
          </a:prstGeom>
          <a:ln w="12700">
            <a:miter lim="400000"/>
          </a:ln>
        </p:spPr>
      </p:pic>
      <p:sp>
        <p:nvSpPr>
          <p:cNvPr id="58" name="Shape 58"/>
          <p:cNvSpPr/>
          <p:nvPr/>
        </p:nvSpPr>
        <p:spPr>
          <a:xfrm>
            <a:off x="396092" y="1556791"/>
            <a:ext cx="7223163" cy="369332"/>
          </a:xfrm>
          <a:prstGeom prst="rect">
            <a:avLst/>
          </a:prstGeom>
          <a:ln>
            <a:solidFill>
              <a:srgbClr val="00B050"/>
            </a:solidFill>
          </a:ln>
          <a:extLst>
            <a:ext uri="{C572A759-6A51-4108-AA02-DFA0A04FC94B}">
              <ma14:wrappingTextBoxFlag xmlns:ma14="http://schemas.microsoft.com/office/mac/drawingml/2011/main" xmlns="" val="1"/>
            </a:ext>
          </a:extLst>
        </p:spPr>
        <p:txBody>
          <a:bodyPr wrap="square" lIns="0" tIns="0" rIns="0" bIns="0">
            <a:spAutoFit/>
          </a:bodyPr>
          <a:lstStyle>
            <a:lvl1pPr>
              <a:defRPr sz="2400">
                <a:latin typeface="Arial"/>
                <a:ea typeface="Arial"/>
                <a:cs typeface="Arial"/>
                <a:sym typeface="Arial"/>
              </a:defRPr>
            </a:lvl1pPr>
          </a:lstStyle>
          <a:p>
            <a:pPr lvl="0">
              <a:defRPr sz="1800"/>
            </a:pPr>
            <a:r>
              <a:rPr lang="es-ES_tradnl" sz="2400" dirty="0"/>
              <a:t>LA JERARQUIZACIÓN DE LOS ACTORES</a:t>
            </a:r>
            <a:endParaRPr sz="2400" dirty="0"/>
          </a:p>
        </p:txBody>
      </p:sp>
      <p:sp>
        <p:nvSpPr>
          <p:cNvPr id="59" name="Shape 59"/>
          <p:cNvSpPr/>
          <p:nvPr/>
        </p:nvSpPr>
        <p:spPr>
          <a:xfrm>
            <a:off x="377649" y="2188096"/>
            <a:ext cx="8136906" cy="4431984"/>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r>
              <a:rPr lang="es-ES" dirty="0">
                <a:latin typeface="Arial"/>
                <a:cs typeface="Arial"/>
              </a:rPr>
              <a:t>ANÁLISIS TRIDIMENSIONAL</a:t>
            </a:r>
          </a:p>
          <a:p>
            <a:endParaRPr lang="es-ES" dirty="0">
              <a:latin typeface="Arial"/>
              <a:cs typeface="Arial"/>
            </a:endParaRPr>
          </a:p>
          <a:p>
            <a:r>
              <a:rPr lang="es-ES" dirty="0">
                <a:latin typeface="Arial"/>
                <a:cs typeface="Arial"/>
              </a:rPr>
              <a:t>Clases sociales: Para Weber las clases son únicamente una de las</a:t>
            </a:r>
          </a:p>
          <a:p>
            <a:r>
              <a:rPr lang="es-ES" dirty="0">
                <a:latin typeface="Arial"/>
                <a:cs typeface="Arial"/>
              </a:rPr>
              <a:t>formas de la estratificación social, atendiendo a las condiciones de vida</a:t>
            </a:r>
          </a:p>
          <a:p>
            <a:r>
              <a:rPr lang="es-ES" dirty="0">
                <a:latin typeface="Arial"/>
                <a:cs typeface="Arial"/>
              </a:rPr>
              <a:t>material, y no constituyen un grupo consciente de su propia unidad más allá de</a:t>
            </a:r>
          </a:p>
          <a:p>
            <a:r>
              <a:rPr lang="es-ES" dirty="0">
                <a:latin typeface="Arial"/>
                <a:cs typeface="Arial"/>
              </a:rPr>
              <a:t>ciertas condiciones de vida.</a:t>
            </a:r>
          </a:p>
          <a:p>
            <a:endParaRPr lang="es-ES" dirty="0">
              <a:latin typeface="Arial"/>
              <a:cs typeface="Arial"/>
            </a:endParaRPr>
          </a:p>
          <a:p>
            <a:r>
              <a:rPr lang="es-ES" dirty="0">
                <a:latin typeface="Arial"/>
                <a:cs typeface="Arial"/>
              </a:rPr>
              <a:t>Grupos de estatus: Se distinguen por su modo de consumo y por sus</a:t>
            </a:r>
          </a:p>
          <a:p>
            <a:r>
              <a:rPr lang="es-ES" dirty="0">
                <a:latin typeface="Arial"/>
                <a:cs typeface="Arial"/>
              </a:rPr>
              <a:t>prácticas sociales diferenciadas que dependen a la vez de elementos objetivos</a:t>
            </a:r>
          </a:p>
          <a:p>
            <a:r>
              <a:rPr lang="es-ES" dirty="0">
                <a:latin typeface="Arial"/>
                <a:cs typeface="Arial"/>
              </a:rPr>
              <a:t>(nacimiento, profesión, nivel educativo) y de otros puramente subjetivos</a:t>
            </a:r>
          </a:p>
          <a:p>
            <a:r>
              <a:rPr lang="es-ES" dirty="0">
                <a:latin typeface="Arial"/>
                <a:cs typeface="Arial"/>
              </a:rPr>
              <a:t>(consideración, reputación...).</a:t>
            </a:r>
          </a:p>
          <a:p>
            <a:endParaRPr lang="es-ES" dirty="0">
              <a:latin typeface="Arial"/>
              <a:cs typeface="Arial"/>
            </a:endParaRPr>
          </a:p>
          <a:p>
            <a:r>
              <a:rPr lang="es-ES" dirty="0">
                <a:latin typeface="Arial"/>
                <a:cs typeface="Arial"/>
              </a:rPr>
              <a:t>Partidos políticos: Expresan y unifican en forma institucional</a:t>
            </a:r>
          </a:p>
          <a:p>
            <a:r>
              <a:rPr lang="es-ES" dirty="0">
                <a:latin typeface="Arial"/>
                <a:cs typeface="Arial"/>
              </a:rPr>
              <a:t>intereses económicos y estatus sociales comunes, aunque su creación puede</a:t>
            </a:r>
          </a:p>
          <a:p>
            <a:r>
              <a:rPr lang="es-ES" dirty="0">
                <a:latin typeface="Arial"/>
                <a:cs typeface="Arial"/>
              </a:rPr>
              <a:t>fundamentarse también en otros intereses (religiosos, éticos, etc...).</a:t>
            </a:r>
          </a:p>
          <a:p>
            <a:endParaRPr dirty="0">
              <a:latin typeface="Arial"/>
              <a:cs typeface="Arial"/>
            </a:endParaRPr>
          </a:p>
        </p:txBody>
      </p:sp>
    </p:spTree>
    <p:extLst>
      <p:ext uri="{BB962C8B-B14F-4D97-AF65-F5344CB8AC3E}">
        <p14:creationId xmlns:p14="http://schemas.microsoft.com/office/powerpoint/2010/main" val="4155403377"/>
      </p:ext>
    </p:extLst>
  </p:cSld>
  <p:clrMapOvr>
    <a:masterClrMapping/>
  </p:clrMapOvr>
  <p:transition spd="med"/>
</p:sld>
</file>

<file path=ppt/theme/theme1.xml><?xml version="1.0" encoding="utf-8"?>
<a:theme xmlns:a="http://schemas.openxmlformats.org/drawingml/2006/main" name="Default">
  <a:themeElements>
    <a:clrScheme name="Default">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Default">
      <a:majorFont>
        <a:latin typeface="Avenir Roman"/>
        <a:ea typeface="Avenir Roman"/>
        <a:cs typeface="Avenir Roman"/>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4F81BD"/>
          </a:solidFill>
          <a:prstDash val="solid"/>
          <a:bevel/>
        </a:ln>
        <a:effectLst>
          <a:outerShdw blurRad="38100" dist="23000" dir="5400000" rotWithShape="0">
            <a:srgbClr val="000000">
              <a:alpha val="35000"/>
            </a:srgbClr>
          </a:outerShdw>
        </a:effectLst>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4F81BD"/>
          </a:solidFill>
          <a:prstDash val="solid"/>
          <a:bevel/>
        </a:ln>
        <a:effectLst>
          <a:outerShdw blurRad="38100" dist="20000" dir="5400000" rotWithShape="0">
            <a:srgbClr val="000000">
              <a:alpha val="38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Default">
  <a:themeElements>
    <a:clrScheme name="Default">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Default">
      <a:majorFont>
        <a:latin typeface="Avenir Roman"/>
        <a:ea typeface="Avenir Roman"/>
        <a:cs typeface="Avenir Roman"/>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4F81BD"/>
          </a:solidFill>
          <a:prstDash val="solid"/>
          <a:bevel/>
        </a:ln>
        <a:effectLst>
          <a:outerShdw blurRad="38100" dist="23000" dir="5400000" rotWithShape="0">
            <a:srgbClr val="000000">
              <a:alpha val="35000"/>
            </a:srgbClr>
          </a:outerShdw>
        </a:effectLst>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4F81BD"/>
          </a:solidFill>
          <a:prstDash val="solid"/>
          <a:bevel/>
        </a:ln>
        <a:effectLst>
          <a:outerShdw blurRad="38100" dist="20000" dir="5400000" rotWithShape="0">
            <a:srgbClr val="000000">
              <a:alpha val="38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124</TotalTime>
  <Words>2746</Words>
  <Application>Microsoft Macintosh PowerPoint</Application>
  <PresentationFormat>Presentación en pantalla (4:3)</PresentationFormat>
  <Paragraphs>266</Paragraphs>
  <Slides>33</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33</vt:i4>
      </vt:variant>
    </vt:vector>
  </HeadingPairs>
  <TitlesOfParts>
    <vt:vector size="38" baseType="lpstr">
      <vt:lpstr>Arial</vt:lpstr>
      <vt:lpstr>Avenir Roman</vt:lpstr>
      <vt:lpstr>Calibri</vt:lpstr>
      <vt:lpstr>Sansation</vt:lpstr>
      <vt:lpstr>Default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Weber – Grandes postulados</vt:lpstr>
      <vt:lpstr>Weber – Grandes postulados</vt:lpstr>
      <vt:lpstr>Weber – Grandes postulados</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cp:lastModifiedBy>Dra. Juana E. Suárez Conejero</cp:lastModifiedBy>
  <cp:revision>45</cp:revision>
  <dcterms:modified xsi:type="dcterms:W3CDTF">2020-09-30T23:06:09Z</dcterms:modified>
</cp:coreProperties>
</file>