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1" r:id="rId1"/>
  </p:sldMasterIdLst>
  <p:sldIdLst>
    <p:sldId id="308" r:id="rId2"/>
    <p:sldId id="319" r:id="rId3"/>
    <p:sldId id="329" r:id="rId4"/>
    <p:sldId id="375" r:id="rId5"/>
    <p:sldId id="357" r:id="rId6"/>
    <p:sldId id="371" r:id="rId7"/>
    <p:sldId id="358" r:id="rId8"/>
    <p:sldId id="359" r:id="rId9"/>
    <p:sldId id="360" r:id="rId10"/>
    <p:sldId id="361" r:id="rId11"/>
    <p:sldId id="363" r:id="rId12"/>
    <p:sldId id="364" r:id="rId13"/>
    <p:sldId id="365" r:id="rId14"/>
    <p:sldId id="372" r:id="rId15"/>
    <p:sldId id="281" r:id="rId16"/>
    <p:sldId id="3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 autoAdjust="0"/>
    <p:restoredTop sz="94533" autoAdjust="0"/>
  </p:normalViewPr>
  <p:slideViewPr>
    <p:cSldViewPr snapToGrid="0" snapToObjects="1">
      <p:cViewPr varScale="1">
        <p:scale>
          <a:sx n="91" d="100"/>
          <a:sy n="91" d="100"/>
        </p:scale>
        <p:origin x="1704" y="1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encima d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imágenes con título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objetos, alternativ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a de título con 2 imáge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/>
              <a:t>Haga clic para modificar el estilo de subtítulo del patrón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s-ES_tradnl"/>
              <a:t>Arrastre la imagen al marcador de posición o haga clic en el icono para agregar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_tradnl"/>
              <a:t>Haga clic para modificar el estilo de texto del patrón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objetos, superior e inferio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s-ES_tradnl"/>
              <a:t>Clic para editar título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/>
              <a:t>Haga clic para modificar el estilo de texto del patrón</a:t>
            </a:r>
          </a:p>
          <a:p>
            <a:pPr lvl="1"/>
            <a:r>
              <a:rPr lang="es-ES_tradnl"/>
              <a:t>Segundo nivel</a:t>
            </a:r>
          </a:p>
          <a:p>
            <a:pPr lvl="2"/>
            <a:r>
              <a:rPr lang="es-ES_tradnl"/>
              <a:t>Tercer nivel</a:t>
            </a:r>
          </a:p>
          <a:p>
            <a:pPr lvl="3"/>
            <a:r>
              <a:rPr lang="es-ES_tradnl"/>
              <a:t>Cuarto nivel</a:t>
            </a:r>
          </a:p>
          <a:p>
            <a:pPr lvl="4"/>
            <a:r>
              <a:rPr lang="es-ES_tradnl"/>
              <a:t>Quinto nivel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B1A24CD3-204F-4468-8EE4-28A6668D006A}" type="datetimeFigureOut">
              <a:rPr lang="en-US" smtClean="0"/>
              <a:t>9/29/20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57AF16DE-A0D5-4438-950F-5B1E159C2C28}" type="slidenum">
              <a:rPr lang="en-US" smtClean="0"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43" r:id="rId2"/>
    <p:sldLayoutId id="2147483844" r:id="rId3"/>
    <p:sldLayoutId id="2147483845" r:id="rId4"/>
    <p:sldLayoutId id="2147483846" r:id="rId5"/>
    <p:sldLayoutId id="2147483847" r:id="rId6"/>
    <p:sldLayoutId id="2147483848" r:id="rId7"/>
    <p:sldLayoutId id="2147483849" r:id="rId8"/>
    <p:sldLayoutId id="2147483850" r:id="rId9"/>
    <p:sldLayoutId id="2147483851" r:id="rId10"/>
    <p:sldLayoutId id="2147483852" r:id="rId11"/>
    <p:sldLayoutId id="2147483853" r:id="rId12"/>
    <p:sldLayoutId id="2147483854" r:id="rId13"/>
    <p:sldLayoutId id="2147483855" r:id="rId14"/>
    <p:sldLayoutId id="2147483856" r:id="rId15"/>
    <p:sldLayoutId id="2147483857" r:id="rId16"/>
    <p:sldLayoutId id="2147483858" r:id="rId17"/>
    <p:sldLayoutId id="2147483859" r:id="rId18"/>
    <p:sldLayoutId id="2147483860" r:id="rId19"/>
    <p:sldLayoutId id="2147483861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46449" y="4659458"/>
            <a:ext cx="5551877" cy="933450"/>
          </a:xfrm>
        </p:spPr>
        <p:txBody>
          <a:bodyPr>
            <a:normAutofit/>
          </a:bodyPr>
          <a:lstStyle/>
          <a:p>
            <a:r>
              <a:rPr lang="es-ES" sz="2400" dirty="0"/>
              <a:t>La observación (comprobación)</a:t>
            </a:r>
            <a:br>
              <a:rPr lang="es-ES" sz="2400" dirty="0"/>
            </a:br>
            <a:r>
              <a:rPr lang="es-ES" sz="2400" dirty="0"/>
              <a:t>en la investigación social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3546449" y="5592908"/>
            <a:ext cx="4254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s-E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DRA. JUANA E. SUÁREZ CONEJERO</a:t>
            </a:r>
          </a:p>
        </p:txBody>
      </p:sp>
    </p:spTree>
    <p:extLst>
      <p:ext uri="{BB962C8B-B14F-4D97-AF65-F5344CB8AC3E}">
        <p14:creationId xmlns:p14="http://schemas.microsoft.com/office/powerpoint/2010/main" val="1823326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Muestreo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sz="2400" dirty="0"/>
              <a:t>OBSERVAR SOBRE QUÉ</a:t>
            </a:r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570539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474" y="363149"/>
            <a:ext cx="7556313" cy="1116106"/>
          </a:xfrm>
        </p:spPr>
        <p:txBody>
          <a:bodyPr/>
          <a:lstStyle/>
          <a:p>
            <a:r>
              <a:rPr lang="es-ES" dirty="0"/>
              <a:t>Las técnicas e instrumentos</a:t>
            </a:r>
            <a:br>
              <a:rPr lang="es-ES" dirty="0"/>
            </a:br>
            <a:r>
              <a:rPr lang="es-ES" dirty="0"/>
              <a:t>(obtención de información)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98474" y="1784198"/>
            <a:ext cx="8286725" cy="4882934"/>
          </a:xfrm>
        </p:spPr>
        <p:txBody>
          <a:bodyPr>
            <a:noAutofit/>
          </a:bodyPr>
          <a:lstStyle/>
          <a:p>
            <a:r>
              <a:rPr lang="es-ES" sz="2400" dirty="0"/>
              <a:t>OBSERVAR CÓMO</a:t>
            </a:r>
          </a:p>
          <a:p>
            <a:pPr marL="0" indent="0">
              <a:buNone/>
            </a:pPr>
            <a:r>
              <a:rPr lang="es-ES" dirty="0"/>
              <a:t>Encuesta</a:t>
            </a:r>
          </a:p>
          <a:p>
            <a:pPr marL="0" indent="0">
              <a:buNone/>
            </a:pPr>
            <a:r>
              <a:rPr lang="es-ES" dirty="0"/>
              <a:t>Entrevista</a:t>
            </a:r>
          </a:p>
          <a:p>
            <a:pPr marL="0" indent="0">
              <a:buNone/>
            </a:pPr>
            <a:r>
              <a:rPr lang="es-ES" dirty="0"/>
              <a:t>Guía de observación</a:t>
            </a:r>
          </a:p>
          <a:p>
            <a:pPr marL="0" indent="0">
              <a:buNone/>
            </a:pPr>
            <a:r>
              <a:rPr lang="es-ES" dirty="0"/>
              <a:t>Análisis documental </a:t>
            </a:r>
          </a:p>
          <a:p>
            <a:pPr marL="0" indent="0">
              <a:buNone/>
            </a:pPr>
            <a:r>
              <a:rPr lang="es-ES" dirty="0"/>
              <a:t>Experimento</a:t>
            </a:r>
          </a:p>
          <a:p>
            <a:pPr marL="0" indent="0">
              <a:buNone/>
            </a:pPr>
            <a:r>
              <a:rPr lang="es-ES" dirty="0"/>
              <a:t>Historia de vida / biografías</a:t>
            </a:r>
          </a:p>
          <a:p>
            <a:pPr marL="0" indent="0">
              <a:buNone/>
            </a:pPr>
            <a:r>
              <a:rPr lang="es-ES" dirty="0"/>
              <a:t>Estudios de caso</a:t>
            </a:r>
          </a:p>
          <a:p>
            <a:pPr marL="0" indent="0">
              <a:buNone/>
            </a:pPr>
            <a:r>
              <a:rPr lang="es-ES" dirty="0"/>
              <a:t>Y TODAS SUS VARIANTES </a:t>
            </a:r>
          </a:p>
        </p:txBody>
      </p:sp>
    </p:spTree>
    <p:extLst>
      <p:ext uri="{BB962C8B-B14F-4D97-AF65-F5344CB8AC3E}">
        <p14:creationId xmlns:p14="http://schemas.microsoft.com/office/powerpoint/2010/main" val="200163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616532" y="2463188"/>
            <a:ext cx="5638800" cy="1362075"/>
          </a:xfrm>
        </p:spPr>
        <p:txBody>
          <a:bodyPr>
            <a:normAutofit/>
          </a:bodyPr>
          <a:lstStyle/>
          <a:p>
            <a:r>
              <a:rPr lang="es-ES" sz="3600" dirty="0"/>
              <a:t>El análisis de la información</a:t>
            </a:r>
          </a:p>
        </p:txBody>
      </p:sp>
    </p:spTree>
    <p:extLst>
      <p:ext uri="{BB962C8B-B14F-4D97-AF65-F5344CB8AC3E}">
        <p14:creationId xmlns:p14="http://schemas.microsoft.com/office/powerpoint/2010/main" val="15737140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474" y="242969"/>
            <a:ext cx="7556313" cy="1116106"/>
          </a:xfrm>
        </p:spPr>
        <p:txBody>
          <a:bodyPr/>
          <a:lstStyle/>
          <a:p>
            <a:r>
              <a:rPr lang="es-ES" dirty="0"/>
              <a:t>Las técnicas e instrumentos</a:t>
            </a:r>
            <a:br>
              <a:rPr lang="es-ES" dirty="0"/>
            </a:br>
            <a:r>
              <a:rPr lang="es-ES" dirty="0"/>
              <a:t>(análisis de información)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7092" y="2105323"/>
            <a:ext cx="8697395" cy="47526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dirty="0"/>
              <a:t>MÉTODOS CUANTITATIVOS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/>
              <a:t>Estadística descriptiva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/>
              <a:t>Chi cuadrado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/>
              <a:t>Coeficientes de correlación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/>
              <a:t>Análisis categorial</a:t>
            </a:r>
          </a:p>
        </p:txBody>
      </p:sp>
    </p:spTree>
    <p:extLst>
      <p:ext uri="{BB962C8B-B14F-4D97-AF65-F5344CB8AC3E}">
        <p14:creationId xmlns:p14="http://schemas.microsoft.com/office/powerpoint/2010/main" val="2267744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98474" y="242969"/>
            <a:ext cx="7556313" cy="1116106"/>
          </a:xfrm>
        </p:spPr>
        <p:txBody>
          <a:bodyPr/>
          <a:lstStyle/>
          <a:p>
            <a:r>
              <a:rPr lang="es-ES" dirty="0"/>
              <a:t>Las técnicas e instrumentos</a:t>
            </a:r>
            <a:br>
              <a:rPr lang="es-ES" dirty="0"/>
            </a:br>
            <a:r>
              <a:rPr lang="es-ES" dirty="0"/>
              <a:t>(análisis de información)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7092" y="1824406"/>
            <a:ext cx="8697395" cy="4752677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0"/>
              </a:spcBef>
            </a:pPr>
            <a:r>
              <a:rPr lang="es-ES" sz="2400" dirty="0"/>
              <a:t>MÉTODOS CUALITATIVOS 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>
                <a:solidFill>
                  <a:schemeClr val="tx1"/>
                </a:solidFill>
              </a:rPr>
              <a:t>Método + / -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>
                <a:solidFill>
                  <a:schemeClr val="tx1"/>
                </a:solidFill>
              </a:rPr>
              <a:t>AFCM y </a:t>
            </a:r>
            <a:r>
              <a:rPr lang="es-ES" sz="2400" dirty="0" err="1">
                <a:solidFill>
                  <a:schemeClr val="tx1"/>
                </a:solidFill>
              </a:rPr>
              <a:t>clusters</a:t>
            </a:r>
            <a:endParaRPr lang="es-ES" sz="2400" dirty="0">
              <a:solidFill>
                <a:schemeClr val="tx1"/>
              </a:solidFill>
            </a:endParaRP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>
                <a:solidFill>
                  <a:schemeClr val="tx1"/>
                </a:solidFill>
              </a:rPr>
              <a:t>Regresión y Componentes principales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 err="1">
                <a:solidFill>
                  <a:schemeClr val="tx1"/>
                </a:solidFill>
              </a:rPr>
              <a:t>Análisi</a:t>
            </a:r>
            <a:r>
              <a:rPr lang="es-ES" sz="2400" dirty="0">
                <a:solidFill>
                  <a:schemeClr val="tx1"/>
                </a:solidFill>
              </a:rPr>
              <a:t> categorial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>
                <a:solidFill>
                  <a:schemeClr val="tx1"/>
                </a:solidFill>
              </a:rPr>
              <a:t>Filtros y relaciones semánticos: </a:t>
            </a:r>
            <a:r>
              <a:rPr lang="es-ES" sz="2400" dirty="0" err="1">
                <a:solidFill>
                  <a:schemeClr val="tx1"/>
                </a:solidFill>
              </a:rPr>
              <a:t>Gritti</a:t>
            </a:r>
            <a:r>
              <a:rPr lang="es-ES" sz="2400" dirty="0">
                <a:solidFill>
                  <a:schemeClr val="tx1"/>
                </a:solidFill>
              </a:rPr>
              <a:t> 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>
                <a:solidFill>
                  <a:schemeClr val="tx1"/>
                </a:solidFill>
              </a:rPr>
              <a:t>Análisis estratégico</a:t>
            </a:r>
          </a:p>
          <a:p>
            <a:pPr marL="0" indent="273050">
              <a:lnSpc>
                <a:spcPct val="150000"/>
              </a:lnSpc>
              <a:spcBef>
                <a:spcPts val="0"/>
              </a:spcBef>
              <a:buNone/>
            </a:pPr>
            <a:r>
              <a:rPr lang="es-ES" sz="2400" dirty="0">
                <a:solidFill>
                  <a:schemeClr val="tx1"/>
                </a:solidFill>
              </a:rPr>
              <a:t>Ideal tipo</a:t>
            </a:r>
          </a:p>
        </p:txBody>
      </p:sp>
    </p:spTree>
    <p:extLst>
      <p:ext uri="{BB962C8B-B14F-4D97-AF65-F5344CB8AC3E}">
        <p14:creationId xmlns:p14="http://schemas.microsoft.com/office/powerpoint/2010/main" val="25296138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85158" y="2389843"/>
            <a:ext cx="3589166" cy="30809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735373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546449" y="4659458"/>
            <a:ext cx="5551877" cy="933450"/>
          </a:xfrm>
        </p:spPr>
        <p:txBody>
          <a:bodyPr>
            <a:normAutofit/>
          </a:bodyPr>
          <a:lstStyle/>
          <a:p>
            <a:r>
              <a:rPr lang="es-ES" sz="3600" dirty="0"/>
              <a:t>Proceso de investigación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4575467" y="5495878"/>
            <a:ext cx="425466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s-ES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r>
              <a:rPr lang="es-ES" b="1" dirty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DRA. JUANA E. SUÁREZ CONEJERO</a:t>
            </a:r>
          </a:p>
        </p:txBody>
      </p:sp>
    </p:spTree>
    <p:extLst>
      <p:ext uri="{BB962C8B-B14F-4D97-AF65-F5344CB8AC3E}">
        <p14:creationId xmlns:p14="http://schemas.microsoft.com/office/powerpoint/2010/main" val="1416897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447256" y="704002"/>
            <a:ext cx="6667886" cy="1143000"/>
          </a:xfrm>
        </p:spPr>
        <p:txBody>
          <a:bodyPr/>
          <a:lstStyle/>
          <a:p>
            <a:r>
              <a:rPr lang="es-ES" sz="3000" dirty="0"/>
              <a:t>Los 3 actos epistemológicos de la investigación</a:t>
            </a:r>
          </a:p>
        </p:txBody>
      </p:sp>
      <p:sp>
        <p:nvSpPr>
          <p:cNvPr id="4" name="Rectángulo 3"/>
          <p:cNvSpPr/>
          <p:nvPr/>
        </p:nvSpPr>
        <p:spPr>
          <a:xfrm>
            <a:off x="743108" y="2406829"/>
            <a:ext cx="7907028" cy="24929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_tradnl" sz="2400" dirty="0"/>
              <a:t>Ruptura</a:t>
            </a:r>
          </a:p>
          <a:p>
            <a:endParaRPr lang="es-ES_tradnl" sz="2400" dirty="0"/>
          </a:p>
          <a:p>
            <a:r>
              <a:rPr lang="es-ES_tradnl" sz="2400" dirty="0"/>
              <a:t>Estructuración</a:t>
            </a:r>
          </a:p>
          <a:p>
            <a:endParaRPr lang="es-ES_tradnl" sz="2400" dirty="0"/>
          </a:p>
          <a:p>
            <a:r>
              <a:rPr lang="es-ES_tradnl" sz="2400" dirty="0"/>
              <a:t>Observación / Comprobación</a:t>
            </a:r>
            <a:endParaRPr lang="es-MX" sz="2400" dirty="0"/>
          </a:p>
          <a:p>
            <a:r>
              <a:rPr lang="es-ES" dirty="0"/>
              <a:t> </a:t>
            </a:r>
            <a:endParaRPr lang="es-MX" dirty="0"/>
          </a:p>
          <a:p>
            <a:r>
              <a:rPr lang="es-ES" dirty="0"/>
              <a:t> 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336583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ángulo 4"/>
          <p:cNvSpPr/>
          <p:nvPr/>
        </p:nvSpPr>
        <p:spPr>
          <a:xfrm>
            <a:off x="551097" y="3102775"/>
            <a:ext cx="790702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_tradnl" sz="2400" dirty="0"/>
          </a:p>
          <a:p>
            <a:r>
              <a:rPr lang="es-ES_tradnl" sz="2400" dirty="0"/>
              <a:t>Observación / Comprobación</a:t>
            </a:r>
            <a:endParaRPr lang="es-MX" sz="2400" dirty="0"/>
          </a:p>
          <a:p>
            <a:r>
              <a:rPr lang="es-ES" dirty="0"/>
              <a:t> </a:t>
            </a:r>
            <a:endParaRPr lang="es-MX" dirty="0"/>
          </a:p>
          <a:p>
            <a:r>
              <a:rPr lang="es-ES" dirty="0"/>
              <a:t> </a:t>
            </a:r>
            <a:endParaRPr lang="es-MX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59884" y="2118543"/>
            <a:ext cx="3810000" cy="4394200"/>
          </a:xfrm>
          <a:prstGeom prst="rect">
            <a:avLst/>
          </a:prstGeom>
        </p:spPr>
      </p:pic>
      <p:sp>
        <p:nvSpPr>
          <p:cNvPr id="8" name="Título 1"/>
          <p:cNvSpPr>
            <a:spLocks noGrp="1"/>
          </p:cNvSpPr>
          <p:nvPr>
            <p:ph type="title"/>
          </p:nvPr>
        </p:nvSpPr>
        <p:spPr>
          <a:xfrm>
            <a:off x="447256" y="704002"/>
            <a:ext cx="6667886" cy="1143000"/>
          </a:xfrm>
        </p:spPr>
        <p:txBody>
          <a:bodyPr/>
          <a:lstStyle/>
          <a:p>
            <a:r>
              <a:rPr lang="es-ES" sz="3000" dirty="0"/>
              <a:t>Los 3 actos epistemológicos de la investigación</a:t>
            </a:r>
          </a:p>
        </p:txBody>
      </p:sp>
    </p:spTree>
    <p:extLst>
      <p:ext uri="{BB962C8B-B14F-4D97-AF65-F5344CB8AC3E}">
        <p14:creationId xmlns:p14="http://schemas.microsoft.com/office/powerpoint/2010/main" val="1550361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Marcador de contenido 2"/>
          <p:cNvSpPr>
            <a:spLocks noGrp="1"/>
          </p:cNvSpPr>
          <p:nvPr>
            <p:ph idx="1"/>
          </p:nvPr>
        </p:nvSpPr>
        <p:spPr>
          <a:xfrm>
            <a:off x="457200" y="2426373"/>
            <a:ext cx="8229600" cy="4876800"/>
          </a:xfrm>
        </p:spPr>
        <p:txBody>
          <a:bodyPr>
            <a:normAutofit/>
          </a:bodyPr>
          <a:lstStyle/>
          <a:p>
            <a:r>
              <a:rPr lang="es-ES" sz="2400" dirty="0"/>
              <a:t>LAS ETAPAS DE LA INVESTIGACIÓN</a:t>
            </a:r>
          </a:p>
          <a:p>
            <a:pPr marL="0" indent="0">
              <a:buNone/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149175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Etapas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047000" y="556598"/>
            <a:ext cx="4842577" cy="5020576"/>
          </a:xfrm>
        </p:spPr>
        <p:txBody>
          <a:bodyPr>
            <a:noAutofit/>
          </a:bodyPr>
          <a:lstStyle/>
          <a:p>
            <a:r>
              <a:rPr lang="es-ES" sz="2400" dirty="0"/>
              <a:t>Pregunta</a:t>
            </a:r>
          </a:p>
          <a:p>
            <a:r>
              <a:rPr lang="es-ES" sz="2400" dirty="0"/>
              <a:t>Exploración </a:t>
            </a:r>
          </a:p>
          <a:p>
            <a:r>
              <a:rPr lang="es-ES" sz="2400" dirty="0"/>
              <a:t>Problemática</a:t>
            </a:r>
          </a:p>
          <a:p>
            <a:r>
              <a:rPr lang="es-ES" sz="2400" dirty="0"/>
              <a:t>Modelo de análisis </a:t>
            </a:r>
          </a:p>
          <a:p>
            <a:pPr marL="0" indent="0">
              <a:buNone/>
            </a:pPr>
            <a:endParaRPr lang="es-ES" sz="2400" dirty="0"/>
          </a:p>
          <a:p>
            <a:r>
              <a:rPr lang="es-ES" sz="2400" dirty="0"/>
              <a:t>OBSERVACIÓN (QUÉ SOBRE QUÉ Y CÓMO)</a:t>
            </a:r>
          </a:p>
          <a:p>
            <a:r>
              <a:rPr lang="es-ES" sz="2400" dirty="0"/>
              <a:t>ANÁLISIS DE LA INFORMACIÓN</a:t>
            </a:r>
          </a:p>
          <a:p>
            <a:r>
              <a:rPr lang="es-ES" sz="2400" dirty="0"/>
              <a:t>CONCLUSIONES</a:t>
            </a:r>
          </a:p>
        </p:txBody>
      </p:sp>
    </p:spTree>
    <p:extLst>
      <p:ext uri="{BB962C8B-B14F-4D97-AF65-F5344CB8AC3E}">
        <p14:creationId xmlns:p14="http://schemas.microsoft.com/office/powerpoint/2010/main" val="16659591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1"/>
          <p:cNvSpPr>
            <a:spLocks noGrp="1"/>
          </p:cNvSpPr>
          <p:nvPr>
            <p:ph type="title"/>
          </p:nvPr>
        </p:nvSpPr>
        <p:spPr>
          <a:xfrm>
            <a:off x="238498" y="912742"/>
            <a:ext cx="6508377" cy="1143000"/>
          </a:xfrm>
        </p:spPr>
        <p:txBody>
          <a:bodyPr/>
          <a:lstStyle/>
          <a:p>
            <a:r>
              <a:rPr lang="es-ES" sz="3000" dirty="0"/>
              <a:t>Las hipótesis en la investigación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294" y="2957094"/>
            <a:ext cx="2193628" cy="2289003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80610" y="3107000"/>
            <a:ext cx="2133600" cy="203200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00381" y="3426919"/>
            <a:ext cx="2506741" cy="18191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4925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29550" y="2463189"/>
            <a:ext cx="5638800" cy="1362075"/>
          </a:xfrm>
        </p:spPr>
        <p:txBody>
          <a:bodyPr>
            <a:normAutofit/>
          </a:bodyPr>
          <a:lstStyle/>
          <a:p>
            <a:r>
              <a:rPr lang="es-ES" sz="3600" dirty="0"/>
              <a:t>La observación</a:t>
            </a:r>
          </a:p>
        </p:txBody>
      </p:sp>
    </p:spTree>
    <p:extLst>
      <p:ext uri="{BB962C8B-B14F-4D97-AF65-F5344CB8AC3E}">
        <p14:creationId xmlns:p14="http://schemas.microsoft.com/office/powerpoint/2010/main" val="3830724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observación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410075" y="1627827"/>
            <a:ext cx="3657600" cy="1965960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dirty="0"/>
              <a:t>Observar sobre qué</a:t>
            </a:r>
          </a:p>
          <a:p>
            <a:endParaRPr lang="es-ES" sz="2400" dirty="0"/>
          </a:p>
          <a:p>
            <a:pPr marL="0" indent="0">
              <a:buNone/>
            </a:pPr>
            <a:r>
              <a:rPr lang="es-ES" sz="2400" dirty="0"/>
              <a:t>MUESTREO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15"/>
          </p:nvPr>
        </p:nvSpPr>
        <p:spPr>
          <a:xfrm>
            <a:off x="498474" y="1627827"/>
            <a:ext cx="3657600" cy="1965960"/>
          </a:xfrm>
          <a:solidFill>
            <a:schemeClr val="accent2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r>
              <a:rPr lang="es-ES" sz="2400" dirty="0"/>
              <a:t>Observar qué</a:t>
            </a:r>
          </a:p>
          <a:p>
            <a:endParaRPr lang="es-ES" sz="2400" dirty="0"/>
          </a:p>
          <a:p>
            <a:pPr marL="0" indent="0">
              <a:buNone/>
            </a:pPr>
            <a:r>
              <a:rPr lang="es-ES" sz="2400" dirty="0"/>
              <a:t>OPERACIONALIZACIÓN</a:t>
            </a:r>
          </a:p>
        </p:txBody>
      </p:sp>
      <p:sp>
        <p:nvSpPr>
          <p:cNvPr id="5" name="Marcador de contenido 4"/>
          <p:cNvSpPr>
            <a:spLocks noGrp="1"/>
          </p:cNvSpPr>
          <p:nvPr>
            <p:ph sz="half" idx="16"/>
          </p:nvPr>
        </p:nvSpPr>
        <p:spPr>
          <a:xfrm>
            <a:off x="2283296" y="4169664"/>
            <a:ext cx="4632559" cy="196596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es-ES" sz="2400" dirty="0"/>
              <a:t>Observar cómo</a:t>
            </a:r>
          </a:p>
          <a:p>
            <a:endParaRPr lang="es-ES" sz="2400" dirty="0"/>
          </a:p>
          <a:p>
            <a:pPr marL="0" indent="0">
              <a:buNone/>
            </a:pPr>
            <a:r>
              <a:rPr lang="es-ES" sz="2400" dirty="0"/>
              <a:t>INSTRUMENTOS Y TÉCNICAS</a:t>
            </a:r>
          </a:p>
        </p:txBody>
      </p:sp>
    </p:spTree>
    <p:extLst>
      <p:ext uri="{BB962C8B-B14F-4D97-AF65-F5344CB8AC3E}">
        <p14:creationId xmlns:p14="http://schemas.microsoft.com/office/powerpoint/2010/main" val="18263135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/>
              <a:t>La operacionalización 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400" dirty="0"/>
              <a:t>OBSERVAR QUÉ</a:t>
            </a:r>
          </a:p>
          <a:p>
            <a:endParaRPr lang="es-ES" sz="2400" dirty="0"/>
          </a:p>
          <a:p>
            <a:pPr marL="0" indent="0">
              <a:buNone/>
            </a:pPr>
            <a:r>
              <a:rPr lang="es-ES" sz="2400" dirty="0" err="1"/>
              <a:t>Operacionalizar</a:t>
            </a:r>
            <a:r>
              <a:rPr lang="es-ES" sz="2400" dirty="0"/>
              <a:t> el modelo de análisis</a:t>
            </a:r>
          </a:p>
          <a:p>
            <a:pPr marL="0" indent="0">
              <a:buNone/>
            </a:pPr>
            <a:endParaRPr lang="es-ES" sz="2400" dirty="0"/>
          </a:p>
          <a:p>
            <a:pPr marL="0" indent="0">
              <a:buNone/>
            </a:pPr>
            <a:r>
              <a:rPr lang="es-ES" sz="2400" dirty="0"/>
              <a:t>Dimensiones, variables, indicadores</a:t>
            </a:r>
          </a:p>
        </p:txBody>
      </p:sp>
    </p:spTree>
    <p:extLst>
      <p:ext uri="{BB962C8B-B14F-4D97-AF65-F5344CB8AC3E}">
        <p14:creationId xmlns:p14="http://schemas.microsoft.com/office/powerpoint/2010/main" val="2054501586"/>
      </p:ext>
    </p:extLst>
  </p:cSld>
  <p:clrMapOvr>
    <a:masterClrMapping/>
  </p:clrMapOvr>
</p:sld>
</file>

<file path=ppt/theme/theme1.xml><?xml version="1.0" encoding="utf-8"?>
<a:theme xmlns:a="http://schemas.openxmlformats.org/drawingml/2006/main" name="Tema1">
  <a:themeElements>
    <a:clrScheme name="Cuadrícula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entaja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2681</TotalTime>
  <Words>210</Words>
  <Application>Microsoft Macintosh PowerPoint</Application>
  <PresentationFormat>Presentación en pantalla (4:3)</PresentationFormat>
  <Paragraphs>75</Paragraphs>
  <Slides>16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19" baseType="lpstr">
      <vt:lpstr>Arial</vt:lpstr>
      <vt:lpstr>Wingdings</vt:lpstr>
      <vt:lpstr>Tema1</vt:lpstr>
      <vt:lpstr>La observación (comprobación) en la investigación social</vt:lpstr>
      <vt:lpstr>Los 3 actos epistemológicos de la investigación</vt:lpstr>
      <vt:lpstr>Los 3 actos epistemológicos de la investigación</vt:lpstr>
      <vt:lpstr>Presentación de PowerPoint</vt:lpstr>
      <vt:lpstr>Etapas</vt:lpstr>
      <vt:lpstr>Las hipótesis en la investigación</vt:lpstr>
      <vt:lpstr>La observación</vt:lpstr>
      <vt:lpstr>La observación</vt:lpstr>
      <vt:lpstr>La operacionalización </vt:lpstr>
      <vt:lpstr>Muestreo</vt:lpstr>
      <vt:lpstr>Las técnicas e instrumentos (obtención de información)</vt:lpstr>
      <vt:lpstr>El análisis de la información</vt:lpstr>
      <vt:lpstr>Las técnicas e instrumentos (análisis de información)</vt:lpstr>
      <vt:lpstr>Las técnicas e instrumentos (análisis de información)</vt:lpstr>
      <vt:lpstr>Presentación de PowerPoint</vt:lpstr>
      <vt:lpstr>Proceso de investigación</vt:lpstr>
    </vt:vector>
  </TitlesOfParts>
  <Company>Grupo Avance Educativo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Dra. Juana E. Suárez Conejero</dc:creator>
  <cp:lastModifiedBy>Dra. Juana E. Suárez Conejero</cp:lastModifiedBy>
  <cp:revision>105</cp:revision>
  <dcterms:created xsi:type="dcterms:W3CDTF">2014-10-17T14:55:24Z</dcterms:created>
  <dcterms:modified xsi:type="dcterms:W3CDTF">2020-09-29T18:21:07Z</dcterms:modified>
</cp:coreProperties>
</file>