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6" r:id="rId3"/>
    <p:sldId id="287" r:id="rId4"/>
    <p:sldId id="288" r:id="rId5"/>
    <p:sldId id="289" r:id="rId6"/>
    <p:sldId id="290" r:id="rId7"/>
    <p:sldId id="318" r:id="rId8"/>
    <p:sldId id="292" r:id="rId9"/>
    <p:sldId id="293" r:id="rId10"/>
    <p:sldId id="338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  <p:sldId id="309" r:id="rId27"/>
    <p:sldId id="310" r:id="rId28"/>
    <p:sldId id="311" r:id="rId29"/>
    <p:sldId id="312" r:id="rId30"/>
    <p:sldId id="313" r:id="rId31"/>
    <p:sldId id="314" r:id="rId32"/>
    <p:sldId id="315" r:id="rId33"/>
    <p:sldId id="317" r:id="rId34"/>
    <p:sldId id="323" r:id="rId35"/>
    <p:sldId id="324" r:id="rId36"/>
    <p:sldId id="325" r:id="rId37"/>
    <p:sldId id="326" r:id="rId38"/>
    <p:sldId id="319" r:id="rId39"/>
    <p:sldId id="320" r:id="rId40"/>
    <p:sldId id="321" r:id="rId41"/>
    <p:sldId id="322" r:id="rId42"/>
    <p:sldId id="327" r:id="rId43"/>
    <p:sldId id="328" r:id="rId44"/>
    <p:sldId id="329" r:id="rId45"/>
    <p:sldId id="330" r:id="rId46"/>
    <p:sldId id="331" r:id="rId47"/>
    <p:sldId id="332" r:id="rId48"/>
    <p:sldId id="333" r:id="rId49"/>
    <p:sldId id="334" r:id="rId50"/>
    <p:sldId id="335" r:id="rId51"/>
    <p:sldId id="336" r:id="rId52"/>
    <p:sldId id="337" r:id="rId53"/>
    <p:sldId id="339" r:id="rId54"/>
    <p:sldId id="281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92"/>
    <p:restoredTop sz="94709"/>
  </p:normalViewPr>
  <p:slideViewPr>
    <p:cSldViewPr snapToGrid="0" snapToObjects="1">
      <p:cViewPr varScale="1">
        <p:scale>
          <a:sx n="92" d="100"/>
          <a:sy n="92" d="100"/>
        </p:scale>
        <p:origin x="1416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ágenes con título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objetos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2 imáge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_tradnl"/>
              <a:t>Haga clic para modificar el estilo de texto del patrón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9/16/20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754582" y="4624668"/>
            <a:ext cx="5084618" cy="933450"/>
          </a:xfrm>
        </p:spPr>
        <p:txBody>
          <a:bodyPr>
            <a:normAutofit fontScale="90000"/>
          </a:bodyPr>
          <a:lstStyle/>
          <a:p>
            <a:r>
              <a:rPr lang="es-ES" dirty="0" err="1"/>
              <a:t>Serge</a:t>
            </a:r>
            <a:r>
              <a:rPr lang="es-ES" dirty="0"/>
              <a:t> </a:t>
            </a:r>
            <a:r>
              <a:rPr lang="es-ES" dirty="0" err="1"/>
              <a:t>Moscovici</a:t>
            </a:r>
            <a:r>
              <a:rPr lang="es-ES" dirty="0"/>
              <a:t> y Denise </a:t>
            </a:r>
            <a:r>
              <a:rPr lang="es-ES" dirty="0" err="1"/>
              <a:t>Jodelet</a:t>
            </a:r>
            <a:endParaRPr lang="es-ES" dirty="0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0351FAB6-165F-194C-898A-B2DECE5E81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sz="2000" dirty="0"/>
              <a:t>Dra. Juana E. Suárez Conejero</a:t>
            </a:r>
          </a:p>
        </p:txBody>
      </p:sp>
    </p:spTree>
    <p:extLst>
      <p:ext uri="{BB962C8B-B14F-4D97-AF65-F5344CB8AC3E}">
        <p14:creationId xmlns:p14="http://schemas.microsoft.com/office/powerpoint/2010/main" val="2971912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600200"/>
            <a:ext cx="737090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Es significativo que </a:t>
            </a:r>
            <a:r>
              <a:rPr lang="es-ES" sz="2400" dirty="0" err="1"/>
              <a:t>Moscovici</a:t>
            </a:r>
            <a:r>
              <a:rPr lang="es-ES" sz="2400" dirty="0"/>
              <a:t> se negó todo el tiempo a dar una definición operacional de representaciones sociales.</a:t>
            </a:r>
          </a:p>
          <a:p>
            <a:endParaRPr lang="es-ES" sz="2400" dirty="0"/>
          </a:p>
          <a:p>
            <a:r>
              <a:rPr lang="es-ES" sz="2400" dirty="0"/>
              <a:t>Esta negativa se debe a que para él esto iría contra el desarrollo de la teoría.</a:t>
            </a:r>
          </a:p>
          <a:p>
            <a:endParaRPr lang="es-ES" sz="2400" dirty="0"/>
          </a:p>
          <a:p>
            <a:r>
              <a:rPr lang="es-ES" sz="2400" dirty="0"/>
              <a:t>Para él, las representaciones sociales eran un constructo social que desbordaba cualquier intento de conceptualización operacional.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554883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3" y="1475509"/>
            <a:ext cx="7556313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Las representaciones sociales forman parte del campo simbólico, del universo cultural de los grupos sociales.</a:t>
            </a:r>
          </a:p>
          <a:p>
            <a:endParaRPr lang="es-ES" sz="2400" dirty="0"/>
          </a:p>
          <a:p>
            <a:r>
              <a:rPr lang="es-ES" sz="2400" dirty="0"/>
              <a:t>Son códigos, símbolos comunes al grupo.</a:t>
            </a:r>
          </a:p>
          <a:p>
            <a:endParaRPr lang="es-ES" sz="2400" dirty="0"/>
          </a:p>
          <a:p>
            <a:r>
              <a:rPr lang="es-MX" sz="2400" dirty="0"/>
              <a:t>Observar una representación social es</a:t>
            </a:r>
          </a:p>
          <a:p>
            <a:r>
              <a:rPr lang="es-MX" sz="2400" dirty="0"/>
              <a:t>observar el proceso de definición y regulación de un grupo social. También es observar el proceso mediante el cual un grupo social se diferencia de otros grupos sociales.</a:t>
            </a:r>
          </a:p>
          <a:p>
            <a:endParaRPr lang="es-MX" sz="2400" dirty="0"/>
          </a:p>
          <a:p>
            <a:r>
              <a:rPr lang="es-MX" sz="2400" dirty="0"/>
              <a:t>UNEN Y DIFERENCIAN</a:t>
            </a:r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476486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3" y="1918854"/>
            <a:ext cx="755631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Características</a:t>
            </a:r>
          </a:p>
          <a:p>
            <a:endParaRPr lang="es-ES" sz="2400" dirty="0"/>
          </a:p>
          <a:p>
            <a:r>
              <a:rPr lang="es-MX" sz="2400" dirty="0"/>
              <a:t>Las representaciones sociales siempre se refieren a un objeto.</a:t>
            </a:r>
          </a:p>
          <a:p>
            <a:endParaRPr lang="es-MX" sz="2400" dirty="0"/>
          </a:p>
          <a:p>
            <a:r>
              <a:rPr lang="es-MX" sz="2400" dirty="0"/>
              <a:t>Tienen la propiedad de intercambiar lo material por una abstracción, y la percepción por un concepto.</a:t>
            </a:r>
          </a:p>
          <a:p>
            <a:endParaRPr lang="es-MX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788092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3" y="1918854"/>
            <a:ext cx="7556313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Características</a:t>
            </a:r>
          </a:p>
          <a:p>
            <a:endParaRPr lang="es-ES" sz="2400" dirty="0"/>
          </a:p>
          <a:p>
            <a:r>
              <a:rPr lang="es-MX" sz="2400" dirty="0"/>
              <a:t>Una representación social es una imagen, que se enriquece con elementos simbólicos que le brindan un sentido y un significado a los actores individuales y colectivos. </a:t>
            </a:r>
          </a:p>
          <a:p>
            <a:endParaRPr lang="es-MX" sz="2400" dirty="0"/>
          </a:p>
          <a:p>
            <a:r>
              <a:rPr lang="es-MX" sz="2400" dirty="0"/>
              <a:t>La transformación en imágenes permite la simplificación del objeto, haciéndolo más accesible al grupo.</a:t>
            </a:r>
          </a:p>
          <a:p>
            <a:endParaRPr lang="es-MX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137240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461654"/>
            <a:ext cx="8479272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Características</a:t>
            </a:r>
          </a:p>
          <a:p>
            <a:endParaRPr lang="es-ES" sz="2400" dirty="0"/>
          </a:p>
          <a:p>
            <a:r>
              <a:rPr lang="es-MX" sz="2400" dirty="0"/>
              <a:t>Una representación social no es una copia interiorizada, sino una elaboración colectiva de la realidad.</a:t>
            </a:r>
          </a:p>
          <a:p>
            <a:endParaRPr lang="es-MX" sz="2400" dirty="0"/>
          </a:p>
          <a:p>
            <a:r>
              <a:rPr lang="es-MX" sz="2400" dirty="0"/>
              <a:t>Esto implica que no sean inmutables, y que siempre haya una parte de actividad de construcción y de reconstrucción en el acto de la representación.</a:t>
            </a:r>
          </a:p>
          <a:p>
            <a:endParaRPr lang="es-MX" sz="2400" dirty="0"/>
          </a:p>
          <a:p>
            <a:r>
              <a:rPr lang="es-MX" sz="2400" dirty="0"/>
              <a:t>Los actores sociales no somos consumidores pasivos de representaciones, sino que las fabricamos, las transformamos, las reconstruimos.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041337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3" y="1918854"/>
            <a:ext cx="755631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Características</a:t>
            </a:r>
          </a:p>
          <a:p>
            <a:endParaRPr lang="es-ES" sz="2400" dirty="0"/>
          </a:p>
          <a:p>
            <a:r>
              <a:rPr lang="es-MX" sz="2400" dirty="0"/>
              <a:t>Las representaciones se trasmiten a las generaciones</a:t>
            </a:r>
          </a:p>
          <a:p>
            <a:r>
              <a:rPr lang="es-MX" sz="2400" dirty="0"/>
              <a:t>sucesivas a través de los procesos de socialización. 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151552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3" y="1918854"/>
            <a:ext cx="7556313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Características</a:t>
            </a:r>
          </a:p>
          <a:p>
            <a:endParaRPr lang="es-ES" sz="2400" dirty="0"/>
          </a:p>
          <a:p>
            <a:r>
              <a:rPr lang="es-MX" sz="2400" dirty="0"/>
              <a:t>Tienen un carácter social porque son elaboradas y compartidas por un grupo, con la finalidad de clasificar un objeto social y explicar sus</a:t>
            </a:r>
          </a:p>
          <a:p>
            <a:r>
              <a:rPr lang="es-MX" sz="2400" dirty="0"/>
              <a:t>características, para incorporarlo a su realidad cotidiana.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8264256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3" y="1918854"/>
            <a:ext cx="7556313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Características</a:t>
            </a:r>
          </a:p>
          <a:p>
            <a:endParaRPr lang="es-ES" sz="2400" dirty="0"/>
          </a:p>
          <a:p>
            <a:r>
              <a:rPr lang="es-MX" sz="2400" dirty="0"/>
              <a:t>Las representaciones sociales no son procesos cognitivos individuales que actúan sobre objetos sociales.</a:t>
            </a:r>
          </a:p>
          <a:p>
            <a:endParaRPr lang="es-MX" sz="2400" dirty="0"/>
          </a:p>
          <a:p>
            <a:r>
              <a:rPr lang="es-MX" sz="2400" dirty="0"/>
              <a:t>Por el contrario, son procesos cognitivos colectivos que generan una herramienta de comprensión y</a:t>
            </a:r>
          </a:p>
          <a:p>
            <a:r>
              <a:rPr lang="es-MX" sz="2400" dirty="0"/>
              <a:t>apropiación de la realidad material y social para el grupo social.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2355287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3" y="1918854"/>
            <a:ext cx="7556313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Características</a:t>
            </a:r>
          </a:p>
          <a:p>
            <a:endParaRPr lang="es-ES" sz="2400" dirty="0"/>
          </a:p>
          <a:p>
            <a:r>
              <a:rPr lang="es-MX" sz="2400" dirty="0"/>
              <a:t>Las representaciones sociales son una forma de</a:t>
            </a:r>
          </a:p>
          <a:p>
            <a:r>
              <a:rPr lang="es-MX" sz="2400" dirty="0"/>
              <a:t>pensamiento natural, que tiene sus raíces en el sentido común. </a:t>
            </a:r>
          </a:p>
          <a:p>
            <a:endParaRPr lang="es-MX" sz="2400" dirty="0"/>
          </a:p>
          <a:p>
            <a:r>
              <a:rPr lang="es-MX" sz="2400" dirty="0"/>
              <a:t>A partir de conversaciones entre los miembros de la colectividad y la divulgación en los medios de comunicación, estas representaciones se convierten en verdades colectivas, aceptadas por el sentido común.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2289353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3" y="1918854"/>
            <a:ext cx="7556313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Características</a:t>
            </a:r>
          </a:p>
          <a:p>
            <a:endParaRPr lang="es-ES" sz="2400" dirty="0"/>
          </a:p>
          <a:p>
            <a:r>
              <a:rPr lang="es-MX" sz="2400" dirty="0"/>
              <a:t>Las representaciones sociales tienen una dimensión afectiva.</a:t>
            </a:r>
          </a:p>
          <a:p>
            <a:endParaRPr lang="es-MX" sz="2400" dirty="0"/>
          </a:p>
          <a:p>
            <a:r>
              <a:rPr lang="es-MX" sz="2400" dirty="0"/>
              <a:t>Son estructuras que interpretan, seleccionan, vinculan e interrelacionan la información.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920140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600200"/>
            <a:ext cx="737090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err="1"/>
              <a:t>Serge</a:t>
            </a:r>
            <a:r>
              <a:rPr lang="es-ES" sz="2400" dirty="0"/>
              <a:t> </a:t>
            </a:r>
            <a:r>
              <a:rPr lang="es-ES" sz="2400" dirty="0" err="1"/>
              <a:t>Moscovici</a:t>
            </a:r>
            <a:endParaRPr lang="es-ES" sz="2400" dirty="0"/>
          </a:p>
          <a:p>
            <a:endParaRPr lang="es-ES" sz="2400" dirty="0"/>
          </a:p>
          <a:p>
            <a:r>
              <a:rPr lang="es-ES" sz="2400" dirty="0"/>
              <a:t>Denise </a:t>
            </a:r>
            <a:r>
              <a:rPr lang="es-ES" sz="2400" dirty="0" err="1"/>
              <a:t>Jodelet</a:t>
            </a:r>
            <a:endParaRPr lang="es-ES" sz="2400" dirty="0"/>
          </a:p>
          <a:p>
            <a:endParaRPr lang="es-ES" sz="2400" dirty="0"/>
          </a:p>
          <a:p>
            <a:r>
              <a:rPr lang="es-ES" sz="2400" dirty="0"/>
              <a:t>Jean Claude </a:t>
            </a:r>
            <a:r>
              <a:rPr lang="es-ES" sz="2400" dirty="0" err="1"/>
              <a:t>Abric</a:t>
            </a:r>
            <a:endParaRPr lang="es-ES" sz="2400" dirty="0"/>
          </a:p>
          <a:p>
            <a:endParaRPr lang="es-ES" sz="2400" dirty="0"/>
          </a:p>
          <a:p>
            <a:r>
              <a:rPr lang="es-ES" sz="2400" dirty="0"/>
              <a:t>María Auxiliadora </a:t>
            </a:r>
            <a:r>
              <a:rPr lang="es-ES" sz="2400" dirty="0" err="1"/>
              <a:t>Banchs</a:t>
            </a:r>
            <a:r>
              <a:rPr lang="es-ES" sz="2400" dirty="0"/>
              <a:t> </a:t>
            </a:r>
          </a:p>
          <a:p>
            <a:endParaRPr lang="es-ES" sz="2400" dirty="0"/>
          </a:p>
          <a:p>
            <a:r>
              <a:rPr lang="es-ES" sz="2400" dirty="0"/>
              <a:t>Parten del concepto de representaciones colectivas de Durkheim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561022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3" y="1918854"/>
            <a:ext cx="755631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Características</a:t>
            </a:r>
          </a:p>
          <a:p>
            <a:endParaRPr lang="es-ES" sz="2400" dirty="0"/>
          </a:p>
          <a:p>
            <a:r>
              <a:rPr lang="es-MX" sz="2400" dirty="0"/>
              <a:t>Las representaciones sociales tienen una función práctica, que es la de de servir como guía para el comportamiento en las interacciones de la vida cotidiana. 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2233771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3" y="1918854"/>
            <a:ext cx="755631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Elementos constituyentes:</a:t>
            </a:r>
          </a:p>
          <a:p>
            <a:endParaRPr lang="es-ES" sz="2400" dirty="0"/>
          </a:p>
          <a:p>
            <a:r>
              <a:rPr lang="es-MX" sz="2400" dirty="0"/>
              <a:t>Contenido</a:t>
            </a:r>
          </a:p>
          <a:p>
            <a:endParaRPr lang="es-MX" sz="2400" dirty="0"/>
          </a:p>
          <a:p>
            <a:r>
              <a:rPr lang="es-MX" sz="2400" dirty="0"/>
              <a:t>Objeto</a:t>
            </a:r>
          </a:p>
          <a:p>
            <a:endParaRPr lang="es-MX" sz="2400" dirty="0"/>
          </a:p>
          <a:p>
            <a:r>
              <a:rPr lang="es-MX" sz="2400" dirty="0"/>
              <a:t>Sujeto</a:t>
            </a:r>
          </a:p>
          <a:p>
            <a:endParaRPr lang="es-MX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4623468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3" y="1918854"/>
            <a:ext cx="755631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Elemento constituyente:</a:t>
            </a:r>
          </a:p>
          <a:p>
            <a:endParaRPr lang="es-ES" sz="2400" dirty="0"/>
          </a:p>
          <a:p>
            <a:r>
              <a:rPr lang="es-MX" sz="2400" dirty="0"/>
              <a:t>Contenido</a:t>
            </a:r>
          </a:p>
          <a:p>
            <a:endParaRPr lang="es-MX" sz="2400" dirty="0"/>
          </a:p>
          <a:p>
            <a:r>
              <a:rPr lang="es-MX" sz="2400" dirty="0"/>
              <a:t>Informaciones, nociones y conocimientos referentes a un objeto social. </a:t>
            </a:r>
          </a:p>
          <a:p>
            <a:endParaRPr lang="es-MX" sz="2400" dirty="0"/>
          </a:p>
          <a:p>
            <a:r>
              <a:rPr lang="es-MX" sz="2400" dirty="0"/>
              <a:t>Ejemplo: flaco - gordo</a:t>
            </a:r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190220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3" y="1918854"/>
            <a:ext cx="7556313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r>
              <a:rPr lang="es-MX" sz="2400" dirty="0"/>
              <a:t>Este contenido está asociado a imágenes (dimensión figurativa). Angelina Jolie.</a:t>
            </a:r>
          </a:p>
          <a:p>
            <a:endParaRPr lang="es-MX" sz="2400" dirty="0"/>
          </a:p>
          <a:p>
            <a:r>
              <a:rPr lang="es-MX" sz="2400" dirty="0"/>
              <a:t>Este contenido tiene significados donde el lenguaje juega un papel fundamental (dimensión simbólica). Saludable, enfermo.</a:t>
            </a:r>
          </a:p>
          <a:p>
            <a:endParaRPr lang="es-MX" sz="2400" dirty="0"/>
          </a:p>
          <a:p>
            <a:r>
              <a:rPr lang="es-MX" sz="2400" dirty="0"/>
              <a:t>Este contenido está asociado a valoraciones (dimensión afectiva). Es bueno ser flaco.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1434189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3" y="1918854"/>
            <a:ext cx="755631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r>
              <a:rPr lang="es-MX" sz="2400" dirty="0"/>
              <a:t>Los sistemas ideológicos y culturales, las representaciones sociales previas, y las condiciones sociales, económicas e históricas, además de</a:t>
            </a:r>
          </a:p>
          <a:p>
            <a:r>
              <a:rPr lang="es-MX" sz="2400" dirty="0"/>
              <a:t>los hechos actuales, constituyen las bases de los contenidos de las representaciones</a:t>
            </a:r>
          </a:p>
          <a:p>
            <a:r>
              <a:rPr lang="es-MX" sz="2400" dirty="0"/>
              <a:t>sociales que son construidas por los grupos.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7753188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212272"/>
            <a:ext cx="7883526" cy="9694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Elemento constituyente:</a:t>
            </a:r>
            <a:endParaRPr lang="es-MX" sz="2400" dirty="0"/>
          </a:p>
          <a:p>
            <a:endParaRPr lang="es-MX" sz="2400" dirty="0"/>
          </a:p>
          <a:p>
            <a:r>
              <a:rPr lang="es-MX" sz="2400" dirty="0"/>
              <a:t>Objeto</a:t>
            </a:r>
          </a:p>
          <a:p>
            <a:endParaRPr lang="es-MX" sz="2400" dirty="0"/>
          </a:p>
          <a:p>
            <a:r>
              <a:rPr lang="es-MX" sz="2400" dirty="0"/>
              <a:t>El contenido tiene que ver con un objeto social, que se constituye en el elemento central de las representaciones. </a:t>
            </a:r>
          </a:p>
          <a:p>
            <a:endParaRPr lang="es-MX" sz="2400" dirty="0"/>
          </a:p>
          <a:p>
            <a:r>
              <a:rPr lang="es-MX" sz="2400" dirty="0"/>
              <a:t>Las representaciones sociales siempre van dirigidas hacia algo, son una vertebración de significados y</a:t>
            </a:r>
          </a:p>
          <a:p>
            <a:r>
              <a:rPr lang="es-MX" sz="2400" dirty="0"/>
              <a:t>teorías del sentido común con relación a una situación, un hecho, un personaje, un lugar, un concepto, etc.</a:t>
            </a:r>
          </a:p>
          <a:p>
            <a:endParaRPr lang="es-MX" sz="2400" dirty="0"/>
          </a:p>
          <a:p>
            <a:r>
              <a:rPr lang="es-MX" sz="2400" dirty="0"/>
              <a:t>La salud.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4663626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212272"/>
            <a:ext cx="7883526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Elemento constituyente:</a:t>
            </a:r>
            <a:endParaRPr lang="es-MX" sz="2400" dirty="0"/>
          </a:p>
          <a:p>
            <a:endParaRPr lang="es-MX" sz="2400" dirty="0"/>
          </a:p>
          <a:p>
            <a:r>
              <a:rPr lang="es-MX" sz="2400" dirty="0"/>
              <a:t>Sujeto</a:t>
            </a:r>
          </a:p>
          <a:p>
            <a:endParaRPr lang="es-MX" sz="2400" dirty="0"/>
          </a:p>
          <a:p>
            <a:r>
              <a:rPr lang="es-MX" sz="2400" dirty="0"/>
              <a:t>La representación social es siempre de un sujeto social con relación a otro sujeto social. </a:t>
            </a:r>
          </a:p>
          <a:p>
            <a:endParaRPr lang="es-MX" sz="2400" dirty="0"/>
          </a:p>
          <a:p>
            <a:r>
              <a:rPr lang="es-MX" sz="2400" dirty="0"/>
              <a:t>Un grupo, es el que percibe el objeto social y elabora sobre el mismo los contenidos.</a:t>
            </a:r>
          </a:p>
          <a:p>
            <a:endParaRPr lang="es-MX" sz="2400" dirty="0"/>
          </a:p>
          <a:p>
            <a:r>
              <a:rPr lang="es-MX" sz="2400" dirty="0"/>
              <a:t>Clase dominante en su distinción.</a:t>
            </a:r>
          </a:p>
          <a:p>
            <a:endParaRPr lang="es-MX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5877694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212272"/>
            <a:ext cx="7883526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Función: </a:t>
            </a:r>
            <a:r>
              <a:rPr lang="es-MX" sz="2400" dirty="0"/>
              <a:t>Integrar lo nuevo</a:t>
            </a:r>
          </a:p>
          <a:p>
            <a:endParaRPr lang="es-MX" sz="2400" dirty="0"/>
          </a:p>
          <a:p>
            <a:r>
              <a:rPr lang="es-MX" sz="2400" dirty="0"/>
              <a:t>Las representaciones sociales posibilitan que un grupo integre nuevos elementos a sus conocimientos anteriores. Convierten en conocido lo desconocido. </a:t>
            </a:r>
          </a:p>
          <a:p>
            <a:endParaRPr lang="es-MX" sz="2400" dirty="0"/>
          </a:p>
          <a:p>
            <a:r>
              <a:rPr lang="es-MX" sz="2400" dirty="0"/>
              <a:t>Cuando un grupo entra en contacto con algo nuevo, este algo nuevo debe relacionarse con las representaciones preexistentes, debe compararse con categoríasy conceptos conocidos, lo que posibilita la adaptación y transformación progresiva del sentido comun.</a:t>
            </a:r>
          </a:p>
          <a:p>
            <a:endParaRPr lang="es-MX" sz="2400" dirty="0"/>
          </a:p>
          <a:p>
            <a:r>
              <a:rPr lang="es-MX" sz="2400" dirty="0"/>
              <a:t>Covid</a:t>
            </a:r>
          </a:p>
          <a:p>
            <a:endParaRPr lang="es-MX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1398784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Función: </a:t>
            </a:r>
            <a:r>
              <a:rPr lang="es-MX" sz="2400" dirty="0"/>
              <a:t>Interpretar la realidad</a:t>
            </a:r>
          </a:p>
          <a:p>
            <a:endParaRPr lang="es-MX" sz="2400" dirty="0"/>
          </a:p>
          <a:p>
            <a:r>
              <a:rPr lang="es-MX" sz="2400" dirty="0"/>
              <a:t>Reconocen a los objetos sociales a partir del significado social atribuido por el grupo. Forman un marco de referencia que clasifica y evalua objetos, sujetos, relaciones, acontecimientos, situaciones, etc., a partir de categorías simples. </a:t>
            </a:r>
          </a:p>
          <a:p>
            <a:endParaRPr lang="es-MX" sz="2400" dirty="0"/>
          </a:p>
          <a:p>
            <a:r>
              <a:rPr lang="es-MX" sz="2400" dirty="0"/>
              <a:t>Las representaciones sociales sirven para interpretar la realidad de un grupo o cultura, que comparten el mismo universo semántico. Son fundamentales las palabras que utilizamos para la comprensión del mundo y de nosotros mismos. Estas son productos sociales, históricos y culturalmente definidos. </a:t>
            </a:r>
          </a:p>
          <a:p>
            <a:endParaRPr lang="es-MX" sz="2400" dirty="0"/>
          </a:p>
          <a:p>
            <a:r>
              <a:rPr lang="es-MX" sz="2400" dirty="0"/>
              <a:t>Verbo To be        </a:t>
            </a:r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2300785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Función: </a:t>
            </a:r>
            <a:r>
              <a:rPr lang="es-MX" sz="2400" dirty="0"/>
              <a:t>Construir la realidad</a:t>
            </a:r>
          </a:p>
          <a:p>
            <a:endParaRPr lang="es-MX" sz="2400" dirty="0"/>
          </a:p>
          <a:p>
            <a:r>
              <a:rPr lang="es-MX" sz="2400" dirty="0"/>
              <a:t>No somos consumidores pasivos de representaciones sociales  previamente elaboradas.</a:t>
            </a:r>
          </a:p>
          <a:p>
            <a:endParaRPr lang="es-MX" sz="2400" dirty="0"/>
          </a:p>
          <a:p>
            <a:r>
              <a:rPr lang="es-MX" sz="2400" dirty="0"/>
              <a:t>Las representaciones sociales se construyen y se modifican en el proceso de interacción social y así construyen la propia realidad interpretada. 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677243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600200"/>
            <a:ext cx="7370908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Recordemos a Durkheim:</a:t>
            </a:r>
          </a:p>
          <a:p>
            <a:endParaRPr lang="es-ES" sz="2400" dirty="0"/>
          </a:p>
          <a:p>
            <a:r>
              <a:rPr lang="es-MX" sz="2400" dirty="0"/>
              <a:t>“… la sociedad censura y ridiculiza a quienes juzgan sobre la base de principios distintos (sean éstos lógicos, morales o estéticos) a los que ella impone. Pero, al mismo tiempo que constriñe, provee a los sujetos del lenguaje y los principios a través de los cuales se expresa; los valores que la sociedad impone se presentan como deseables a los individuos. La sociedad es buena y caritativa al mismo tiempo que imperativa</a:t>
            </a:r>
            <a:r>
              <a:rPr lang="es-ES" sz="2400" dirty="0"/>
              <a:t>.”</a:t>
            </a:r>
          </a:p>
          <a:p>
            <a:endParaRPr lang="es-ES" sz="2400" dirty="0"/>
          </a:p>
          <a:p>
            <a:r>
              <a:rPr lang="es-MX" sz="2400" dirty="0"/>
              <a:t>Texto: Sociología y filosofía</a:t>
            </a:r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6979426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Función: </a:t>
            </a:r>
            <a:r>
              <a:rPr lang="es-MX" sz="2400" dirty="0"/>
              <a:t>Transformar la realidad</a:t>
            </a:r>
          </a:p>
          <a:p>
            <a:endParaRPr lang="es-MX" sz="2400" dirty="0"/>
          </a:p>
          <a:p>
            <a:endParaRPr lang="es-MX" sz="2400" dirty="0"/>
          </a:p>
          <a:p>
            <a:r>
              <a:rPr lang="es-MX" sz="2400" dirty="0"/>
              <a:t>Las representaciones sociales orientan las conductas y las interacciones, por lo que transforman la realidad objetivada, construyendo nuevos escenarios y nuevos objetos sociales.</a:t>
            </a:r>
          </a:p>
          <a:p>
            <a:endParaRPr lang="es-MX" sz="2400" dirty="0"/>
          </a:p>
          <a:p>
            <a:r>
              <a:rPr lang="es-MX" sz="2400" dirty="0"/>
              <a:t>Al ser un vehículo para la interpretación activa de la realidad, la propia realidad es transformada.</a:t>
            </a:r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5453583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Función: </a:t>
            </a:r>
            <a:r>
              <a:rPr lang="es-MX" sz="2400" dirty="0"/>
              <a:t>Orientar las conductas</a:t>
            </a:r>
          </a:p>
          <a:p>
            <a:endParaRPr lang="es-MX" sz="2400" dirty="0"/>
          </a:p>
          <a:p>
            <a:r>
              <a:rPr lang="es-MX" sz="2400" dirty="0"/>
              <a:t>Las representaciones sociales son  un marco de</a:t>
            </a:r>
          </a:p>
          <a:p>
            <a:r>
              <a:rPr lang="es-MX" sz="2400" dirty="0"/>
              <a:t>referencia para las conductas de los sujetos.  La toma de decisiones está directamente relacionada con la representación construida por las personasy los grupos sobre un objeto o situación social.</a:t>
            </a:r>
          </a:p>
          <a:p>
            <a:endParaRPr lang="es-MX" sz="2400" dirty="0"/>
          </a:p>
          <a:p>
            <a:r>
              <a:rPr lang="es-MX" sz="2400" dirty="0"/>
              <a:t>La interacción entre actores, aunque parezca espontánea y neutral, no lo es. Las representaciones sociales permiten que los sujetos sociales comprendamos situaciones, anticipemos acontecimientos, preparemos la interacción y le demos un sentido a los comportamiento. </a:t>
            </a:r>
          </a:p>
          <a:p>
            <a:endParaRPr lang="es-MX" sz="2400" dirty="0"/>
          </a:p>
          <a:p>
            <a:r>
              <a:rPr lang="es-MX" sz="2400" dirty="0"/>
              <a:t>Aplauso.</a:t>
            </a:r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0349876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Función: </a:t>
            </a:r>
            <a:r>
              <a:rPr lang="es-MX" sz="2400" dirty="0"/>
              <a:t>Conformar identidades personales y grupales.</a:t>
            </a:r>
          </a:p>
          <a:p>
            <a:endParaRPr lang="es-MX" sz="2400" dirty="0"/>
          </a:p>
          <a:p>
            <a:r>
              <a:rPr lang="es-MX" sz="2400" dirty="0"/>
              <a:t>Las representaciones sociales construyen las relaciones de pertenencia a un grupo, facilitando la diferenciación con los</a:t>
            </a:r>
          </a:p>
          <a:p>
            <a:r>
              <a:rPr lang="es-MX" sz="2400" dirty="0"/>
              <a:t>demás. </a:t>
            </a:r>
          </a:p>
          <a:p>
            <a:endParaRPr lang="es-MX" sz="2400" dirty="0"/>
          </a:p>
          <a:p>
            <a:r>
              <a:rPr lang="es-MX" sz="2400" dirty="0"/>
              <a:t>La comparación intergrupal es un proceso fundamental en la construcción de las identidades sociales y personales, en el que están implicadas las representaciones sociales construidas sobre el propio grupo de pertenencia y otros grupos de referencia. </a:t>
            </a:r>
          </a:p>
          <a:p>
            <a:endParaRPr lang="es-MX" sz="2400" dirty="0"/>
          </a:p>
          <a:p>
            <a:r>
              <a:rPr lang="es-MX" sz="2400" dirty="0"/>
              <a:t>Fresas no fresas.</a:t>
            </a:r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2507996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 y los estereotipos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1946562"/>
            <a:ext cx="876992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Una de las formas más frecuentes de representación social son los estereotipos grupales, que son definidos como una imagen mental, como prototipos, como modelos.</a:t>
            </a:r>
          </a:p>
          <a:p>
            <a:endParaRPr lang="es-ES" sz="2400" dirty="0"/>
          </a:p>
          <a:p>
            <a:endParaRPr lang="es-ES" sz="2400" dirty="0"/>
          </a:p>
          <a:p>
            <a:r>
              <a:rPr lang="es-ES" sz="2400" dirty="0"/>
              <a:t>Ejemplo: El “vago” en el capitalismo.</a:t>
            </a:r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2899494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¿Por qué emergen las representaciones sociales?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2777835"/>
            <a:ext cx="876992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Causalidad (comprender lo complejo)</a:t>
            </a:r>
          </a:p>
          <a:p>
            <a:endParaRPr lang="es-ES" sz="2400" dirty="0"/>
          </a:p>
          <a:p>
            <a:r>
              <a:rPr lang="es-ES" sz="2400" dirty="0"/>
              <a:t>Justificación (justificar acciones cometidas hacia otros grupos)</a:t>
            </a:r>
          </a:p>
          <a:p>
            <a:endParaRPr lang="es-ES" sz="2400" dirty="0"/>
          </a:p>
          <a:p>
            <a:r>
              <a:rPr lang="es-ES" sz="2400" dirty="0"/>
              <a:t>Diferenciación social (diferenciar a un grupo de otros)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2893868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¿Cuáles son las condiciones para que emerjan las representaciones sociales?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2366434"/>
            <a:ext cx="7966653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Condición 1: Dispersión de la información.</a:t>
            </a:r>
          </a:p>
          <a:p>
            <a:endParaRPr lang="es-ES" sz="2400" dirty="0"/>
          </a:p>
          <a:p>
            <a:r>
              <a:rPr lang="es-ES" sz="2400" dirty="0" err="1"/>
              <a:t>Moscovici</a:t>
            </a:r>
            <a:r>
              <a:rPr lang="es-ES" sz="2400" dirty="0"/>
              <a:t> afirma que los datos de que disponen la mayor parte de las personas para responder a una pregunta, para formarse una idea a propósito de un objeto preciso, </a:t>
            </a:r>
          </a:p>
          <a:p>
            <a:r>
              <a:rPr lang="es-ES" sz="2400" dirty="0"/>
              <a:t>son generalmente insuficientes o superabundantes.</a:t>
            </a:r>
          </a:p>
          <a:p>
            <a:endParaRPr lang="es-ES" sz="2400" dirty="0"/>
          </a:p>
          <a:p>
            <a:r>
              <a:rPr lang="es-ES" sz="2400" dirty="0"/>
              <a:t>Nunca se posee toda la información necesaria o existente acerca de un objeto social que resulte relevante, por lo cual debe dispersarse socialmente para que pueda emerger una representación social.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7362743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¿Cuáles son las condiciones para que emerjan las representaciones sociales?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2366434"/>
            <a:ext cx="7966653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Condición 2: Focalización.</a:t>
            </a:r>
          </a:p>
          <a:p>
            <a:endParaRPr lang="es-ES" sz="2400" dirty="0"/>
          </a:p>
          <a:p>
            <a:r>
              <a:rPr lang="es-ES" sz="2400" dirty="0"/>
              <a:t>La dispersión de la información no es suficiente para que emerja una representación social.</a:t>
            </a:r>
          </a:p>
          <a:p>
            <a:endParaRPr lang="es-ES" sz="2400" dirty="0"/>
          </a:p>
          <a:p>
            <a:r>
              <a:rPr lang="es-ES" sz="2400" dirty="0"/>
              <a:t>También es necesario que esta información tenga determinado atractivo social ante los intereses particulares que se mueven en los grupos sociales. 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7917940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¿Cuáles son las condiciones para que emerjan las representaciones sociales?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2366434"/>
            <a:ext cx="7966653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Condición 3: Presión a la inferencia.</a:t>
            </a:r>
          </a:p>
          <a:p>
            <a:endParaRPr lang="es-ES" sz="2400" dirty="0"/>
          </a:p>
          <a:p>
            <a:r>
              <a:rPr lang="es-ES" sz="2400" dirty="0"/>
              <a:t>Las dos condiciones anteriores son necesarias, pero no suficientes.</a:t>
            </a:r>
          </a:p>
          <a:p>
            <a:endParaRPr lang="es-ES" sz="2400" dirty="0"/>
          </a:p>
          <a:p>
            <a:r>
              <a:rPr lang="es-ES" sz="2400" dirty="0"/>
              <a:t>Para que emerja una representación social, además, tiene que existir en el grupo social la obligación </a:t>
            </a:r>
          </a:p>
          <a:p>
            <a:r>
              <a:rPr lang="es-ES" sz="2400" dirty="0"/>
              <a:t>de emitir opiniones, sacar conclusiones o fijar posiciones respecto a temas controversiales, considerados de actualidad en los círculos sociales de pertenencia.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6710312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¿Cómo se forman las representaciones sociales?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1946562"/>
            <a:ext cx="876992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Primer momento:</a:t>
            </a:r>
          </a:p>
          <a:p>
            <a:endParaRPr lang="es-ES" sz="2400" dirty="0"/>
          </a:p>
          <a:p>
            <a:r>
              <a:rPr lang="es-ES" sz="2400" dirty="0"/>
              <a:t>Se privilegian, seleccionan y retienen algunos hechos relevantes del discurso ideológico. </a:t>
            </a:r>
          </a:p>
          <a:p>
            <a:pPr marL="457200" indent="-457200">
              <a:buAutoNum type="arabicParenR"/>
            </a:pPr>
            <a:endParaRPr lang="es-ES" sz="2400" dirty="0"/>
          </a:p>
          <a:p>
            <a:r>
              <a:rPr lang="es-ES" sz="2400" dirty="0"/>
              <a:t>Es decir, se descontextualizan algunas partes o rasgos del discurso. </a:t>
            </a:r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5625894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¿Cómo se forman las representaciones sociales?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1946562"/>
            <a:ext cx="876992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Segundo momento:</a:t>
            </a:r>
          </a:p>
          <a:p>
            <a:endParaRPr lang="es-ES" sz="2400" dirty="0"/>
          </a:p>
          <a:p>
            <a:r>
              <a:rPr lang="es-ES" sz="2400" dirty="0"/>
              <a:t>2) Se descomponen estos rasgos en categorías simples, naturalizando y objetivando los conceptos del discurso ideológico.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013738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600200"/>
            <a:ext cx="7370908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A partir de los postulados de Durkheim, diferentes científicos sociales estudian el tema de las representaciones sociales. Se abre una escuela.</a:t>
            </a:r>
          </a:p>
          <a:p>
            <a:endParaRPr lang="es-ES" sz="2400" dirty="0"/>
          </a:p>
          <a:p>
            <a:r>
              <a:rPr lang="es-ES" sz="2400" dirty="0"/>
              <a:t>Existen múltiples definiciones. Unas se basan en lo estructural, otras en la función de las representaciones, otras en sus rasgos o características.</a:t>
            </a:r>
          </a:p>
          <a:p>
            <a:endParaRPr lang="es-ES" sz="2400" dirty="0"/>
          </a:p>
          <a:p>
            <a:r>
              <a:rPr lang="es-ES" sz="2400" dirty="0"/>
              <a:t>Uno de los autores que trabaja con más profundidad el tema es </a:t>
            </a:r>
            <a:r>
              <a:rPr lang="es-ES" sz="2400" dirty="0" err="1"/>
              <a:t>Serge</a:t>
            </a:r>
            <a:r>
              <a:rPr lang="es-ES" sz="2400" dirty="0"/>
              <a:t> </a:t>
            </a:r>
            <a:r>
              <a:rPr lang="es-ES" sz="2400" dirty="0" err="1"/>
              <a:t>Moscovici</a:t>
            </a:r>
            <a:r>
              <a:rPr lang="es-ES" sz="2400" dirty="0"/>
              <a:t> y también su discípula Denise </a:t>
            </a:r>
            <a:r>
              <a:rPr lang="es-ES" sz="2400" dirty="0" err="1"/>
              <a:t>Jodelet</a:t>
            </a:r>
            <a:r>
              <a:rPr lang="es-ES" sz="2400" dirty="0"/>
              <a:t>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78040756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¿Cómo se forman las representaciones sociales?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1946562"/>
            <a:ext cx="876992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Tercer momento:</a:t>
            </a:r>
          </a:p>
          <a:p>
            <a:endParaRPr lang="es-ES" sz="2400" dirty="0"/>
          </a:p>
          <a:p>
            <a:r>
              <a:rPr lang="es-ES" sz="2400" dirty="0"/>
              <a:t>Se construye un `mini-modelo’ o una teoría implícita,</a:t>
            </a:r>
          </a:p>
          <a:p>
            <a:r>
              <a:rPr lang="es-ES" sz="2400" dirty="0"/>
              <a:t>explicativa y evaluativa del entorno, a partir del </a:t>
            </a:r>
          </a:p>
          <a:p>
            <a:r>
              <a:rPr lang="es-ES" sz="2400" dirty="0"/>
              <a:t>discurso ideológico. 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2710211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¿Cómo se forman las representaciones sociales?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1946562"/>
            <a:ext cx="876992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Cuarto momento:</a:t>
            </a:r>
          </a:p>
          <a:p>
            <a:endParaRPr lang="es-ES" sz="2400" dirty="0"/>
          </a:p>
          <a:p>
            <a:r>
              <a:rPr lang="es-ES" sz="2400" dirty="0"/>
              <a:t>Se reconstruye y se reproduce la realidad, otorgándole un sentido de guía para la vida social, las conductas, y la resolución de los problemas y conflictos. 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12323131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Dimensiones de 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1946562"/>
            <a:ext cx="8769926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arenR"/>
            </a:pPr>
            <a:r>
              <a:rPr lang="es-ES" sz="2400" dirty="0"/>
              <a:t>La información</a:t>
            </a:r>
          </a:p>
          <a:p>
            <a:endParaRPr lang="es-ES" sz="2400" dirty="0"/>
          </a:p>
          <a:p>
            <a:r>
              <a:rPr lang="es-ES" sz="2400" dirty="0"/>
              <a:t>Conocimientos con que cuenta un grupo acerca de </a:t>
            </a:r>
          </a:p>
          <a:p>
            <a:r>
              <a:rPr lang="es-ES" sz="2400" dirty="0"/>
              <a:t>un acontecimiento, hecho o fenómeno de naturaleza social, que:</a:t>
            </a:r>
          </a:p>
          <a:p>
            <a:endParaRPr lang="es-E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/>
              <a:t>muestran particularidades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/>
              <a:t>o tienen un carácter estereotipado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/>
              <a:t>o son originales 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96561586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Dimensiones de 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1946562"/>
            <a:ext cx="8309334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2) El campo de representación </a:t>
            </a:r>
          </a:p>
          <a:p>
            <a:endParaRPr lang="es-ES" sz="2400" dirty="0"/>
          </a:p>
          <a:p>
            <a:r>
              <a:rPr lang="es-ES" sz="2400" dirty="0"/>
              <a:t>Permite visualizar las propiedades cualitativas o imaginativas.</a:t>
            </a:r>
          </a:p>
          <a:p>
            <a:r>
              <a:rPr lang="es-ES" sz="2400" dirty="0"/>
              <a:t> </a:t>
            </a:r>
          </a:p>
          <a:p>
            <a:r>
              <a:rPr lang="es-ES" sz="2400" dirty="0"/>
              <a:t>Nos remite a la idea de imagen, de modelo social, al contenido concreto y limitado con respecto al objeto de representación. 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93455652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Dimensiones de 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1946562"/>
            <a:ext cx="830933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3) Las actitudes</a:t>
            </a:r>
          </a:p>
          <a:p>
            <a:endParaRPr lang="es-ES" sz="2400" dirty="0"/>
          </a:p>
          <a:p>
            <a:r>
              <a:rPr lang="es-ES" sz="2400" dirty="0"/>
              <a:t>Orientación en relación al objeto de la representación social. </a:t>
            </a:r>
          </a:p>
          <a:p>
            <a:endParaRPr lang="es-ES" sz="2400" dirty="0"/>
          </a:p>
          <a:p>
            <a:r>
              <a:rPr lang="es-ES" sz="2400" dirty="0"/>
              <a:t>Componente conductual de la representación.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53289224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Dinámica de 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1946562"/>
            <a:ext cx="8309334" cy="9694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Objetivación</a:t>
            </a:r>
          </a:p>
          <a:p>
            <a:endParaRPr lang="es-ES" sz="2400" dirty="0"/>
          </a:p>
          <a:p>
            <a:r>
              <a:rPr lang="es-ES" sz="2400" dirty="0"/>
              <a:t>Selección y descontextualización de los elementos y </a:t>
            </a:r>
          </a:p>
          <a:p>
            <a:r>
              <a:rPr lang="es-ES" sz="2400" dirty="0"/>
              <a:t>naturalización. </a:t>
            </a:r>
          </a:p>
          <a:p>
            <a:endParaRPr lang="es-ES" sz="2400" dirty="0"/>
          </a:p>
          <a:p>
            <a:r>
              <a:rPr lang="es-ES" sz="2400" dirty="0"/>
              <a:t>Es decir, lo abstracto como suma de elementos descontextualizados debe tornarse en una imagen más o menos consistente, en la que los aspectos metafóricos ayuden a identificarla con mayor nitidez. </a:t>
            </a:r>
          </a:p>
          <a:p>
            <a:endParaRPr lang="es-ES" sz="2400" dirty="0"/>
          </a:p>
          <a:p>
            <a:r>
              <a:rPr lang="es-ES" sz="2400" dirty="0"/>
              <a:t>La objetivación se rodea de los os valores, la </a:t>
            </a:r>
          </a:p>
          <a:p>
            <a:r>
              <a:rPr lang="es-ES" sz="2400" dirty="0"/>
              <a:t>ideología y los parámetros válidos en una realidad social.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6110073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Dinámica de 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1946562"/>
            <a:ext cx="830933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Anclaje</a:t>
            </a:r>
          </a:p>
          <a:p>
            <a:endParaRPr lang="es-ES" sz="2400" dirty="0"/>
          </a:p>
          <a:p>
            <a:r>
              <a:rPr lang="es-ES" sz="2400" dirty="0"/>
              <a:t>La representación social se liga con el marco de referencia de la colectividad y se convierte en un instrumento útil para interpretar la realidad y actuar sobre ella. 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77644841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Dinámica de 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1946562"/>
            <a:ext cx="8309334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Objetivación se inscribe en el ser.</a:t>
            </a:r>
          </a:p>
          <a:p>
            <a:endParaRPr lang="es-ES" sz="2400" dirty="0"/>
          </a:p>
          <a:p>
            <a:r>
              <a:rPr lang="es-ES" sz="2400" dirty="0"/>
              <a:t>El anclaje delimita el hacer.</a:t>
            </a:r>
          </a:p>
          <a:p>
            <a:endParaRPr lang="es-ES" sz="2400" dirty="0"/>
          </a:p>
          <a:p>
            <a:r>
              <a:rPr lang="es-ES" sz="2400" dirty="0"/>
              <a:t>Metodológicamente la objetivación presenta cómo se articula una realidad social a partir de las representaciones sociales.</a:t>
            </a:r>
          </a:p>
          <a:p>
            <a:endParaRPr lang="es-ES" sz="2400" dirty="0"/>
          </a:p>
          <a:p>
            <a:r>
              <a:rPr lang="es-ES" sz="2400" dirty="0"/>
              <a:t>El anclaje hace visible la manera en que éstas contribuyen a moldear las relaciones sociales y cómo se expresan. 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73265679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Representaciones sociales, ciencia  e ideología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1946562"/>
            <a:ext cx="8309334" cy="9325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Las representaciones sociales aparecen en las sociedades modernas dada la circulación de la información.</a:t>
            </a:r>
          </a:p>
          <a:p>
            <a:endParaRPr lang="es-ES" sz="2400" dirty="0"/>
          </a:p>
          <a:p>
            <a:r>
              <a:rPr lang="es-ES" sz="2400" dirty="0"/>
              <a:t>Las representaciones sociales NO son mitos. NO tienen la posibilidad de asentarse y solidificarse para convertirse en tradiciones.</a:t>
            </a:r>
          </a:p>
          <a:p>
            <a:endParaRPr lang="es-ES" sz="2400" dirty="0"/>
          </a:p>
          <a:p>
            <a:r>
              <a:rPr lang="es-ES" sz="2400" dirty="0"/>
              <a:t>Los medios de información de masas exigen el </a:t>
            </a:r>
          </a:p>
          <a:p>
            <a:r>
              <a:rPr lang="es-ES" sz="2400" dirty="0"/>
              <a:t>cambio continuo de información, produciendo lo que </a:t>
            </a:r>
            <a:r>
              <a:rPr lang="es-ES" sz="2400" dirty="0" err="1"/>
              <a:t>Moscovici</a:t>
            </a:r>
            <a:r>
              <a:rPr lang="es-ES" sz="2400" dirty="0"/>
              <a:t> llama el sabio aficionado o amateur.</a:t>
            </a:r>
          </a:p>
          <a:p>
            <a:endParaRPr lang="es-ES" sz="2400" dirty="0"/>
          </a:p>
          <a:p>
            <a:r>
              <a:rPr lang="es-ES" sz="2400" dirty="0"/>
              <a:t> 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76119602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8474" y="237768"/>
            <a:ext cx="7556313" cy="1116106"/>
          </a:xfrm>
        </p:spPr>
        <p:txBody>
          <a:bodyPr/>
          <a:lstStyle/>
          <a:p>
            <a:r>
              <a:rPr lang="es-ES" dirty="0"/>
              <a:t>Representaciones sociales, ciencia e ideología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1517073"/>
            <a:ext cx="8309334" cy="11172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Para </a:t>
            </a:r>
            <a:r>
              <a:rPr lang="es-ES" sz="2400" dirty="0" err="1"/>
              <a:t>Moscovici</a:t>
            </a:r>
            <a:r>
              <a:rPr lang="es-ES" sz="2400" dirty="0"/>
              <a:t>: </a:t>
            </a:r>
          </a:p>
          <a:p>
            <a:endParaRPr lang="es-ES" sz="2400" dirty="0"/>
          </a:p>
          <a:p>
            <a:r>
              <a:rPr lang="es-ES" sz="2400" dirty="0"/>
              <a:t>Las representaciones sociales, al ser el conocimiento de sentido común se diferencian de la ciencia y de la ideología. Contribuyen exclusivamente al</a:t>
            </a:r>
          </a:p>
          <a:p>
            <a:r>
              <a:rPr lang="es-ES" sz="2400" dirty="0"/>
              <a:t>proceso de formación de conductas y a la orientación de las comunicaciones.</a:t>
            </a:r>
          </a:p>
          <a:p>
            <a:endParaRPr lang="es-ES" sz="2400" dirty="0"/>
          </a:p>
          <a:p>
            <a:r>
              <a:rPr lang="es-ES" sz="2400" dirty="0"/>
              <a:t>La ciencia se preocupa por controlar la naturaleza o </a:t>
            </a:r>
          </a:p>
          <a:p>
            <a:r>
              <a:rPr lang="es-ES" sz="2400" dirty="0"/>
              <a:t>por decir la verdad sobre ella.</a:t>
            </a:r>
          </a:p>
          <a:p>
            <a:endParaRPr lang="es-ES" sz="2400" dirty="0"/>
          </a:p>
          <a:p>
            <a:r>
              <a:rPr lang="es-ES" sz="2400" dirty="0"/>
              <a:t>La ideología se esfuerza por proporcionar un sistema general de objetivos o por justificar los actos de un </a:t>
            </a:r>
          </a:p>
          <a:p>
            <a:r>
              <a:rPr lang="es-ES" sz="2400" dirty="0"/>
              <a:t>grupo humano. </a:t>
            </a:r>
          </a:p>
          <a:p>
            <a:endParaRPr lang="es-ES" sz="2400" dirty="0"/>
          </a:p>
          <a:p>
            <a:endParaRPr lang="es-ES" sz="2400" dirty="0"/>
          </a:p>
          <a:p>
            <a:r>
              <a:rPr lang="es-ES" sz="2400" dirty="0"/>
              <a:t> 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523677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600200"/>
            <a:ext cx="73709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/>
              <a:t>Moscovici propuso el concepto de representación social en 1961. </a:t>
            </a:r>
          </a:p>
          <a:p>
            <a:endParaRPr lang="es-MX" sz="2400" dirty="0"/>
          </a:p>
          <a:p>
            <a:r>
              <a:rPr lang="es-MX" sz="2400" dirty="0"/>
              <a:t>La teoría de las Representaciones Sociales es una valiosa herramienta porque ofrece un marco explicativo de los comportamientos, que trasciende al marco cultural y a las estructuras sociales más amplias como, por ejemplo, las estructuras de poder y de subordinación.</a:t>
            </a:r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90687172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8474" y="237768"/>
            <a:ext cx="7556313" cy="1116106"/>
          </a:xfrm>
        </p:spPr>
        <p:txBody>
          <a:bodyPr/>
          <a:lstStyle/>
          <a:p>
            <a:r>
              <a:rPr lang="es-ES" dirty="0"/>
              <a:t>Representaciones sociales, ciencia e ideología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1517073"/>
            <a:ext cx="8309334" cy="10802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Las representaciones sociales son la forma pre-sistematizada o vulgarizada, de las ideologías. </a:t>
            </a:r>
          </a:p>
          <a:p>
            <a:endParaRPr lang="es-ES" sz="2400" dirty="0"/>
          </a:p>
          <a:p>
            <a:r>
              <a:rPr lang="es-ES" sz="2400" dirty="0"/>
              <a:t>Son un auténtico discurso ideológico no </a:t>
            </a:r>
          </a:p>
          <a:p>
            <a:r>
              <a:rPr lang="es-ES" sz="2400" dirty="0"/>
              <a:t>Institucionalizado, en tanto la ideología es el discurso social de la legitimación de la hegemonía sustentada en la división del trabajo y en el lenguaje. </a:t>
            </a:r>
          </a:p>
          <a:p>
            <a:endParaRPr lang="es-ES" sz="2400" dirty="0"/>
          </a:p>
          <a:p>
            <a:r>
              <a:rPr lang="es-ES" sz="2400" dirty="0"/>
              <a:t>La ideología no es la suma de un conjunto de representaciones sociales, sino que implica una serie de instituciones productoras del discurso de legitimación </a:t>
            </a:r>
          </a:p>
          <a:p>
            <a:r>
              <a:rPr lang="es-ES" sz="2400" dirty="0"/>
              <a:t>y de las prácticas sociales que la concretizan. </a:t>
            </a:r>
          </a:p>
          <a:p>
            <a:endParaRPr lang="es-ES" sz="2400" dirty="0"/>
          </a:p>
          <a:p>
            <a:endParaRPr lang="es-ES" sz="2400" dirty="0"/>
          </a:p>
          <a:p>
            <a:r>
              <a:rPr lang="es-ES" sz="2400" dirty="0"/>
              <a:t> 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8934462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8474" y="237768"/>
            <a:ext cx="7556313" cy="1116106"/>
          </a:xfrm>
        </p:spPr>
        <p:txBody>
          <a:bodyPr/>
          <a:lstStyle/>
          <a:p>
            <a:r>
              <a:rPr lang="es-ES" dirty="0"/>
              <a:t>Concluyendo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1517073"/>
            <a:ext cx="8309334" cy="10064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Las representaciones sociales son características de nuestra época dada la abundancia de información.</a:t>
            </a:r>
          </a:p>
          <a:p>
            <a:endParaRPr lang="es-ES" sz="2400" dirty="0"/>
          </a:p>
          <a:p>
            <a:r>
              <a:rPr lang="es-ES" sz="2400" dirty="0"/>
              <a:t>El sentido común se impone como la explicación más extendida y determinante de las relaciones de </a:t>
            </a:r>
          </a:p>
          <a:p>
            <a:r>
              <a:rPr lang="es-ES" sz="2400" dirty="0"/>
              <a:t>sociales. Por ello es fundamental su análisis.</a:t>
            </a:r>
          </a:p>
          <a:p>
            <a:endParaRPr lang="es-ES" sz="2400" dirty="0"/>
          </a:p>
          <a:p>
            <a:r>
              <a:rPr lang="es-ES" sz="2400" dirty="0"/>
              <a:t>La investigación de las representaciones sociales</a:t>
            </a:r>
          </a:p>
          <a:p>
            <a:r>
              <a:rPr lang="es-ES" sz="2400" dirty="0"/>
              <a:t>encierra dificultades metodológicas, porque no podemos englobar. Ni la actitud, ni la información y ni el campo de representación por separado nos aclaran el concepto de la </a:t>
            </a:r>
          </a:p>
          <a:p>
            <a:r>
              <a:rPr lang="es-ES" sz="2400" dirty="0"/>
              <a:t>representación social. </a:t>
            </a:r>
          </a:p>
          <a:p>
            <a:endParaRPr lang="es-ES" sz="2400" dirty="0"/>
          </a:p>
          <a:p>
            <a:r>
              <a:rPr lang="es-ES" sz="2400" dirty="0"/>
              <a:t> 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21354520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8474" y="237768"/>
            <a:ext cx="7556313" cy="1116106"/>
          </a:xfrm>
        </p:spPr>
        <p:txBody>
          <a:bodyPr/>
          <a:lstStyle/>
          <a:p>
            <a:r>
              <a:rPr lang="es-ES" dirty="0"/>
              <a:t>Concluyendo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1517073"/>
            <a:ext cx="8309334" cy="10064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Las representaciones sociales son características de nuestra época dada la abundancia de información.</a:t>
            </a:r>
          </a:p>
          <a:p>
            <a:endParaRPr lang="es-ES" sz="2400" dirty="0"/>
          </a:p>
          <a:p>
            <a:r>
              <a:rPr lang="es-ES" sz="2400" dirty="0"/>
              <a:t>El sentido común se impone como la explicación más extendida y determinante de las relaciones de </a:t>
            </a:r>
          </a:p>
          <a:p>
            <a:r>
              <a:rPr lang="es-ES" sz="2400" dirty="0"/>
              <a:t>sociales. Por ello es fundamental su análisis.</a:t>
            </a:r>
          </a:p>
          <a:p>
            <a:endParaRPr lang="es-ES" sz="2400" dirty="0"/>
          </a:p>
          <a:p>
            <a:r>
              <a:rPr lang="es-ES" sz="2400" dirty="0"/>
              <a:t>La investigación de las representaciones sociales</a:t>
            </a:r>
          </a:p>
          <a:p>
            <a:r>
              <a:rPr lang="es-ES" sz="2400" dirty="0"/>
              <a:t>encierra dificultades metodológicas, porque no podemos englobar. Ni la actitud, ni la información y ni el campo de representación por separado nos aclaran el concepto de la </a:t>
            </a:r>
          </a:p>
          <a:p>
            <a:r>
              <a:rPr lang="es-ES" sz="2400" dirty="0"/>
              <a:t>representación social. </a:t>
            </a:r>
          </a:p>
          <a:p>
            <a:endParaRPr lang="es-ES" sz="2400" dirty="0"/>
          </a:p>
          <a:p>
            <a:r>
              <a:rPr lang="es-ES" sz="2400" dirty="0"/>
              <a:t> 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37388591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8474" y="237768"/>
            <a:ext cx="7556313" cy="1116106"/>
          </a:xfrm>
        </p:spPr>
        <p:txBody>
          <a:bodyPr/>
          <a:lstStyle/>
          <a:p>
            <a:r>
              <a:rPr lang="es-ES" dirty="0"/>
              <a:t>Concluyendo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36192" y="2223654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93965" y="1212272"/>
            <a:ext cx="8769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046ABEC-533A-644D-84BF-A21841CD2FE5}"/>
              </a:ext>
            </a:extLst>
          </p:cNvPr>
          <p:cNvSpPr/>
          <p:nvPr/>
        </p:nvSpPr>
        <p:spPr>
          <a:xfrm>
            <a:off x="498474" y="1517073"/>
            <a:ext cx="8309334" cy="9325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/>
              <a:t>El abordaje de las representaciones sociales posibilita entender la dinámica de las interacciones sociales y aclarar los determinantes de las prácticas sociales.</a:t>
            </a:r>
          </a:p>
          <a:p>
            <a:endParaRPr lang="es-MX" sz="2400" dirty="0"/>
          </a:p>
          <a:p>
            <a:r>
              <a:rPr lang="es-MX" sz="2400" dirty="0"/>
              <a:t>Es fundamental conocer, desentrañar y cuestionar las representaciones sociales alrededor de las cuales se articulan creencias ideologizadas, pues ello constituye un paso significativo para la modificación de una representación y por ende de una práctica social. </a:t>
            </a:r>
          </a:p>
          <a:p>
            <a:endParaRPr lang="es-MX" sz="2400" dirty="0"/>
          </a:p>
          <a:p>
            <a:r>
              <a:rPr lang="es-MX" sz="2400"/>
              <a:t>Intervención !!!!</a:t>
            </a:r>
            <a:endParaRPr lang="es-ES" sz="2400" dirty="0"/>
          </a:p>
          <a:p>
            <a:r>
              <a:rPr lang="es-ES" sz="2400" dirty="0"/>
              <a:t> 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8093946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MUCHAS GRACIAS</a:t>
            </a:r>
          </a:p>
        </p:txBody>
      </p:sp>
    </p:spTree>
    <p:extLst>
      <p:ext uri="{BB962C8B-B14F-4D97-AF65-F5344CB8AC3E}">
        <p14:creationId xmlns:p14="http://schemas.microsoft.com/office/powerpoint/2010/main" val="1159195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333649"/>
            <a:ext cx="8337043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err="1"/>
              <a:t>Moscovici</a:t>
            </a:r>
            <a:r>
              <a:rPr lang="es-ES" sz="2400" dirty="0"/>
              <a:t> hizo algunas definiciones conceptuales. </a:t>
            </a:r>
          </a:p>
          <a:p>
            <a:r>
              <a:rPr lang="es-ES" sz="2400" dirty="0"/>
              <a:t>Entre ellas:</a:t>
            </a:r>
          </a:p>
          <a:p>
            <a:endParaRPr lang="es-ES" sz="2400" dirty="0"/>
          </a:p>
          <a:p>
            <a:r>
              <a:rPr lang="es-MX" sz="2400" dirty="0"/>
              <a:t>"las representaciones sociales son sistemas cognitivos que tienen una lógica y un lenguaje propios, y que </a:t>
            </a:r>
            <a:r>
              <a:rPr lang="es-MX" sz="2400" b="1" u="sng" dirty="0"/>
              <a:t>no son simples 'opiniones sobre’, o 'imágenes de’ o 'actitudes hacia', sino 'teorías' sui generis, </a:t>
            </a:r>
            <a:r>
              <a:rPr lang="es-MX" sz="2400" dirty="0"/>
              <a:t>destinadas a descubrir la realidad y su ordenación... sistemas de valores, ideas y comportamientos con la doble función de establecer un orden que dé a los individuos la posibilidad de orientarse y dominar su medio social y material, la de asegurar la comunicación del grupo, proporcionándole un código para sus intercambios y para nombrar y clasificar de manera unívoca los distintos aspectos de su mundo."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261978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333649"/>
            <a:ext cx="833704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Otra definición de </a:t>
            </a:r>
            <a:r>
              <a:rPr lang="es-ES" sz="2400" dirty="0" err="1"/>
              <a:t>Moscovici</a:t>
            </a:r>
            <a:r>
              <a:rPr lang="es-ES" sz="2400" dirty="0"/>
              <a:t> es:</a:t>
            </a:r>
          </a:p>
          <a:p>
            <a:endParaRPr lang="es-ES" sz="2400" dirty="0"/>
          </a:p>
          <a:p>
            <a:r>
              <a:rPr lang="es-MX" sz="2400" dirty="0"/>
              <a:t>“La representación social es  una modalidad particular del conocimiento, cuya función es la  elaboración de los comportamientos y la comunicación entre los individuos. La representación es un corpus organizado de conocimientos y una de las actividades psíquicas gracias a las cuales los hombres hacen inteligible la realidad física y social, </a:t>
            </a:r>
            <a:r>
              <a:rPr lang="es-MX" sz="2400" b="1" u="sng" dirty="0"/>
              <a:t>se integran en un grupo o en una relación cotidiana de intercambios</a:t>
            </a:r>
            <a:r>
              <a:rPr lang="es-MX" sz="2400" dirty="0"/>
              <a:t>, liberan los poderes de su imaginación.”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455222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3" y="1600200"/>
            <a:ext cx="7556313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Otra definición interesante es la de Denise </a:t>
            </a:r>
            <a:r>
              <a:rPr lang="es-ES" sz="2400" dirty="0" err="1"/>
              <a:t>Jodelet</a:t>
            </a:r>
            <a:r>
              <a:rPr lang="es-ES" sz="2400" dirty="0"/>
              <a:t>:</a:t>
            </a:r>
          </a:p>
          <a:p>
            <a:endParaRPr lang="es-ES" sz="2400" dirty="0"/>
          </a:p>
          <a:p>
            <a:r>
              <a:rPr lang="es-MX" sz="2400" dirty="0"/>
              <a:t>“El concepto de representación social designa una forma de conocimiento específico, </a:t>
            </a:r>
            <a:r>
              <a:rPr lang="es-MX" sz="2400" b="1" u="sng" dirty="0"/>
              <a:t>el saber de sentido común</a:t>
            </a:r>
            <a:r>
              <a:rPr lang="es-MX" sz="2400" dirty="0"/>
              <a:t>, cuyos contenidos manifiestan la operación de procesos generativos y funcionales socialmente caracterizados. En sentido más amplio, designa una forma de pensamiento social. </a:t>
            </a:r>
          </a:p>
          <a:p>
            <a:endParaRPr lang="es-MX" sz="2400" dirty="0"/>
          </a:p>
          <a:p>
            <a:r>
              <a:rPr lang="es-MX" sz="2400" dirty="0"/>
              <a:t>Las representaciones sociales constituyen modalidades de pensamiento práctico orientados hacia la comunicación, la comprensión y el dominio del entorno social, material e ideal.”</a:t>
            </a:r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957388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representaciones sociales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3" y="1600200"/>
            <a:ext cx="7556313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En resumen:</a:t>
            </a:r>
          </a:p>
          <a:p>
            <a:endParaRPr lang="es-ES" sz="2400" dirty="0"/>
          </a:p>
          <a:p>
            <a:r>
              <a:rPr lang="es-ES" sz="2400" dirty="0"/>
              <a:t>Las representaciones sociales no son opiniones, ni actitudes.</a:t>
            </a:r>
          </a:p>
          <a:p>
            <a:endParaRPr lang="es-ES" sz="2400" dirty="0"/>
          </a:p>
          <a:p>
            <a:r>
              <a:rPr lang="es-ES" sz="2400" dirty="0"/>
              <a:t>Las representaciones sociales engloban el saber del sentido común.</a:t>
            </a:r>
          </a:p>
          <a:p>
            <a:endParaRPr lang="es-ES" sz="2400" dirty="0"/>
          </a:p>
          <a:p>
            <a:r>
              <a:rPr lang="es-ES" sz="2400" dirty="0"/>
              <a:t>Producen significados que orientan las conductas.</a:t>
            </a:r>
          </a:p>
          <a:p>
            <a:endParaRPr lang="es-ES" sz="2400" dirty="0"/>
          </a:p>
          <a:p>
            <a:r>
              <a:rPr lang="es-ES" sz="2400" dirty="0"/>
              <a:t>Clasifican y explican realidades cotidianas.</a:t>
            </a:r>
          </a:p>
          <a:p>
            <a:endParaRPr lang="es-ES" sz="2400" dirty="0"/>
          </a:p>
          <a:p>
            <a:r>
              <a:rPr lang="es-ES" sz="2400" dirty="0"/>
              <a:t>Conforman la identidad grupal.</a:t>
            </a:r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1926184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Cuadrícula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Tema1.thmx</Template>
  <TotalTime>9366</TotalTime>
  <Words>2945</Words>
  <Application>Microsoft Macintosh PowerPoint</Application>
  <PresentationFormat>Presentación en pantalla (4:3)</PresentationFormat>
  <Paragraphs>1015</Paragraphs>
  <Slides>54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57" baseType="lpstr">
      <vt:lpstr>Arial</vt:lpstr>
      <vt:lpstr>Wingdings</vt:lpstr>
      <vt:lpstr>Tema1</vt:lpstr>
      <vt:lpstr>Serge Moscovici y Denise Jodelet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</vt:lpstr>
      <vt:lpstr>Las representaciones sociales y los estereotipos</vt:lpstr>
      <vt:lpstr>¿Por qué emergen las representaciones sociales?</vt:lpstr>
      <vt:lpstr>¿Cuáles son las condiciones para que emerjan las representaciones sociales?</vt:lpstr>
      <vt:lpstr>¿Cuáles son las condiciones para que emerjan las representaciones sociales?</vt:lpstr>
      <vt:lpstr>¿Cuáles son las condiciones para que emerjan las representaciones sociales?</vt:lpstr>
      <vt:lpstr>¿Cómo se forman las representaciones sociales?</vt:lpstr>
      <vt:lpstr>¿Cómo se forman las representaciones sociales?</vt:lpstr>
      <vt:lpstr>¿Cómo se forman las representaciones sociales?</vt:lpstr>
      <vt:lpstr>¿Cómo se forman las representaciones sociales?</vt:lpstr>
      <vt:lpstr>Dimensiones de las representaciones sociales</vt:lpstr>
      <vt:lpstr>Dimensiones de las representaciones sociales</vt:lpstr>
      <vt:lpstr>Dimensiones de las representaciones sociales</vt:lpstr>
      <vt:lpstr>Dinámica de las representaciones sociales</vt:lpstr>
      <vt:lpstr>Dinámica de las representaciones sociales</vt:lpstr>
      <vt:lpstr>Dinámica de las representaciones sociales</vt:lpstr>
      <vt:lpstr>Representaciones sociales, ciencia  e ideología</vt:lpstr>
      <vt:lpstr>Representaciones sociales, ciencia e ideología</vt:lpstr>
      <vt:lpstr>Representaciones sociales, ciencia e ideología</vt:lpstr>
      <vt:lpstr>Concluyendo</vt:lpstr>
      <vt:lpstr>Concluyendo</vt:lpstr>
      <vt:lpstr>Concluyendo</vt:lpstr>
      <vt:lpstr>MUCHAS GRACIAS</vt:lpstr>
    </vt:vector>
  </TitlesOfParts>
  <Company>Grupo Avance Educativo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Montesquieu, Comte y Spencer</dc:title>
  <dc:creator>Dra. Juana E. Suárez Conejero</dc:creator>
  <cp:lastModifiedBy>Dra. Juana E. Suárez Conejero</cp:lastModifiedBy>
  <cp:revision>153</cp:revision>
  <dcterms:created xsi:type="dcterms:W3CDTF">2017-08-11T15:39:29Z</dcterms:created>
  <dcterms:modified xsi:type="dcterms:W3CDTF">2020-09-16T21:55:21Z</dcterms:modified>
</cp:coreProperties>
</file>