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8" r:id="rId4"/>
    <p:sldId id="289" r:id="rId5"/>
    <p:sldId id="291" r:id="rId6"/>
    <p:sldId id="287" r:id="rId7"/>
    <p:sldId id="294" r:id="rId8"/>
    <p:sldId id="293" r:id="rId9"/>
    <p:sldId id="292" r:id="rId10"/>
    <p:sldId id="290" r:id="rId11"/>
    <p:sldId id="295" r:id="rId12"/>
    <p:sldId id="297" r:id="rId13"/>
    <p:sldId id="311" r:id="rId14"/>
    <p:sldId id="298" r:id="rId15"/>
    <p:sldId id="299" r:id="rId16"/>
    <p:sldId id="300" r:id="rId17"/>
    <p:sldId id="302" r:id="rId18"/>
    <p:sldId id="303" r:id="rId19"/>
    <p:sldId id="314" r:id="rId20"/>
    <p:sldId id="301" r:id="rId21"/>
    <p:sldId id="304" r:id="rId22"/>
    <p:sldId id="306" r:id="rId23"/>
    <p:sldId id="305" r:id="rId24"/>
    <p:sldId id="307" r:id="rId25"/>
    <p:sldId id="308" r:id="rId26"/>
    <p:sldId id="316" r:id="rId27"/>
    <p:sldId id="312" r:id="rId28"/>
    <p:sldId id="315" r:id="rId29"/>
    <p:sldId id="313" r:id="rId30"/>
    <p:sldId id="317" r:id="rId31"/>
    <p:sldId id="318" r:id="rId32"/>
    <p:sldId id="296" r:id="rId33"/>
    <p:sldId id="309" r:id="rId34"/>
    <p:sldId id="310" r:id="rId35"/>
    <p:sldId id="319" r:id="rId36"/>
    <p:sldId id="28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92"/>
    <p:restoredTop sz="94709"/>
  </p:normalViewPr>
  <p:slideViewPr>
    <p:cSldViewPr snapToGrid="0" snapToObjects="1">
      <p:cViewPr varScale="1">
        <p:scale>
          <a:sx n="92" d="100"/>
          <a:sy n="92" d="100"/>
        </p:scale>
        <p:origin x="141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9/22/20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9/22/20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9/22/20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9/22/20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9/22/20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754582" y="4624668"/>
            <a:ext cx="5084618" cy="933450"/>
          </a:xfrm>
        </p:spPr>
        <p:txBody>
          <a:bodyPr>
            <a:normAutofit fontScale="90000"/>
          </a:bodyPr>
          <a:lstStyle/>
          <a:p>
            <a:r>
              <a:rPr lang="es-ES" dirty="0"/>
              <a:t>Peter Berger y Thomas </a:t>
            </a:r>
            <a:r>
              <a:rPr lang="es-ES" dirty="0" err="1"/>
              <a:t>Luckmann</a:t>
            </a:r>
            <a:endParaRPr lang="es-ES" dirty="0"/>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370975"/>
          </a:xfrm>
          <a:prstGeom prst="rect">
            <a:avLst/>
          </a:prstGeom>
        </p:spPr>
        <p:txBody>
          <a:bodyPr wrap="square">
            <a:spAutoFit/>
          </a:bodyPr>
          <a:lstStyle/>
          <a:p>
            <a:r>
              <a:rPr lang="es-ES" sz="2400" dirty="0"/>
              <a:t>Dos conceptos principales: Realidad y conocimiento.</a:t>
            </a:r>
          </a:p>
          <a:p>
            <a:endParaRPr lang="es-ES" sz="2400" dirty="0"/>
          </a:p>
          <a:p>
            <a:r>
              <a:rPr lang="es-ES" sz="2400" dirty="0"/>
              <a:t>En su libro “La construcción social de la realidad” conceptualizan:</a:t>
            </a:r>
          </a:p>
          <a:p>
            <a:endParaRPr lang="es-ES" sz="2400" dirty="0"/>
          </a:p>
          <a:p>
            <a:r>
              <a:rPr lang="es-ES" sz="2400" dirty="0"/>
              <a:t>Realidad: </a:t>
            </a:r>
            <a:r>
              <a:rPr lang="es-MX" sz="2400" dirty="0"/>
              <a:t>“Es una cualidad propia de los fenómenos que reconocemos como independientes de nuestra propia volición (no podemos “hacerlos desaparecer”).”</a:t>
            </a:r>
          </a:p>
          <a:p>
            <a:endParaRPr lang="es-MX" sz="2400" dirty="0"/>
          </a:p>
          <a:p>
            <a:r>
              <a:rPr lang="es-MX" sz="2400" dirty="0"/>
              <a:t>Conocimiento: “Es la certidumbre de que los fenómenos son reales y de que poseen características específicas.”</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391340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001643"/>
          </a:xfrm>
          <a:prstGeom prst="rect">
            <a:avLst/>
          </a:prstGeom>
        </p:spPr>
        <p:txBody>
          <a:bodyPr wrap="square">
            <a:spAutoFit/>
          </a:bodyPr>
          <a:lstStyle/>
          <a:p>
            <a:r>
              <a:rPr lang="es-ES" sz="2400" dirty="0"/>
              <a:t>Realidad y conocimiento se relacionan con contextos sociales específicos.</a:t>
            </a:r>
          </a:p>
          <a:p>
            <a:endParaRPr lang="es-ES" sz="2400" dirty="0"/>
          </a:p>
          <a:p>
            <a:r>
              <a:rPr lang="es-ES" sz="2400" dirty="0"/>
              <a:t>Ejemplo: delincuencia</a:t>
            </a:r>
          </a:p>
          <a:p>
            <a:endParaRPr lang="es-ES" sz="2400" dirty="0"/>
          </a:p>
          <a:p>
            <a:r>
              <a:rPr lang="es-ES" sz="2400" dirty="0"/>
              <a:t>No es la misma realidad ni el mismo conocimiento sobre ella el que tienen un criminal y un criminalista.</a:t>
            </a:r>
          </a:p>
          <a:p>
            <a:endParaRPr lang="es-ES" sz="2400" dirty="0"/>
          </a:p>
          <a:p>
            <a:r>
              <a:rPr lang="es-ES" sz="2400" dirty="0"/>
              <a:t>Las realidades son múltiples.</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876748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4154984"/>
          </a:xfrm>
          <a:prstGeom prst="rect">
            <a:avLst/>
          </a:prstGeom>
        </p:spPr>
        <p:txBody>
          <a:bodyPr wrap="square">
            <a:spAutoFit/>
          </a:bodyPr>
          <a:lstStyle/>
          <a:p>
            <a:r>
              <a:rPr lang="es-ES" sz="2400" dirty="0"/>
              <a:t>Retomando a Durkheim, Berger y </a:t>
            </a:r>
            <a:r>
              <a:rPr lang="es-ES" sz="2400" dirty="0" err="1"/>
              <a:t>Luckmann</a:t>
            </a:r>
            <a:r>
              <a:rPr lang="es-ES" sz="2400" dirty="0"/>
              <a:t> afirman que </a:t>
            </a:r>
            <a:r>
              <a:rPr lang="es-MX" sz="2400" dirty="0"/>
              <a:t>los sujetos crean la sociedad, la cual se convierte en una realidad objetiva que, a su vez, crea a los sujetos.</a:t>
            </a:r>
          </a:p>
          <a:p>
            <a:endParaRPr lang="es-MX" sz="2400" dirty="0"/>
          </a:p>
          <a:p>
            <a:r>
              <a:rPr lang="es-MX" sz="2400" dirty="0"/>
              <a:t> “La sociedad es un producto humano. La sociedad es una realidad objetiva, el hombre es un producto social”.</a:t>
            </a:r>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4269640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5632311"/>
          </a:xfrm>
          <a:prstGeom prst="rect">
            <a:avLst/>
          </a:prstGeom>
        </p:spPr>
        <p:txBody>
          <a:bodyPr wrap="square">
            <a:spAutoFit/>
          </a:bodyPr>
          <a:lstStyle/>
          <a:p>
            <a:r>
              <a:rPr lang="es-ES" sz="2400" dirty="0"/>
              <a:t>Berger y </a:t>
            </a:r>
            <a:r>
              <a:rPr lang="es-ES" sz="2400" dirty="0" err="1"/>
              <a:t>Luckmann</a:t>
            </a:r>
            <a:r>
              <a:rPr lang="es-ES" sz="2400" dirty="0"/>
              <a:t> elaboran una d</a:t>
            </a:r>
            <a:r>
              <a:rPr lang="es-MX" sz="2400" dirty="0"/>
              <a:t>ialéctica de 3 pasos entre individuo y sociedad:</a:t>
            </a:r>
          </a:p>
          <a:p>
            <a:r>
              <a:rPr lang="es-MX" sz="2400" dirty="0"/>
              <a:t> </a:t>
            </a:r>
          </a:p>
          <a:p>
            <a:r>
              <a:rPr lang="es-MX" sz="2400" dirty="0"/>
              <a:t>Paso 1 - Externalización: la sociedad es un producto de la actividad humana. </a:t>
            </a:r>
          </a:p>
          <a:p>
            <a:r>
              <a:rPr lang="es-MX" sz="2400" dirty="0"/>
              <a:t>Paso 2 - Objetivación:  la sociedad es una realidad objetiva. </a:t>
            </a:r>
          </a:p>
          <a:p>
            <a:r>
              <a:rPr lang="es-MX" sz="2400" dirty="0"/>
              <a:t>Paso 3 - Internalización: el ser humano es un producto social.</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824672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5262979"/>
          </a:xfrm>
          <a:prstGeom prst="rect">
            <a:avLst/>
          </a:prstGeom>
        </p:spPr>
        <p:txBody>
          <a:bodyPr wrap="square">
            <a:spAutoFit/>
          </a:bodyPr>
          <a:lstStyle/>
          <a:p>
            <a:r>
              <a:rPr lang="es-ES" sz="2400" dirty="0"/>
              <a:t>Ello conlleva a que la construcción social de la realidad pase por </a:t>
            </a:r>
            <a:r>
              <a:rPr lang="es-MX" sz="2400" dirty="0"/>
              <a:t>3 momentos:</a:t>
            </a:r>
            <a:endParaRPr lang="es-ES" sz="2400" dirty="0"/>
          </a:p>
          <a:p>
            <a:endParaRPr lang="es-ES" sz="2400" dirty="0"/>
          </a:p>
          <a:p>
            <a:r>
              <a:rPr lang="es-MX" sz="2400" dirty="0"/>
              <a:t>Institucionalización (Lo social se objetiviza)</a:t>
            </a:r>
          </a:p>
          <a:p>
            <a:r>
              <a:rPr lang="es-MX" sz="2400" dirty="0"/>
              <a:t>Legitimación (Lo social se hace ajeno al hombre que la produce)</a:t>
            </a:r>
          </a:p>
          <a:p>
            <a:r>
              <a:rPr lang="es-MX" sz="2400" dirty="0"/>
              <a:t>Socialización (Lo social se internaliza en las conciencias).</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547218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4524315"/>
          </a:xfrm>
          <a:prstGeom prst="rect">
            <a:avLst/>
          </a:prstGeom>
        </p:spPr>
        <p:txBody>
          <a:bodyPr wrap="square">
            <a:spAutoFit/>
          </a:bodyPr>
          <a:lstStyle/>
          <a:p>
            <a:r>
              <a:rPr lang="es-ES" sz="2400" dirty="0"/>
              <a:t>Relación dialéctica </a:t>
            </a:r>
          </a:p>
          <a:p>
            <a:endParaRPr lang="es-ES" sz="2400" dirty="0"/>
          </a:p>
          <a:p>
            <a:r>
              <a:rPr lang="es-MX" sz="2400" dirty="0"/>
              <a:t>Paso 1 – Externalización: Institucionalización</a:t>
            </a:r>
          </a:p>
          <a:p>
            <a:r>
              <a:rPr lang="es-MX" sz="2400" dirty="0"/>
              <a:t>Paso 2 - Objetivación: Legitimación</a:t>
            </a:r>
          </a:p>
          <a:p>
            <a:r>
              <a:rPr lang="es-MX" sz="2400" dirty="0"/>
              <a:t>Paso 3 - Internalización: Socialización</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246884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740307"/>
          </a:xfrm>
          <a:prstGeom prst="rect">
            <a:avLst/>
          </a:prstGeom>
        </p:spPr>
        <p:txBody>
          <a:bodyPr wrap="square">
            <a:spAutoFit/>
          </a:bodyPr>
          <a:lstStyle/>
          <a:p>
            <a:r>
              <a:rPr lang="es-ES" sz="2400" dirty="0"/>
              <a:t>Relación dialéctica </a:t>
            </a:r>
          </a:p>
          <a:p>
            <a:endParaRPr lang="es-ES" sz="2400" dirty="0"/>
          </a:p>
          <a:p>
            <a:r>
              <a:rPr lang="es-MX" sz="2400" dirty="0"/>
              <a:t>Paso 1 – Externalización: Institucionalización</a:t>
            </a:r>
          </a:p>
          <a:p>
            <a:endParaRPr lang="es-ES" sz="2400" dirty="0"/>
          </a:p>
          <a:p>
            <a:r>
              <a:rPr lang="es-MX" sz="2400" dirty="0"/>
              <a:t>El ser humano construye su propia naturaleza en su relación con los demás, en relación dialéctica con la sociedad y con la naturaleza.</a:t>
            </a:r>
          </a:p>
          <a:p>
            <a:endParaRPr lang="es-MX" sz="2400" dirty="0"/>
          </a:p>
          <a:p>
            <a:r>
              <a:rPr lang="es-MX" sz="2400" dirty="0"/>
              <a:t>Los instintos humanos tienen muchas carencias. Para compensarlas, el hombre produce un orden social que organiza sus instintos y le da estabilidad a su conducta. Esta producción es totalmente social.</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163834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001643"/>
          </a:xfrm>
          <a:prstGeom prst="rect">
            <a:avLst/>
          </a:prstGeom>
        </p:spPr>
        <p:txBody>
          <a:bodyPr wrap="square">
            <a:spAutoFit/>
          </a:bodyPr>
          <a:lstStyle/>
          <a:p>
            <a:r>
              <a:rPr lang="es-ES" sz="2400" dirty="0"/>
              <a:t>Relación dialéctica </a:t>
            </a:r>
          </a:p>
          <a:p>
            <a:endParaRPr lang="es-ES" sz="2400" dirty="0"/>
          </a:p>
          <a:p>
            <a:r>
              <a:rPr lang="es-MX" sz="2400" dirty="0"/>
              <a:t>Paso 1 – Externalización: Institucionalización</a:t>
            </a:r>
          </a:p>
          <a:p>
            <a:endParaRPr lang="es-ES" sz="2400" dirty="0"/>
          </a:p>
          <a:p>
            <a:r>
              <a:rPr lang="es-MX" sz="2400" dirty="0"/>
              <a:t>La institucionalización se debe a que el ser humano es presa de sus hábitos (repetición de la misma acción según determinadas pautas). </a:t>
            </a:r>
          </a:p>
          <a:p>
            <a:endParaRPr lang="es-MX" sz="2400" dirty="0"/>
          </a:p>
          <a:p>
            <a:r>
              <a:rPr lang="es-MX" sz="2400" dirty="0"/>
              <a:t>Las acciones repetidas pierden su significado y se vuelven rutinarias. La habituación es el fundamento de la institucionalización.</a:t>
            </a:r>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903664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712094"/>
            <a:ext cx="8337044" cy="6370975"/>
          </a:xfrm>
          <a:prstGeom prst="rect">
            <a:avLst/>
          </a:prstGeom>
        </p:spPr>
        <p:txBody>
          <a:bodyPr wrap="square">
            <a:spAutoFit/>
          </a:bodyPr>
          <a:lstStyle/>
          <a:p>
            <a:r>
              <a:rPr lang="es-ES" sz="2400" dirty="0"/>
              <a:t>Relación dialéctica </a:t>
            </a:r>
          </a:p>
          <a:p>
            <a:endParaRPr lang="es-ES" sz="2400" dirty="0"/>
          </a:p>
          <a:p>
            <a:r>
              <a:rPr lang="es-MX" sz="2400" dirty="0"/>
              <a:t>Paso 2 - Objetivación: Legitimación</a:t>
            </a:r>
          </a:p>
          <a:p>
            <a:endParaRPr lang="es-ES" sz="2400" dirty="0"/>
          </a:p>
          <a:p>
            <a:r>
              <a:rPr lang="es-MX" sz="2400" dirty="0"/>
              <a:t>La institucionalización conlleva la tipificación de acciones entre los actores, hasta llegar a convertirse en una forma de control social. Los comportamientos institucionalizados se experimentan como realidad objetiva con carácter coercitivo. </a:t>
            </a:r>
          </a:p>
          <a:p>
            <a:endParaRPr lang="es-MX" sz="2400" dirty="0"/>
          </a:p>
          <a:p>
            <a:r>
              <a:rPr lang="es-MX" sz="2400" dirty="0"/>
              <a:t>Por ejemplo: los domingos debemos ir a la Iglesia. Para un niño no hay distinción entre la objetividad del mundo natural y la de los fenómenos sociales.</a:t>
            </a:r>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406017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712094"/>
            <a:ext cx="8337044" cy="3416320"/>
          </a:xfrm>
          <a:prstGeom prst="rect">
            <a:avLst/>
          </a:prstGeom>
        </p:spPr>
        <p:txBody>
          <a:bodyPr wrap="square">
            <a:spAutoFit/>
          </a:bodyPr>
          <a:lstStyle/>
          <a:p>
            <a:r>
              <a:rPr lang="es-ES" sz="2400" dirty="0"/>
              <a:t>Relación dialéctica </a:t>
            </a:r>
          </a:p>
          <a:p>
            <a:endParaRPr lang="es-ES" sz="2400" dirty="0"/>
          </a:p>
          <a:p>
            <a:r>
              <a:rPr lang="es-MX" sz="2400" dirty="0"/>
              <a:t>Paso 2 - Objetivación: Legitimación</a:t>
            </a:r>
          </a:p>
          <a:p>
            <a:endParaRPr lang="es-ES" sz="2400" dirty="0"/>
          </a:p>
          <a:p>
            <a:r>
              <a:rPr lang="es-MX" sz="2400" dirty="0"/>
              <a:t>Los procesos de objetivación se efectúan a través del lenguaje usado en las interacciones sociales cotidianas.</a:t>
            </a:r>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21140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072312"/>
            <a:ext cx="7370908" cy="4154984"/>
          </a:xfrm>
          <a:prstGeom prst="rect">
            <a:avLst/>
          </a:prstGeom>
        </p:spPr>
        <p:txBody>
          <a:bodyPr wrap="square">
            <a:spAutoFit/>
          </a:bodyPr>
          <a:lstStyle/>
          <a:p>
            <a:r>
              <a:rPr lang="es-ES" sz="2400" dirty="0"/>
              <a:t>Peter Berger y Thomas </a:t>
            </a:r>
            <a:r>
              <a:rPr lang="es-ES" sz="2400" dirty="0" err="1"/>
              <a:t>Luckmann</a:t>
            </a:r>
            <a:r>
              <a:rPr lang="es-ES" sz="2400" dirty="0"/>
              <a:t> dan continuidad a la Escuela teórica de las representaciones sociales con la teoría de la construcción social de la realidad y la sociología del conocimiento.</a:t>
            </a:r>
          </a:p>
          <a:p>
            <a:pPr marL="457200" indent="-457200">
              <a:buAutoNum type="arabicPeriod"/>
            </a:pP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56102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740307"/>
          </a:xfrm>
          <a:prstGeom prst="rect">
            <a:avLst/>
          </a:prstGeom>
        </p:spPr>
        <p:txBody>
          <a:bodyPr wrap="square">
            <a:spAutoFit/>
          </a:bodyPr>
          <a:lstStyle/>
          <a:p>
            <a:r>
              <a:rPr lang="es-ES" sz="2400" dirty="0"/>
              <a:t>Relación dialéctica </a:t>
            </a:r>
          </a:p>
          <a:p>
            <a:endParaRPr lang="es-ES" sz="2400" dirty="0"/>
          </a:p>
          <a:p>
            <a:r>
              <a:rPr lang="es-MX" sz="2400" dirty="0"/>
              <a:t>Paso 3 - Internalización: Socialización</a:t>
            </a:r>
            <a:endParaRPr lang="es-ES" sz="2400" dirty="0"/>
          </a:p>
          <a:p>
            <a:endParaRPr lang="es-ES" sz="2400" dirty="0"/>
          </a:p>
          <a:p>
            <a:r>
              <a:rPr lang="es-MX" sz="2400" dirty="0"/>
              <a:t>Los roles sociales permiten internalizar las instituciones sociales y el mundo social comienza a devenir una realidad subjetiva. </a:t>
            </a:r>
          </a:p>
          <a:p>
            <a:endParaRPr lang="es-MX" sz="2400" dirty="0"/>
          </a:p>
          <a:p>
            <a:r>
              <a:rPr lang="es-MX" sz="2400" dirty="0"/>
              <a:t>A través de los roles la realidad es asumida por los actores sociales. En este sentido, la socialización es fundamental. </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998412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4893647"/>
          </a:xfrm>
          <a:prstGeom prst="rect">
            <a:avLst/>
          </a:prstGeom>
        </p:spPr>
        <p:txBody>
          <a:bodyPr wrap="square">
            <a:spAutoFit/>
          </a:bodyPr>
          <a:lstStyle/>
          <a:p>
            <a:r>
              <a:rPr lang="es-ES" sz="2400" dirty="0"/>
              <a:t>Berger y </a:t>
            </a:r>
            <a:r>
              <a:rPr lang="es-ES" sz="2400" dirty="0" err="1"/>
              <a:t>Luckmann</a:t>
            </a:r>
            <a:r>
              <a:rPr lang="es-ES" sz="2400" dirty="0"/>
              <a:t> </a:t>
            </a:r>
            <a:r>
              <a:rPr lang="es-MX" sz="2400" dirty="0"/>
              <a:t>distinguen dos tipos de socialización:</a:t>
            </a:r>
          </a:p>
          <a:p>
            <a:endParaRPr lang="es-MX" sz="2400" dirty="0"/>
          </a:p>
          <a:p>
            <a:r>
              <a:rPr lang="es-MX" sz="2400" dirty="0"/>
              <a:t>La primaria</a:t>
            </a:r>
          </a:p>
          <a:p>
            <a:endParaRPr lang="es-MX" sz="2400" dirty="0"/>
          </a:p>
          <a:p>
            <a:r>
              <a:rPr lang="es-MX" sz="2400" dirty="0"/>
              <a:t>La secundaria</a:t>
            </a:r>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892744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740307"/>
          </a:xfrm>
          <a:prstGeom prst="rect">
            <a:avLst/>
          </a:prstGeom>
        </p:spPr>
        <p:txBody>
          <a:bodyPr wrap="square">
            <a:spAutoFit/>
          </a:bodyPr>
          <a:lstStyle/>
          <a:p>
            <a:r>
              <a:rPr lang="es-MX" sz="2400" dirty="0"/>
              <a:t>La socialización primaria</a:t>
            </a:r>
          </a:p>
          <a:p>
            <a:endParaRPr lang="es-MX" sz="2400" dirty="0"/>
          </a:p>
          <a:p>
            <a:r>
              <a:rPr lang="es-MX" sz="2400" dirty="0"/>
              <a:t>Tiene lugar durante los primeros años de vida.</a:t>
            </a:r>
          </a:p>
          <a:p>
            <a:endParaRPr lang="es-MX" sz="2400" dirty="0"/>
          </a:p>
          <a:p>
            <a:r>
              <a:rPr lang="es-MX" sz="2400" dirty="0"/>
              <a:t>Es la base para la comprensión del mundo y de la vida como un sistema donde el individuo existe en relación con los otros, y donde el “yo” cobra sentido como “yo social”.</a:t>
            </a:r>
          </a:p>
          <a:p>
            <a:endParaRPr lang="es-MX" sz="2400" dirty="0"/>
          </a:p>
          <a:p>
            <a:r>
              <a:rPr lang="es-MX" sz="2400" dirty="0"/>
              <a:t>Se internaliza el mundo como el único mundo posible.</a:t>
            </a:r>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487362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740307"/>
          </a:xfrm>
          <a:prstGeom prst="rect">
            <a:avLst/>
          </a:prstGeom>
        </p:spPr>
        <p:txBody>
          <a:bodyPr wrap="square">
            <a:spAutoFit/>
          </a:bodyPr>
          <a:lstStyle/>
          <a:p>
            <a:r>
              <a:rPr lang="es-MX" sz="2400" dirty="0"/>
              <a:t>La socialización secundaria</a:t>
            </a:r>
          </a:p>
          <a:p>
            <a:endParaRPr lang="es-MX" sz="2400" dirty="0"/>
          </a:p>
          <a:p>
            <a:r>
              <a:rPr lang="es-MX" sz="2400" dirty="0"/>
              <a:t>Es cualquier proceso posterior que induce al individuo a nuevas socializaciones.</a:t>
            </a:r>
          </a:p>
          <a:p>
            <a:endParaRPr lang="es-MX" sz="2400" dirty="0"/>
          </a:p>
          <a:p>
            <a:r>
              <a:rPr lang="es-MX" sz="2400" dirty="0"/>
              <a:t>El individuo internaliza submundos diferentes.</a:t>
            </a:r>
          </a:p>
          <a:p>
            <a:endParaRPr lang="es-MX" sz="2400" dirty="0"/>
          </a:p>
          <a:p>
            <a:r>
              <a:rPr lang="es-MX" sz="2400" dirty="0"/>
              <a:t>Pero nunca accede a todo el conocimiento, sino solo a la parte del conocimiento que se encuentra relacionada con su posición social dentro de la división social del trabajo.</a:t>
            </a:r>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261822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7478970"/>
          </a:xfrm>
          <a:prstGeom prst="rect">
            <a:avLst/>
          </a:prstGeom>
        </p:spPr>
        <p:txBody>
          <a:bodyPr wrap="square">
            <a:spAutoFit/>
          </a:bodyPr>
          <a:lstStyle/>
          <a:p>
            <a:r>
              <a:rPr lang="es-MX" sz="2400" dirty="0"/>
              <a:t>La socialización nunca es total: el mundo individual nunca corresponde exactamente con el mundo social, es decir, nunca corresponde con la realidad construida, con el mundo objetivo de la realidad. </a:t>
            </a:r>
          </a:p>
          <a:p>
            <a:endParaRPr lang="es-MX" sz="2400" dirty="0"/>
          </a:p>
          <a:p>
            <a:r>
              <a:rPr lang="es-MX" sz="2400" dirty="0"/>
              <a:t>Por lo que se hace necesario que los seres humanos estemos constantemente en socialización, en tanto proceso de mantenimiento de la realidad internalizada.</a:t>
            </a:r>
          </a:p>
          <a:p>
            <a:endParaRPr lang="es-MX" sz="2400" dirty="0"/>
          </a:p>
          <a:p>
            <a:r>
              <a:rPr lang="es-MX" sz="2400" dirty="0"/>
              <a:t>Ello se logra a través de la comparación de nuestra reaidad con la realidad de otros individuos. Esto se hace a través del diálogo y la conversación. </a:t>
            </a:r>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907436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13875"/>
            <a:ext cx="7966653" cy="6740307"/>
          </a:xfrm>
          <a:prstGeom prst="rect">
            <a:avLst/>
          </a:prstGeom>
        </p:spPr>
        <p:txBody>
          <a:bodyPr wrap="square">
            <a:spAutoFit/>
          </a:bodyPr>
          <a:lstStyle/>
          <a:p>
            <a:r>
              <a:rPr lang="es-MX" sz="2400" dirty="0"/>
              <a:t>Nótese la importacia, para Berger y Luckmann, del lenguaje y de la vida cotidiana.</a:t>
            </a:r>
          </a:p>
          <a:p>
            <a:endParaRPr lang="es-MX" sz="2400" dirty="0"/>
          </a:p>
          <a:p>
            <a:r>
              <a:rPr lang="es-MX" sz="2400" dirty="0"/>
              <a:t>El lenguaje, porque es el medio básico para proveer a los sujetos de las objetivaciones indispensables, al disponer el orden dentro del cual la realidad de la vida cotidiana adquiere sentido para las personas.</a:t>
            </a:r>
          </a:p>
          <a:p>
            <a:endParaRPr lang="es-MX" sz="2400" dirty="0"/>
          </a:p>
          <a:p>
            <a:endParaRPr lang="es-MX" sz="2400" dirty="0"/>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991932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13875"/>
            <a:ext cx="7966653" cy="6370975"/>
          </a:xfrm>
          <a:prstGeom prst="rect">
            <a:avLst/>
          </a:prstGeom>
        </p:spPr>
        <p:txBody>
          <a:bodyPr wrap="square">
            <a:spAutoFit/>
          </a:bodyPr>
          <a:lstStyle/>
          <a:p>
            <a:endParaRPr lang="es-MX" sz="2400" dirty="0"/>
          </a:p>
          <a:p>
            <a:r>
              <a:rPr lang="es-MX" sz="2400" dirty="0"/>
              <a:t>La vida cotidiana, porque ésta implica un mundo ordenado mediante significados compartidos por un grupo, por una comunidad, los cuales interactúan entre si y construyen nuevos significados que, a su vez, construyen el mundo social, que es externo y, por lo tanto, construye a los propios sujetos sociales.</a:t>
            </a:r>
          </a:p>
          <a:p>
            <a:endParaRPr lang="es-MX" sz="2400" dirty="0"/>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824022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7109639"/>
          </a:xfrm>
          <a:prstGeom prst="rect">
            <a:avLst/>
          </a:prstGeom>
        </p:spPr>
        <p:txBody>
          <a:bodyPr wrap="square">
            <a:spAutoFit/>
          </a:bodyPr>
          <a:lstStyle/>
          <a:p>
            <a:r>
              <a:rPr lang="es-MX" sz="2400" dirty="0"/>
              <a:t>La subjetividad y la intersubjetividad pasan a ser entonces conceptos centrales.</a:t>
            </a:r>
          </a:p>
          <a:p>
            <a:endParaRPr lang="es-MX" sz="2400" dirty="0"/>
          </a:p>
          <a:p>
            <a:r>
              <a:rPr lang="es-MX" sz="2400" dirty="0"/>
              <a:t>Subjetividad: Universo de significaciones construido colectivamente a partir de la interacción. </a:t>
            </a:r>
          </a:p>
          <a:p>
            <a:endParaRPr lang="es-MX" sz="2400" dirty="0"/>
          </a:p>
          <a:p>
            <a:r>
              <a:rPr lang="es-MX" sz="2400" dirty="0"/>
              <a:t>Intersubjetividad: Es el encuentro entre las conciencias, el cual va construyendo el mundo. La intersubjetividad no se reduce solamente al encuentro cara a cara, sino a todas las dimensiones de la vida social. </a:t>
            </a:r>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492177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7848302"/>
          </a:xfrm>
          <a:prstGeom prst="rect">
            <a:avLst/>
          </a:prstGeom>
        </p:spPr>
        <p:txBody>
          <a:bodyPr wrap="square">
            <a:spAutoFit/>
          </a:bodyPr>
          <a:lstStyle/>
          <a:p>
            <a:r>
              <a:rPr lang="es-MX" sz="2400" dirty="0"/>
              <a:t>La realidad de la vida cotidiana es una realidad intersubjetiva, compartida a través de las interacciones.</a:t>
            </a:r>
          </a:p>
          <a:p>
            <a:endParaRPr lang="es-MX" sz="2400" dirty="0"/>
          </a:p>
          <a:p>
            <a:r>
              <a:rPr lang="es-MX" sz="2400" dirty="0"/>
              <a:t>La interacción “cara a cara” es la más importante.</a:t>
            </a:r>
          </a:p>
          <a:p>
            <a:endParaRPr lang="es-MX" sz="2400" dirty="0"/>
          </a:p>
          <a:p>
            <a:r>
              <a:rPr lang="es-MX" sz="2400" dirty="0"/>
              <a:t>Estas interacciones provocan tipificaciones, que poco a poco se vuelven anónimas.</a:t>
            </a:r>
          </a:p>
          <a:p>
            <a:endParaRPr lang="es-MX" sz="2400" dirty="0"/>
          </a:p>
          <a:p>
            <a:r>
              <a:rPr lang="es-MX" sz="2400" dirty="0"/>
              <a:t>Es decir, la construcción social de la realidad es todo un proceso que va desde interacciones cara a cara (grado menos abstracto), hasta las tipificaciones (grado más abstracto).</a:t>
            </a:r>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200753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7848302"/>
          </a:xfrm>
          <a:prstGeom prst="rect">
            <a:avLst/>
          </a:prstGeom>
        </p:spPr>
        <p:txBody>
          <a:bodyPr wrap="square">
            <a:spAutoFit/>
          </a:bodyPr>
          <a:lstStyle/>
          <a:p>
            <a:r>
              <a:rPr lang="es-MX" sz="2400" dirty="0"/>
              <a:t>La intersubjetividad está en directa relacion con la vida cotidiana, porque es el “vivir humano” en un espacio o comunidad social e históricamente determinado.</a:t>
            </a:r>
          </a:p>
          <a:p>
            <a:endParaRPr lang="es-MX" sz="2400" dirty="0"/>
          </a:p>
          <a:p>
            <a:r>
              <a:rPr lang="es-MX" sz="2400" dirty="0"/>
              <a:t>La realidad de la vida cotidiana se organiza en un aquí y en un ahora. El aquí y el ahora son las dimensiones que  construyen la realidad en las conciencias. </a:t>
            </a:r>
          </a:p>
          <a:p>
            <a:endParaRPr lang="es-MX" sz="2400" dirty="0"/>
          </a:p>
          <a:p>
            <a:r>
              <a:rPr lang="es-MX" sz="2400" dirty="0"/>
              <a:t>Sin embargo, la realidad abarca también fenómenos que sucedieron en el pasado, por lo que la vida cotidiana no se experimenta de la misma manera entre diferentes sujetos de una comunidad.</a:t>
            </a:r>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796564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781366"/>
            <a:ext cx="8479271" cy="7478970"/>
          </a:xfrm>
          <a:prstGeom prst="rect">
            <a:avLst/>
          </a:prstGeom>
        </p:spPr>
        <p:txBody>
          <a:bodyPr wrap="square">
            <a:spAutoFit/>
          </a:bodyPr>
          <a:lstStyle/>
          <a:p>
            <a:r>
              <a:rPr lang="es-ES" sz="2400" dirty="0"/>
              <a:t>Pero vamos por pasos. Remontémonos al pensamiento filosófico antiguo.</a:t>
            </a:r>
          </a:p>
          <a:p>
            <a:endParaRPr lang="es-ES" sz="2400" dirty="0"/>
          </a:p>
          <a:p>
            <a:r>
              <a:rPr lang="es-ES" sz="2400" dirty="0"/>
              <a:t>En la antigüedad los científicos hacen un gran descubrimiento: el pensamiento racional, que va más allá de las cosas. </a:t>
            </a:r>
          </a:p>
          <a:p>
            <a:endParaRPr lang="es-ES" sz="2400" dirty="0"/>
          </a:p>
          <a:p>
            <a:r>
              <a:rPr lang="es-ES" sz="2400" dirty="0"/>
              <a:t>Una cosa es una mesa (una realidad objetiva, fuera de nuestra conciencia, es decir, la cosa en sí) y otra es lo que los sujetos sociales pensamos que es la mesa (es decir, la representación del objeto, la subjetividad sobre el objeto, el conocimiento sobre el objeto). Eso se logra gracias al pensamiento racional (pensar y razonar).</a:t>
            </a:r>
          </a:p>
          <a:p>
            <a:pPr marL="457200" indent="-457200">
              <a:buAutoNum type="arabicPeriod"/>
            </a:pP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4892721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7848302"/>
          </a:xfrm>
          <a:prstGeom prst="rect">
            <a:avLst/>
          </a:prstGeom>
        </p:spPr>
        <p:txBody>
          <a:bodyPr wrap="square">
            <a:spAutoFit/>
          </a:bodyPr>
          <a:lstStyle/>
          <a:p>
            <a:r>
              <a:rPr lang="es-MX" sz="2400" dirty="0"/>
              <a:t>Otro concepto fundamental en Berger y Luckmann es el de universo simbólico.</a:t>
            </a:r>
          </a:p>
          <a:p>
            <a:endParaRPr lang="es-MX" sz="2400" dirty="0"/>
          </a:p>
          <a:p>
            <a:r>
              <a:rPr lang="es-MX" sz="2400" dirty="0"/>
              <a:t>El universo simbólico es la matriz que contiene todos los significados objetivados socialmente y “subjetivamente considerados como reales”. </a:t>
            </a:r>
          </a:p>
          <a:p>
            <a:endParaRPr lang="es-MX" sz="2400" dirty="0"/>
          </a:p>
          <a:p>
            <a:r>
              <a:rPr lang="es-MX" sz="2400" dirty="0"/>
              <a:t>El universo simbólico aporta un orden para que los sujetos sociales aprehendamos subjetivamente la realidad, a partir de nuestra experiencia personal, a partir de nuestra biografía.</a:t>
            </a:r>
          </a:p>
          <a:p>
            <a:endParaRPr lang="es-MX" sz="2400" dirty="0"/>
          </a:p>
          <a:p>
            <a:endParaRPr lang="es-MX" sz="2400" dirty="0"/>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0007432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740307"/>
          </a:xfrm>
          <a:prstGeom prst="rect">
            <a:avLst/>
          </a:prstGeom>
        </p:spPr>
        <p:txBody>
          <a:bodyPr wrap="square">
            <a:spAutoFit/>
          </a:bodyPr>
          <a:lstStyle/>
          <a:p>
            <a:endParaRPr lang="es-MX" sz="2400" dirty="0"/>
          </a:p>
          <a:p>
            <a:r>
              <a:rPr lang="es-MX" sz="2400" dirty="0"/>
              <a:t>El universo simbólico “pone las cosas en su lugar”, ordena, resguarda el orden institucional y las individualidades.</a:t>
            </a:r>
          </a:p>
          <a:p>
            <a:endParaRPr lang="es-MX" sz="2400" dirty="0"/>
          </a:p>
          <a:p>
            <a:r>
              <a:rPr lang="es-MX" sz="2400" dirty="0"/>
              <a:t>Es una memoria que comparten todos los individuos socializados, así como un marco de referencia común para las acciones individuales.</a:t>
            </a:r>
          </a:p>
          <a:p>
            <a:endParaRPr lang="es-MX" sz="2400" dirty="0"/>
          </a:p>
          <a:p>
            <a:r>
              <a:rPr lang="es-MX" sz="2400" dirty="0"/>
              <a:t>El universo simbólico garantiza la integración social.</a:t>
            </a:r>
          </a:p>
          <a:p>
            <a:endParaRPr lang="es-MX" sz="2400" dirty="0"/>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7907352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¿Cómo se construye socialmente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6370975"/>
          </a:xfrm>
          <a:prstGeom prst="rect">
            <a:avLst/>
          </a:prstGeom>
        </p:spPr>
        <p:txBody>
          <a:bodyPr wrap="square">
            <a:spAutoFit/>
          </a:bodyPr>
          <a:lstStyle/>
          <a:p>
            <a:r>
              <a:rPr lang="es-ES" sz="2400" dirty="0"/>
              <a:t>Tenemos entonces todos los elementos para poder responder la pregunta: ¿Cómo se construye socialmente la realidad?</a:t>
            </a:r>
          </a:p>
          <a:p>
            <a:endParaRPr lang="es-ES" sz="2400" dirty="0"/>
          </a:p>
          <a:p>
            <a:r>
              <a:rPr lang="es-ES" sz="2400" dirty="0"/>
              <a:t>Esta se construye a través de:</a:t>
            </a:r>
          </a:p>
          <a:p>
            <a:r>
              <a:rPr lang="es-ES" sz="2400" dirty="0"/>
              <a:t>Las conciencias</a:t>
            </a:r>
          </a:p>
          <a:p>
            <a:r>
              <a:rPr lang="es-ES" sz="2400" dirty="0"/>
              <a:t>La temporalidad </a:t>
            </a:r>
          </a:p>
          <a:p>
            <a:r>
              <a:rPr lang="es-ES" sz="2400" dirty="0"/>
              <a:t>El universo simbólico</a:t>
            </a:r>
          </a:p>
          <a:p>
            <a:r>
              <a:rPr lang="es-ES" sz="2400" dirty="0"/>
              <a:t>El mundo intersubjetivo (vida cotidiana)</a:t>
            </a:r>
          </a:p>
          <a:p>
            <a:r>
              <a:rPr lang="es-ES" sz="2400" dirty="0"/>
              <a:t>La interacción social (que crea esquemas </a:t>
            </a:r>
            <a:r>
              <a:rPr lang="es-ES" sz="2400" dirty="0" err="1"/>
              <a:t>tipificadores</a:t>
            </a:r>
            <a:r>
              <a:rPr lang="es-ES" sz="2400" dirty="0"/>
              <a:t>)</a:t>
            </a:r>
          </a:p>
          <a:p>
            <a:r>
              <a:rPr lang="es-ES" sz="2400" dirty="0"/>
              <a:t>El lenguaje y herramientas de comunicación social</a:t>
            </a:r>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954852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Resumiendo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4524315"/>
          </a:xfrm>
          <a:prstGeom prst="rect">
            <a:avLst/>
          </a:prstGeom>
        </p:spPr>
        <p:txBody>
          <a:bodyPr wrap="square">
            <a:spAutoFit/>
          </a:bodyPr>
          <a:lstStyle/>
          <a:p>
            <a:r>
              <a:rPr lang="es-MX" sz="2400" dirty="0"/>
              <a:t>Son cuatro las características generales de la construcción social de la realidad.</a:t>
            </a:r>
          </a:p>
          <a:p>
            <a:endParaRPr lang="es-MX" sz="2400" dirty="0"/>
          </a:p>
          <a:p>
            <a:pPr marL="457200" indent="-457200">
              <a:buAutoNum type="arabicPeriod"/>
            </a:pPr>
            <a:r>
              <a:rPr lang="es-MX" sz="2400" dirty="0"/>
              <a:t>La centralidad de los procesos sociales. Los sujetos somos, ante todo, sujetos sociales. Las interacciones entre nosotros en la vida cotidiana determinan los conocimientos que incorporamos. </a:t>
            </a:r>
          </a:p>
          <a:p>
            <a:pPr marL="457200" indent="-457200">
              <a:buAutoNum type="arabicPeriod"/>
            </a:pPr>
            <a:endParaRPr lang="es-MX"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097208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Resumiendo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2072312"/>
            <a:ext cx="7966653" cy="4524315"/>
          </a:xfrm>
          <a:prstGeom prst="rect">
            <a:avLst/>
          </a:prstGeom>
        </p:spPr>
        <p:txBody>
          <a:bodyPr wrap="square">
            <a:spAutoFit/>
          </a:bodyPr>
          <a:lstStyle/>
          <a:p>
            <a:r>
              <a:rPr lang="es-MX" sz="2400" dirty="0"/>
              <a:t>2. Los sujetos somos productos sociales, histórica y culturalmente determinados. </a:t>
            </a:r>
          </a:p>
          <a:p>
            <a:endParaRPr lang="es-MX" sz="2400" dirty="0"/>
          </a:p>
          <a:p>
            <a:r>
              <a:rPr lang="es-MX" sz="2400" dirty="0"/>
              <a:t>3. El conocimiento y la acción dependen entre sí. Cada modo de conocimiento hace se incorporen formas de acción diferentes.</a:t>
            </a:r>
          </a:p>
          <a:p>
            <a:endParaRPr lang="es-MX" sz="2400" dirty="0"/>
          </a:p>
          <a:p>
            <a:r>
              <a:rPr lang="es-MX" sz="2400" dirty="0"/>
              <a:t>4. El  conocimiento es histórica y socialmente específico.</a:t>
            </a:r>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6458782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Resumiendo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781367"/>
            <a:ext cx="7966653" cy="5262979"/>
          </a:xfrm>
          <a:prstGeom prst="rect">
            <a:avLst/>
          </a:prstGeom>
        </p:spPr>
        <p:txBody>
          <a:bodyPr wrap="square">
            <a:spAutoFit/>
          </a:bodyPr>
          <a:lstStyle/>
          <a:p>
            <a:r>
              <a:rPr lang="es-MX" sz="2400" dirty="0"/>
              <a:t>A partir de lo anterior, entonces la realidad se concibe como un conjunto de fenómenos externos a los individuos o sujetos sociales.</a:t>
            </a:r>
          </a:p>
          <a:p>
            <a:endParaRPr lang="es-MX" sz="2400" dirty="0"/>
          </a:p>
          <a:p>
            <a:r>
              <a:rPr lang="es-MX" sz="2400" dirty="0"/>
              <a:t>El conocimiento es la información que tenemos sobre esos fenómenos. </a:t>
            </a:r>
          </a:p>
          <a:p>
            <a:endParaRPr lang="es-MX" sz="2400" dirty="0"/>
          </a:p>
          <a:p>
            <a:r>
              <a:rPr lang="es-MX" sz="2400" dirty="0"/>
              <a:t>Realidad y conocimiento se encuentran íntimamente relacionados, dado que los conocimientos sobre un fenómeno determinado quedan establecidos socialmente como la realidad. </a:t>
            </a:r>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5082562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906057"/>
            <a:ext cx="7869671" cy="7109639"/>
          </a:xfrm>
          <a:prstGeom prst="rect">
            <a:avLst/>
          </a:prstGeom>
        </p:spPr>
        <p:txBody>
          <a:bodyPr wrap="square">
            <a:spAutoFit/>
          </a:bodyPr>
          <a:lstStyle/>
          <a:p>
            <a:r>
              <a:rPr lang="es-ES" sz="2400" dirty="0"/>
              <a:t>Descartes, en Meditaciones metafísicas afirmó:</a:t>
            </a:r>
          </a:p>
          <a:p>
            <a:endParaRPr lang="es-ES" sz="2400" dirty="0"/>
          </a:p>
          <a:p>
            <a:r>
              <a:rPr lang="es-MX" sz="2400" dirty="0"/>
              <a:t>“yo no soy, pues, hablando con precisión, más que una cosa que piensa”.</a:t>
            </a:r>
          </a:p>
          <a:p>
            <a:endParaRPr lang="es-MX" sz="2400" dirty="0"/>
          </a:p>
          <a:p>
            <a:r>
              <a:rPr lang="es-MX" sz="2400" dirty="0"/>
              <a:t>Tenemos entonces una diferena sustancial entre dos cosas:</a:t>
            </a:r>
          </a:p>
          <a:p>
            <a:endParaRPr lang="es-MX" sz="2400" dirty="0"/>
          </a:p>
          <a:p>
            <a:r>
              <a:rPr lang="es-MX" sz="2400" dirty="0"/>
              <a:t>Por una parte un ser pensante (Sujeto que conoce) – El que piensa</a:t>
            </a:r>
          </a:p>
          <a:p>
            <a:endParaRPr lang="es-MX" sz="2400" dirty="0"/>
          </a:p>
          <a:p>
            <a:r>
              <a:rPr lang="es-MX" sz="2400" dirty="0"/>
              <a:t>Por otra parte un objeto </a:t>
            </a:r>
            <a:r>
              <a:rPr lang="es-ES" sz="2400" dirty="0"/>
              <a:t>(Objeto conocido o por conocer) – Lo pensado</a:t>
            </a:r>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949206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81367"/>
            <a:ext cx="8337043" cy="5262979"/>
          </a:xfrm>
          <a:prstGeom prst="rect">
            <a:avLst/>
          </a:prstGeom>
        </p:spPr>
        <p:txBody>
          <a:bodyPr wrap="square">
            <a:spAutoFit/>
          </a:bodyPr>
          <a:lstStyle/>
          <a:p>
            <a:r>
              <a:rPr lang="es-ES" sz="2400" dirty="0"/>
              <a:t>Numerosas escuelas filosóficas forman parte de este debate, y lo resuelven de maneras diferentes.</a:t>
            </a:r>
          </a:p>
          <a:p>
            <a:endParaRPr lang="es-ES" sz="2400" dirty="0"/>
          </a:p>
          <a:p>
            <a:r>
              <a:rPr lang="es-ES" sz="2400" dirty="0"/>
              <a:t>El realismo, por ejemplo, afirma que la realidad está dada y, por tanto, la podemos conocer. El mundo es cognoscible.</a:t>
            </a:r>
          </a:p>
          <a:p>
            <a:endParaRPr lang="es-ES" sz="2400" dirty="0"/>
          </a:p>
          <a:p>
            <a:r>
              <a:rPr lang="es-ES" sz="2400" dirty="0"/>
              <a:t>En metafísica, el realismo es aquella postura filosófica que manifiesta que los objetos existen en una realidad independiente al observador. Es decir, no hay interrelación entre observador y objeto más que la derivada de la propia observación. Los objetos son independientes del observador.</a:t>
            </a:r>
          </a:p>
          <a:p>
            <a:endParaRPr lang="es-ES" sz="2400" dirty="0"/>
          </a:p>
          <a:p>
            <a:endParaRPr lang="es-ES" sz="2400" dirty="0"/>
          </a:p>
        </p:txBody>
      </p:sp>
    </p:spTree>
    <p:extLst>
      <p:ext uri="{BB962C8B-B14F-4D97-AF65-F5344CB8AC3E}">
        <p14:creationId xmlns:p14="http://schemas.microsoft.com/office/powerpoint/2010/main" val="688135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74298"/>
            <a:ext cx="7772690" cy="5262979"/>
          </a:xfrm>
          <a:prstGeom prst="rect">
            <a:avLst/>
          </a:prstGeom>
        </p:spPr>
        <p:txBody>
          <a:bodyPr wrap="square">
            <a:spAutoFit/>
          </a:bodyPr>
          <a:lstStyle/>
          <a:p>
            <a:r>
              <a:rPr lang="es-ES" sz="2400" dirty="0"/>
              <a:t>Por su parte, los filósofos constructivistas están en desacuerdo con lo anterior. Para ellos, la realidad es una construcción que, en cierta medida, ha sido “inventada, creada” por el observador. </a:t>
            </a:r>
          </a:p>
          <a:p>
            <a:endParaRPr lang="es-ES" sz="2400" dirty="0"/>
          </a:p>
          <a:p>
            <a:r>
              <a:rPr lang="es-ES" sz="2400" dirty="0"/>
              <a:t>Para estos filósofos nunca se podrá llegar a conocer la realidad tal como es, pues siempre pasa a través de nuestra subjetividad, es decir, la realidad necesita de un marco teórico o mental para ser percibida. El mundo no es cognoscible per se, porque el mundo es una creación social. Por lo tanto, hay diversos mundos, tantos como formas de representarlos haya.</a:t>
            </a:r>
          </a:p>
          <a:p>
            <a:endParaRPr lang="es-ES" sz="2400" dirty="0"/>
          </a:p>
          <a:p>
            <a:endParaRPr lang="es-ES" sz="2400" dirty="0"/>
          </a:p>
        </p:txBody>
      </p:sp>
    </p:spTree>
    <p:extLst>
      <p:ext uri="{BB962C8B-B14F-4D97-AF65-F5344CB8AC3E}">
        <p14:creationId xmlns:p14="http://schemas.microsoft.com/office/powerpoint/2010/main" val="1512501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072312"/>
            <a:ext cx="7370908" cy="4524315"/>
          </a:xfrm>
          <a:prstGeom prst="rect">
            <a:avLst/>
          </a:prstGeom>
        </p:spPr>
        <p:txBody>
          <a:bodyPr wrap="square">
            <a:spAutoFit/>
          </a:bodyPr>
          <a:lstStyle/>
          <a:p>
            <a:r>
              <a:rPr lang="es-ES" sz="2400" dirty="0"/>
              <a:t>Kant, por ejemplo, distingue entre el fenómeno (expresión de la cosa) y el noúmeno (cosa en sí). Para él la realidad no se encuentra fuera del observador, sino que es construida, en determinada medida, por su aparato cognitivo.</a:t>
            </a:r>
          </a:p>
          <a:p>
            <a:endParaRPr lang="es-ES" sz="2400" dirty="0"/>
          </a:p>
          <a:p>
            <a:r>
              <a:rPr lang="es-ES" sz="2400" dirty="0" err="1"/>
              <a:t>Giambattista</a:t>
            </a:r>
            <a:r>
              <a:rPr lang="es-ES" sz="2400" dirty="0"/>
              <a:t> Vico (1668-1744), por ejemplo, tiene una excelente frase que ilustra lo anterior:</a:t>
            </a:r>
          </a:p>
          <a:p>
            <a:r>
              <a:rPr lang="es-ES" sz="2400" dirty="0"/>
              <a:t>“</a:t>
            </a:r>
            <a:r>
              <a:rPr lang="es-ES" sz="2400" dirty="0" err="1"/>
              <a:t>Verum</a:t>
            </a:r>
            <a:r>
              <a:rPr lang="es-ES" sz="2400" dirty="0"/>
              <a:t> </a:t>
            </a:r>
            <a:r>
              <a:rPr lang="es-ES" sz="2400" dirty="0" err="1"/>
              <a:t>ipsum</a:t>
            </a:r>
            <a:r>
              <a:rPr lang="es-ES" sz="2400" dirty="0"/>
              <a:t> </a:t>
            </a:r>
            <a:r>
              <a:rPr lang="es-ES" sz="2400" dirty="0" err="1"/>
              <a:t>factum</a:t>
            </a:r>
            <a:r>
              <a:rPr lang="es-ES" sz="2400" dirty="0"/>
              <a:t>” </a:t>
            </a:r>
          </a:p>
          <a:p>
            <a:r>
              <a:rPr lang="es-ES" sz="2400" dirty="0"/>
              <a:t>Lo verdadero es lo mismo que lo hecho.</a:t>
            </a:r>
          </a:p>
          <a:p>
            <a:endParaRPr lang="es-ES" sz="2400" dirty="0"/>
          </a:p>
          <a:p>
            <a:endParaRPr lang="es-ES" sz="2400" dirty="0"/>
          </a:p>
        </p:txBody>
      </p:sp>
    </p:spTree>
    <p:extLst>
      <p:ext uri="{BB962C8B-B14F-4D97-AF65-F5344CB8AC3E}">
        <p14:creationId xmlns:p14="http://schemas.microsoft.com/office/powerpoint/2010/main" val="1061060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27413" y="1600200"/>
            <a:ext cx="7370908" cy="5632311"/>
          </a:xfrm>
          <a:prstGeom prst="rect">
            <a:avLst/>
          </a:prstGeom>
        </p:spPr>
        <p:txBody>
          <a:bodyPr wrap="square">
            <a:spAutoFit/>
          </a:bodyPr>
          <a:lstStyle/>
          <a:p>
            <a:endParaRPr lang="es-ES" sz="2400" dirty="0"/>
          </a:p>
          <a:p>
            <a:endParaRPr lang="es-ES" sz="2400" dirty="0"/>
          </a:p>
          <a:p>
            <a:r>
              <a:rPr lang="es-ES" sz="2400" dirty="0"/>
              <a:t>Berger y </a:t>
            </a:r>
            <a:r>
              <a:rPr lang="es-ES" sz="2400" dirty="0" err="1"/>
              <a:t>Luckmann</a:t>
            </a:r>
            <a:r>
              <a:rPr lang="es-ES" sz="2400" dirty="0"/>
              <a:t> entran en este debate desde una posición constructivista.</a:t>
            </a:r>
          </a:p>
          <a:p>
            <a:endParaRPr lang="es-ES" sz="2400" dirty="0"/>
          </a:p>
          <a:p>
            <a:r>
              <a:rPr lang="es-ES" sz="2400" dirty="0"/>
              <a:t>La importancia de su trabajo, lo fundamental a señalar, es que sacan este debate de los marcos de la filosofía y lo llevan a la sociología.</a:t>
            </a:r>
          </a:p>
          <a:p>
            <a:pPr marL="457200" indent="-457200">
              <a:buAutoNum type="arabicPeriod"/>
            </a:pP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306326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Las construcción social de la realidad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072312"/>
            <a:ext cx="7370908" cy="6740307"/>
          </a:xfrm>
          <a:prstGeom prst="rect">
            <a:avLst/>
          </a:prstGeom>
        </p:spPr>
        <p:txBody>
          <a:bodyPr wrap="square">
            <a:spAutoFit/>
          </a:bodyPr>
          <a:lstStyle/>
          <a:p>
            <a:r>
              <a:rPr lang="es-ES" sz="2400" dirty="0"/>
              <a:t>Estos autores tienen dos postulados trascendentales que se yuxtaponen:</a:t>
            </a:r>
          </a:p>
          <a:p>
            <a:endParaRPr lang="es-ES" sz="2400" dirty="0"/>
          </a:p>
          <a:p>
            <a:pPr marL="457200" indent="-457200">
              <a:buAutoNum type="arabicPeriod"/>
            </a:pPr>
            <a:r>
              <a:rPr lang="es-ES" sz="2400" dirty="0"/>
              <a:t>La realidad es una construcción social, conformada por fenómenos externos a los sujetos sociales.</a:t>
            </a:r>
          </a:p>
          <a:p>
            <a:pPr marL="457200" indent="-457200">
              <a:buAutoNum type="arabicPeriod"/>
            </a:pPr>
            <a:endParaRPr lang="es-ES" sz="2400" dirty="0"/>
          </a:p>
          <a:p>
            <a:pPr marL="457200" indent="-457200">
              <a:buAutoNum type="arabicPeriod"/>
            </a:pPr>
            <a:r>
              <a:rPr lang="es-ES" sz="2400" dirty="0"/>
              <a:t>La realidad puede ser aprehendida a partir del conocimiento que los sujetos sociales tienen de esa realidad, es decir, de esos fenómenos externos.</a:t>
            </a:r>
          </a:p>
          <a:p>
            <a:pPr marL="457200" indent="-457200">
              <a:buAutoNum type="arabicPeriod"/>
            </a:pP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651108846"/>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12218</TotalTime>
  <Words>2236</Words>
  <Application>Microsoft Macintosh PowerPoint</Application>
  <PresentationFormat>Presentación en pantalla (4:3)</PresentationFormat>
  <Paragraphs>471</Paragraphs>
  <Slides>36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36</vt:i4>
      </vt:variant>
    </vt:vector>
  </HeadingPairs>
  <TitlesOfParts>
    <vt:vector size="39" baseType="lpstr">
      <vt:lpstr>Arial</vt:lpstr>
      <vt:lpstr>Wingdings</vt:lpstr>
      <vt:lpstr>Tema1</vt:lpstr>
      <vt:lpstr>Peter Berger y Thomas Luckmann</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Las construcción social de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¿Cómo se construye socialmente la realidad?</vt:lpstr>
      <vt:lpstr>Resumiendo</vt:lpstr>
      <vt:lpstr>Resumiendo</vt:lpstr>
      <vt:lpstr>Resumiendo</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199</cp:revision>
  <dcterms:created xsi:type="dcterms:W3CDTF">2017-08-11T15:39:29Z</dcterms:created>
  <dcterms:modified xsi:type="dcterms:W3CDTF">2020-09-24T16:19:23Z</dcterms:modified>
</cp:coreProperties>
</file>