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sldIdLst>
    <p:sldId id="256" r:id="rId2"/>
    <p:sldId id="277" r:id="rId3"/>
    <p:sldId id="343" r:id="rId4"/>
    <p:sldId id="344" r:id="rId5"/>
    <p:sldId id="341" r:id="rId6"/>
    <p:sldId id="345" r:id="rId7"/>
    <p:sldId id="346" r:id="rId8"/>
    <p:sldId id="347" r:id="rId9"/>
    <p:sldId id="348" r:id="rId10"/>
    <p:sldId id="349" r:id="rId11"/>
    <p:sldId id="350" r:id="rId12"/>
    <p:sldId id="351" r:id="rId13"/>
    <p:sldId id="352" r:id="rId14"/>
    <p:sldId id="353" r:id="rId15"/>
    <p:sldId id="354" r:id="rId16"/>
    <p:sldId id="355" r:id="rId17"/>
    <p:sldId id="356" r:id="rId18"/>
    <p:sldId id="357" r:id="rId19"/>
    <p:sldId id="358" r:id="rId20"/>
    <p:sldId id="359" r:id="rId21"/>
    <p:sldId id="360" r:id="rId22"/>
    <p:sldId id="361" r:id="rId23"/>
    <p:sldId id="362" r:id="rId24"/>
    <p:sldId id="363" r:id="rId25"/>
    <p:sldId id="364" r:id="rId26"/>
    <p:sldId id="365" r:id="rId27"/>
    <p:sldId id="366" r:id="rId28"/>
    <p:sldId id="367" r:id="rId29"/>
    <p:sldId id="368" r:id="rId30"/>
    <p:sldId id="369" r:id="rId31"/>
    <p:sldId id="370" r:id="rId32"/>
    <p:sldId id="310"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1" d="100"/>
          <a:sy n="81" d="100"/>
        </p:scale>
        <p:origin x="-183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printerSettings" Target="printerSettings/printerSettings1.bin"/><Relationship Id="rId35" Type="http://schemas.openxmlformats.org/officeDocument/2006/relationships/presProps" Target="presProps.xml"/><Relationship Id="rId36" Type="http://schemas.openxmlformats.org/officeDocument/2006/relationships/viewProps" Target="view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heme" Target="theme/theme1.xml"/><Relationship Id="rId3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s-ES_tradnl" smtClean="0"/>
              <a:t>Clic para editar título</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C8A432C8-69A7-458B-9684-2BFA64B31948}" type="datetime2">
              <a:rPr lang="en-US" smtClean="0"/>
              <a:t>lunes, 25 de mayo de 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‹Nr.›</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a:p>
        </p:txBody>
      </p:sp>
      <p:sp>
        <p:nvSpPr>
          <p:cNvPr id="3" name="Vertical Text Placeholder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a:p>
        </p:txBody>
      </p:sp>
      <p:sp>
        <p:nvSpPr>
          <p:cNvPr id="4" name="Date Placeholder 3"/>
          <p:cNvSpPr>
            <a:spLocks noGrp="1"/>
          </p:cNvSpPr>
          <p:nvPr>
            <p:ph type="dt" sz="half" idx="10"/>
          </p:nvPr>
        </p:nvSpPr>
        <p:spPr/>
        <p:txBody>
          <a:bodyPr/>
          <a:lstStyle/>
          <a:p>
            <a:fld id="{8CC057FC-95B6-4D89-AFDA-ABA33EE921E5}" type="datetime2">
              <a:rPr lang="en-US" smtClean="0"/>
              <a:t>lunes, 25 de mayo de 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s-ES_tradnl" smtClean="0"/>
              <a:t>Clic para editar título</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Date Placeholder 3"/>
          <p:cNvSpPr>
            <a:spLocks noGrp="1"/>
          </p:cNvSpPr>
          <p:nvPr>
            <p:ph type="dt" sz="half" idx="10"/>
          </p:nvPr>
        </p:nvSpPr>
        <p:spPr/>
        <p:txBody>
          <a:bodyPr/>
          <a:lstStyle/>
          <a:p>
            <a:fld id="{EC4549AC-EB31-477F-92A9-B1988E232878}" type="datetime2">
              <a:rPr lang="en-US" smtClean="0"/>
              <a:t>lunes, 25 de mayo de 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a:p>
        </p:txBody>
      </p:sp>
      <p:sp>
        <p:nvSpPr>
          <p:cNvPr id="3" name="Content Placeholder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a:p>
        </p:txBody>
      </p:sp>
      <p:sp>
        <p:nvSpPr>
          <p:cNvPr id="4" name="Date Placeholder 3"/>
          <p:cNvSpPr>
            <a:spLocks noGrp="1"/>
          </p:cNvSpPr>
          <p:nvPr>
            <p:ph type="dt" sz="half" idx="10"/>
          </p:nvPr>
        </p:nvSpPr>
        <p:spPr/>
        <p:txBody>
          <a:bodyPr/>
          <a:lstStyle/>
          <a:p>
            <a:fld id="{6396A3A3-94A6-4E5B-AF39-173ACA3E61CC}" type="datetime2">
              <a:rPr lang="en-US" smtClean="0"/>
              <a:t>lunes, 25 de mayo de 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s-ES_tradnl" smtClean="0"/>
              <a:t>Clic para editar título</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Date Placeholder 3"/>
          <p:cNvSpPr>
            <a:spLocks noGrp="1"/>
          </p:cNvSpPr>
          <p:nvPr>
            <p:ph type="dt" sz="half" idx="10"/>
          </p:nvPr>
        </p:nvSpPr>
        <p:spPr/>
        <p:txBody>
          <a:bodyPr/>
          <a:lstStyle/>
          <a:p>
            <a:fld id="{9933D019-A32C-4EAD-B8E6-DBDA699692FD}" type="datetime2">
              <a:rPr lang="en-US" smtClean="0"/>
              <a:t>lunes, 25 de mayo de 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‹Nr.›</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5" name="Date Placeholder 4"/>
          <p:cNvSpPr>
            <a:spLocks noGrp="1"/>
          </p:cNvSpPr>
          <p:nvPr>
            <p:ph type="dt" sz="half" idx="10"/>
          </p:nvPr>
        </p:nvSpPr>
        <p:spPr/>
        <p:txBody>
          <a:bodyPr/>
          <a:lstStyle/>
          <a:p>
            <a:fld id="{CCEBA98F-560C-4997-81C4-81D4D9187EAB}" type="datetime2">
              <a:rPr lang="en-US" smtClean="0"/>
              <a:t>lunes, 25 de mayo de 20</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_tradnl" smtClean="0"/>
              <a:t>Clic para editar título</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7" name="Date Placeholder 6"/>
          <p:cNvSpPr>
            <a:spLocks noGrp="1"/>
          </p:cNvSpPr>
          <p:nvPr>
            <p:ph type="dt" sz="half" idx="10"/>
          </p:nvPr>
        </p:nvSpPr>
        <p:spPr/>
        <p:txBody>
          <a:bodyPr/>
          <a:lstStyle/>
          <a:p>
            <a:fld id="{150972B2-CA5C-437D-87D0-8081271A9E4B}" type="datetime2">
              <a:rPr lang="en-US" smtClean="0"/>
              <a:t>lunes, 25 de mayo de 20</a:t>
            </a:fld>
            <a:endParaRPr lang="en-US"/>
          </a:p>
        </p:txBody>
      </p:sp>
      <p:sp>
        <p:nvSpPr>
          <p:cNvPr id="8" name="Footer Placeholder 7"/>
          <p:cNvSpPr>
            <a:spLocks noGrp="1"/>
          </p:cNvSpPr>
          <p:nvPr>
            <p:ph type="ftr" sz="quarter" idx="11"/>
          </p:nvPr>
        </p:nvSpPr>
        <p:spPr/>
        <p:txBody>
          <a:bodyPr/>
          <a:lstStyle/>
          <a:p>
            <a:pPr algn="r"/>
            <a:endParaRPr lang="en-US" dirty="0"/>
          </a:p>
        </p:txBody>
      </p:sp>
      <p:sp>
        <p:nvSpPr>
          <p:cNvPr id="9" name="Slide Number Placeholder 8"/>
          <p:cNvSpPr>
            <a:spLocks noGrp="1"/>
          </p:cNvSpPr>
          <p:nvPr>
            <p:ph type="sldNum" sz="quarter" idx="12"/>
          </p:nvPr>
        </p:nvSpPr>
        <p:spPr/>
        <p:txBody>
          <a:bodyPr/>
          <a:lstStyle/>
          <a:p>
            <a:fld id="{0CFEC368-1D7A-4F81-ABF6-AE0E36BAF64C}" type="slidenum">
              <a:rPr lang="en-US" smtClean="0"/>
              <a:pPr/>
              <a:t>‹Nr.›</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a:p>
        </p:txBody>
      </p:sp>
      <p:sp>
        <p:nvSpPr>
          <p:cNvPr id="3" name="Date Placeholder 2"/>
          <p:cNvSpPr>
            <a:spLocks noGrp="1"/>
          </p:cNvSpPr>
          <p:nvPr>
            <p:ph type="dt" sz="half" idx="10"/>
          </p:nvPr>
        </p:nvSpPr>
        <p:spPr/>
        <p:txBody>
          <a:bodyPr/>
          <a:lstStyle/>
          <a:p>
            <a:fld id="{79CD4847-11EF-4466-A8AD-85CDB7B49118}" type="datetime2">
              <a:rPr lang="en-US" smtClean="0"/>
              <a:t>lunes, 25 de mayo de 20</a:t>
            </a:fld>
            <a:endParaRPr lang="en-US"/>
          </a:p>
        </p:txBody>
      </p:sp>
      <p:sp>
        <p:nvSpPr>
          <p:cNvPr id="4" name="Footer Placeholder 3"/>
          <p:cNvSpPr>
            <a:spLocks noGrp="1"/>
          </p:cNvSpPr>
          <p:nvPr>
            <p:ph type="ftr" sz="quarter" idx="11"/>
          </p:nvPr>
        </p:nvSpPr>
        <p:spPr/>
        <p:txBody>
          <a:bodyPr/>
          <a:lstStyle/>
          <a:p>
            <a:pPr algn="r"/>
            <a:endParaRPr lang="en-US" dirty="0"/>
          </a:p>
        </p:txBody>
      </p:sp>
      <p:sp>
        <p:nvSpPr>
          <p:cNvPr id="5" name="Slide Number Placeholder 4"/>
          <p:cNvSpPr>
            <a:spLocks noGrp="1"/>
          </p:cNvSpPr>
          <p:nvPr>
            <p:ph type="sldNum" sz="quarter" idx="12"/>
          </p:nvPr>
        </p:nvSpPr>
        <p:spPr/>
        <p:txBody>
          <a:bodyPr/>
          <a:lstStyle/>
          <a:p>
            <a:fld id="{0CFEC368-1D7A-4F81-ABF6-AE0E36BAF64C}" type="slidenum">
              <a:rPr lang="en-US" smtClean="0"/>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8457A-3AB9-4880-8A0C-9F8524491207}" type="datetime2">
              <a:rPr lang="en-US" smtClean="0"/>
              <a:t>lunes, 25 de mayo de 20</a:t>
            </a:fld>
            <a:endParaRPr lang="en-US"/>
          </a:p>
        </p:txBody>
      </p:sp>
      <p:sp>
        <p:nvSpPr>
          <p:cNvPr id="3" name="Footer Placeholder 2"/>
          <p:cNvSpPr>
            <a:spLocks noGrp="1"/>
          </p:cNvSpPr>
          <p:nvPr>
            <p:ph type="ftr" sz="quarter" idx="11"/>
          </p:nvPr>
        </p:nvSpPr>
        <p:spPr/>
        <p:txBody>
          <a:bodyPr/>
          <a:lstStyle/>
          <a:p>
            <a:pPr algn="r"/>
            <a:endParaRPr lang="en-US"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s-ES_tradnl" smtClean="0"/>
              <a:t>Clic para editar título</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Date Placeholder 4"/>
          <p:cNvSpPr>
            <a:spLocks noGrp="1"/>
          </p:cNvSpPr>
          <p:nvPr>
            <p:ph type="dt" sz="half" idx="10"/>
          </p:nvPr>
        </p:nvSpPr>
        <p:spPr/>
        <p:txBody>
          <a:bodyPr/>
          <a:lstStyle/>
          <a:p>
            <a:fld id="{3FE976D3-5B7F-4300-ABED-C91F1B2AE209}" type="datetime2">
              <a:rPr lang="en-US" smtClean="0"/>
              <a:t>lunes, 25 de mayo de 20</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‹Nr.›</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s-ES_tradnl" smtClean="0"/>
              <a:t>Clic para editar título</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smtClean="0"/>
              <a:t>Arrastre la imagen al marcador de posición o haga clic en el icono para agregar</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Date Placeholder 4"/>
          <p:cNvSpPr>
            <a:spLocks noGrp="1"/>
          </p:cNvSpPr>
          <p:nvPr>
            <p:ph type="dt" sz="half" idx="10"/>
          </p:nvPr>
        </p:nvSpPr>
        <p:spPr/>
        <p:txBody>
          <a:bodyPr/>
          <a:lstStyle/>
          <a:p>
            <a:fld id="{EBDC1E59-17DD-41CE-97CA-624A472382D4}" type="datetime2">
              <a:rPr lang="en-US" smtClean="0"/>
              <a:t>lunes, 25 de mayo de 20</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s-ES_tradnl" smtClean="0"/>
              <a:t>Clic para editar título</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A80CB818-7379-467D-8E76-EF9D9074A26C}" type="datetime2">
              <a:rPr lang="en-US" smtClean="0"/>
              <a:t>lunes, 25 de mayo de 20</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algn="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CFEC368-1D7A-4F81-ABF6-AE0E36BAF64C}" type="slidenum">
              <a:rPr lang="en-US" smtClean="0"/>
              <a:pPr/>
              <a:t>‹Nr.›</a:t>
            </a:fld>
            <a:endParaRPr lang="en-US" dirty="0"/>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sldNum="0"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s://institucional.us.es/revistas/cuestiones/20/art_10.pdf"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PAULO FREIRE</a:t>
            </a:r>
            <a:endParaRPr lang="es-ES" dirty="0"/>
          </a:p>
        </p:txBody>
      </p:sp>
      <p:sp>
        <p:nvSpPr>
          <p:cNvPr id="4" name="CuadroTexto 3"/>
          <p:cNvSpPr txBox="1"/>
          <p:nvPr/>
        </p:nvSpPr>
        <p:spPr>
          <a:xfrm>
            <a:off x="845428" y="4019176"/>
            <a:ext cx="8161209" cy="2677656"/>
          </a:xfrm>
          <a:prstGeom prst="rect">
            <a:avLst/>
          </a:prstGeom>
          <a:noFill/>
        </p:spPr>
        <p:txBody>
          <a:bodyPr wrap="none" rtlCol="0">
            <a:spAutoFit/>
          </a:bodyPr>
          <a:lstStyle/>
          <a:p>
            <a:r>
              <a:rPr lang="es-ES" sz="2400" dirty="0" smtClean="0"/>
              <a:t>Dra. Juana E. Suárez Conejero</a:t>
            </a:r>
          </a:p>
          <a:p>
            <a:endParaRPr lang="es-ES" sz="2400" dirty="0"/>
          </a:p>
          <a:p>
            <a:r>
              <a:rPr lang="es-ES" sz="2400" dirty="0" smtClean="0"/>
              <a:t>Lectura comentada</a:t>
            </a:r>
            <a:endParaRPr lang="es-ES" sz="2400" dirty="0" smtClean="0"/>
          </a:p>
          <a:p>
            <a:endParaRPr lang="es-MX" sz="2400" dirty="0"/>
          </a:p>
          <a:p>
            <a:r>
              <a:rPr lang="es-MX" sz="2400" dirty="0">
                <a:hlinkClick r:id="rId2"/>
              </a:rPr>
              <a:t>https://institucional.us.es/revistas/cuestiones/20/art_10.pdf</a:t>
            </a:r>
            <a:endParaRPr lang="es-MX" sz="2400" dirty="0"/>
          </a:p>
          <a:p>
            <a:endParaRPr lang="es-ES" sz="2400" dirty="0" smtClean="0"/>
          </a:p>
          <a:p>
            <a:endParaRPr lang="es-ES" sz="2400" dirty="0"/>
          </a:p>
        </p:txBody>
      </p:sp>
    </p:spTree>
    <p:extLst>
      <p:ext uri="{BB962C8B-B14F-4D97-AF65-F5344CB8AC3E}">
        <p14:creationId xmlns:p14="http://schemas.microsoft.com/office/powerpoint/2010/main" val="388540180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La concepci</a:t>
            </a:r>
            <a:r>
              <a:rPr lang="es-ES" dirty="0" smtClean="0"/>
              <a:t>ón antropológica</a:t>
            </a:r>
            <a:endParaRPr lang="es-ES" dirty="0"/>
          </a:p>
        </p:txBody>
      </p:sp>
      <p:sp>
        <p:nvSpPr>
          <p:cNvPr id="3" name="Marcador de contenido 2"/>
          <p:cNvSpPr>
            <a:spLocks noGrp="1"/>
          </p:cNvSpPr>
          <p:nvPr>
            <p:ph idx="1"/>
          </p:nvPr>
        </p:nvSpPr>
        <p:spPr>
          <a:xfrm>
            <a:off x="457200" y="1669678"/>
            <a:ext cx="8229600" cy="4876800"/>
          </a:xfrm>
        </p:spPr>
        <p:txBody>
          <a:bodyPr>
            <a:normAutofit/>
          </a:bodyPr>
          <a:lstStyle/>
          <a:p>
            <a:pPr marL="0" indent="0">
              <a:buNone/>
            </a:pPr>
            <a:r>
              <a:rPr lang="es-MX" dirty="0"/>
              <a:t>Para Freire el hombre tiene una característica distintiva: la conciencia de sí mismo y del mundo.</a:t>
            </a:r>
          </a:p>
          <a:p>
            <a:pPr marL="0" indent="0">
              <a:buNone/>
            </a:pPr>
            <a:r>
              <a:rPr lang="es-MX" dirty="0"/>
              <a:t> </a:t>
            </a:r>
          </a:p>
          <a:p>
            <a:pPr marL="0" indent="0">
              <a:buNone/>
            </a:pPr>
            <a:r>
              <a:rPr lang="es-MX" dirty="0"/>
              <a:t>Esta relación es activa, porque vincula al hombre con el espacio y el tiempo y porque el hombre puede captarlos y transformarlos de forma reflexiva y crítica. </a:t>
            </a:r>
          </a:p>
          <a:p>
            <a:pPr marL="0" indent="0">
              <a:buNone/>
            </a:pPr>
            <a:r>
              <a:rPr lang="es-MX" dirty="0"/>
              <a:t> </a:t>
            </a:r>
          </a:p>
          <a:p>
            <a:pPr marL="0" indent="0">
              <a:buNone/>
            </a:pPr>
            <a:r>
              <a:rPr lang="es-MX" dirty="0"/>
              <a:t>“Entendemos que, para el hombre, el mundo es una realidad objetiva, independiente de él, posible de ser conocida. Sin embargo, es fundamental partir de la idea de que el hombre es un ser de relaciones y no sólo de contactos, no sólo está en el mundo sino con el mundo.”</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140297403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La concepci</a:t>
            </a:r>
            <a:r>
              <a:rPr lang="es-ES" dirty="0" smtClean="0"/>
              <a:t>ón antropológica</a:t>
            </a:r>
            <a:endParaRPr lang="es-ES" dirty="0"/>
          </a:p>
        </p:txBody>
      </p:sp>
      <p:sp>
        <p:nvSpPr>
          <p:cNvPr id="3" name="Marcador de contenido 2"/>
          <p:cNvSpPr>
            <a:spLocks noGrp="1"/>
          </p:cNvSpPr>
          <p:nvPr>
            <p:ph idx="1"/>
          </p:nvPr>
        </p:nvSpPr>
        <p:spPr>
          <a:xfrm>
            <a:off x="457200" y="1669678"/>
            <a:ext cx="8229600" cy="4876800"/>
          </a:xfrm>
        </p:spPr>
        <p:txBody>
          <a:bodyPr>
            <a:normAutofit lnSpcReduction="10000"/>
          </a:bodyPr>
          <a:lstStyle/>
          <a:p>
            <a:pPr marL="0" indent="0">
              <a:buNone/>
            </a:pPr>
            <a:r>
              <a:rPr lang="es-MX" dirty="0"/>
              <a:t>Esta vocación ontológica de intervenir en el mundo, distingue al ser humano del animal; éste está inmerso en la realidad pero carece de la posibilidad de </a:t>
            </a:r>
            <a:r>
              <a:rPr lang="es-MX" dirty="0" smtClean="0"/>
              <a:t>separarse </a:t>
            </a:r>
            <a:r>
              <a:rPr lang="es-MX" dirty="0"/>
              <a:t>de ella y trascenderla; el presente constante en el que vive lo adscribe al ámbito de lo ahistórico. </a:t>
            </a:r>
          </a:p>
          <a:p>
            <a:pPr marL="0" indent="0">
              <a:buNone/>
            </a:pPr>
            <a:r>
              <a:rPr lang="es-MX" dirty="0"/>
              <a:t> </a:t>
            </a:r>
          </a:p>
          <a:p>
            <a:pPr marL="0" indent="0">
              <a:buNone/>
            </a:pPr>
            <a:r>
              <a:rPr lang="es-MX" dirty="0"/>
              <a:t>El hombre no es, por lo tanto, “un simple espectador, sino que puede interferir en la realidad para modificarla, creando o recreando la herencia cultural recibida, integrándose a las condiciones de su contexto, respondiendo a sus desafíos, objetivándose a sí mismo, discerniendo, trascendiendo, se lanza el hombre a un dominio que le es exclusivo, el de la historia de la cultura”.</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43109645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La acomodaci</a:t>
            </a:r>
            <a:r>
              <a:rPr lang="es-ES" dirty="0" smtClean="0"/>
              <a:t>ón</a:t>
            </a:r>
            <a:endParaRPr lang="es-ES" dirty="0"/>
          </a:p>
        </p:txBody>
      </p:sp>
      <p:sp>
        <p:nvSpPr>
          <p:cNvPr id="3" name="Marcador de contenido 2"/>
          <p:cNvSpPr>
            <a:spLocks noGrp="1"/>
          </p:cNvSpPr>
          <p:nvPr>
            <p:ph idx="1"/>
          </p:nvPr>
        </p:nvSpPr>
        <p:spPr>
          <a:xfrm>
            <a:off x="457200" y="1669678"/>
            <a:ext cx="8229600" cy="4876800"/>
          </a:xfrm>
        </p:spPr>
        <p:txBody>
          <a:bodyPr>
            <a:normAutofit/>
          </a:bodyPr>
          <a:lstStyle/>
          <a:p>
            <a:pPr marL="0" indent="0">
              <a:buNone/>
            </a:pPr>
            <a:r>
              <a:rPr lang="es-ES_tradnl" dirty="0"/>
              <a:t>Hay situaciones históricas que obstaculizan la conciencia. Son aquellas que se derivan de la dominación.</a:t>
            </a:r>
            <a:endParaRPr lang="es-MX" dirty="0"/>
          </a:p>
          <a:p>
            <a:pPr marL="0" indent="0">
              <a:buNone/>
            </a:pPr>
            <a:r>
              <a:rPr lang="es-ES_tradnl" dirty="0"/>
              <a:t> </a:t>
            </a:r>
            <a:endParaRPr lang="es-MX" dirty="0"/>
          </a:p>
          <a:p>
            <a:pPr marL="0" indent="0">
              <a:buNone/>
            </a:pPr>
            <a:r>
              <a:rPr lang="es-ES_tradnl" dirty="0"/>
              <a:t>El hombre no llega a tener conciencia de sí y del mundo, pierde esa característica propiamente humana y, en consecuencia, también, su capacidad crítica. </a:t>
            </a:r>
            <a:endParaRPr lang="es-MX" dirty="0"/>
          </a:p>
          <a:p>
            <a:pPr marL="0" indent="0">
              <a:buNone/>
            </a:pPr>
            <a:r>
              <a:rPr lang="es-ES_tradnl" dirty="0"/>
              <a:t> </a:t>
            </a:r>
            <a:endParaRPr lang="es-MX" dirty="0"/>
          </a:p>
          <a:p>
            <a:pPr marL="0" indent="0">
              <a:buNone/>
            </a:pPr>
            <a:r>
              <a:rPr lang="es-ES_tradnl" dirty="0"/>
              <a:t>El hombre sometido a prescripciones ajenas no toma decisiones propias. </a:t>
            </a:r>
            <a:r>
              <a:rPr lang="es-ES_tradnl" dirty="0" smtClean="0"/>
              <a:t>Es</a:t>
            </a:r>
            <a:r>
              <a:rPr lang="es-MX" dirty="0"/>
              <a:t> </a:t>
            </a:r>
            <a:r>
              <a:rPr lang="es-ES_tradnl" dirty="0" smtClean="0"/>
              <a:t>el </a:t>
            </a:r>
            <a:r>
              <a:rPr lang="es-ES_tradnl" dirty="0"/>
              <a:t>hombre oprimido cuya conciencia es “conciencia servil” en relación con </a:t>
            </a:r>
            <a:r>
              <a:rPr lang="es-ES_tradnl" dirty="0" smtClean="0"/>
              <a:t>la</a:t>
            </a:r>
            <a:r>
              <a:rPr lang="es-MX" dirty="0"/>
              <a:t> </a:t>
            </a:r>
            <a:r>
              <a:rPr lang="es-ES_tradnl" dirty="0" smtClean="0"/>
              <a:t>conciencia </a:t>
            </a:r>
            <a:r>
              <a:rPr lang="es-ES_tradnl" dirty="0"/>
              <a:t>del señor; el oprimido se transforma, entonces, en “conciencia </a:t>
            </a:r>
            <a:r>
              <a:rPr lang="es-ES_tradnl" dirty="0" smtClean="0"/>
              <a:t>para</a:t>
            </a:r>
            <a:r>
              <a:rPr lang="es-MX" dirty="0"/>
              <a:t> </a:t>
            </a:r>
            <a:r>
              <a:rPr lang="es-ES_tradnl" dirty="0" smtClean="0"/>
              <a:t>otro</a:t>
            </a:r>
            <a:r>
              <a:rPr lang="es-ES_tradnl" dirty="0"/>
              <a:t>”.</a:t>
            </a:r>
            <a:endParaRPr lang="es-MX" dirty="0"/>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107330855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La acomodaci</a:t>
            </a:r>
            <a:r>
              <a:rPr lang="es-ES" dirty="0" smtClean="0"/>
              <a:t>ón</a:t>
            </a:r>
            <a:endParaRPr lang="es-ES" dirty="0"/>
          </a:p>
        </p:txBody>
      </p:sp>
      <p:sp>
        <p:nvSpPr>
          <p:cNvPr id="3" name="Marcador de contenido 2"/>
          <p:cNvSpPr>
            <a:spLocks noGrp="1"/>
          </p:cNvSpPr>
          <p:nvPr>
            <p:ph idx="1"/>
          </p:nvPr>
        </p:nvSpPr>
        <p:spPr>
          <a:xfrm>
            <a:off x="457200" y="1669678"/>
            <a:ext cx="8229600" cy="4876800"/>
          </a:xfrm>
        </p:spPr>
        <p:txBody>
          <a:bodyPr>
            <a:normAutofit fontScale="92500"/>
          </a:bodyPr>
          <a:lstStyle/>
          <a:p>
            <a:pPr marL="0" indent="0">
              <a:buNone/>
            </a:pPr>
            <a:r>
              <a:rPr lang="es-ES_tradnl" dirty="0"/>
              <a:t>La pasividad, característica de esta situación, se pone de manifiesto, en que este hombre ya no es capaz de alterar la realidad, por el contrario, se altera a sí mismo, para adaptarse. </a:t>
            </a:r>
            <a:endParaRPr lang="es-MX" dirty="0"/>
          </a:p>
          <a:p>
            <a:pPr marL="0" indent="0">
              <a:buNone/>
            </a:pPr>
            <a:r>
              <a:rPr lang="es-ES_tradnl" dirty="0"/>
              <a:t> </a:t>
            </a:r>
            <a:endParaRPr lang="es-MX" dirty="0"/>
          </a:p>
          <a:p>
            <a:pPr marL="0" indent="0">
              <a:buNone/>
            </a:pPr>
            <a:r>
              <a:rPr lang="es-ES_tradnl" dirty="0"/>
              <a:t>De esta manera, las pautas de comportamiento de los oprimidos se conforman</a:t>
            </a:r>
            <a:r>
              <a:rPr lang="es-ES_tradnl" dirty="0" smtClean="0"/>
              <a:t>,</a:t>
            </a:r>
            <a:r>
              <a:rPr lang="es-MX" dirty="0"/>
              <a:t> </a:t>
            </a:r>
            <a:r>
              <a:rPr lang="es-ES_tradnl" dirty="0" smtClean="0"/>
              <a:t>acomodándose </a:t>
            </a:r>
            <a:r>
              <a:rPr lang="es-ES_tradnl" dirty="0"/>
              <a:t>a la de los opresores; de ahí que el comportamiento de los oprimidos sea ajeno a ellos mismos, prescrito y, por lo tanto, alienado. </a:t>
            </a:r>
            <a:endParaRPr lang="es-MX" dirty="0"/>
          </a:p>
          <a:p>
            <a:pPr marL="0" indent="0">
              <a:buNone/>
            </a:pPr>
            <a:r>
              <a:rPr lang="es-ES_tradnl" dirty="0"/>
              <a:t> </a:t>
            </a:r>
            <a:endParaRPr lang="es-MX" dirty="0"/>
          </a:p>
          <a:p>
            <a:pPr marL="0" indent="0">
              <a:buNone/>
            </a:pPr>
            <a:r>
              <a:rPr lang="es-ES_tradnl" dirty="0"/>
              <a:t>Esta situación vuelve al ser humano temeroso de la libertad y le hace concebir su liberación como un “tener más” y no como un “ser más”.</a:t>
            </a:r>
            <a:endParaRPr lang="es-MX" dirty="0"/>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117193159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La acomodaci</a:t>
            </a:r>
            <a:r>
              <a:rPr lang="es-ES" dirty="0" smtClean="0"/>
              <a:t>ón</a:t>
            </a:r>
            <a:endParaRPr lang="es-ES" dirty="0"/>
          </a:p>
        </p:txBody>
      </p:sp>
      <p:sp>
        <p:nvSpPr>
          <p:cNvPr id="3" name="Marcador de contenido 2"/>
          <p:cNvSpPr>
            <a:spLocks noGrp="1"/>
          </p:cNvSpPr>
          <p:nvPr>
            <p:ph idx="1"/>
          </p:nvPr>
        </p:nvSpPr>
        <p:spPr>
          <a:xfrm>
            <a:off x="457200" y="1669678"/>
            <a:ext cx="8229600" cy="4876800"/>
          </a:xfrm>
        </p:spPr>
        <p:txBody>
          <a:bodyPr>
            <a:normAutofit/>
          </a:bodyPr>
          <a:lstStyle/>
          <a:p>
            <a:pPr marL="0" indent="0">
              <a:buNone/>
            </a:pPr>
            <a:r>
              <a:rPr lang="es-MX" dirty="0"/>
              <a:t>Esas fuerzas históricas impiden la relación, propiamente humana, entre la conciencia y el </a:t>
            </a:r>
            <a:r>
              <a:rPr lang="es-MX" dirty="0" smtClean="0"/>
              <a:t>mundo.</a:t>
            </a:r>
          </a:p>
          <a:p>
            <a:pPr marL="0" indent="0">
              <a:buNone/>
            </a:pPr>
            <a:endParaRPr lang="es-MX" dirty="0"/>
          </a:p>
          <a:p>
            <a:pPr marL="0" indent="0">
              <a:buNone/>
            </a:pPr>
            <a:r>
              <a:rPr lang="es-MX" dirty="0" smtClean="0"/>
              <a:t>Al ser </a:t>
            </a:r>
            <a:r>
              <a:rPr lang="es-MX" dirty="0"/>
              <a:t>humano sólo le queda la capacidad de </a:t>
            </a:r>
            <a:r>
              <a:rPr lang="es-MX" dirty="0" smtClean="0"/>
              <a:t>ACOMODACI</a:t>
            </a:r>
            <a:r>
              <a:rPr lang="es-MX" dirty="0" smtClean="0"/>
              <a:t>ÓN</a:t>
            </a:r>
            <a:r>
              <a:rPr lang="es-MX" dirty="0" smtClean="0"/>
              <a:t>, </a:t>
            </a:r>
            <a:r>
              <a:rPr lang="es-MX" dirty="0"/>
              <a:t>de ajuste a la realidad, que viene a sustituir su vocación natural de </a:t>
            </a:r>
            <a:r>
              <a:rPr lang="es-MX" dirty="0" smtClean="0"/>
              <a:t>INTEGRACI</a:t>
            </a:r>
            <a:r>
              <a:rPr lang="es-MX" dirty="0" smtClean="0"/>
              <a:t>ÓN</a:t>
            </a:r>
            <a:r>
              <a:rPr lang="es-MX" dirty="0" smtClean="0"/>
              <a:t>.</a:t>
            </a:r>
            <a:endParaRPr lang="es-MX" dirty="0"/>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312930094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La integraci</a:t>
            </a:r>
            <a:r>
              <a:rPr lang="es-ES" dirty="0" smtClean="0"/>
              <a:t>ón</a:t>
            </a:r>
            <a:endParaRPr lang="es-ES" dirty="0"/>
          </a:p>
        </p:txBody>
      </p:sp>
      <p:sp>
        <p:nvSpPr>
          <p:cNvPr id="3" name="Marcador de contenido 2"/>
          <p:cNvSpPr>
            <a:spLocks noGrp="1"/>
          </p:cNvSpPr>
          <p:nvPr>
            <p:ph idx="1"/>
          </p:nvPr>
        </p:nvSpPr>
        <p:spPr>
          <a:xfrm>
            <a:off x="457200" y="1669678"/>
            <a:ext cx="8229600" cy="4876800"/>
          </a:xfrm>
        </p:spPr>
        <p:txBody>
          <a:bodyPr>
            <a:normAutofit fontScale="92500"/>
          </a:bodyPr>
          <a:lstStyle/>
          <a:p>
            <a:pPr marL="0" indent="0">
              <a:buNone/>
            </a:pPr>
            <a:r>
              <a:rPr lang="es-MX" dirty="0"/>
              <a:t>La integración supone la capacidad de ajustarse a la realidad, más la de transformarla que se une a la capacidad de optar. </a:t>
            </a:r>
          </a:p>
          <a:p>
            <a:pPr marL="0" indent="0">
              <a:buNone/>
            </a:pPr>
            <a:r>
              <a:rPr lang="es-MX" dirty="0"/>
              <a:t> </a:t>
            </a:r>
          </a:p>
          <a:p>
            <a:pPr marL="0" indent="0">
              <a:buNone/>
            </a:pPr>
            <a:r>
              <a:rPr lang="es-MX" dirty="0"/>
              <a:t>Freire señala la necesidad de una permanente actitud crítica para evitar la acomodación. </a:t>
            </a:r>
            <a:r>
              <a:rPr lang="es-MX" dirty="0" smtClean="0"/>
              <a:t>Es </a:t>
            </a:r>
            <a:r>
              <a:rPr lang="es-MX" dirty="0"/>
              <a:t>la lucha por la humanización, siempre difícil, siempre amenazada por la opresión. </a:t>
            </a:r>
            <a:endParaRPr lang="es-MX" dirty="0" smtClean="0"/>
          </a:p>
          <a:p>
            <a:pPr marL="0" indent="0">
              <a:buNone/>
            </a:pPr>
            <a:endParaRPr lang="es-MX" dirty="0"/>
          </a:p>
          <a:p>
            <a:pPr marL="0" indent="0">
              <a:buNone/>
            </a:pPr>
            <a:r>
              <a:rPr lang="es-MX" dirty="0"/>
              <a:t>En este sentido observa: “Una de las grandes –sino la mayor– tragedias del hombre moderno es que hoy, dominado por la fuerza de los mitos y dirigido por la publicidad organizada, ideológica o no, renuncia cada vez más, sin saberlo, a su capacidad de decidir. Está siendo expulsado de la órbita de las decisiones”. </a:t>
            </a:r>
          </a:p>
          <a:p>
            <a:pPr marL="0" indent="0">
              <a:buNone/>
            </a:pPr>
            <a:endParaRPr lang="es-MX" dirty="0"/>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3391109777"/>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La educaci</a:t>
            </a:r>
            <a:r>
              <a:rPr lang="es-ES" dirty="0" smtClean="0"/>
              <a:t>ón dialogal</a:t>
            </a:r>
            <a:endParaRPr lang="es-ES" dirty="0"/>
          </a:p>
        </p:txBody>
      </p:sp>
      <p:sp>
        <p:nvSpPr>
          <p:cNvPr id="3" name="Marcador de contenido 2"/>
          <p:cNvSpPr>
            <a:spLocks noGrp="1"/>
          </p:cNvSpPr>
          <p:nvPr>
            <p:ph idx="1"/>
          </p:nvPr>
        </p:nvSpPr>
        <p:spPr>
          <a:xfrm>
            <a:off x="457200" y="1669678"/>
            <a:ext cx="8229600" cy="4876800"/>
          </a:xfrm>
        </p:spPr>
        <p:txBody>
          <a:bodyPr>
            <a:normAutofit/>
          </a:bodyPr>
          <a:lstStyle/>
          <a:p>
            <a:pPr marL="0" indent="0">
              <a:buNone/>
            </a:pPr>
            <a:r>
              <a:rPr lang="es-MX" dirty="0"/>
              <a:t>Sin embargo, la alienación y la deshumanización son situaciones circunstanciales y, por lo tanto, superables. </a:t>
            </a:r>
          </a:p>
          <a:p>
            <a:pPr marL="0" indent="0">
              <a:buNone/>
            </a:pPr>
            <a:r>
              <a:rPr lang="es-MX" dirty="0"/>
              <a:t> </a:t>
            </a:r>
          </a:p>
          <a:p>
            <a:pPr marL="0" indent="0">
              <a:buNone/>
            </a:pPr>
            <a:r>
              <a:rPr lang="es-MX" dirty="0"/>
              <a:t>El medio para lograr esa superación, es una educación dialogal y activa que supone un trabajo educativo crítico</a:t>
            </a:r>
            <a:r>
              <a:rPr lang="es-MX" dirty="0" smtClean="0"/>
              <a:t>.</a:t>
            </a:r>
          </a:p>
          <a:p>
            <a:pPr marL="0" indent="0">
              <a:buNone/>
            </a:pPr>
            <a:endParaRPr lang="es-MX" dirty="0"/>
          </a:p>
          <a:p>
            <a:pPr marL="0" indent="0">
              <a:buNone/>
            </a:pPr>
            <a:r>
              <a:rPr lang="es-MX" dirty="0" smtClean="0"/>
              <a:t>La explicaremos m</a:t>
            </a:r>
            <a:r>
              <a:rPr lang="es-MX" dirty="0" smtClean="0"/>
              <a:t>ás adelante.</a:t>
            </a:r>
            <a:endParaRPr lang="es-MX" dirty="0"/>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3299727299"/>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Los niveles de conciencia</a:t>
            </a:r>
            <a:endParaRPr lang="es-ES" dirty="0"/>
          </a:p>
        </p:txBody>
      </p:sp>
      <p:sp>
        <p:nvSpPr>
          <p:cNvPr id="3" name="Marcador de contenido 2"/>
          <p:cNvSpPr>
            <a:spLocks noGrp="1"/>
          </p:cNvSpPr>
          <p:nvPr>
            <p:ph idx="1"/>
          </p:nvPr>
        </p:nvSpPr>
        <p:spPr>
          <a:xfrm>
            <a:off x="457200" y="1669678"/>
            <a:ext cx="8229600" cy="4876800"/>
          </a:xfrm>
        </p:spPr>
        <p:txBody>
          <a:bodyPr>
            <a:normAutofit/>
          </a:bodyPr>
          <a:lstStyle/>
          <a:p>
            <a:pPr marL="0" indent="0">
              <a:buNone/>
            </a:pPr>
            <a:r>
              <a:rPr lang="es-MX" dirty="0"/>
              <a:t>La división entre oprimidos y opresores está vinculada, en el pensamiento freireano, a distintos niveles de conciencia cuyos dos extremos serían los correspondientes a la “conciencia intransitiva” y a la “conciencia crítica”. </a:t>
            </a:r>
            <a:endParaRPr lang="es-MX" dirty="0" smtClean="0"/>
          </a:p>
          <a:p>
            <a:pPr marL="0" indent="0">
              <a:buNone/>
            </a:pPr>
            <a:endParaRPr lang="es-MX" dirty="0"/>
          </a:p>
          <a:p>
            <a:pPr marL="0" indent="0">
              <a:buNone/>
            </a:pPr>
            <a:r>
              <a:rPr lang="es-MX" dirty="0" smtClean="0"/>
              <a:t>Ambos </a:t>
            </a:r>
            <a:r>
              <a:rPr lang="es-MX" dirty="0"/>
              <a:t>niveles vienen dados por el contexto histórico, es decir, ambas formas de conciencia están vinculadas a las estructuras sociales vigentes en las sociedades, en un tiempo histórico concreto. </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2398651072"/>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02323"/>
            <a:ext cx="8229600" cy="990600"/>
          </a:xfrm>
        </p:spPr>
        <p:txBody>
          <a:bodyPr/>
          <a:lstStyle/>
          <a:p>
            <a:r>
              <a:rPr lang="es-ES" dirty="0" smtClean="0"/>
              <a:t>La conciencia intransitiva</a:t>
            </a:r>
            <a:endParaRPr lang="es-ES" dirty="0"/>
          </a:p>
        </p:txBody>
      </p:sp>
      <p:sp>
        <p:nvSpPr>
          <p:cNvPr id="3" name="Marcador de contenido 2"/>
          <p:cNvSpPr>
            <a:spLocks noGrp="1"/>
          </p:cNvSpPr>
          <p:nvPr>
            <p:ph idx="1"/>
          </p:nvPr>
        </p:nvSpPr>
        <p:spPr>
          <a:xfrm>
            <a:off x="313553" y="1524000"/>
            <a:ext cx="8512973" cy="5022478"/>
          </a:xfrm>
        </p:spPr>
        <p:txBody>
          <a:bodyPr>
            <a:normAutofit lnSpcReduction="10000"/>
          </a:bodyPr>
          <a:lstStyle/>
          <a:p>
            <a:pPr marL="0" indent="0">
              <a:buNone/>
            </a:pPr>
            <a:r>
              <a:rPr lang="es-MX" dirty="0"/>
              <a:t>Se corresponde, históricamente, con lo que denomina “sociedades cerradas”. Éstas se caracterizan por el autoritarismo, la escasa o nula movilidad social, la conservación de los privilegios, un sistema educativo poco extendido y que, además, funciona como instrumento de salvaguarda de los privilegios de las clases altas. </a:t>
            </a:r>
          </a:p>
          <a:p>
            <a:pPr marL="0" indent="0">
              <a:buNone/>
            </a:pPr>
            <a:r>
              <a:rPr lang="es-MX" dirty="0"/>
              <a:t> </a:t>
            </a:r>
          </a:p>
          <a:p>
            <a:pPr marL="0" indent="0">
              <a:buNone/>
            </a:pPr>
            <a:r>
              <a:rPr lang="es-MX" dirty="0"/>
              <a:t>Si bien esta situación es propia de las sociedades coloniales, en muchos casos sus características se han mantenido más allá del periodo colonial. </a:t>
            </a:r>
          </a:p>
          <a:p>
            <a:pPr marL="0" indent="0">
              <a:buNone/>
            </a:pPr>
            <a:r>
              <a:rPr lang="es-MX" dirty="0"/>
              <a:t> </a:t>
            </a:r>
          </a:p>
          <a:p>
            <a:pPr marL="0" indent="0">
              <a:buNone/>
            </a:pPr>
            <a:r>
              <a:rPr lang="es-MX" dirty="0"/>
              <a:t>La conciencia intransitiva genera una sociedad sin diálogo, sin </a:t>
            </a:r>
            <a:r>
              <a:rPr lang="es-MX" dirty="0" smtClean="0"/>
              <a:t>comunicación, </a:t>
            </a:r>
            <a:r>
              <a:rPr lang="es-MX" dirty="0"/>
              <a:t>que conduce a lo que Freire denomina cultura del silencio.</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977006623"/>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3553" y="533400"/>
            <a:ext cx="8229600" cy="990600"/>
          </a:xfrm>
        </p:spPr>
        <p:txBody>
          <a:bodyPr/>
          <a:lstStyle/>
          <a:p>
            <a:r>
              <a:rPr lang="es-ES" dirty="0" smtClean="0"/>
              <a:t>La conciencia cr</a:t>
            </a:r>
            <a:r>
              <a:rPr lang="es-ES" dirty="0" smtClean="0"/>
              <a:t>ítica</a:t>
            </a:r>
            <a:endParaRPr lang="es-ES" dirty="0"/>
          </a:p>
        </p:txBody>
      </p:sp>
      <p:sp>
        <p:nvSpPr>
          <p:cNvPr id="3" name="Marcador de contenido 2"/>
          <p:cNvSpPr>
            <a:spLocks noGrp="1"/>
          </p:cNvSpPr>
          <p:nvPr>
            <p:ph idx="1"/>
          </p:nvPr>
        </p:nvSpPr>
        <p:spPr>
          <a:xfrm>
            <a:off x="313553" y="1524000"/>
            <a:ext cx="8512973" cy="5022478"/>
          </a:xfrm>
        </p:spPr>
        <p:txBody>
          <a:bodyPr>
            <a:normAutofit/>
          </a:bodyPr>
          <a:lstStyle/>
          <a:p>
            <a:pPr marL="0" indent="0">
              <a:buNone/>
            </a:pPr>
            <a:r>
              <a:rPr lang="es-MX" dirty="0"/>
              <a:t>Sin embargo, la conciencia intransitiva no supone un total encerramiento del hombre, aunque sea un oprimido, porque el ser humano es un ser inacabado, inconcluso y por eso es, también, un ser abierto y, por lo tanto, sujeto de educación. </a:t>
            </a:r>
          </a:p>
          <a:p>
            <a:pPr marL="0" indent="0">
              <a:buNone/>
            </a:pPr>
            <a:r>
              <a:rPr lang="es-MX" dirty="0"/>
              <a:t> </a:t>
            </a:r>
          </a:p>
          <a:p>
            <a:pPr marL="0" indent="0">
              <a:buNone/>
            </a:pPr>
            <a:r>
              <a:rPr lang="es-MX" dirty="0"/>
              <a:t>De ahí que la conciencia intransitiva puede superarse y recorrer el camino hacia los otros niveles de la conciencia llegando al extremo opuesto que es el de la conciencia crítica.</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246949727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El contexto</a:t>
            </a:r>
            <a:endParaRPr lang="es-ES" dirty="0"/>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r>
              <a:rPr lang="es-MX" dirty="0"/>
              <a:t>Desarrollismo –Segunda mitad del Siglo XX </a:t>
            </a:r>
            <a:endParaRPr lang="es-MX" dirty="0" smtClean="0"/>
          </a:p>
          <a:p>
            <a:pPr marL="0" indent="0">
              <a:buNone/>
            </a:pPr>
            <a:r>
              <a:rPr lang="es-MX" dirty="0"/>
              <a:t> </a:t>
            </a:r>
          </a:p>
          <a:p>
            <a:pPr marL="0" indent="0">
              <a:buNone/>
            </a:pPr>
            <a:r>
              <a:rPr lang="es-MX" dirty="0"/>
              <a:t>Teoría que consideraba el desarrollo como un proceso lineal que parte del subdesarrollo (situación en la que supuestamente se encontraba América Latina) para llegar, después de atravesar varias etapas, al desarrollo, situado en el extremo final del proceso</a:t>
            </a:r>
            <a:r>
              <a:rPr lang="es-MX" dirty="0" smtClean="0"/>
              <a:t>.</a:t>
            </a:r>
          </a:p>
          <a:p>
            <a:pPr marL="0" indent="0">
              <a:buNone/>
            </a:pPr>
            <a:endParaRPr lang="es-MX" dirty="0"/>
          </a:p>
          <a:p>
            <a:pPr marL="0" indent="0">
              <a:buNone/>
            </a:pPr>
            <a:r>
              <a:rPr lang="es-ES_tradnl" dirty="0"/>
              <a:t>El subdesarrollo </a:t>
            </a:r>
            <a:r>
              <a:rPr lang="es-ES_tradnl" dirty="0" smtClean="0"/>
              <a:t>aparece como </a:t>
            </a:r>
            <a:r>
              <a:rPr lang="es-ES_tradnl" dirty="0"/>
              <a:t>una carencia </a:t>
            </a:r>
            <a:r>
              <a:rPr lang="es-ES_tradnl" dirty="0" smtClean="0"/>
              <a:t>que</a:t>
            </a:r>
            <a:r>
              <a:rPr lang="es-MX" dirty="0"/>
              <a:t> </a:t>
            </a:r>
            <a:r>
              <a:rPr lang="es-ES_tradnl" dirty="0" smtClean="0"/>
              <a:t>es </a:t>
            </a:r>
            <a:r>
              <a:rPr lang="es-ES_tradnl" dirty="0"/>
              <a:t>posible superar </a:t>
            </a:r>
            <a:r>
              <a:rPr lang="es-ES_tradnl" dirty="0" smtClean="0"/>
              <a:t>al </a:t>
            </a:r>
            <a:r>
              <a:rPr lang="es-ES_tradnl" dirty="0"/>
              <a:t>ajustarse al modelo de desarrollo </a:t>
            </a:r>
            <a:r>
              <a:rPr lang="es-ES_tradnl" dirty="0" smtClean="0"/>
              <a:t>de </a:t>
            </a:r>
            <a:r>
              <a:rPr lang="es-ES_tradnl" dirty="0"/>
              <a:t>los países hegemónicos.</a:t>
            </a: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376574372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3553" y="502323"/>
            <a:ext cx="8229600" cy="990600"/>
          </a:xfrm>
        </p:spPr>
        <p:txBody>
          <a:bodyPr/>
          <a:lstStyle/>
          <a:p>
            <a:r>
              <a:rPr lang="es-ES" dirty="0" smtClean="0"/>
              <a:t>La educaci</a:t>
            </a:r>
            <a:r>
              <a:rPr lang="es-ES" dirty="0" smtClean="0"/>
              <a:t>ón dialogal</a:t>
            </a:r>
            <a:endParaRPr lang="es-ES" dirty="0"/>
          </a:p>
        </p:txBody>
      </p:sp>
      <p:sp>
        <p:nvSpPr>
          <p:cNvPr id="3" name="Marcador de contenido 2"/>
          <p:cNvSpPr>
            <a:spLocks noGrp="1"/>
          </p:cNvSpPr>
          <p:nvPr>
            <p:ph idx="1"/>
          </p:nvPr>
        </p:nvSpPr>
        <p:spPr>
          <a:xfrm>
            <a:off x="313553" y="1712159"/>
            <a:ext cx="8512973" cy="5022478"/>
          </a:xfrm>
        </p:spPr>
        <p:txBody>
          <a:bodyPr>
            <a:normAutofit lnSpcReduction="10000"/>
          </a:bodyPr>
          <a:lstStyle/>
          <a:p>
            <a:pPr marL="0" indent="0">
              <a:buNone/>
            </a:pPr>
            <a:r>
              <a:rPr lang="es-MX" dirty="0"/>
              <a:t>Ésta se lograría con una educación dialogal y activa, que se caracteriza por:</a:t>
            </a:r>
          </a:p>
          <a:p>
            <a:endParaRPr lang="es-MX" dirty="0"/>
          </a:p>
          <a:p>
            <a:r>
              <a:rPr lang="es-MX" dirty="0"/>
              <a:t>La profundidad en la interpretación de los problemas. </a:t>
            </a:r>
          </a:p>
          <a:p>
            <a:r>
              <a:rPr lang="es-MX" dirty="0"/>
              <a:t>La sustitución de explicaciones mágicas por principios causales. </a:t>
            </a:r>
          </a:p>
          <a:p>
            <a:r>
              <a:rPr lang="es-MX" dirty="0"/>
              <a:t>Tratar de comprobar los descubrimientos y estar dispuesto siempre a las revisiones. </a:t>
            </a:r>
          </a:p>
          <a:p>
            <a:r>
              <a:rPr lang="es-MX" dirty="0"/>
              <a:t>La práctica del diálogo.</a:t>
            </a:r>
          </a:p>
          <a:p>
            <a:r>
              <a:rPr lang="es-MX" dirty="0"/>
              <a:t>La receptividad de lo nuevo.</a:t>
            </a:r>
          </a:p>
          <a:p>
            <a:r>
              <a:rPr lang="es-MX" dirty="0"/>
              <a:t>La no-negación de lo viejo sólo por viejo.</a:t>
            </a:r>
          </a:p>
          <a:p>
            <a:r>
              <a:rPr lang="es-MX" dirty="0"/>
              <a:t>La aceptación de ambos, en cuanto a su validez.</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3660518889"/>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3553" y="502323"/>
            <a:ext cx="8229600" cy="990600"/>
          </a:xfrm>
        </p:spPr>
        <p:txBody>
          <a:bodyPr/>
          <a:lstStyle/>
          <a:p>
            <a:r>
              <a:rPr lang="es-ES" dirty="0" smtClean="0"/>
              <a:t>La educaci</a:t>
            </a:r>
            <a:r>
              <a:rPr lang="es-ES" dirty="0" smtClean="0"/>
              <a:t>ón dialogal</a:t>
            </a:r>
            <a:endParaRPr lang="es-ES" dirty="0"/>
          </a:p>
        </p:txBody>
      </p:sp>
      <p:sp>
        <p:nvSpPr>
          <p:cNvPr id="3" name="Marcador de contenido 2"/>
          <p:cNvSpPr>
            <a:spLocks noGrp="1"/>
          </p:cNvSpPr>
          <p:nvPr>
            <p:ph idx="1"/>
          </p:nvPr>
        </p:nvSpPr>
        <p:spPr>
          <a:xfrm>
            <a:off x="313553" y="1712159"/>
            <a:ext cx="8512973" cy="5022478"/>
          </a:xfrm>
        </p:spPr>
        <p:txBody>
          <a:bodyPr>
            <a:normAutofit lnSpcReduction="10000"/>
          </a:bodyPr>
          <a:lstStyle/>
          <a:p>
            <a:pPr marL="0" indent="0">
              <a:buNone/>
            </a:pPr>
            <a:r>
              <a:rPr lang="es-MX" dirty="0"/>
              <a:t>El paso de la conciencia intransitiva a la conciencia crítica no es espontáneo sino que exige la participación de </a:t>
            </a:r>
            <a:r>
              <a:rPr lang="es-MX" dirty="0" smtClean="0"/>
              <a:t>la educación </a:t>
            </a:r>
            <a:r>
              <a:rPr lang="es-MX" dirty="0"/>
              <a:t>con la finalidad de orientar el proceso educativo hacia la responsabilidad social y política. </a:t>
            </a:r>
          </a:p>
          <a:p>
            <a:pPr marL="0" indent="0">
              <a:buNone/>
            </a:pPr>
            <a:r>
              <a:rPr lang="es-MX" dirty="0"/>
              <a:t> </a:t>
            </a:r>
          </a:p>
          <a:p>
            <a:pPr marL="0" indent="0">
              <a:buNone/>
            </a:pPr>
            <a:r>
              <a:rPr lang="es-MX" dirty="0"/>
              <a:t>La alfabetización es una forma de superación de la conciencia intransitiva siempre </a:t>
            </a:r>
            <a:r>
              <a:rPr lang="es-MX" dirty="0" smtClean="0"/>
              <a:t>que el </a:t>
            </a:r>
            <a:r>
              <a:rPr lang="es-MX" dirty="0"/>
              <a:t>proceso alfabetizador no se reduzca a la descodificación de signos </a:t>
            </a:r>
            <a:r>
              <a:rPr lang="es-MX" dirty="0" smtClean="0"/>
              <a:t>gráficos (</a:t>
            </a:r>
            <a:r>
              <a:rPr lang="es-MX" dirty="0"/>
              <a:t>lectura mecánica) sino que lleve a cabo la conexión entre las letras y la realidad. </a:t>
            </a:r>
          </a:p>
          <a:p>
            <a:pPr marL="0" indent="0">
              <a:buNone/>
            </a:pPr>
            <a:r>
              <a:rPr lang="es-MX" dirty="0"/>
              <a:t> </a:t>
            </a:r>
          </a:p>
          <a:p>
            <a:pPr marL="0" indent="0">
              <a:buNone/>
            </a:pPr>
            <a:r>
              <a:rPr lang="es-MX" dirty="0"/>
              <a:t>Para ello será necesario el diálogo como ineludible estrategia educativa.</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330881312"/>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3553" y="502323"/>
            <a:ext cx="8229600" cy="990600"/>
          </a:xfrm>
        </p:spPr>
        <p:txBody>
          <a:bodyPr/>
          <a:lstStyle/>
          <a:p>
            <a:r>
              <a:rPr lang="es-ES" dirty="0" smtClean="0"/>
              <a:t>La pedagog</a:t>
            </a:r>
            <a:r>
              <a:rPr lang="es-ES" dirty="0" smtClean="0"/>
              <a:t>ía de la liberación</a:t>
            </a:r>
            <a:endParaRPr lang="es-ES" dirty="0"/>
          </a:p>
        </p:txBody>
      </p:sp>
      <p:sp>
        <p:nvSpPr>
          <p:cNvPr id="3" name="Marcador de contenido 2"/>
          <p:cNvSpPr>
            <a:spLocks noGrp="1"/>
          </p:cNvSpPr>
          <p:nvPr>
            <p:ph idx="1"/>
          </p:nvPr>
        </p:nvSpPr>
        <p:spPr>
          <a:xfrm>
            <a:off x="313553" y="1712159"/>
            <a:ext cx="8512973" cy="5022478"/>
          </a:xfrm>
        </p:spPr>
        <p:txBody>
          <a:bodyPr>
            <a:normAutofit/>
          </a:bodyPr>
          <a:lstStyle/>
          <a:p>
            <a:pPr marL="0" indent="0">
              <a:buNone/>
            </a:pPr>
            <a:r>
              <a:rPr lang="es-MX" dirty="0"/>
              <a:t>Las reflexiones antropológicas constituyen el fundamento sobre el que Freire edificará su propuesta pedagógica. </a:t>
            </a:r>
          </a:p>
          <a:p>
            <a:pPr marL="0" indent="0">
              <a:buNone/>
            </a:pPr>
            <a:r>
              <a:rPr lang="es-MX" dirty="0"/>
              <a:t> </a:t>
            </a:r>
          </a:p>
          <a:p>
            <a:pPr marL="0" indent="0">
              <a:buNone/>
            </a:pPr>
            <a:r>
              <a:rPr lang="es-MX" dirty="0"/>
              <a:t>Se trata de llevar a cabo la pedagogía del oprimido que “en el fondo es la pedagogía de los hombres que se empeñan en la lucha por su liberación”</a:t>
            </a:r>
            <a:r>
              <a:rPr lang="es-MX" dirty="0" smtClean="0"/>
              <a:t>.</a:t>
            </a:r>
          </a:p>
          <a:p>
            <a:pPr marL="0" indent="0">
              <a:buNone/>
            </a:pPr>
            <a:endParaRPr lang="es-MX" dirty="0"/>
          </a:p>
          <a:p>
            <a:pPr marL="0" indent="0">
              <a:buNone/>
            </a:pPr>
            <a:r>
              <a:rPr lang="es-MX" dirty="0"/>
              <a:t>Esta pedagogía deberá hacer de la opresión y sus causas un objeto fundamental de la reflexión de los que la padecen; por eso, debe ser elaborada con los oprimidos y no para los oprimidos. </a:t>
            </a:r>
          </a:p>
          <a:p>
            <a:pPr marL="0" indent="0">
              <a:buNone/>
            </a:pPr>
            <a:endParaRPr lang="es-MX" dirty="0"/>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1621816785"/>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3553" y="502323"/>
            <a:ext cx="8229600" cy="990600"/>
          </a:xfrm>
        </p:spPr>
        <p:txBody>
          <a:bodyPr/>
          <a:lstStyle/>
          <a:p>
            <a:r>
              <a:rPr lang="es-ES" dirty="0" smtClean="0"/>
              <a:t>La pedagog</a:t>
            </a:r>
            <a:r>
              <a:rPr lang="es-ES" dirty="0" smtClean="0"/>
              <a:t>ía de la liberación</a:t>
            </a:r>
            <a:endParaRPr lang="es-ES" dirty="0"/>
          </a:p>
        </p:txBody>
      </p:sp>
      <p:sp>
        <p:nvSpPr>
          <p:cNvPr id="3" name="Marcador de contenido 2"/>
          <p:cNvSpPr>
            <a:spLocks noGrp="1"/>
          </p:cNvSpPr>
          <p:nvPr>
            <p:ph idx="1"/>
          </p:nvPr>
        </p:nvSpPr>
        <p:spPr>
          <a:xfrm>
            <a:off x="313553" y="1712159"/>
            <a:ext cx="8512973" cy="5022478"/>
          </a:xfrm>
        </p:spPr>
        <p:txBody>
          <a:bodyPr>
            <a:normAutofit/>
          </a:bodyPr>
          <a:lstStyle/>
          <a:p>
            <a:pPr marL="0" indent="0">
              <a:buNone/>
            </a:pPr>
            <a:r>
              <a:rPr lang="es-MX" dirty="0"/>
              <a:t>De esta manera, se facilitará el paso de la conciencia intransitiva, ingenua, a la conciencia crítica que es la que permite ver las relaciones causales entre los hechos de la realidad.</a:t>
            </a:r>
          </a:p>
          <a:p>
            <a:pPr marL="0" indent="0">
              <a:buNone/>
            </a:pPr>
            <a:r>
              <a:rPr lang="es-MX" dirty="0"/>
              <a:t> </a:t>
            </a:r>
          </a:p>
          <a:p>
            <a:pPr marL="0" indent="0">
              <a:buNone/>
            </a:pPr>
            <a:r>
              <a:rPr lang="es-MX" dirty="0"/>
              <a:t>Por eso esta educación se convierte en liberadora.</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3423847042"/>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3553" y="502323"/>
            <a:ext cx="8229600" cy="990600"/>
          </a:xfrm>
        </p:spPr>
        <p:txBody>
          <a:bodyPr/>
          <a:lstStyle/>
          <a:p>
            <a:r>
              <a:rPr lang="es-ES" dirty="0" smtClean="0"/>
              <a:t>La educaci</a:t>
            </a:r>
            <a:r>
              <a:rPr lang="es-ES" dirty="0" smtClean="0"/>
              <a:t>ón bancaria</a:t>
            </a:r>
            <a:endParaRPr lang="es-ES" dirty="0"/>
          </a:p>
        </p:txBody>
      </p:sp>
      <p:sp>
        <p:nvSpPr>
          <p:cNvPr id="3" name="Marcador de contenido 2"/>
          <p:cNvSpPr>
            <a:spLocks noGrp="1"/>
          </p:cNvSpPr>
          <p:nvPr>
            <p:ph idx="1"/>
          </p:nvPr>
        </p:nvSpPr>
        <p:spPr>
          <a:xfrm>
            <a:off x="313553" y="1712159"/>
            <a:ext cx="8512973" cy="5022478"/>
          </a:xfrm>
        </p:spPr>
        <p:txBody>
          <a:bodyPr>
            <a:normAutofit/>
          </a:bodyPr>
          <a:lstStyle/>
          <a:p>
            <a:pPr marL="0" indent="0">
              <a:buNone/>
            </a:pPr>
            <a:r>
              <a:rPr lang="es-MX" dirty="0"/>
              <a:t>Freire critica la relación pedagógica tradicional que se establece </a:t>
            </a:r>
            <a:r>
              <a:rPr lang="es-MX" dirty="0" smtClean="0"/>
              <a:t>entre educando </a:t>
            </a:r>
            <a:r>
              <a:rPr lang="es-MX" dirty="0"/>
              <a:t>y educador. </a:t>
            </a:r>
            <a:endParaRPr lang="es-MX" dirty="0" smtClean="0"/>
          </a:p>
          <a:p>
            <a:pPr marL="0" indent="0">
              <a:buNone/>
            </a:pPr>
            <a:endParaRPr lang="es-MX" dirty="0"/>
          </a:p>
          <a:p>
            <a:pPr marL="0" indent="0">
              <a:buNone/>
            </a:pPr>
            <a:r>
              <a:rPr lang="es-MX" dirty="0" smtClean="0"/>
              <a:t>Este </a:t>
            </a:r>
            <a:r>
              <a:rPr lang="es-MX" dirty="0"/>
              <a:t>tipo de relación educativa, dominante en la enseñanza, trata al educando como si fuera un banco donde se depositan los conocimientos. </a:t>
            </a:r>
            <a:endParaRPr lang="es-MX" dirty="0" smtClean="0"/>
          </a:p>
          <a:p>
            <a:pPr marL="0" indent="0">
              <a:buNone/>
            </a:pPr>
            <a:endParaRPr lang="es-MX" dirty="0"/>
          </a:p>
          <a:p>
            <a:pPr marL="0" indent="0">
              <a:buNone/>
            </a:pPr>
            <a:r>
              <a:rPr lang="es-MX" dirty="0" smtClean="0"/>
              <a:t>La </a:t>
            </a:r>
            <a:r>
              <a:rPr lang="es-MX" dirty="0"/>
              <a:t>educación se transforma en un acto de depositar, de ahí que </a:t>
            </a:r>
            <a:r>
              <a:rPr lang="es-MX" dirty="0" smtClean="0"/>
              <a:t>la denomine </a:t>
            </a:r>
            <a:r>
              <a:rPr lang="es-MX" dirty="0"/>
              <a:t>educación bancaria.</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728664036"/>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3553" y="502323"/>
            <a:ext cx="8229600" cy="990600"/>
          </a:xfrm>
        </p:spPr>
        <p:txBody>
          <a:bodyPr/>
          <a:lstStyle/>
          <a:p>
            <a:r>
              <a:rPr lang="es-ES" dirty="0"/>
              <a:t>La educación bancaria</a:t>
            </a:r>
            <a:endParaRPr lang="es-ES" dirty="0"/>
          </a:p>
        </p:txBody>
      </p:sp>
      <p:sp>
        <p:nvSpPr>
          <p:cNvPr id="3" name="Marcador de contenido 2"/>
          <p:cNvSpPr>
            <a:spLocks noGrp="1"/>
          </p:cNvSpPr>
          <p:nvPr>
            <p:ph idx="1"/>
          </p:nvPr>
        </p:nvSpPr>
        <p:spPr>
          <a:xfrm>
            <a:off x="313553" y="1712159"/>
            <a:ext cx="8512973" cy="5022478"/>
          </a:xfrm>
        </p:spPr>
        <p:txBody>
          <a:bodyPr>
            <a:normAutofit/>
          </a:bodyPr>
          <a:lstStyle/>
          <a:p>
            <a:pPr marL="0" indent="0">
              <a:buNone/>
            </a:pPr>
            <a:r>
              <a:rPr lang="es-MX" dirty="0"/>
              <a:t>La concepción bancaria de la educación se caracteriza por una relación entre educando y educador que Freire denomina “narrativa”, “discursiva”, ya que supone un sujeto –el profesor– que narra y unos objetos pasivos –los alumnos-, que escuchan.</a:t>
            </a:r>
          </a:p>
          <a:p>
            <a:pPr marL="0" indent="0">
              <a:buNone/>
            </a:pPr>
            <a:r>
              <a:rPr lang="es-MX" dirty="0"/>
              <a:t>  </a:t>
            </a:r>
          </a:p>
          <a:p>
            <a:pPr marL="0" indent="0">
              <a:buNone/>
            </a:pPr>
            <a:r>
              <a:rPr lang="es-MX" dirty="0"/>
              <a:t>De ahí que la educación bancaria no permita la acción, la indagación, la creación y, en consecuencia, lleva a la domesticación de los educandos, a adaptarlos, a ajustarlos a la realidad sin permitir la posibilidad de planteamientos transformadores.</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2723456822"/>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3553" y="502323"/>
            <a:ext cx="8229600" cy="990600"/>
          </a:xfrm>
        </p:spPr>
        <p:txBody>
          <a:bodyPr/>
          <a:lstStyle/>
          <a:p>
            <a:r>
              <a:rPr lang="es-ES" dirty="0"/>
              <a:t>La educación bancaria</a:t>
            </a:r>
            <a:endParaRPr lang="es-ES" dirty="0"/>
          </a:p>
        </p:txBody>
      </p:sp>
      <p:sp>
        <p:nvSpPr>
          <p:cNvPr id="3" name="Marcador de contenido 2"/>
          <p:cNvSpPr>
            <a:spLocks noGrp="1"/>
          </p:cNvSpPr>
          <p:nvPr>
            <p:ph idx="1"/>
          </p:nvPr>
        </p:nvSpPr>
        <p:spPr>
          <a:xfrm>
            <a:off x="313553" y="1712159"/>
            <a:ext cx="8512973" cy="5022478"/>
          </a:xfrm>
        </p:spPr>
        <p:txBody>
          <a:bodyPr>
            <a:normAutofit fontScale="92500" lnSpcReduction="10000"/>
          </a:bodyPr>
          <a:lstStyle/>
          <a:p>
            <a:pPr marL="0" indent="0">
              <a:buNone/>
            </a:pPr>
            <a:r>
              <a:rPr lang="es-MX" dirty="0"/>
              <a:t>Es una educación que modifica la mentalidad de los </a:t>
            </a:r>
            <a:r>
              <a:rPr lang="es-MX" dirty="0" smtClean="0"/>
              <a:t>oprimidos, </a:t>
            </a:r>
            <a:r>
              <a:rPr lang="es-MX" dirty="0"/>
              <a:t>pero no la situación opresora.</a:t>
            </a:r>
          </a:p>
          <a:p>
            <a:pPr marL="0" indent="0">
              <a:buNone/>
            </a:pPr>
            <a:r>
              <a:rPr lang="es-MX" dirty="0"/>
              <a:t> </a:t>
            </a:r>
          </a:p>
          <a:p>
            <a:pPr marL="0" indent="0">
              <a:buNone/>
            </a:pPr>
            <a:r>
              <a:rPr lang="es-MX" dirty="0"/>
              <a:t>Las </a:t>
            </a:r>
            <a:r>
              <a:rPr lang="es-MX" dirty="0" smtClean="0"/>
              <a:t>características de </a:t>
            </a:r>
            <a:r>
              <a:rPr lang="es-MX" dirty="0"/>
              <a:t>este tipo de educación son:</a:t>
            </a:r>
          </a:p>
          <a:p>
            <a:pPr marL="0" indent="0">
              <a:buNone/>
            </a:pPr>
            <a:r>
              <a:rPr lang="es-MX" dirty="0"/>
              <a:t> </a:t>
            </a:r>
          </a:p>
          <a:p>
            <a:r>
              <a:rPr lang="es-MX" dirty="0"/>
              <a:t>El educador es siempre quien educa.</a:t>
            </a:r>
          </a:p>
          <a:p>
            <a:r>
              <a:rPr lang="es-MX" dirty="0"/>
              <a:t>El educando el que es educado.</a:t>
            </a:r>
          </a:p>
          <a:p>
            <a:r>
              <a:rPr lang="es-MX" dirty="0"/>
              <a:t>El educador es quien sabe.</a:t>
            </a:r>
          </a:p>
          <a:p>
            <a:r>
              <a:rPr lang="es-MX" dirty="0"/>
              <a:t>Los educandos quienes no saben.</a:t>
            </a:r>
          </a:p>
          <a:p>
            <a:r>
              <a:rPr lang="es-MX" dirty="0"/>
              <a:t>El educador es quien piensa.</a:t>
            </a:r>
          </a:p>
          <a:p>
            <a:r>
              <a:rPr lang="es-MX" dirty="0"/>
              <a:t>Los educandos son los objetos pensados</a:t>
            </a:r>
            <a:r>
              <a:rPr lang="es-MX" dirty="0" smtClean="0"/>
              <a:t>.</a:t>
            </a:r>
          </a:p>
          <a:p>
            <a:r>
              <a:rPr lang="es-MX" dirty="0"/>
              <a:t>El educador es quien habla.</a:t>
            </a:r>
          </a:p>
          <a:p>
            <a:r>
              <a:rPr lang="es-MX" dirty="0"/>
              <a:t>Los educandos quienes escuchan dócilmente.</a:t>
            </a:r>
          </a:p>
          <a:p>
            <a:endParaRPr lang="es-MX" dirty="0"/>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3247788499"/>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3553" y="502323"/>
            <a:ext cx="8229600" cy="990600"/>
          </a:xfrm>
        </p:spPr>
        <p:txBody>
          <a:bodyPr/>
          <a:lstStyle/>
          <a:p>
            <a:r>
              <a:rPr lang="es-ES" dirty="0"/>
              <a:t>La educación bancaria</a:t>
            </a:r>
            <a:endParaRPr lang="es-ES" dirty="0"/>
          </a:p>
        </p:txBody>
      </p:sp>
      <p:sp>
        <p:nvSpPr>
          <p:cNvPr id="3" name="Marcador de contenido 2"/>
          <p:cNvSpPr>
            <a:spLocks noGrp="1"/>
          </p:cNvSpPr>
          <p:nvPr>
            <p:ph idx="1"/>
          </p:nvPr>
        </p:nvSpPr>
        <p:spPr>
          <a:xfrm>
            <a:off x="313553" y="1712159"/>
            <a:ext cx="8512973" cy="5022478"/>
          </a:xfrm>
        </p:spPr>
        <p:txBody>
          <a:bodyPr>
            <a:normAutofit fontScale="92500" lnSpcReduction="20000"/>
          </a:bodyPr>
          <a:lstStyle/>
          <a:p>
            <a:r>
              <a:rPr lang="es-MX" dirty="0" smtClean="0"/>
              <a:t>El </a:t>
            </a:r>
            <a:r>
              <a:rPr lang="es-MX" dirty="0"/>
              <a:t>educador es quien disciplina.</a:t>
            </a:r>
          </a:p>
          <a:p>
            <a:r>
              <a:rPr lang="es-MX" dirty="0"/>
              <a:t>Los educandos los disciplinados.</a:t>
            </a:r>
          </a:p>
          <a:p>
            <a:r>
              <a:rPr lang="es-MX" dirty="0"/>
              <a:t>El educador es quien opta y prescribe su opción.</a:t>
            </a:r>
          </a:p>
          <a:p>
            <a:r>
              <a:rPr lang="es-MX" dirty="0"/>
              <a:t>Los educandos quienes siguen la prescripción.</a:t>
            </a:r>
          </a:p>
          <a:p>
            <a:r>
              <a:rPr lang="es-MX" dirty="0"/>
              <a:t>El educador es quien actúa.</a:t>
            </a:r>
          </a:p>
          <a:p>
            <a:r>
              <a:rPr lang="es-MX" dirty="0"/>
              <a:t>Los educandos son aquellos que tienen la ilusión de que actúan.</a:t>
            </a:r>
          </a:p>
          <a:p>
            <a:r>
              <a:rPr lang="es-MX" dirty="0"/>
              <a:t>El educador es quien escoge el contenido programático.</a:t>
            </a:r>
          </a:p>
          <a:p>
            <a:r>
              <a:rPr lang="es-MX" dirty="0"/>
              <a:t>Los educandos, a quienes jamás se escucha, se acomodan a él.</a:t>
            </a:r>
          </a:p>
          <a:p>
            <a:r>
              <a:rPr lang="es-MX" dirty="0"/>
              <a:t>El educador identifica la autoridad del saber con su autoridad funcional, la que opone antagónicamente a la libertad de los educandos.</a:t>
            </a:r>
          </a:p>
          <a:p>
            <a:r>
              <a:rPr lang="es-MX" dirty="0"/>
              <a:t>Los educandos deben adaptarse a las determinaciones del educador.</a:t>
            </a:r>
          </a:p>
          <a:p>
            <a:r>
              <a:rPr lang="es-MX" dirty="0"/>
              <a:t>El educador es el sujeto del proceso.</a:t>
            </a:r>
          </a:p>
          <a:p>
            <a:r>
              <a:rPr lang="es-MX" dirty="0"/>
              <a:t>Los educandos son meros objetos.</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3342609764"/>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3553" y="502323"/>
            <a:ext cx="8229600" cy="990600"/>
          </a:xfrm>
        </p:spPr>
        <p:txBody>
          <a:bodyPr/>
          <a:lstStyle/>
          <a:p>
            <a:r>
              <a:rPr lang="es-ES" dirty="0"/>
              <a:t>La educación </a:t>
            </a:r>
            <a:r>
              <a:rPr lang="es-ES" dirty="0" smtClean="0"/>
              <a:t>liberadora</a:t>
            </a:r>
            <a:endParaRPr lang="es-ES" dirty="0"/>
          </a:p>
        </p:txBody>
      </p:sp>
      <p:sp>
        <p:nvSpPr>
          <p:cNvPr id="3" name="Marcador de contenido 2"/>
          <p:cNvSpPr>
            <a:spLocks noGrp="1"/>
          </p:cNvSpPr>
          <p:nvPr>
            <p:ph idx="1"/>
          </p:nvPr>
        </p:nvSpPr>
        <p:spPr>
          <a:xfrm>
            <a:off x="313553" y="1712159"/>
            <a:ext cx="8512973" cy="5022478"/>
          </a:xfrm>
        </p:spPr>
        <p:txBody>
          <a:bodyPr>
            <a:normAutofit/>
          </a:bodyPr>
          <a:lstStyle/>
          <a:p>
            <a:pPr marL="0" indent="0">
              <a:buNone/>
            </a:pPr>
            <a:r>
              <a:rPr lang="es-MX" dirty="0"/>
              <a:t>A esta educación opone la educación liberadora o problematizadora que, para ser tal, debe superar “la contradicción educador-educando. </a:t>
            </a:r>
          </a:p>
          <a:p>
            <a:pPr marL="0" indent="0">
              <a:buNone/>
            </a:pPr>
            <a:r>
              <a:rPr lang="es-MX" dirty="0"/>
              <a:t> </a:t>
            </a:r>
          </a:p>
          <a:p>
            <a:pPr marL="0" indent="0">
              <a:buNone/>
            </a:pPr>
            <a:r>
              <a:rPr lang="es-MX" dirty="0"/>
              <a:t>Debe fundarse en la conciliación de sus polos, de tal manera que ambos se hagan, simultáneamente, educadores y educandos”, eliminando, así, las consecuencias negativas que trae consigo la educación bancaria. </a:t>
            </a:r>
          </a:p>
          <a:p>
            <a:pPr marL="0" indent="0">
              <a:buNone/>
            </a:pPr>
            <a:r>
              <a:rPr lang="es-MX" dirty="0"/>
              <a:t> </a:t>
            </a:r>
          </a:p>
          <a:p>
            <a:pPr marL="0" indent="0">
              <a:buNone/>
            </a:pPr>
            <a:r>
              <a:rPr lang="es-MX" dirty="0"/>
              <a:t>En la educación liberadora juega un papel fundamental el diálogo que va unido a las circunstancias existenciales de quienes dialogan, es decir, a la realidad. </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4137052132"/>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3553" y="502323"/>
            <a:ext cx="8229600" cy="990600"/>
          </a:xfrm>
        </p:spPr>
        <p:txBody>
          <a:bodyPr/>
          <a:lstStyle/>
          <a:p>
            <a:r>
              <a:rPr lang="es-ES" dirty="0"/>
              <a:t>La educación </a:t>
            </a:r>
            <a:r>
              <a:rPr lang="es-ES" dirty="0" smtClean="0"/>
              <a:t>liberadora</a:t>
            </a:r>
            <a:endParaRPr lang="es-ES" dirty="0"/>
          </a:p>
        </p:txBody>
      </p:sp>
      <p:sp>
        <p:nvSpPr>
          <p:cNvPr id="3" name="Marcador de contenido 2"/>
          <p:cNvSpPr>
            <a:spLocks noGrp="1"/>
          </p:cNvSpPr>
          <p:nvPr>
            <p:ph idx="1"/>
          </p:nvPr>
        </p:nvSpPr>
        <p:spPr>
          <a:xfrm>
            <a:off x="313553" y="1712159"/>
            <a:ext cx="8512973" cy="5022478"/>
          </a:xfrm>
        </p:spPr>
        <p:txBody>
          <a:bodyPr>
            <a:normAutofit lnSpcReduction="10000"/>
          </a:bodyPr>
          <a:lstStyle/>
          <a:p>
            <a:pPr marL="0" indent="0">
              <a:buNone/>
            </a:pPr>
            <a:r>
              <a:rPr lang="es-MX" dirty="0"/>
              <a:t>Como se ha señalado, ésta es nombrada y, entonces, la palabra cobra significado, deja de ser verbalismo hueco para transformarse en palabras verdaderas que pronuncian el mundo; nombrar el mundo es indagar sobre él para luego desvelarlo. </a:t>
            </a:r>
          </a:p>
          <a:p>
            <a:pPr marL="0" indent="0">
              <a:buNone/>
            </a:pPr>
            <a:r>
              <a:rPr lang="es-MX" dirty="0"/>
              <a:t> </a:t>
            </a:r>
          </a:p>
          <a:p>
            <a:pPr marL="0" indent="0">
              <a:buNone/>
            </a:pPr>
            <a:r>
              <a:rPr lang="es-MX" dirty="0"/>
              <a:t>A la vez, este diálogo que problematiza la realidad rompe con los esquemas tradicionales de la educación que separa educando y educador. </a:t>
            </a:r>
          </a:p>
          <a:p>
            <a:pPr marL="0" indent="0">
              <a:buNone/>
            </a:pPr>
            <a:r>
              <a:rPr lang="es-MX" dirty="0"/>
              <a:t> </a:t>
            </a:r>
          </a:p>
          <a:p>
            <a:pPr marL="0" indent="0">
              <a:buNone/>
            </a:pPr>
            <a:r>
              <a:rPr lang="es-MX" dirty="0"/>
              <a:t>A partir de la situación de diálogo no es el educador el que educa en exclusividad, sino que éste es también educado mediante la conversación con el educando; así se elimina la dicotomía sujeto-objeto en el proceso educativo. </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314054325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El contexto</a:t>
            </a:r>
            <a:endParaRPr lang="es-ES" dirty="0"/>
          </a:p>
        </p:txBody>
      </p:sp>
      <p:sp>
        <p:nvSpPr>
          <p:cNvPr id="3" name="Marcador de contenido 2"/>
          <p:cNvSpPr>
            <a:spLocks noGrp="1"/>
          </p:cNvSpPr>
          <p:nvPr>
            <p:ph idx="1"/>
          </p:nvPr>
        </p:nvSpPr>
        <p:spPr>
          <a:xfrm>
            <a:off x="457200" y="1540435"/>
            <a:ext cx="8229600" cy="4876800"/>
          </a:xfrm>
        </p:spPr>
        <p:txBody>
          <a:bodyPr>
            <a:normAutofit lnSpcReduction="10000"/>
          </a:bodyPr>
          <a:lstStyle/>
          <a:p>
            <a:pPr marL="0" indent="0">
              <a:buNone/>
            </a:pPr>
            <a:r>
              <a:rPr lang="es-MX" dirty="0"/>
              <a:t>Esta teoría percibió la educación como un sector auxiliar para sus propósitos económicos. </a:t>
            </a:r>
          </a:p>
          <a:p>
            <a:pPr marL="0" indent="0">
              <a:buNone/>
            </a:pPr>
            <a:r>
              <a:rPr lang="es-MX" dirty="0"/>
              <a:t> </a:t>
            </a:r>
          </a:p>
          <a:p>
            <a:pPr marL="0" indent="0">
              <a:buNone/>
            </a:pPr>
            <a:r>
              <a:rPr lang="es-MX" dirty="0"/>
              <a:t>Le </a:t>
            </a:r>
            <a:r>
              <a:rPr lang="es-MX" dirty="0" smtClean="0"/>
              <a:t>adjudicó la </a:t>
            </a:r>
            <a:r>
              <a:rPr lang="es-MX" dirty="0"/>
              <a:t>preparación de los “recursos humanos” para lograr llegar al fin de ese proceso lineal, o sea, al desarrollo, a través de la industrialización. </a:t>
            </a:r>
          </a:p>
          <a:p>
            <a:pPr marL="0" indent="0">
              <a:buNone/>
            </a:pPr>
            <a:r>
              <a:rPr lang="es-MX" dirty="0"/>
              <a:t> </a:t>
            </a:r>
          </a:p>
          <a:p>
            <a:pPr marL="0" indent="0">
              <a:buNone/>
            </a:pPr>
            <a:r>
              <a:rPr lang="es-MX" dirty="0" smtClean="0"/>
              <a:t>El </a:t>
            </a:r>
            <a:r>
              <a:rPr lang="es-MX" dirty="0"/>
              <a:t>desarrollismo no supuso sólo una importación de </a:t>
            </a:r>
            <a:r>
              <a:rPr lang="es-MX" dirty="0" smtClean="0"/>
              <a:t>un modelo económico, </a:t>
            </a:r>
            <a:r>
              <a:rPr lang="es-MX" dirty="0"/>
              <a:t>sino además el afianzamiento de concepciones pedagógicas que sirvieran a sus fines. </a:t>
            </a:r>
          </a:p>
          <a:p>
            <a:pPr marL="0" indent="0">
              <a:buNone/>
            </a:pPr>
            <a:r>
              <a:rPr lang="es-MX" dirty="0"/>
              <a:t> </a:t>
            </a:r>
          </a:p>
          <a:p>
            <a:pPr marL="0" indent="0">
              <a:buNone/>
            </a:pPr>
            <a:r>
              <a:rPr lang="es-MX" dirty="0"/>
              <a:t>Éstas fueron </a:t>
            </a:r>
            <a:r>
              <a:rPr lang="es-MX" dirty="0" smtClean="0"/>
              <a:t>denominadas, </a:t>
            </a:r>
            <a:r>
              <a:rPr lang="es-MX" dirty="0"/>
              <a:t>por algunos teóricos de la educación, pedagogías desarrollistas.</a:t>
            </a:r>
          </a:p>
          <a:p>
            <a:pPr marL="0" indent="0">
              <a:buNone/>
            </a:pPr>
            <a:endParaRPr lang="es-MX" dirty="0"/>
          </a:p>
          <a:p>
            <a:pPr marL="0" indent="0">
              <a:buNone/>
            </a:pPr>
            <a:endParaRPr lang="es-ES" dirty="0"/>
          </a:p>
        </p:txBody>
      </p:sp>
    </p:spTree>
    <p:extLst>
      <p:ext uri="{BB962C8B-B14F-4D97-AF65-F5344CB8AC3E}">
        <p14:creationId xmlns:p14="http://schemas.microsoft.com/office/powerpoint/2010/main" val="1598610089"/>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3553" y="502323"/>
            <a:ext cx="8229600" cy="990600"/>
          </a:xfrm>
        </p:spPr>
        <p:txBody>
          <a:bodyPr/>
          <a:lstStyle/>
          <a:p>
            <a:r>
              <a:rPr lang="es-ES" dirty="0"/>
              <a:t>La educación </a:t>
            </a:r>
            <a:r>
              <a:rPr lang="es-ES" dirty="0" smtClean="0"/>
              <a:t>liberadora</a:t>
            </a:r>
            <a:endParaRPr lang="es-ES" dirty="0"/>
          </a:p>
        </p:txBody>
      </p:sp>
      <p:sp>
        <p:nvSpPr>
          <p:cNvPr id="3" name="Marcador de contenido 2"/>
          <p:cNvSpPr>
            <a:spLocks noGrp="1"/>
          </p:cNvSpPr>
          <p:nvPr>
            <p:ph idx="1"/>
          </p:nvPr>
        </p:nvSpPr>
        <p:spPr>
          <a:xfrm>
            <a:off x="313553" y="1712159"/>
            <a:ext cx="8512973" cy="5022478"/>
          </a:xfrm>
        </p:spPr>
        <p:txBody>
          <a:bodyPr>
            <a:normAutofit/>
          </a:bodyPr>
          <a:lstStyle/>
          <a:p>
            <a:pPr marL="0" indent="0">
              <a:buNone/>
            </a:pPr>
            <a:r>
              <a:rPr lang="es-MX" dirty="0"/>
              <a:t>En la pedagogía de Freire es fundamental su afirmación de que “nadie educa a nadie, así tampoco nadie se educa a sí mismo, los hombres se educan en comunión mediatizados por el mundo</a:t>
            </a:r>
            <a:r>
              <a:rPr lang="es-MX" dirty="0" smtClean="0"/>
              <a:t>”.</a:t>
            </a:r>
            <a:endParaRPr lang="es-MX" dirty="0"/>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842813002"/>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3553" y="502323"/>
            <a:ext cx="8229600" cy="990600"/>
          </a:xfrm>
        </p:spPr>
        <p:txBody>
          <a:bodyPr/>
          <a:lstStyle/>
          <a:p>
            <a:r>
              <a:rPr lang="es-ES" dirty="0" smtClean="0"/>
              <a:t>Reflexiones para el trabajo social</a:t>
            </a:r>
            <a:endParaRPr lang="es-ES" dirty="0"/>
          </a:p>
        </p:txBody>
      </p:sp>
      <p:sp>
        <p:nvSpPr>
          <p:cNvPr id="3" name="Marcador de contenido 2"/>
          <p:cNvSpPr>
            <a:spLocks noGrp="1"/>
          </p:cNvSpPr>
          <p:nvPr>
            <p:ph idx="1"/>
          </p:nvPr>
        </p:nvSpPr>
        <p:spPr>
          <a:xfrm>
            <a:off x="313553" y="1712159"/>
            <a:ext cx="8512973" cy="5022478"/>
          </a:xfrm>
        </p:spPr>
        <p:txBody>
          <a:bodyPr>
            <a:normAutofit/>
          </a:bodyPr>
          <a:lstStyle/>
          <a:p>
            <a:pPr marL="0" indent="0">
              <a:buNone/>
            </a:pPr>
            <a:r>
              <a:rPr lang="es-MX" dirty="0" smtClean="0"/>
              <a:t>¿Articulamos en nuestro trabajo, en nuestra intervenci</a:t>
            </a:r>
            <a:r>
              <a:rPr lang="es-MX" dirty="0" smtClean="0"/>
              <a:t>ón, teoría y práctica?</a:t>
            </a:r>
          </a:p>
          <a:p>
            <a:pPr marL="0" indent="0">
              <a:buNone/>
            </a:pPr>
            <a:endParaRPr lang="es-MX" dirty="0"/>
          </a:p>
          <a:p>
            <a:pPr marL="0" indent="0">
              <a:buNone/>
            </a:pPr>
            <a:r>
              <a:rPr lang="es-MX" dirty="0" smtClean="0"/>
              <a:t>¿Trabajamos con sujetos que buscan la acomodaci</a:t>
            </a:r>
            <a:r>
              <a:rPr lang="es-MX" dirty="0" smtClean="0"/>
              <a:t>ón o la integración?</a:t>
            </a:r>
          </a:p>
          <a:p>
            <a:pPr marL="0" indent="0">
              <a:buNone/>
            </a:pPr>
            <a:endParaRPr lang="es-MX" dirty="0"/>
          </a:p>
          <a:p>
            <a:pPr marL="0" indent="0">
              <a:buNone/>
            </a:pPr>
            <a:r>
              <a:rPr lang="es-MX" dirty="0" smtClean="0"/>
              <a:t>¿Trabajamos con sujetos con conciencia intransitiva o con conciencia crítica?</a:t>
            </a:r>
          </a:p>
          <a:p>
            <a:pPr marL="0" indent="0">
              <a:buNone/>
            </a:pPr>
            <a:endParaRPr lang="es-MX" dirty="0"/>
          </a:p>
          <a:p>
            <a:pPr marL="0" indent="0">
              <a:buNone/>
            </a:pPr>
            <a:r>
              <a:rPr lang="es-MX" dirty="0" smtClean="0"/>
              <a:t>¿En la intervención, practicamos la educación dialogal, liberadora, o la educación bancaria?</a:t>
            </a:r>
          </a:p>
          <a:p>
            <a:pPr marL="0" indent="0">
              <a:buNone/>
            </a:pPr>
            <a:endParaRPr lang="es-MX" dirty="0"/>
          </a:p>
          <a:p>
            <a:pPr marL="0" indent="0">
              <a:buNone/>
            </a:pPr>
            <a:endParaRPr lang="es-MX" dirty="0" smtClean="0"/>
          </a:p>
          <a:p>
            <a:pPr marL="0" indent="0">
              <a:buNone/>
            </a:pPr>
            <a:endParaRPr lang="es-MX" dirty="0"/>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1180600270"/>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PAULO FREIRE</a:t>
            </a:r>
            <a:endParaRPr lang="es-ES" dirty="0"/>
          </a:p>
        </p:txBody>
      </p:sp>
      <p:sp>
        <p:nvSpPr>
          <p:cNvPr id="4" name="CuadroTexto 3"/>
          <p:cNvSpPr txBox="1"/>
          <p:nvPr/>
        </p:nvSpPr>
        <p:spPr>
          <a:xfrm>
            <a:off x="4072722" y="4228353"/>
            <a:ext cx="2989220" cy="461665"/>
          </a:xfrm>
          <a:prstGeom prst="rect">
            <a:avLst/>
          </a:prstGeom>
          <a:noFill/>
        </p:spPr>
        <p:txBody>
          <a:bodyPr wrap="none" rtlCol="0">
            <a:spAutoFit/>
          </a:bodyPr>
          <a:lstStyle/>
          <a:p>
            <a:r>
              <a:rPr lang="es-ES" sz="2400" dirty="0" smtClean="0"/>
              <a:t>MUCHAS GRACIAS</a:t>
            </a:r>
            <a:endParaRPr lang="es-ES" sz="2400" dirty="0"/>
          </a:p>
        </p:txBody>
      </p:sp>
    </p:spTree>
    <p:extLst>
      <p:ext uri="{BB962C8B-B14F-4D97-AF65-F5344CB8AC3E}">
        <p14:creationId xmlns:p14="http://schemas.microsoft.com/office/powerpoint/2010/main" val="296899629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3553" y="405195"/>
            <a:ext cx="8229600" cy="990600"/>
          </a:xfrm>
        </p:spPr>
        <p:txBody>
          <a:bodyPr/>
          <a:lstStyle/>
          <a:p>
            <a:r>
              <a:rPr lang="es-ES" dirty="0" smtClean="0"/>
              <a:t>El contexto</a:t>
            </a:r>
            <a:endParaRPr lang="es-ES" dirty="0"/>
          </a:p>
        </p:txBody>
      </p:sp>
      <p:sp>
        <p:nvSpPr>
          <p:cNvPr id="3" name="Marcador de contenido 2"/>
          <p:cNvSpPr>
            <a:spLocks noGrp="1"/>
          </p:cNvSpPr>
          <p:nvPr>
            <p:ph idx="1"/>
          </p:nvPr>
        </p:nvSpPr>
        <p:spPr>
          <a:xfrm>
            <a:off x="313553" y="1379832"/>
            <a:ext cx="8654073" cy="5478168"/>
          </a:xfrm>
        </p:spPr>
        <p:txBody>
          <a:bodyPr>
            <a:normAutofit fontScale="92500"/>
          </a:bodyPr>
          <a:lstStyle/>
          <a:p>
            <a:pPr marL="0" indent="0">
              <a:buNone/>
            </a:pPr>
            <a:r>
              <a:rPr lang="es-ES_tradnl" dirty="0"/>
              <a:t>El modelo económico y el pedagógico del Desarrollismo son importados de los países ricos supuestamente válidos para todas las sociedades.  No se plantearon cuestiones de fondo de la educación: su relación con el contexto histórico, político y con las estructuras sociales concretas de las naciones latinoamericanas. </a:t>
            </a:r>
            <a:endParaRPr lang="es-MX" dirty="0"/>
          </a:p>
          <a:p>
            <a:pPr marL="0" indent="0">
              <a:buNone/>
            </a:pPr>
            <a:r>
              <a:rPr lang="es-ES_tradnl" dirty="0"/>
              <a:t> </a:t>
            </a:r>
            <a:endParaRPr lang="es-MX" dirty="0"/>
          </a:p>
          <a:p>
            <a:pPr marL="0" indent="0">
              <a:buNone/>
            </a:pPr>
            <a:r>
              <a:rPr lang="es-ES_tradnl" dirty="0"/>
              <a:t>De ahí que se diera prioridad en el currículo a todas aquellas cuestiones que tendieran al logro del crecimiento económico. </a:t>
            </a:r>
            <a:r>
              <a:rPr lang="es-ES_tradnl" dirty="0" smtClean="0"/>
              <a:t>Con </a:t>
            </a:r>
            <a:r>
              <a:rPr lang="es-ES_tradnl" dirty="0"/>
              <a:t>este fin, se propiciaron reformas con las que se pretendía un rápido adiestramiento de la mano de obra productiva para el proceso de industrialización.</a:t>
            </a:r>
            <a:endParaRPr lang="es-MX" dirty="0"/>
          </a:p>
          <a:p>
            <a:pPr marL="0" indent="0">
              <a:buNone/>
            </a:pPr>
            <a:r>
              <a:rPr lang="es-ES_tradnl" dirty="0"/>
              <a:t> </a:t>
            </a:r>
            <a:endParaRPr lang="es-MX" dirty="0"/>
          </a:p>
          <a:p>
            <a:pPr marL="0" indent="0">
              <a:buNone/>
            </a:pPr>
            <a:r>
              <a:rPr lang="es-ES_tradnl" dirty="0"/>
              <a:t>Así, acompañando al desarrollismo, la planificación educativa internacional</a:t>
            </a:r>
            <a:r>
              <a:rPr lang="es-ES_tradnl" dirty="0" smtClean="0"/>
              <a:t>,</a:t>
            </a:r>
            <a:r>
              <a:rPr lang="es-MX" dirty="0"/>
              <a:t> </a:t>
            </a:r>
            <a:r>
              <a:rPr lang="es-ES_tradnl" dirty="0" smtClean="0"/>
              <a:t>iniciada </a:t>
            </a:r>
            <a:r>
              <a:rPr lang="es-ES_tradnl" dirty="0"/>
              <a:t>al comienzo de esta época, tuvo en América Latina un </a:t>
            </a:r>
            <a:r>
              <a:rPr lang="es-ES_tradnl" dirty="0" smtClean="0"/>
              <a:t>importante ámbito </a:t>
            </a:r>
            <a:r>
              <a:rPr lang="es-ES_tradnl" dirty="0"/>
              <a:t>de experimentación.</a:t>
            </a: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297263290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Paulo Freire</a:t>
            </a:r>
            <a:endParaRPr lang="es-ES" dirty="0"/>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endParaRPr lang="es-MX" dirty="0" smtClean="0"/>
          </a:p>
          <a:p>
            <a:pPr marL="0" indent="0">
              <a:buNone/>
            </a:pPr>
            <a:endParaRPr lang="es-MX" dirty="0"/>
          </a:p>
          <a:p>
            <a:pPr marL="0" indent="0">
              <a:buNone/>
            </a:pPr>
            <a:endParaRPr lang="es-MX" dirty="0" smtClean="0"/>
          </a:p>
          <a:p>
            <a:pPr marL="0" indent="0">
              <a:buNone/>
            </a:pPr>
            <a:endParaRPr lang="es-MX" dirty="0"/>
          </a:p>
          <a:p>
            <a:pPr marL="0" indent="0">
              <a:buNone/>
            </a:pPr>
            <a:endParaRPr lang="es-MX" dirty="0" smtClean="0"/>
          </a:p>
          <a:p>
            <a:pPr marL="0" indent="0">
              <a:buNone/>
            </a:pPr>
            <a:endParaRPr lang="es-MX" dirty="0"/>
          </a:p>
          <a:p>
            <a:pPr marL="0" indent="0">
              <a:buNone/>
            </a:pPr>
            <a:endParaRPr lang="es-MX" dirty="0" smtClean="0"/>
          </a:p>
          <a:p>
            <a:pPr marL="0" indent="0">
              <a:buNone/>
            </a:pPr>
            <a:endParaRPr lang="es-MX" dirty="0"/>
          </a:p>
          <a:p>
            <a:pPr marL="0" indent="0">
              <a:buNone/>
            </a:pPr>
            <a:endParaRPr lang="es-MX" dirty="0" smtClean="0"/>
          </a:p>
          <a:p>
            <a:pPr marL="0" indent="0">
              <a:buNone/>
            </a:pPr>
            <a:r>
              <a:rPr lang="es-MX" dirty="0" smtClean="0"/>
              <a:t>        1921 - 1997</a:t>
            </a:r>
            <a:endParaRPr lang="es-MX" dirty="0"/>
          </a:p>
          <a:p>
            <a:pPr marL="0" indent="0">
              <a:buNone/>
            </a:pPr>
            <a:endParaRPr lang="es-ES" dirty="0"/>
          </a:p>
        </p:txBody>
      </p:sp>
      <p:pic>
        <p:nvPicPr>
          <p:cNvPr id="7" name="Imagen 6" descr="Paulo-Freire.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1701800"/>
            <a:ext cx="3657600" cy="3444240"/>
          </a:xfrm>
          <a:prstGeom prst="rect">
            <a:avLst/>
          </a:prstGeom>
        </p:spPr>
      </p:pic>
      <p:sp>
        <p:nvSpPr>
          <p:cNvPr id="8" name="CuadroTexto 7"/>
          <p:cNvSpPr txBox="1"/>
          <p:nvPr/>
        </p:nvSpPr>
        <p:spPr>
          <a:xfrm>
            <a:off x="4493646" y="719155"/>
            <a:ext cx="4347114" cy="5909309"/>
          </a:xfrm>
          <a:prstGeom prst="rect">
            <a:avLst/>
          </a:prstGeom>
          <a:noFill/>
        </p:spPr>
        <p:txBody>
          <a:bodyPr wrap="square" rtlCol="0">
            <a:spAutoFit/>
          </a:bodyPr>
          <a:lstStyle/>
          <a:p>
            <a:r>
              <a:rPr lang="es-MX" sz="2400" dirty="0"/>
              <a:t>P</a:t>
            </a:r>
            <a:r>
              <a:rPr lang="es-MX" sz="2400" dirty="0" smtClean="0"/>
              <a:t>ensador </a:t>
            </a:r>
            <a:r>
              <a:rPr lang="es-MX" sz="2400" dirty="0"/>
              <a:t>de la época, que reflexiona sobre los conceptos de desarrollo y dependencia aplicados a la realidad </a:t>
            </a:r>
            <a:r>
              <a:rPr lang="es-MX" sz="2400" dirty="0" smtClean="0"/>
              <a:t>latinoamericana.</a:t>
            </a:r>
          </a:p>
          <a:p>
            <a:endParaRPr lang="es-MX" sz="2400" dirty="0"/>
          </a:p>
          <a:p>
            <a:r>
              <a:rPr lang="es-MX" sz="2400" dirty="0" smtClean="0"/>
              <a:t>Señala: “</a:t>
            </a:r>
            <a:r>
              <a:rPr lang="es-MX" sz="2400" dirty="0"/>
              <a:t>es imposible que comprendamos el fenómeno del subdesarrollo sin tener una percepción crítica de la categoría de dependencia. El subdesarrollo, en realidad, no tiene su </a:t>
            </a:r>
            <a:r>
              <a:rPr lang="es-MX" sz="2400" dirty="0" smtClean="0"/>
              <a:t>razón </a:t>
            </a:r>
            <a:r>
              <a:rPr lang="es-MX" sz="2400" dirty="0"/>
              <a:t>en sí mismo, sino que, al contrario, su </a:t>
            </a:r>
            <a:r>
              <a:rPr lang="es-MX" sz="2400" dirty="0" smtClean="0"/>
              <a:t>razón </a:t>
            </a:r>
            <a:r>
              <a:rPr lang="es-MX" sz="2400" dirty="0"/>
              <a:t>está en el desarrollo</a:t>
            </a:r>
            <a:r>
              <a:rPr lang="es-MX" sz="2400" dirty="0" smtClean="0"/>
              <a:t>”.</a:t>
            </a:r>
            <a:endParaRPr lang="es-MX" sz="2400" dirty="0"/>
          </a:p>
          <a:p>
            <a:endParaRPr lang="es-ES" dirty="0"/>
          </a:p>
        </p:txBody>
      </p:sp>
    </p:spTree>
    <p:extLst>
      <p:ext uri="{BB962C8B-B14F-4D97-AF65-F5344CB8AC3E}">
        <p14:creationId xmlns:p14="http://schemas.microsoft.com/office/powerpoint/2010/main" val="70721109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El contexto</a:t>
            </a:r>
            <a:endParaRPr lang="es-ES" dirty="0"/>
          </a:p>
        </p:txBody>
      </p:sp>
      <p:sp>
        <p:nvSpPr>
          <p:cNvPr id="3" name="Marcador de contenido 2"/>
          <p:cNvSpPr>
            <a:spLocks noGrp="1"/>
          </p:cNvSpPr>
          <p:nvPr>
            <p:ph idx="1"/>
          </p:nvPr>
        </p:nvSpPr>
        <p:spPr>
          <a:xfrm>
            <a:off x="457199" y="1540435"/>
            <a:ext cx="8369327" cy="5107846"/>
          </a:xfrm>
        </p:spPr>
        <p:txBody>
          <a:bodyPr>
            <a:normAutofit lnSpcReduction="10000"/>
          </a:bodyPr>
          <a:lstStyle/>
          <a:p>
            <a:pPr marL="0" indent="0">
              <a:buNone/>
            </a:pPr>
            <a:r>
              <a:rPr lang="es-ES_tradnl" dirty="0"/>
              <a:t>Esta interpretación de la realidad económica de América Latina entronca con ciertas tendencias pedagógicas que surgieron y evolucionaron en esta época en la región latinoamericana, denominadas pedagogías de la liberación. </a:t>
            </a:r>
            <a:endParaRPr lang="es-MX" dirty="0"/>
          </a:p>
          <a:p>
            <a:pPr marL="0" indent="0">
              <a:buNone/>
            </a:pPr>
            <a:r>
              <a:rPr lang="es-ES_tradnl" dirty="0"/>
              <a:t> </a:t>
            </a:r>
            <a:endParaRPr lang="es-MX" dirty="0"/>
          </a:p>
          <a:p>
            <a:pPr marL="0" indent="0">
              <a:buNone/>
            </a:pPr>
            <a:r>
              <a:rPr lang="es-ES_tradnl" dirty="0"/>
              <a:t>Estas pedagogías, a pesar de la diversidad, poseen algunos puntos en </a:t>
            </a:r>
            <a:r>
              <a:rPr lang="es-ES_tradnl" dirty="0" smtClean="0"/>
              <a:t>común</a:t>
            </a:r>
            <a:r>
              <a:rPr lang="es-MX" dirty="0"/>
              <a:t> </a:t>
            </a:r>
            <a:r>
              <a:rPr lang="es-ES_tradnl" dirty="0" smtClean="0"/>
              <a:t>que </a:t>
            </a:r>
            <a:r>
              <a:rPr lang="es-ES_tradnl" dirty="0"/>
              <a:t>manifiestan la semejanza de inquietudes que recorrían la región, y donde la situación de dependencia impulsó el compromiso por la liberación</a:t>
            </a:r>
            <a:r>
              <a:rPr lang="es-ES_tradnl" dirty="0" smtClean="0"/>
              <a:t>.</a:t>
            </a:r>
          </a:p>
          <a:p>
            <a:pPr marL="0" indent="0">
              <a:buNone/>
            </a:pPr>
            <a:endParaRPr lang="es-ES_tradnl" dirty="0"/>
          </a:p>
          <a:p>
            <a:pPr marL="0" indent="0">
              <a:buNone/>
            </a:pPr>
            <a:r>
              <a:rPr lang="es-MX" dirty="0"/>
              <a:t>Paulo Freire es el más destacado representante de esta tendencia. Sus ideas pedagógicas se difundieron no sólo en América Latina, sino, también, en otros países del Tercer Mundo así como en algunos países industrializados.</a:t>
            </a:r>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389170057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dirty="0" smtClean="0"/>
              <a:t>La teor</a:t>
            </a:r>
            <a:r>
              <a:rPr lang="es-ES" dirty="0" smtClean="0"/>
              <a:t>ía y la </a:t>
            </a:r>
            <a:r>
              <a:rPr lang="es-ES" dirty="0" smtClean="0"/>
              <a:t>pr</a:t>
            </a:r>
            <a:r>
              <a:rPr lang="es-ES" dirty="0" smtClean="0"/>
              <a:t>áctica en Freire</a:t>
            </a:r>
            <a:endParaRPr lang="es-ES" dirty="0"/>
          </a:p>
        </p:txBody>
      </p:sp>
      <p:sp>
        <p:nvSpPr>
          <p:cNvPr id="3" name="Marcador de contenido 2"/>
          <p:cNvSpPr>
            <a:spLocks noGrp="1"/>
          </p:cNvSpPr>
          <p:nvPr>
            <p:ph idx="1"/>
          </p:nvPr>
        </p:nvSpPr>
        <p:spPr>
          <a:xfrm>
            <a:off x="457200" y="2293071"/>
            <a:ext cx="8229600" cy="4876800"/>
          </a:xfrm>
        </p:spPr>
        <p:txBody>
          <a:bodyPr>
            <a:normAutofit/>
          </a:bodyPr>
          <a:lstStyle/>
          <a:p>
            <a:pPr marL="0" indent="0">
              <a:buNone/>
            </a:pPr>
            <a:r>
              <a:rPr lang="es-ES_tradnl" dirty="0"/>
              <a:t>La práctica es un concepto fundamental en la teoría pedagógica de Freire. </a:t>
            </a:r>
            <a:endParaRPr lang="es-MX" dirty="0"/>
          </a:p>
          <a:p>
            <a:pPr marL="0" indent="0">
              <a:buNone/>
            </a:pPr>
            <a:r>
              <a:rPr lang="es-ES_tradnl" dirty="0"/>
              <a:t> </a:t>
            </a:r>
            <a:endParaRPr lang="es-MX" dirty="0"/>
          </a:p>
          <a:p>
            <a:pPr marL="0" indent="0">
              <a:buNone/>
            </a:pPr>
            <a:r>
              <a:rPr lang="es-ES_tradnl" dirty="0"/>
              <a:t>“Separada de la </a:t>
            </a:r>
            <a:r>
              <a:rPr lang="es-ES_tradnl" dirty="0" smtClean="0"/>
              <a:t>práctica, </a:t>
            </a:r>
            <a:r>
              <a:rPr lang="es-ES_tradnl" dirty="0"/>
              <a:t>la teoría es puro verbalismo inoperante; desvinculada de la teoría, la práctica es activismo ciego. Es por esto mismo que no hay praxis auténtica fuera de la unidad dialéctica acción-reflexión, práctica-teoría”.</a:t>
            </a:r>
            <a:endParaRPr lang="es-MX" dirty="0"/>
          </a:p>
          <a:p>
            <a:pPr marL="0" indent="0">
              <a:buNone/>
            </a:pPr>
            <a:r>
              <a:rPr lang="es-ES_tradnl" dirty="0"/>
              <a:t> </a:t>
            </a: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284385364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La teoría y la práctica en Freire</a:t>
            </a:r>
            <a:endParaRPr lang="es-ES" dirty="0"/>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endParaRPr lang="es-ES_tradnl" dirty="0" smtClean="0"/>
          </a:p>
          <a:p>
            <a:pPr marL="0" indent="0">
              <a:buNone/>
            </a:pPr>
            <a:r>
              <a:rPr lang="es-ES_tradnl" dirty="0" smtClean="0"/>
              <a:t>Si </a:t>
            </a:r>
            <a:r>
              <a:rPr lang="es-ES_tradnl" dirty="0"/>
              <a:t>bien el contexto nos sitúa en lo real, no necesariamente nos permite conocer la razón de los hechos concretos que esa realidad muestra. </a:t>
            </a:r>
            <a:endParaRPr lang="es-ES_tradnl" dirty="0" smtClean="0"/>
          </a:p>
          <a:p>
            <a:pPr marL="0" indent="0">
              <a:buNone/>
            </a:pPr>
            <a:endParaRPr lang="es-ES_tradnl" dirty="0"/>
          </a:p>
          <a:p>
            <a:pPr marL="0" indent="0">
              <a:buNone/>
            </a:pPr>
            <a:r>
              <a:rPr lang="es-ES_tradnl" dirty="0"/>
              <a:t>De ahí que necesitamos tomar distancia de lo concreto para buscar las causas, la razón de ser de los hechos y esto sólo se logra recurriendo a la teoría, al </a:t>
            </a:r>
            <a:r>
              <a:rPr lang="es-ES_tradnl" dirty="0" smtClean="0"/>
              <a:t>contexto teórico. </a:t>
            </a:r>
            <a:endParaRPr lang="es-MX" dirty="0"/>
          </a:p>
          <a:p>
            <a:pPr marL="0" indent="0">
              <a:buNone/>
            </a:pPr>
            <a:r>
              <a:rPr lang="es-ES_tradnl" dirty="0"/>
              <a:t> </a:t>
            </a:r>
            <a:endParaRPr lang="es-MX" dirty="0"/>
          </a:p>
          <a:p>
            <a:pPr marL="0" indent="0">
              <a:buNone/>
            </a:pPr>
            <a:r>
              <a:rPr lang="es-ES_tradnl" dirty="0"/>
              <a:t>Esta es la forma de llegar a tener un conocimiento cabal que se acerque cada vez </a:t>
            </a:r>
            <a:r>
              <a:rPr lang="es-ES_tradnl" dirty="0" smtClean="0"/>
              <a:t>más</a:t>
            </a:r>
            <a:r>
              <a:rPr lang="es-MX" dirty="0"/>
              <a:t> </a:t>
            </a:r>
            <a:r>
              <a:rPr lang="es-ES_tradnl" dirty="0" smtClean="0"/>
              <a:t>a </a:t>
            </a:r>
            <a:r>
              <a:rPr lang="es-ES_tradnl" dirty="0"/>
              <a:t>lo científico.</a:t>
            </a:r>
            <a:endParaRPr lang="es-MX" dirty="0"/>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69826043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El car</a:t>
            </a:r>
            <a:r>
              <a:rPr lang="es-ES" dirty="0" smtClean="0"/>
              <a:t>ácter político de la educación</a:t>
            </a:r>
            <a:endParaRPr lang="es-ES" dirty="0"/>
          </a:p>
        </p:txBody>
      </p:sp>
      <p:sp>
        <p:nvSpPr>
          <p:cNvPr id="3" name="Marcador de contenido 2"/>
          <p:cNvSpPr>
            <a:spLocks noGrp="1"/>
          </p:cNvSpPr>
          <p:nvPr>
            <p:ph idx="1"/>
          </p:nvPr>
        </p:nvSpPr>
        <p:spPr>
          <a:xfrm>
            <a:off x="457200" y="1669678"/>
            <a:ext cx="8229600" cy="4876800"/>
          </a:xfrm>
        </p:spPr>
        <p:txBody>
          <a:bodyPr>
            <a:normAutofit/>
          </a:bodyPr>
          <a:lstStyle/>
          <a:p>
            <a:pPr marL="0" indent="0">
              <a:buNone/>
            </a:pPr>
            <a:r>
              <a:rPr lang="es-ES_tradnl" dirty="0"/>
              <a:t>La práctica y las reflexiones sobre ella le permiten afirmar que los poderes imponen sus modelos educativos como elementos de estabilidad de </a:t>
            </a:r>
            <a:r>
              <a:rPr lang="es-ES_tradnl" dirty="0" smtClean="0"/>
              <a:t>un</a:t>
            </a:r>
            <a:r>
              <a:rPr lang="es-MX" dirty="0"/>
              <a:t> </a:t>
            </a:r>
            <a:r>
              <a:rPr lang="es-ES_tradnl" dirty="0" smtClean="0"/>
              <a:t>sistema </a:t>
            </a:r>
            <a:r>
              <a:rPr lang="es-ES_tradnl" dirty="0"/>
              <a:t>social que los favorece y que, por eso mismo, nunca van a </a:t>
            </a:r>
            <a:r>
              <a:rPr lang="es-ES_tradnl" dirty="0" smtClean="0"/>
              <a:t>modificarlos</a:t>
            </a:r>
            <a:r>
              <a:rPr lang="es-MX" dirty="0" smtClean="0"/>
              <a:t> </a:t>
            </a:r>
            <a:r>
              <a:rPr lang="es-ES_tradnl" dirty="0" smtClean="0"/>
              <a:t>voluntariamente </a:t>
            </a:r>
            <a:r>
              <a:rPr lang="es-ES_tradnl" dirty="0"/>
              <a:t>a favor de las clases oprimidas. </a:t>
            </a:r>
            <a:endParaRPr lang="es-ES_tradnl" dirty="0" smtClean="0"/>
          </a:p>
          <a:p>
            <a:pPr marL="0" indent="0">
              <a:buNone/>
            </a:pPr>
            <a:endParaRPr lang="es-ES_tradnl" dirty="0"/>
          </a:p>
          <a:p>
            <a:pPr marL="0" indent="0">
              <a:buNone/>
            </a:pPr>
            <a:r>
              <a:rPr lang="es-ES_tradnl" dirty="0" smtClean="0"/>
              <a:t>De </a:t>
            </a:r>
            <a:r>
              <a:rPr lang="es-ES_tradnl" dirty="0"/>
              <a:t>esta manera, comienza </a:t>
            </a:r>
            <a:r>
              <a:rPr lang="es-ES_tradnl" dirty="0" smtClean="0"/>
              <a:t>a</a:t>
            </a:r>
            <a:r>
              <a:rPr lang="es-MX" dirty="0"/>
              <a:t> </a:t>
            </a:r>
            <a:r>
              <a:rPr lang="es-ES_tradnl" dirty="0" smtClean="0"/>
              <a:t>desenmascarar </a:t>
            </a:r>
            <a:r>
              <a:rPr lang="es-ES_tradnl" dirty="0"/>
              <a:t>el carácter ideológico de la educación.</a:t>
            </a:r>
            <a:endParaRPr lang="es-MX" dirty="0"/>
          </a:p>
          <a:p>
            <a:pPr marL="0" indent="0">
              <a:buNone/>
            </a:pPr>
            <a:r>
              <a:rPr lang="es-ES_tradnl" dirty="0"/>
              <a:t> </a:t>
            </a:r>
            <a:endParaRPr lang="es-MX" dirty="0"/>
          </a:p>
          <a:p>
            <a:pPr marL="0" indent="0">
              <a:buNone/>
            </a:pPr>
            <a:r>
              <a:rPr lang="es-ES_tradnl" dirty="0"/>
              <a:t>Esta verificación le lleva a establecer uno de los supuestos </a:t>
            </a:r>
            <a:r>
              <a:rPr lang="es-ES_tradnl" dirty="0" smtClean="0"/>
              <a:t>más</a:t>
            </a:r>
            <a:r>
              <a:rPr lang="es-MX" dirty="0"/>
              <a:t> </a:t>
            </a:r>
            <a:r>
              <a:rPr lang="es-ES_tradnl" dirty="0" smtClean="0"/>
              <a:t>firmes </a:t>
            </a:r>
            <a:r>
              <a:rPr lang="es-ES_tradnl" dirty="0"/>
              <a:t>de su planteamiento pedagógico, el que se refiere al carácter </a:t>
            </a:r>
            <a:r>
              <a:rPr lang="es-ES_tradnl" dirty="0" smtClean="0"/>
              <a:t>político</a:t>
            </a:r>
            <a:r>
              <a:rPr lang="es-MX" dirty="0"/>
              <a:t> </a:t>
            </a:r>
            <a:r>
              <a:rPr lang="es-ES_tradnl" dirty="0" smtClean="0"/>
              <a:t>de </a:t>
            </a:r>
            <a:r>
              <a:rPr lang="es-ES_tradnl" dirty="0"/>
              <a:t>la educación.</a:t>
            </a:r>
            <a:endParaRPr lang="es-MX" dirty="0"/>
          </a:p>
          <a:p>
            <a:pPr marL="0" indent="0">
              <a:buNone/>
            </a:pP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2710540159"/>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dad">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Claridad.thmx</Template>
  <TotalTime>2796</TotalTime>
  <Words>1393</Words>
  <Application>Microsoft Macintosh PowerPoint</Application>
  <PresentationFormat>Presentación en pantalla (4:3)</PresentationFormat>
  <Paragraphs>233</Paragraphs>
  <Slides>32</Slides>
  <Notes>0</Notes>
  <HiddenSlides>0</HiddenSlides>
  <MMClips>0</MMClips>
  <ScaleCrop>false</ScaleCrop>
  <HeadingPairs>
    <vt:vector size="4" baseType="variant">
      <vt:variant>
        <vt:lpstr>Tema</vt:lpstr>
      </vt:variant>
      <vt:variant>
        <vt:i4>1</vt:i4>
      </vt:variant>
      <vt:variant>
        <vt:lpstr>Títulos de diapositiva</vt:lpstr>
      </vt:variant>
      <vt:variant>
        <vt:i4>32</vt:i4>
      </vt:variant>
    </vt:vector>
  </HeadingPairs>
  <TitlesOfParts>
    <vt:vector size="33" baseType="lpstr">
      <vt:lpstr>Claridad</vt:lpstr>
      <vt:lpstr>PAULO FREIRE</vt:lpstr>
      <vt:lpstr>El contexto</vt:lpstr>
      <vt:lpstr>El contexto</vt:lpstr>
      <vt:lpstr>El contexto</vt:lpstr>
      <vt:lpstr>Paulo Freire</vt:lpstr>
      <vt:lpstr>El contexto</vt:lpstr>
      <vt:lpstr>La teoría y la práctica en Freire</vt:lpstr>
      <vt:lpstr>La teoría y la práctica en Freire</vt:lpstr>
      <vt:lpstr>El carácter político de la educación</vt:lpstr>
      <vt:lpstr>La concepción antropológica</vt:lpstr>
      <vt:lpstr>La concepción antropológica</vt:lpstr>
      <vt:lpstr>La acomodación</vt:lpstr>
      <vt:lpstr>La acomodación</vt:lpstr>
      <vt:lpstr>La acomodación</vt:lpstr>
      <vt:lpstr>La integración</vt:lpstr>
      <vt:lpstr>La educación dialogal</vt:lpstr>
      <vt:lpstr>Los niveles de conciencia</vt:lpstr>
      <vt:lpstr>La conciencia intransitiva</vt:lpstr>
      <vt:lpstr>La conciencia crítica</vt:lpstr>
      <vt:lpstr>La educación dialogal</vt:lpstr>
      <vt:lpstr>La educación dialogal</vt:lpstr>
      <vt:lpstr>La pedagogía de la liberación</vt:lpstr>
      <vt:lpstr>La pedagogía de la liberación</vt:lpstr>
      <vt:lpstr>La educación bancaria</vt:lpstr>
      <vt:lpstr>La educación bancaria</vt:lpstr>
      <vt:lpstr>La educación bancaria</vt:lpstr>
      <vt:lpstr>La educación bancaria</vt:lpstr>
      <vt:lpstr>La educación liberadora</vt:lpstr>
      <vt:lpstr>La educación liberadora</vt:lpstr>
      <vt:lpstr>La educación liberadora</vt:lpstr>
      <vt:lpstr>Reflexiones para el trabajo social</vt:lpstr>
      <vt:lpstr>PAULO FREIRE</vt:lpstr>
    </vt:vector>
  </TitlesOfParts>
  <Company>Grupo Avance Educativo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michel foucault</dc:title>
  <dc:creator>Dra. Juana E. Suárez Conejero</dc:creator>
  <cp:lastModifiedBy>Dra. Juana E. Suárez Conejero</cp:lastModifiedBy>
  <cp:revision>173</cp:revision>
  <dcterms:created xsi:type="dcterms:W3CDTF">2020-05-06T23:58:33Z</dcterms:created>
  <dcterms:modified xsi:type="dcterms:W3CDTF">2020-05-25T15:20:33Z</dcterms:modified>
</cp:coreProperties>
</file>