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77" r:id="rId4"/>
    <p:sldId id="259" r:id="rId5"/>
    <p:sldId id="258" r:id="rId6"/>
    <p:sldId id="261" r:id="rId7"/>
    <p:sldId id="262" r:id="rId8"/>
    <p:sldId id="263" r:id="rId9"/>
    <p:sldId id="264" r:id="rId10"/>
    <p:sldId id="265" r:id="rId11"/>
    <p:sldId id="266" r:id="rId12"/>
    <p:sldId id="267" r:id="rId13"/>
    <p:sldId id="271" r:id="rId14"/>
    <p:sldId id="273" r:id="rId15"/>
    <p:sldId id="274" r:id="rId16"/>
    <p:sldId id="278" r:id="rId17"/>
    <p:sldId id="280" r:id="rId18"/>
    <p:sldId id="281" r:id="rId19"/>
    <p:sldId id="282" r:id="rId20"/>
    <p:sldId id="283" r:id="rId21"/>
    <p:sldId id="284" r:id="rId22"/>
    <p:sldId id="285" r:id="rId23"/>
    <p:sldId id="286" r:id="rId24"/>
    <p:sldId id="287" r:id="rId25"/>
    <p:sldId id="288" r:id="rId26"/>
    <p:sldId id="289" r:id="rId27"/>
    <p:sldId id="290" r:id="rId28"/>
    <p:sldId id="307" r:id="rId29"/>
    <p:sldId id="309" r:id="rId30"/>
    <p:sldId id="308" r:id="rId31"/>
    <p:sldId id="291" r:id="rId32"/>
    <p:sldId id="292" r:id="rId33"/>
    <p:sldId id="275" r:id="rId34"/>
    <p:sldId id="276" r:id="rId35"/>
    <p:sldId id="279" r:id="rId36"/>
    <p:sldId id="298" r:id="rId37"/>
    <p:sldId id="299" r:id="rId38"/>
    <p:sldId id="301" r:id="rId39"/>
    <p:sldId id="302" r:id="rId40"/>
    <p:sldId id="303" r:id="rId41"/>
    <p:sldId id="304" r:id="rId42"/>
    <p:sldId id="305" r:id="rId43"/>
    <p:sldId id="306" r:id="rId44"/>
    <p:sldId id="260" r:id="rId45"/>
    <p:sldId id="294" r:id="rId46"/>
    <p:sldId id="310"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5" d="100"/>
          <a:sy n="85" d="100"/>
        </p:scale>
        <p:origin x="-177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printerSettings" Target="printerSettings/printerSettings1.bin"/><Relationship Id="rId49"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_tradnl" smtClean="0"/>
              <a:t>Clic para editar título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miércoles, 6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miércoles, 6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_tradnl" smtClean="0"/>
              <a:t>Clic para editar título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miércoles, 6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miércoles, 6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_tradnl" smtClean="0"/>
              <a:t>Clic para editar título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Date Placeholder 3"/>
          <p:cNvSpPr>
            <a:spLocks noGrp="1"/>
          </p:cNvSpPr>
          <p:nvPr>
            <p:ph type="dt" sz="half" idx="10"/>
          </p:nvPr>
        </p:nvSpPr>
        <p:spPr/>
        <p:txBody>
          <a:bodyPr/>
          <a:lstStyle/>
          <a:p>
            <a:fld id="{9933D019-A32C-4EAD-B8E6-DBDA699692FD}" type="datetime2">
              <a:rPr lang="en-US" smtClean="0"/>
              <a:t>miércoles, 6 de mayo de 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‹Nr.›</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miércoles, 6 de mayo de 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smtClean="0"/>
              <a:t>Clic para editar título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miércoles, 6 de mayo de 20</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‹Nr.›</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miércoles, 6 de mayo de 20</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miércoles, 6 de mayo de 20</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_tradnl" smtClean="0"/>
              <a:t>Clic para editar título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3FE976D3-5B7F-4300-ABED-C91F1B2AE209}" type="datetime2">
              <a:rPr lang="en-US" smtClean="0"/>
              <a:t>miércoles, 6 de mayo de 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‹Nr.›</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_tradnl" smtClean="0"/>
              <a:t>Clic para editar título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EBDC1E59-17DD-41CE-97CA-624A472382D4}" type="datetime2">
              <a:rPr lang="en-US" smtClean="0"/>
              <a:t>miércoles, 6 de mayo de 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_tradnl" smtClean="0"/>
              <a:t>Clic para editar título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miércoles, 6 de mayo de 20</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err="1" smtClean="0"/>
              <a:t>michel</a:t>
            </a:r>
            <a:r>
              <a:rPr lang="es-ES" dirty="0" smtClean="0"/>
              <a:t> </a:t>
            </a:r>
            <a:r>
              <a:rPr lang="es-ES" dirty="0" err="1" smtClean="0"/>
              <a:t>foucault</a:t>
            </a:r>
            <a:endParaRPr lang="es-ES" dirty="0"/>
          </a:p>
        </p:txBody>
      </p:sp>
      <p:sp>
        <p:nvSpPr>
          <p:cNvPr id="4" name="CuadroTexto 3"/>
          <p:cNvSpPr txBox="1"/>
          <p:nvPr/>
        </p:nvSpPr>
        <p:spPr>
          <a:xfrm>
            <a:off x="4072722" y="4228353"/>
            <a:ext cx="4461678" cy="461665"/>
          </a:xfrm>
          <a:prstGeom prst="rect">
            <a:avLst/>
          </a:prstGeom>
          <a:noFill/>
        </p:spPr>
        <p:txBody>
          <a:bodyPr wrap="none" rtlCol="0">
            <a:spAutoFit/>
          </a:bodyPr>
          <a:lstStyle/>
          <a:p>
            <a:r>
              <a:rPr lang="es-ES" sz="2400" dirty="0" smtClean="0"/>
              <a:t>Dra. Juana E. Su</a:t>
            </a:r>
            <a:r>
              <a:rPr lang="es-ES" sz="2400" dirty="0" smtClean="0"/>
              <a:t>árez Conejero</a:t>
            </a:r>
            <a:endParaRPr lang="es-ES" sz="2400" dirty="0"/>
          </a:p>
        </p:txBody>
      </p:sp>
    </p:spTree>
    <p:extLst>
      <p:ext uri="{BB962C8B-B14F-4D97-AF65-F5344CB8AC3E}">
        <p14:creationId xmlns:p14="http://schemas.microsoft.com/office/powerpoint/2010/main" val="388540180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Los Maestros de la Sospecha</a:t>
            </a:r>
            <a:endParaRPr lang="es-ES" dirty="0"/>
          </a:p>
        </p:txBody>
      </p:sp>
      <p:sp>
        <p:nvSpPr>
          <p:cNvPr id="3" name="Marcador de contenido 2"/>
          <p:cNvSpPr>
            <a:spLocks noGrp="1"/>
          </p:cNvSpPr>
          <p:nvPr>
            <p:ph idx="1"/>
          </p:nvPr>
        </p:nvSpPr>
        <p:spPr/>
        <p:txBody>
          <a:bodyPr>
            <a:normAutofit/>
          </a:bodyPr>
          <a:lstStyle/>
          <a:p>
            <a:pPr marL="0" indent="0">
              <a:buNone/>
            </a:pPr>
            <a:r>
              <a:rPr lang="es-ES" dirty="0" smtClean="0"/>
              <a:t>Estos tres pensadores develan la falsedad de la conciencia y </a:t>
            </a:r>
            <a:r>
              <a:rPr lang="es-ES" dirty="0" err="1" smtClean="0"/>
              <a:t>decontruyen</a:t>
            </a:r>
            <a:r>
              <a:rPr lang="es-ES" dirty="0" smtClean="0"/>
              <a:t> todo ese imaginario de la realidad social. </a:t>
            </a:r>
          </a:p>
          <a:p>
            <a:pPr marL="0" indent="0">
              <a:buNone/>
            </a:pPr>
            <a:endParaRPr lang="es-ES" dirty="0"/>
          </a:p>
          <a:p>
            <a:pPr marL="0" indent="0">
              <a:buNone/>
            </a:pPr>
            <a:r>
              <a:rPr lang="es-ES" dirty="0"/>
              <a:t>Nietzsche </a:t>
            </a:r>
            <a:r>
              <a:rPr lang="es-ES" dirty="0" err="1" smtClean="0"/>
              <a:t>deconstruye</a:t>
            </a:r>
            <a:r>
              <a:rPr lang="es-ES" dirty="0" smtClean="0"/>
              <a:t> la moral.</a:t>
            </a:r>
          </a:p>
          <a:p>
            <a:pPr marL="0" indent="0">
              <a:buNone/>
            </a:pPr>
            <a:r>
              <a:rPr lang="es-ES" dirty="0" smtClean="0"/>
              <a:t>Freud </a:t>
            </a:r>
            <a:r>
              <a:rPr lang="es-ES" dirty="0" err="1" smtClean="0"/>
              <a:t>deconstruye</a:t>
            </a:r>
            <a:r>
              <a:rPr lang="es-ES" dirty="0" smtClean="0"/>
              <a:t> la conciencia y la sexualidad.</a:t>
            </a:r>
          </a:p>
          <a:p>
            <a:pPr marL="0" indent="0">
              <a:buNone/>
            </a:pPr>
            <a:r>
              <a:rPr lang="es-ES" dirty="0" smtClean="0"/>
              <a:t>Marx </a:t>
            </a:r>
            <a:r>
              <a:rPr lang="es-ES" dirty="0" err="1" smtClean="0"/>
              <a:t>deconstruye</a:t>
            </a:r>
            <a:r>
              <a:rPr lang="es-ES" dirty="0" smtClean="0"/>
              <a:t> el orden económico, político, cultural y moral.</a:t>
            </a: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77525298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¿Qui</a:t>
            </a:r>
            <a:r>
              <a:rPr lang="es-ES" dirty="0" smtClean="0"/>
              <a:t>énes </a:t>
            </a:r>
            <a:r>
              <a:rPr lang="es-ES" dirty="0" smtClean="0"/>
              <a:t>inspiran a Foucault?</a:t>
            </a:r>
            <a:endParaRPr lang="es-ES" dirty="0"/>
          </a:p>
        </p:txBody>
      </p:sp>
      <p:sp>
        <p:nvSpPr>
          <p:cNvPr id="3" name="Marcador de contenido 2"/>
          <p:cNvSpPr>
            <a:spLocks noGrp="1"/>
          </p:cNvSpPr>
          <p:nvPr>
            <p:ph idx="1"/>
          </p:nvPr>
        </p:nvSpPr>
        <p:spPr>
          <a:xfrm>
            <a:off x="457200" y="1764553"/>
            <a:ext cx="8229600" cy="4876800"/>
          </a:xfrm>
        </p:spPr>
        <p:txBody>
          <a:bodyPr>
            <a:normAutofit/>
          </a:bodyPr>
          <a:lstStyle/>
          <a:p>
            <a:pPr marL="0" indent="0">
              <a:buNone/>
            </a:pPr>
            <a:r>
              <a:rPr lang="es-ES" dirty="0" smtClean="0"/>
              <a:t>Además de los Maestros de la Sospecha otros pensadores inspiran a Foucault:</a:t>
            </a:r>
          </a:p>
          <a:p>
            <a:pPr marL="0" indent="0">
              <a:buNone/>
            </a:pPr>
            <a:endParaRPr lang="es-ES" dirty="0"/>
          </a:p>
          <a:p>
            <a:pPr marL="0" indent="0">
              <a:buNone/>
            </a:pPr>
            <a:r>
              <a:rPr lang="es-ES" dirty="0" smtClean="0"/>
              <a:t>Heidegger (Occidente se olvidó del Ser).</a:t>
            </a:r>
          </a:p>
          <a:p>
            <a:pPr marL="0" indent="0">
              <a:buNone/>
            </a:pPr>
            <a:endParaRPr lang="es-ES" dirty="0"/>
          </a:p>
          <a:p>
            <a:pPr marL="0" indent="0">
              <a:buNone/>
            </a:pPr>
            <a:r>
              <a:rPr lang="es-ES" dirty="0" smtClean="0"/>
              <a:t>Sartre (existencialismo </a:t>
            </a:r>
            <a:r>
              <a:rPr lang="mr-IN" dirty="0" smtClean="0"/>
              <a:t>–</a:t>
            </a:r>
            <a:r>
              <a:rPr lang="es-ES" dirty="0" smtClean="0"/>
              <a:t> fueron contemporáneos).</a:t>
            </a:r>
          </a:p>
          <a:p>
            <a:pPr marL="0" indent="0">
              <a:buNone/>
            </a:pPr>
            <a:endParaRPr lang="es-ES" dirty="0"/>
          </a:p>
          <a:p>
            <a:pPr marL="0" indent="0">
              <a:buNone/>
            </a:pPr>
            <a:r>
              <a:rPr lang="es-ES" dirty="0" smtClean="0"/>
              <a:t>Lacan (retoma a Freud y lo vincula con la lingüística: solo es posible </a:t>
            </a:r>
            <a:r>
              <a:rPr lang="es-ES" dirty="0" err="1" smtClean="0"/>
              <a:t>deconstruir</a:t>
            </a:r>
            <a:r>
              <a:rPr lang="es-ES" dirty="0" smtClean="0"/>
              <a:t> si comprendemos el profundo significado de las palabras).</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39100187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 qu</a:t>
            </a:r>
            <a:r>
              <a:rPr lang="es-ES" dirty="0" smtClean="0"/>
              <a:t>é </a:t>
            </a:r>
            <a:r>
              <a:rPr lang="es-ES" dirty="0" smtClean="0"/>
              <a:t>inspiran a Foucault?</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smtClean="0"/>
              <a:t>Foucault encuentra en todos estos autores una misma tem</a:t>
            </a:r>
            <a:r>
              <a:rPr lang="es-ES" dirty="0" smtClean="0"/>
              <a:t>ática implícita: EL PODER</a:t>
            </a:r>
          </a:p>
          <a:p>
            <a:pPr marL="0" indent="0">
              <a:buNone/>
            </a:pPr>
            <a:endParaRPr lang="es-ES" dirty="0"/>
          </a:p>
          <a:p>
            <a:pPr marL="0" indent="0">
              <a:buNone/>
            </a:pPr>
            <a:r>
              <a:rPr lang="es-ES" dirty="0" smtClean="0"/>
              <a:t>La moral para explicar el poder.</a:t>
            </a:r>
          </a:p>
          <a:p>
            <a:pPr marL="0" indent="0">
              <a:buNone/>
            </a:pPr>
            <a:endParaRPr lang="es-ES" dirty="0"/>
          </a:p>
          <a:p>
            <a:pPr marL="0" indent="0">
              <a:buNone/>
            </a:pPr>
            <a:r>
              <a:rPr lang="es-ES" dirty="0" smtClean="0"/>
              <a:t>La sexualidad y la conciencia para explicar el poder.</a:t>
            </a:r>
          </a:p>
          <a:p>
            <a:pPr marL="0" indent="0">
              <a:buNone/>
            </a:pPr>
            <a:endParaRPr lang="es-ES" dirty="0"/>
          </a:p>
          <a:p>
            <a:pPr marL="0" indent="0">
              <a:buNone/>
            </a:pPr>
            <a:r>
              <a:rPr lang="es-ES" dirty="0" smtClean="0"/>
              <a:t>El Capital, la economía y la política para explicar el poder.</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331475776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a:t>
            </a:r>
            <a:r>
              <a:rPr lang="es-ES" dirty="0" smtClean="0"/>
              <a:t>El Poder</a:t>
            </a:r>
            <a:endParaRPr lang="es-ES" dirty="0"/>
          </a:p>
        </p:txBody>
      </p:sp>
      <p:sp>
        <p:nvSpPr>
          <p:cNvPr id="3" name="Marcador de contenido 2"/>
          <p:cNvSpPr>
            <a:spLocks noGrp="1"/>
          </p:cNvSpPr>
          <p:nvPr>
            <p:ph idx="1"/>
          </p:nvPr>
        </p:nvSpPr>
        <p:spPr>
          <a:xfrm>
            <a:off x="457200" y="1196788"/>
            <a:ext cx="8229600" cy="4876800"/>
          </a:xfrm>
        </p:spPr>
        <p:txBody>
          <a:bodyPr>
            <a:normAutofit lnSpcReduction="10000"/>
          </a:bodyPr>
          <a:lstStyle/>
          <a:p>
            <a:pPr marL="0" indent="0">
              <a:buNone/>
            </a:pPr>
            <a:endParaRPr lang="es-ES" dirty="0"/>
          </a:p>
          <a:p>
            <a:pPr marL="0" indent="0">
              <a:buNone/>
            </a:pPr>
            <a:r>
              <a:rPr lang="es-ES" dirty="0" smtClean="0"/>
              <a:t>Pero el poder el Foucault se articula con otros conceptos nuevos (que resultan ser nuevas propuestas al lenguaje para explicar la realidad). Son los conceptos de:</a:t>
            </a:r>
          </a:p>
          <a:p>
            <a:pPr marL="0" indent="0">
              <a:buNone/>
            </a:pPr>
            <a:endParaRPr lang="es-ES" dirty="0"/>
          </a:p>
          <a:p>
            <a:pPr marL="0" indent="0">
              <a:buNone/>
            </a:pPr>
            <a:r>
              <a:rPr lang="es-ES" dirty="0" err="1" smtClean="0"/>
              <a:t>Biopoder</a:t>
            </a:r>
            <a:endParaRPr lang="es-ES" dirty="0" smtClean="0"/>
          </a:p>
          <a:p>
            <a:pPr marL="0" indent="0">
              <a:buNone/>
            </a:pPr>
            <a:r>
              <a:rPr lang="es-ES" dirty="0" err="1" smtClean="0"/>
              <a:t>Biopolitica</a:t>
            </a:r>
            <a:endParaRPr lang="es-ES" dirty="0" smtClean="0"/>
          </a:p>
          <a:p>
            <a:pPr marL="0" indent="0">
              <a:buNone/>
            </a:pPr>
            <a:r>
              <a:rPr lang="es-ES" dirty="0" smtClean="0"/>
              <a:t>CRUCIALES PARA ENTENDER LA ACTUALIDAD</a:t>
            </a:r>
          </a:p>
          <a:p>
            <a:pPr marL="0" indent="0">
              <a:buNone/>
            </a:pPr>
            <a:endParaRPr lang="es-ES" dirty="0" smtClean="0"/>
          </a:p>
          <a:p>
            <a:pPr marL="0" indent="0">
              <a:buNone/>
            </a:pPr>
            <a:r>
              <a:rPr lang="es-ES" dirty="0"/>
              <a:t>T</a:t>
            </a:r>
            <a:r>
              <a:rPr lang="es-ES" dirty="0" smtClean="0"/>
              <a:t>ambi</a:t>
            </a:r>
            <a:r>
              <a:rPr lang="es-ES" dirty="0" smtClean="0"/>
              <a:t>én con los conceptos de discurso y conocimiento.</a:t>
            </a:r>
          </a:p>
          <a:p>
            <a:pPr marL="0" indent="0">
              <a:buNone/>
            </a:pPr>
            <a:endParaRPr lang="es-ES" dirty="0"/>
          </a:p>
          <a:p>
            <a:pPr marL="0" indent="0">
              <a:buNone/>
            </a:pPr>
            <a:r>
              <a:rPr lang="es-ES" dirty="0" smtClean="0"/>
              <a:t>Y con el concepto de SUJETO.</a:t>
            </a: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46206875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a:t>
            </a:r>
            <a:r>
              <a:rPr lang="es-ES" dirty="0" smtClean="0"/>
              <a:t>El Poder</a:t>
            </a:r>
            <a:endParaRPr lang="es-ES" dirty="0"/>
          </a:p>
        </p:txBody>
      </p:sp>
      <p:sp>
        <p:nvSpPr>
          <p:cNvPr id="3" name="Marcador de contenido 2"/>
          <p:cNvSpPr>
            <a:spLocks noGrp="1"/>
          </p:cNvSpPr>
          <p:nvPr>
            <p:ph idx="1"/>
          </p:nvPr>
        </p:nvSpPr>
        <p:spPr>
          <a:xfrm>
            <a:off x="457200" y="1196788"/>
            <a:ext cx="8229600" cy="4876800"/>
          </a:xfrm>
        </p:spPr>
        <p:txBody>
          <a:bodyPr>
            <a:normAutofit/>
          </a:bodyPr>
          <a:lstStyle/>
          <a:p>
            <a:pPr marL="0" indent="0">
              <a:buNone/>
            </a:pPr>
            <a:endParaRPr lang="es-ES" dirty="0"/>
          </a:p>
          <a:p>
            <a:pPr marL="0" indent="0">
              <a:buNone/>
            </a:pPr>
            <a:r>
              <a:rPr lang="es-ES" dirty="0" smtClean="0"/>
              <a:t>¿Por qué el SUJETO?</a:t>
            </a:r>
            <a:endParaRPr lang="es-ES" dirty="0"/>
          </a:p>
          <a:p>
            <a:pPr marL="0" indent="0">
              <a:buNone/>
            </a:pPr>
            <a:endParaRPr lang="es-ES" dirty="0" smtClean="0"/>
          </a:p>
          <a:p>
            <a:pPr marL="0" indent="0">
              <a:buNone/>
            </a:pPr>
            <a:r>
              <a:rPr lang="es-ES" dirty="0" smtClean="0"/>
              <a:t>Cuando investigamos no sabemos qué concepto utilizar para referirse al Hombre. Foucault utiliza el concepto de SUJETO, porque lo considera SUJETADO.</a:t>
            </a:r>
          </a:p>
          <a:p>
            <a:pPr marL="0" indent="0">
              <a:buNone/>
            </a:pPr>
            <a:endParaRPr lang="es-ES" dirty="0"/>
          </a:p>
          <a:p>
            <a:pPr marL="0" indent="0">
              <a:buNone/>
            </a:pPr>
            <a:r>
              <a:rPr lang="es-ES" dirty="0" smtClean="0"/>
              <a:t>Sujetado al ser, sujetado a su sexualidad, sujetado a su humanidad, sujetado a la ética, sujetado a los valores, sujetado a la </a:t>
            </a:r>
            <a:r>
              <a:rPr lang="es-ES" dirty="0" err="1" smtClean="0"/>
              <a:t>politica</a:t>
            </a:r>
            <a:r>
              <a:rPr lang="es-ES" dirty="0" smtClean="0"/>
              <a:t>, sujetado a la estructura económica, al poder.</a:t>
            </a: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79213649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a:t>
            </a:r>
            <a:r>
              <a:rPr lang="es-ES" dirty="0" smtClean="0"/>
              <a:t>El </a:t>
            </a:r>
            <a:r>
              <a:rPr lang="es-ES" dirty="0"/>
              <a:t>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Entonces sus preguntas de investigación siempre van en torno a:</a:t>
            </a:r>
          </a:p>
          <a:p>
            <a:pPr marL="0" indent="0">
              <a:buNone/>
            </a:pPr>
            <a:endParaRPr lang="es-ES" dirty="0"/>
          </a:p>
          <a:p>
            <a:pPr marL="0" indent="0">
              <a:buNone/>
            </a:pPr>
            <a:r>
              <a:rPr lang="es-ES" dirty="0" smtClean="0"/>
              <a:t>¿A qué está sujeto el sujeto?</a:t>
            </a:r>
          </a:p>
          <a:p>
            <a:pPr marL="0" indent="0">
              <a:buNone/>
            </a:pPr>
            <a:r>
              <a:rPr lang="es-ES" dirty="0" smtClean="0"/>
              <a:t>¿De qué forma se sujeta?</a:t>
            </a:r>
            <a:endParaRPr lang="es-ES" dirty="0"/>
          </a:p>
          <a:p>
            <a:pPr marL="0" indent="0">
              <a:buNone/>
            </a:pPr>
            <a:r>
              <a:rPr lang="es-ES" dirty="0" smtClean="0"/>
              <a:t>¿Por qué se sujeta?</a:t>
            </a:r>
            <a:endParaRPr lang="es-ES" dirty="0"/>
          </a:p>
          <a:p>
            <a:pPr marL="0" indent="0">
              <a:buNone/>
            </a:pPr>
            <a:r>
              <a:rPr lang="es-ES" dirty="0" smtClean="0"/>
              <a:t>¿Cómo se sujeta? </a:t>
            </a:r>
          </a:p>
          <a:p>
            <a:pPr marL="0" indent="0">
              <a:buNone/>
            </a:pPr>
            <a:endParaRPr lang="es-ES" dirty="0"/>
          </a:p>
          <a:p>
            <a:pPr marL="0" indent="0">
              <a:buNone/>
            </a:pPr>
            <a:r>
              <a:rPr lang="es-ES" dirty="0" smtClean="0"/>
              <a:t>Y el PODER es la noción crucial, porque es la explicación de la forma en que un sujeto se sujeta a otro.</a:t>
            </a: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38661528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Algo muy interesante es que Foucault </a:t>
            </a:r>
            <a:r>
              <a:rPr lang="es-ES" dirty="0" err="1" smtClean="0"/>
              <a:t>deconstruye</a:t>
            </a:r>
            <a:r>
              <a:rPr lang="es-ES" dirty="0" smtClean="0"/>
              <a:t> pensar el poder en forma negativa.</a:t>
            </a:r>
          </a:p>
          <a:p>
            <a:pPr marL="0" indent="0">
              <a:buNone/>
            </a:pPr>
            <a:endParaRPr lang="es-ES" dirty="0"/>
          </a:p>
          <a:p>
            <a:pPr marL="0" indent="0">
              <a:buNone/>
            </a:pPr>
            <a:r>
              <a:rPr lang="es-ES" dirty="0" smtClean="0"/>
              <a:t>Para el no se trata de si es bueno o malo, sino entender cómo funciona el poder.</a:t>
            </a:r>
          </a:p>
          <a:p>
            <a:pPr marL="0" indent="0">
              <a:buNone/>
            </a:pPr>
            <a:endParaRPr lang="es-ES" dirty="0"/>
          </a:p>
          <a:p>
            <a:pPr marL="0" indent="0">
              <a:buNone/>
            </a:pPr>
            <a:r>
              <a:rPr lang="es-ES" dirty="0" smtClean="0"/>
              <a:t>Una de las críticas que hace es que siempre el poder se ha estudiado desde lo macro, es decir, cómo los grandes dominan a los pequeños.</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0911265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Para Foucault </a:t>
            </a:r>
            <a:r>
              <a:rPr lang="es-ES" dirty="0" smtClean="0"/>
              <a:t>el </a:t>
            </a:r>
            <a:r>
              <a:rPr lang="es-ES" dirty="0"/>
              <a:t>poder debe estudiarse desde el </a:t>
            </a:r>
            <a:r>
              <a:rPr lang="es-ES" dirty="0" err="1"/>
              <a:t>micropoder</a:t>
            </a:r>
            <a:r>
              <a:rPr lang="es-ES" dirty="0"/>
              <a:t>, el cual opera en todos los </a:t>
            </a:r>
            <a:r>
              <a:rPr lang="es-ES" dirty="0" smtClean="0"/>
              <a:t>niveles culturales, sociales y pol</a:t>
            </a:r>
            <a:r>
              <a:rPr lang="es-ES" dirty="0" smtClean="0"/>
              <a:t>íticos</a:t>
            </a:r>
            <a:r>
              <a:rPr lang="es-ES" dirty="0" smtClean="0"/>
              <a:t> (hay poder en todas las relaciones: uno puede gobernar un pa</a:t>
            </a:r>
            <a:r>
              <a:rPr lang="es-ES" dirty="0" smtClean="0"/>
              <a:t>ís, o gobernar el mundo, o a una familia, o a una persona, o a una mascota). Y gobernar significa ejercer el poder. El poder articula todo el cuerpo político y cultural.</a:t>
            </a:r>
            <a:endParaRPr lang="es-ES" dirty="0"/>
          </a:p>
          <a:p>
            <a:pPr marL="0" indent="0">
              <a:buNone/>
            </a:pPr>
            <a:endParaRPr lang="es-ES" dirty="0"/>
          </a:p>
          <a:p>
            <a:pPr marL="0" indent="0">
              <a:buNone/>
            </a:pPr>
            <a:r>
              <a:rPr lang="es-ES" dirty="0" smtClean="0"/>
              <a:t>Por eso para Foucault el Estado no es un ente abstracto, sino una red de sujetos y de relaciones de poder. La política, por ejemplo, son las relaciones de poder que se establecen en una red de humanos.</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29580020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fontScale="92500" lnSpcReduction="10000"/>
          </a:bodyPr>
          <a:lstStyle/>
          <a:p>
            <a:pPr marL="0" indent="0">
              <a:buNone/>
            </a:pPr>
            <a:r>
              <a:rPr lang="es-ES" dirty="0" smtClean="0"/>
              <a:t>Ello conlleva a pensar en una dial</a:t>
            </a:r>
            <a:r>
              <a:rPr lang="es-ES" dirty="0" smtClean="0"/>
              <a:t>éctica entre lo </a:t>
            </a:r>
            <a:r>
              <a:rPr lang="es-ES" dirty="0"/>
              <a:t>m</a:t>
            </a:r>
            <a:r>
              <a:rPr lang="es-ES" dirty="0" smtClean="0"/>
              <a:t>icro y lo macro del poder. </a:t>
            </a:r>
          </a:p>
          <a:p>
            <a:pPr marL="0" indent="0">
              <a:buNone/>
            </a:pPr>
            <a:endParaRPr lang="es-ES" dirty="0"/>
          </a:p>
          <a:p>
            <a:pPr marL="0" indent="0">
              <a:buNone/>
            </a:pPr>
            <a:r>
              <a:rPr lang="es-ES" dirty="0" smtClean="0"/>
              <a:t>Y aquí viene otro concepto fundamental: los dispositivos de poder, que se encuentran principalmente en lo micro.</a:t>
            </a:r>
            <a:endParaRPr lang="es-ES" dirty="0"/>
          </a:p>
          <a:p>
            <a:pPr marL="0" indent="0">
              <a:buNone/>
            </a:pPr>
            <a:endParaRPr lang="es-ES" dirty="0" smtClean="0"/>
          </a:p>
          <a:p>
            <a:pPr marL="0" indent="0">
              <a:buNone/>
            </a:pPr>
            <a:r>
              <a:rPr lang="es-ES" dirty="0" smtClean="0"/>
              <a:t>Por ejemplo: La moral cristiana dice que si te suicidas irás al infierno. Ese es un dispositivo de poder que regula la vida del sujeto. El sujeto no es dueño de su vida, ni siquiera podrá quitársela,</a:t>
            </a:r>
            <a:r>
              <a:rPr lang="es-ES" dirty="0"/>
              <a:t> </a:t>
            </a:r>
            <a:r>
              <a:rPr lang="es-ES" dirty="0" smtClean="0"/>
              <a:t>porque será castigado.</a:t>
            </a:r>
          </a:p>
          <a:p>
            <a:pPr marL="0" indent="0">
              <a:buNone/>
            </a:pPr>
            <a:endParaRPr lang="es-ES" dirty="0"/>
          </a:p>
          <a:p>
            <a:pPr marL="0" indent="0">
              <a:buNone/>
            </a:pPr>
            <a:r>
              <a:rPr lang="es-ES" dirty="0" smtClean="0"/>
              <a:t>Los contratos, la auto-opresión, en fin, los diferentes dispositivos operan a través de su internalización. El sujeto interioriza la norma que lo sujeta.</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03002702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Otro ejemplo:</a:t>
            </a:r>
          </a:p>
          <a:p>
            <a:pPr marL="0" indent="0">
              <a:buNone/>
            </a:pPr>
            <a:r>
              <a:rPr lang="es-ES" dirty="0" smtClean="0"/>
              <a:t>Cuando a un militar en guerra lo mandan a matar a 20 personas, el va solo en su camino. </a:t>
            </a:r>
          </a:p>
          <a:p>
            <a:pPr marL="0" indent="0">
              <a:buNone/>
            </a:pPr>
            <a:endParaRPr lang="es-ES" dirty="0"/>
          </a:p>
          <a:p>
            <a:pPr marL="0" indent="0">
              <a:buNone/>
            </a:pPr>
            <a:r>
              <a:rPr lang="es-ES" dirty="0" smtClean="0"/>
              <a:t>El podr</a:t>
            </a:r>
            <a:r>
              <a:rPr lang="es-ES" dirty="0" smtClean="0"/>
              <a:t>ía pensar por sí mismo y tener dudas éticas y darse la vuelta. </a:t>
            </a:r>
          </a:p>
          <a:p>
            <a:pPr marL="0" indent="0">
              <a:buNone/>
            </a:pPr>
            <a:endParaRPr lang="es-ES" dirty="0"/>
          </a:p>
          <a:p>
            <a:pPr marL="0" indent="0">
              <a:buNone/>
            </a:pPr>
            <a:r>
              <a:rPr lang="es-ES" dirty="0" smtClean="0"/>
              <a:t>¿Por qué no lo hace? </a:t>
            </a:r>
          </a:p>
          <a:p>
            <a:pPr marL="0" indent="0">
              <a:buNone/>
            </a:pPr>
            <a:endParaRPr lang="es-ES" dirty="0"/>
          </a:p>
          <a:p>
            <a:pPr marL="0" indent="0">
              <a:buNone/>
            </a:pPr>
            <a:r>
              <a:rPr lang="es-ES" dirty="0" smtClean="0"/>
              <a:t>Porque ese sujeto no piensa por sí mismo, sino que es pensado por una estructura, en este caso la militar.</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05155312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0" y="358590"/>
            <a:ext cx="9144000" cy="5827776"/>
          </a:xfrm>
          <a:prstGeom prst="rect">
            <a:avLst/>
          </a:prstGeom>
        </p:spPr>
      </p:pic>
      <p:sp>
        <p:nvSpPr>
          <p:cNvPr id="6" name="CuadroTexto 5"/>
          <p:cNvSpPr txBox="1"/>
          <p:nvPr/>
        </p:nvSpPr>
        <p:spPr>
          <a:xfrm>
            <a:off x="3839882" y="6281004"/>
            <a:ext cx="1827544" cy="461665"/>
          </a:xfrm>
          <a:prstGeom prst="rect">
            <a:avLst/>
          </a:prstGeom>
          <a:noFill/>
        </p:spPr>
        <p:txBody>
          <a:bodyPr wrap="none" rtlCol="0">
            <a:spAutoFit/>
          </a:bodyPr>
          <a:lstStyle/>
          <a:p>
            <a:r>
              <a:rPr lang="es-ES" sz="2400" dirty="0" smtClean="0"/>
              <a:t>1926 - 1984</a:t>
            </a:r>
            <a:endParaRPr lang="es-ES" sz="2400" dirty="0"/>
          </a:p>
        </p:txBody>
      </p:sp>
    </p:spTree>
    <p:extLst>
      <p:ext uri="{BB962C8B-B14F-4D97-AF65-F5344CB8AC3E}">
        <p14:creationId xmlns:p14="http://schemas.microsoft.com/office/powerpoint/2010/main" val="86781845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endParaRPr lang="es-ES" dirty="0" smtClean="0"/>
          </a:p>
          <a:p>
            <a:pPr marL="0" indent="0">
              <a:buNone/>
            </a:pPr>
            <a:r>
              <a:rPr lang="es-ES" dirty="0" smtClean="0"/>
              <a:t>NO ES SUJETO PENSANTE</a:t>
            </a:r>
          </a:p>
          <a:p>
            <a:pPr marL="0" indent="0">
              <a:buNone/>
            </a:pPr>
            <a:endParaRPr lang="es-ES" dirty="0"/>
          </a:p>
          <a:p>
            <a:pPr marL="0" indent="0">
              <a:buNone/>
            </a:pPr>
            <a:r>
              <a:rPr lang="es-ES" dirty="0" smtClean="0"/>
              <a:t>ES SUJETO PENSADO</a:t>
            </a:r>
          </a:p>
          <a:p>
            <a:pPr marL="0" indent="0">
              <a:buNone/>
            </a:pPr>
            <a:endParaRPr lang="es-ES" dirty="0"/>
          </a:p>
          <a:p>
            <a:pPr marL="0" indent="0">
              <a:buNone/>
            </a:pPr>
            <a:r>
              <a:rPr lang="es-ES" dirty="0" smtClean="0"/>
              <a:t>El poder tambi</a:t>
            </a:r>
            <a:r>
              <a:rPr lang="es-ES" dirty="0" smtClean="0"/>
              <a:t>én se reestructura constantemente, se reinventa todo el tiempo, y las tecnologías están en función del poder y del gobierno de los sujetos.</a:t>
            </a:r>
          </a:p>
          <a:p>
            <a:pPr marL="0" indent="0">
              <a:buNone/>
            </a:pPr>
            <a:endParaRPr lang="es-ES" dirty="0"/>
          </a:p>
          <a:p>
            <a:pPr marL="0" indent="0">
              <a:buNone/>
            </a:pPr>
            <a:r>
              <a:rPr lang="es-ES" dirty="0" smtClean="0"/>
              <a:t>Desde mirar el celular de la pareja, a la Big Data que tienen las grandes empresas. Ambos son ejercicios del poder.</a:t>
            </a: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42783275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El gran aporte de Foucault es develar que el PODER NO es algo que SE TIENE, no es un problema ontol</a:t>
            </a:r>
            <a:r>
              <a:rPr lang="es-ES" dirty="0" smtClean="0"/>
              <a:t>ógico, sino que el PODER es algo que SE EJERCE.</a:t>
            </a:r>
          </a:p>
          <a:p>
            <a:pPr marL="0" indent="0">
              <a:buNone/>
            </a:pPr>
            <a:endParaRPr lang="es-ES" dirty="0"/>
          </a:p>
          <a:p>
            <a:pPr marL="0" indent="0">
              <a:buNone/>
            </a:pPr>
            <a:r>
              <a:rPr lang="es-ES" dirty="0" smtClean="0"/>
              <a:t>Pensar que una autoridad TIENE el PODER es un mecanismo ideológico de dominación del propio EJERCICIO DEL PODER.</a:t>
            </a: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06239227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El </a:t>
            </a:r>
            <a:r>
              <a:rPr lang="es-ES" dirty="0" smtClean="0"/>
              <a:t>Conocimiento</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¿C</a:t>
            </a:r>
            <a:r>
              <a:rPr lang="es-ES" dirty="0" smtClean="0"/>
              <a:t>ómo funciona para Foucault el poder?</a:t>
            </a:r>
            <a:endParaRPr lang="es-ES" dirty="0"/>
          </a:p>
          <a:p>
            <a:pPr marL="0" indent="0">
              <a:buNone/>
            </a:pPr>
            <a:r>
              <a:rPr lang="es-ES" dirty="0" smtClean="0"/>
              <a:t>A través del conocimiento.</a:t>
            </a:r>
          </a:p>
          <a:p>
            <a:pPr marL="0" indent="0">
              <a:buNone/>
            </a:pPr>
            <a:endParaRPr lang="es-ES" dirty="0"/>
          </a:p>
          <a:p>
            <a:pPr marL="0" indent="0">
              <a:buNone/>
            </a:pPr>
            <a:r>
              <a:rPr lang="es-ES" dirty="0" smtClean="0"/>
              <a:t>El poder establece lo que es el conocimiento. Establece cuál es la moral, cuál es la sexualidad, cuál es la conciencia, cuál debe ser la forma de organización económica, la forma de organización política, etc. </a:t>
            </a:r>
          </a:p>
          <a:p>
            <a:pPr marL="0" indent="0">
              <a:buNone/>
            </a:pPr>
            <a:r>
              <a:rPr lang="es-ES" dirty="0" smtClean="0"/>
              <a:t>El poder también establece el conocimiento sobre la moral, sobre la sexualidad, sobre la conciencia, sobre la organización económica, la organización política, etc.</a:t>
            </a:r>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73921518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El </a:t>
            </a:r>
            <a:r>
              <a:rPr lang="es-ES" dirty="0" smtClean="0"/>
              <a:t>Conocimiento</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smtClean="0"/>
              <a:t>El poder se instaura en los cuerpos, a través de dispositivos que nos indican, desde el conocimiento, cuál es la verdad, cómo son las cosas. Así funciona el poder instaurado.</a:t>
            </a:r>
          </a:p>
          <a:p>
            <a:pPr marL="0" indent="0">
              <a:buNone/>
            </a:pPr>
            <a:endParaRPr lang="es-ES" dirty="0"/>
          </a:p>
          <a:p>
            <a:pPr marL="0" indent="0">
              <a:buNone/>
            </a:pPr>
            <a:r>
              <a:rPr lang="es-ES" dirty="0" smtClean="0"/>
              <a:t>El conocimiento sobre la identidad es la forma en que opera el poder.</a:t>
            </a:r>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64760164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El </a:t>
            </a:r>
            <a:r>
              <a:rPr lang="es-ES" dirty="0" smtClean="0"/>
              <a:t>Discurso</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Otro concepto fundamental es el Discurso. Recordemos la influencia de Lacan en Foucault.</a:t>
            </a:r>
          </a:p>
          <a:p>
            <a:pPr marL="0" indent="0">
              <a:buNone/>
            </a:pPr>
            <a:endParaRPr lang="es-ES" dirty="0"/>
          </a:p>
          <a:p>
            <a:pPr marL="0" indent="0">
              <a:buNone/>
            </a:pPr>
            <a:r>
              <a:rPr lang="es-ES" dirty="0" smtClean="0"/>
              <a:t>El poder opera a través del discurso (consciente o inconsciente). </a:t>
            </a:r>
          </a:p>
          <a:p>
            <a:pPr marL="0" indent="0">
              <a:buNone/>
            </a:pPr>
            <a:endParaRPr lang="es-ES" dirty="0"/>
          </a:p>
          <a:p>
            <a:pPr marL="0" indent="0">
              <a:buNone/>
            </a:pPr>
            <a:r>
              <a:rPr lang="es-ES" dirty="0" smtClean="0"/>
              <a:t>Por ejemplo, el marketing como prostitución de las ciencias. ¿Cómo una universidad permite estudiar la instauración del poder en los cuerpos desde el discurso mercadológico? Y eso nos devela, por ejemplo, que las universidades también son instituciones que ejercen el poder.</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49742379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smtClean="0"/>
              <a:t>–</a:t>
            </a:r>
            <a:r>
              <a:rPr lang="es-ES" dirty="0" smtClean="0"/>
              <a:t> </a:t>
            </a:r>
            <a:r>
              <a:rPr lang="es-ES" dirty="0" err="1" smtClean="0"/>
              <a:t>Biopoder</a:t>
            </a:r>
            <a:r>
              <a:rPr lang="es-ES" dirty="0" smtClean="0"/>
              <a:t> y </a:t>
            </a:r>
            <a:r>
              <a:rPr lang="es-ES" dirty="0" err="1" smtClean="0"/>
              <a:t>Biopo</a:t>
            </a:r>
            <a:r>
              <a:rPr lang="es-ES" dirty="0" err="1" smtClean="0"/>
              <a:t>ítica</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El </a:t>
            </a:r>
            <a:r>
              <a:rPr lang="es-ES" dirty="0" err="1" smtClean="0"/>
              <a:t>biopoder</a:t>
            </a:r>
            <a:r>
              <a:rPr lang="es-ES" dirty="0" smtClean="0"/>
              <a:t> y la </a:t>
            </a:r>
            <a:r>
              <a:rPr lang="es-ES" dirty="0" err="1" smtClean="0"/>
              <a:t>biopolítica</a:t>
            </a:r>
            <a:r>
              <a:rPr lang="es-ES" dirty="0" smtClean="0"/>
              <a:t> son dos conceptos fundamentales en Foucault. Ambos conceptos son nombrados por él, y son difíciles de diferenciar.</a:t>
            </a:r>
          </a:p>
          <a:p>
            <a:pPr marL="0" indent="0">
              <a:buNone/>
            </a:pPr>
            <a:endParaRPr lang="es-ES" dirty="0"/>
          </a:p>
          <a:p>
            <a:pPr marL="0" indent="0">
              <a:buNone/>
            </a:pPr>
            <a:r>
              <a:rPr lang="es-ES" dirty="0" err="1" smtClean="0"/>
              <a:t>Biopoder</a:t>
            </a:r>
            <a:r>
              <a:rPr lang="es-ES" dirty="0" smtClean="0"/>
              <a:t>: Cómo el conocimiento, las ciencias, desarrollan facultades en la vida de los sujetos, cómo condicionan la vida del sujeto.</a:t>
            </a:r>
          </a:p>
          <a:p>
            <a:pPr marL="0" indent="0">
              <a:buNone/>
            </a:pPr>
            <a:endParaRPr lang="es-ES" dirty="0"/>
          </a:p>
          <a:p>
            <a:pPr marL="0" indent="0">
              <a:buNone/>
            </a:pPr>
            <a:r>
              <a:rPr lang="es-ES" dirty="0" smtClean="0"/>
              <a:t>Por ejemplo, la genética. La ciencia puede modificar el cuerpo. </a:t>
            </a:r>
          </a:p>
          <a:p>
            <a:pPr marL="0" indent="0">
              <a:buNone/>
            </a:pPr>
            <a:r>
              <a:rPr lang="es-ES" dirty="0" smtClean="0"/>
              <a:t>Otro ejemplo, los marcapasos (corazón tecnológico).</a:t>
            </a:r>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908937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smtClean="0"/>
              <a:t>–</a:t>
            </a:r>
            <a:r>
              <a:rPr lang="es-ES" dirty="0" smtClean="0"/>
              <a:t> </a:t>
            </a:r>
            <a:r>
              <a:rPr lang="es-ES" dirty="0" err="1" smtClean="0"/>
              <a:t>Biopoder</a:t>
            </a:r>
            <a:r>
              <a:rPr lang="es-ES" dirty="0" smtClean="0"/>
              <a:t> y </a:t>
            </a:r>
            <a:r>
              <a:rPr lang="es-ES" dirty="0" err="1" smtClean="0"/>
              <a:t>Biopo</a:t>
            </a:r>
            <a:r>
              <a:rPr lang="es-ES" dirty="0" err="1" smtClean="0"/>
              <a:t>ítica</a:t>
            </a:r>
            <a:endParaRPr lang="es-ES" dirty="0"/>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r>
              <a:rPr lang="es-ES" dirty="0" smtClean="0"/>
              <a:t>La </a:t>
            </a:r>
            <a:r>
              <a:rPr lang="es-ES" dirty="0" err="1" smtClean="0"/>
              <a:t>biopolítica</a:t>
            </a:r>
            <a:r>
              <a:rPr lang="es-ES" dirty="0" smtClean="0"/>
              <a:t> es la manera en que influye el cuerpo político (la red de saberes establecidos) en la vida y en el cuerpo de los sujetos.</a:t>
            </a:r>
          </a:p>
          <a:p>
            <a:pPr marL="0" indent="0">
              <a:buNone/>
            </a:pPr>
            <a:endParaRPr lang="es-ES" dirty="0"/>
          </a:p>
          <a:p>
            <a:pPr marL="0" indent="0">
              <a:buNone/>
            </a:pPr>
            <a:r>
              <a:rPr lang="es-ES" dirty="0" smtClean="0"/>
              <a:t>Por ejemplo: la </a:t>
            </a:r>
            <a:r>
              <a:rPr lang="es-ES" dirty="0" err="1" smtClean="0"/>
              <a:t>narcoestética</a:t>
            </a:r>
            <a:r>
              <a:rPr lang="es-ES" dirty="0" smtClean="0"/>
              <a:t>. Cómo el contexto histórico de las mafias del narco, han influido directamente en los cuerpos. Hay un tipo de mujer en la </a:t>
            </a:r>
            <a:r>
              <a:rPr lang="es-ES" dirty="0" err="1" smtClean="0"/>
              <a:t>narcoestética</a:t>
            </a:r>
            <a:r>
              <a:rPr lang="es-ES" dirty="0" smtClean="0"/>
              <a:t>, perfecta, operada, con un tipo de vestuario, que realiza determinados roles. </a:t>
            </a:r>
          </a:p>
          <a:p>
            <a:pPr marL="0" indent="0">
              <a:buNone/>
            </a:pPr>
            <a:endParaRPr lang="es-ES" dirty="0"/>
          </a:p>
          <a:p>
            <a:pPr marL="0" indent="0">
              <a:buNone/>
            </a:pPr>
            <a:r>
              <a:rPr lang="es-ES" dirty="0" smtClean="0"/>
              <a:t>Una red de conocimientos y de poder, una ideología, no solo afecta las mentes sino también los cuerpos e identidades.</a:t>
            </a: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51670201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smtClean="0"/>
              <a:t>–</a:t>
            </a:r>
            <a:r>
              <a:rPr lang="es-ES" dirty="0" smtClean="0"/>
              <a:t> </a:t>
            </a:r>
            <a:r>
              <a:rPr lang="es-ES" dirty="0" err="1" smtClean="0"/>
              <a:t>Biopoder</a:t>
            </a:r>
            <a:r>
              <a:rPr lang="es-ES" dirty="0" smtClean="0"/>
              <a:t> y </a:t>
            </a:r>
            <a:r>
              <a:rPr lang="es-ES" dirty="0" err="1" smtClean="0"/>
              <a:t>Biopo</a:t>
            </a:r>
            <a:r>
              <a:rPr lang="es-ES" dirty="0" err="1" smtClean="0"/>
              <a:t>ítica</a:t>
            </a:r>
            <a:endParaRPr lang="es-ES" dirty="0"/>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r>
              <a:rPr lang="es-ES" dirty="0" smtClean="0"/>
              <a:t>Otro ejemplo.</a:t>
            </a:r>
          </a:p>
          <a:p>
            <a:pPr marL="0" indent="0">
              <a:buNone/>
            </a:pPr>
            <a:endParaRPr lang="es-ES" dirty="0"/>
          </a:p>
          <a:p>
            <a:pPr marL="0" indent="0">
              <a:buNone/>
            </a:pPr>
            <a:r>
              <a:rPr lang="es-ES" dirty="0" smtClean="0"/>
              <a:t>Las vacunas son el </a:t>
            </a:r>
            <a:r>
              <a:rPr lang="es-ES" dirty="0" err="1" smtClean="0"/>
              <a:t>biopoder</a:t>
            </a:r>
            <a:r>
              <a:rPr lang="es-ES" dirty="0" smtClean="0"/>
              <a:t>.</a:t>
            </a:r>
          </a:p>
          <a:p>
            <a:pPr marL="0" indent="0">
              <a:buNone/>
            </a:pPr>
            <a:endParaRPr lang="es-ES" dirty="0"/>
          </a:p>
          <a:p>
            <a:pPr marL="0" indent="0">
              <a:buNone/>
            </a:pPr>
            <a:r>
              <a:rPr lang="es-ES" dirty="0" smtClean="0"/>
              <a:t>Pero tambi</a:t>
            </a:r>
            <a:r>
              <a:rPr lang="es-ES" dirty="0" smtClean="0"/>
              <a:t>én hay toda un</a:t>
            </a:r>
            <a:r>
              <a:rPr lang="es-ES" dirty="0" smtClean="0"/>
              <a:t>a </a:t>
            </a:r>
            <a:r>
              <a:rPr lang="es-ES" dirty="0"/>
              <a:t>red de conocimientos y de </a:t>
            </a:r>
            <a:r>
              <a:rPr lang="es-ES" dirty="0" smtClean="0"/>
              <a:t>poder que est</a:t>
            </a:r>
            <a:r>
              <a:rPr lang="es-ES" dirty="0" smtClean="0"/>
              <a:t>á detrás de las vacunas, y que </a:t>
            </a:r>
            <a:r>
              <a:rPr lang="es-ES" dirty="0" smtClean="0"/>
              <a:t>afecta nuestras mentes. Algunos estamos de acuerdo con ellas, otros no. Esa es la </a:t>
            </a:r>
            <a:r>
              <a:rPr lang="es-ES" dirty="0" err="1" smtClean="0"/>
              <a:t>biopol</a:t>
            </a:r>
            <a:r>
              <a:rPr lang="es-ES" dirty="0" err="1" smtClean="0"/>
              <a:t>ítica</a:t>
            </a:r>
            <a:r>
              <a:rPr lang="es-ES" dirty="0" smtClean="0"/>
              <a:t>.</a:t>
            </a:r>
          </a:p>
          <a:p>
            <a:pPr marL="0" indent="0">
              <a:buNone/>
            </a:pPr>
            <a:endParaRPr lang="es-ES" dirty="0"/>
          </a:p>
          <a:p>
            <a:pPr marL="0" indent="0">
              <a:buNone/>
            </a:pPr>
            <a:r>
              <a:rPr lang="es-ES" dirty="0" smtClean="0"/>
              <a:t>Y el poder, a través del discurso científico opera así. Estableciendo qué es lo bueno y qué es lo malo, que es lo sano y qué es lo enfermo, qué es lo normal y qué es lo anormal.</a:t>
            </a: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84034568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a:t>
            </a:r>
            <a:r>
              <a:rPr lang="es-ES" dirty="0" smtClean="0"/>
              <a:t>Las palabras y las cosas</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Eje central: la lingüística,</a:t>
            </a:r>
          </a:p>
          <a:p>
            <a:pPr marL="0" indent="0">
              <a:buNone/>
            </a:pPr>
            <a:endParaRPr lang="es-ES" dirty="0"/>
          </a:p>
          <a:p>
            <a:pPr marL="0" indent="0">
              <a:buNone/>
            </a:pPr>
            <a:r>
              <a:rPr lang="es-ES" dirty="0" smtClean="0"/>
              <a:t>¿Cómo las palabras establecer las verdades, cómo constituyen los sistemas de saber? </a:t>
            </a:r>
          </a:p>
          <a:p>
            <a:pPr marL="0" indent="0">
              <a:buNone/>
            </a:pPr>
            <a:endParaRPr lang="es-ES" dirty="0" smtClean="0"/>
          </a:p>
          <a:p>
            <a:pPr marL="0" indent="0">
              <a:buNone/>
            </a:pPr>
            <a:r>
              <a:rPr lang="es-ES" dirty="0" smtClean="0"/>
              <a:t>¿Cómo los sistemas de saber constituyen dispositivos de poder?</a:t>
            </a:r>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33579658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a:t>
            </a:r>
            <a:r>
              <a:rPr lang="es-ES" dirty="0" smtClean="0"/>
              <a:t>Las palabras y las cosas</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Para Foucault el poder no es algo que esté afuera. </a:t>
            </a:r>
          </a:p>
          <a:p>
            <a:pPr marL="0" indent="0">
              <a:buNone/>
            </a:pPr>
            <a:endParaRPr lang="es-ES" dirty="0"/>
          </a:p>
          <a:p>
            <a:pPr marL="0" indent="0">
              <a:buNone/>
            </a:pPr>
            <a:r>
              <a:rPr lang="es-ES" dirty="0"/>
              <a:t>También los sujetos formamos parte de él y, en ese sentido, somos dispositivos de poder, de vigilancia.</a:t>
            </a:r>
          </a:p>
          <a:p>
            <a:pPr marL="0" indent="0">
              <a:buNone/>
            </a:pPr>
            <a:endParaRPr lang="es-ES" dirty="0"/>
          </a:p>
          <a:p>
            <a:pPr marL="0" indent="0">
              <a:buNone/>
            </a:pPr>
            <a:r>
              <a:rPr lang="es-ES" dirty="0"/>
              <a:t>Por ejemplo, la vigilancia epistemológica es un dispositivo de poder. Es la regulación de la forma en que hacemos investigación. No se trata de bueno o malo, se trata de la forma en que establecemos lo racional.</a:t>
            </a:r>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627211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a:t>
            </a:r>
            <a:endParaRPr lang="es-ES" dirty="0"/>
          </a:p>
        </p:txBody>
      </p:sp>
      <p:sp>
        <p:nvSpPr>
          <p:cNvPr id="3" name="Marcador de contenido 2"/>
          <p:cNvSpPr>
            <a:spLocks noGrp="1"/>
          </p:cNvSpPr>
          <p:nvPr>
            <p:ph idx="1"/>
          </p:nvPr>
        </p:nvSpPr>
        <p:spPr>
          <a:xfrm>
            <a:off x="457200" y="1540435"/>
            <a:ext cx="8229600" cy="4876800"/>
          </a:xfrm>
        </p:spPr>
        <p:txBody>
          <a:bodyPr>
            <a:normAutofit fontScale="92500" lnSpcReduction="10000"/>
          </a:bodyPr>
          <a:lstStyle/>
          <a:p>
            <a:pPr marL="0" indent="0">
              <a:buNone/>
            </a:pPr>
            <a:endParaRPr lang="es-ES" dirty="0"/>
          </a:p>
          <a:p>
            <a:pPr marL="0" indent="0">
              <a:buNone/>
            </a:pPr>
            <a:r>
              <a:rPr lang="es-ES" dirty="0" smtClean="0"/>
              <a:t>Pensador que se mueve por diferentes disciplinas: filosof</a:t>
            </a:r>
            <a:r>
              <a:rPr lang="es-ES" dirty="0" smtClean="0"/>
              <a:t>ía, historia, medicina, lingüística, biología, etc. Se puede decir que incursionó en todas las áreas de las ciencias.</a:t>
            </a:r>
          </a:p>
          <a:p>
            <a:pPr marL="0" indent="0">
              <a:buNone/>
            </a:pPr>
            <a:endParaRPr lang="es-ES" dirty="0"/>
          </a:p>
          <a:p>
            <a:pPr marL="0" indent="0">
              <a:buNone/>
            </a:pPr>
            <a:r>
              <a:rPr lang="es-ES" dirty="0" smtClean="0"/>
              <a:t>Su teoría viene de sus vivencias: homosexualidad. Su vida es difícil, compleja y oscura, así como su pensamiento.</a:t>
            </a:r>
          </a:p>
          <a:p>
            <a:pPr marL="0" indent="0">
              <a:buNone/>
            </a:pPr>
            <a:endParaRPr lang="es-ES" dirty="0"/>
          </a:p>
          <a:p>
            <a:pPr marL="0" indent="0">
              <a:buNone/>
            </a:pPr>
            <a:r>
              <a:rPr lang="es-ES" dirty="0" smtClean="0"/>
              <a:t>Es un pensador que nos saca de la academia. Al leerlo, nos da herramientas para pensar el mundo, y también para pensarnos a nosotros mismos.</a:t>
            </a:r>
          </a:p>
          <a:p>
            <a:pPr marL="0" indent="0">
              <a:buNone/>
            </a:pPr>
            <a:endParaRPr lang="es-ES" dirty="0"/>
          </a:p>
          <a:p>
            <a:pPr marL="0" indent="0">
              <a:buNone/>
            </a:pPr>
            <a:r>
              <a:rPr lang="es-ES" dirty="0" smtClean="0"/>
              <a:t>No tiene demasiadas obras, pero son fundamentales.</a:t>
            </a:r>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76574372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a:t>
            </a:r>
            <a:r>
              <a:rPr lang="es-ES" dirty="0" smtClean="0"/>
              <a:t>Las palabras y las cosas</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smtClean="0"/>
              <a:t>En ese sentido la vigilancia para Foucault no es algo exterior, ni siquiera positivo o negativo. </a:t>
            </a:r>
            <a:r>
              <a:rPr lang="es-ES" dirty="0"/>
              <a:t>T</a:t>
            </a:r>
            <a:r>
              <a:rPr lang="es-ES" dirty="0" smtClean="0"/>
              <a:t>odos somos agentes de vigilancia.</a:t>
            </a:r>
          </a:p>
          <a:p>
            <a:pPr marL="0" indent="0">
              <a:buNone/>
            </a:pPr>
            <a:endParaRPr lang="es-ES" dirty="0"/>
          </a:p>
          <a:p>
            <a:pPr marL="0" indent="0">
              <a:buNone/>
            </a:pPr>
            <a:r>
              <a:rPr lang="es-ES" dirty="0" smtClean="0"/>
              <a:t>El problema radica en la </a:t>
            </a:r>
            <a:r>
              <a:rPr lang="es-ES" dirty="0" smtClean="0"/>
              <a:t>ética: de qué forma practico la vigilancia, de qué forma ejerzo el poder.</a:t>
            </a:r>
          </a:p>
          <a:p>
            <a:pPr marL="0" indent="0">
              <a:buNone/>
            </a:pPr>
            <a:endParaRPr lang="es-ES" dirty="0"/>
          </a:p>
          <a:p>
            <a:pPr marL="0" indent="0">
              <a:buNone/>
            </a:pPr>
            <a:r>
              <a:rPr lang="es-ES" dirty="0" smtClean="0"/>
              <a:t>Y eso nos lleva a la ética de la libertad: el cuidado de sí y el cuidado del otro.</a:t>
            </a: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5493933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smtClean="0"/>
              <a:t>–</a:t>
            </a:r>
            <a:r>
              <a:rPr lang="es-ES" dirty="0" smtClean="0"/>
              <a:t> Historia de la locura</a:t>
            </a:r>
            <a:endParaRPr lang="es-ES" dirty="0"/>
          </a:p>
        </p:txBody>
      </p:sp>
      <p:sp>
        <p:nvSpPr>
          <p:cNvPr id="3" name="Marcador de contenido 2"/>
          <p:cNvSpPr>
            <a:spLocks noGrp="1"/>
          </p:cNvSpPr>
          <p:nvPr>
            <p:ph idx="1"/>
          </p:nvPr>
        </p:nvSpPr>
        <p:spPr>
          <a:xfrm>
            <a:off x="457200" y="1540435"/>
            <a:ext cx="8229600" cy="4876800"/>
          </a:xfrm>
        </p:spPr>
        <p:txBody>
          <a:bodyPr>
            <a:normAutofit fontScale="92500"/>
          </a:bodyPr>
          <a:lstStyle/>
          <a:p>
            <a:pPr marL="0" indent="0">
              <a:buNone/>
            </a:pPr>
            <a:r>
              <a:rPr lang="es-ES" dirty="0" smtClean="0"/>
              <a:t>Recordemos que Foucault se introduce en el mundo siquiátrico desde vivencias propias, p</a:t>
            </a:r>
            <a:r>
              <a:rPr lang="es-ES" dirty="0" smtClean="0"/>
              <a:t>or </a:t>
            </a:r>
            <a:r>
              <a:rPr lang="es-ES" dirty="0"/>
              <a:t>lo que para el resultó importante comprender el ejercicio del poder desde la siquiatría y desde la medicina.</a:t>
            </a:r>
          </a:p>
          <a:p>
            <a:pPr marL="0" indent="0">
              <a:buNone/>
            </a:pPr>
            <a:endParaRPr lang="es-ES" dirty="0"/>
          </a:p>
          <a:p>
            <a:pPr marL="0" indent="0">
              <a:buNone/>
            </a:pPr>
            <a:r>
              <a:rPr lang="es-ES" dirty="0" smtClean="0"/>
              <a:t>¿Cómo la razón es un dispositivo de poder? ¿Cómo se establece lo que es racional y lo que no lo es?</a:t>
            </a:r>
          </a:p>
          <a:p>
            <a:pPr marL="0" indent="0">
              <a:buNone/>
            </a:pPr>
            <a:endParaRPr lang="es-ES" dirty="0"/>
          </a:p>
          <a:p>
            <a:pPr marL="0" indent="0">
              <a:buNone/>
            </a:pPr>
            <a:r>
              <a:rPr lang="es-ES" dirty="0" smtClean="0"/>
              <a:t>Todo el sistema político opera para la disciplina de lo racional</a:t>
            </a:r>
          </a:p>
          <a:p>
            <a:pPr marL="0" indent="0">
              <a:buNone/>
            </a:pPr>
            <a:endParaRPr lang="es-ES" dirty="0"/>
          </a:p>
          <a:p>
            <a:pPr marL="0" indent="0">
              <a:buNone/>
            </a:pPr>
            <a:r>
              <a:rPr lang="es-ES" dirty="0" smtClean="0"/>
              <a:t>DISCIPLINAR es un concepto fundamental. Disciplinar lo que está bien, y disciplinar lo que está mal. Y todo ello a través de la RAZÓN.</a:t>
            </a:r>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97568454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smtClean="0"/>
              <a:t>–</a:t>
            </a:r>
            <a:r>
              <a:rPr lang="es-ES" dirty="0" smtClean="0"/>
              <a:t> Historia de la locura</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Lo que está por fuera de lo racional es considerado la LOCURA.</a:t>
            </a:r>
          </a:p>
          <a:p>
            <a:pPr marL="0" indent="0">
              <a:buNone/>
            </a:pPr>
            <a:endParaRPr lang="es-ES" dirty="0"/>
          </a:p>
          <a:p>
            <a:pPr marL="0" indent="0">
              <a:buNone/>
            </a:pPr>
            <a:r>
              <a:rPr lang="es-ES" dirty="0" smtClean="0"/>
              <a:t>Desde una crítica a Freud, hace un análisis histórico de cómo se ha depositado la locura en la mujer. Las brujas, por ejemplo. Todo conocimiento que produjera la mujer era considerado irracional, por lo que debía ser castigado (la muerte, castigo público). Esta es una forma de ejercer el poder. Castigar a las mujeres porque no responden al sistema establecido de qué es el conocimiento, de qué es la verdad.</a:t>
            </a:r>
          </a:p>
          <a:p>
            <a:pPr marL="0" indent="0">
              <a:buNone/>
            </a:pPr>
            <a:endParaRPr lang="es-ES" dirty="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233368754"/>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smtClean="0"/>
              <a:t>–</a:t>
            </a:r>
            <a:r>
              <a:rPr lang="es-ES" dirty="0" smtClean="0"/>
              <a:t> Vigilar y castigar</a:t>
            </a:r>
            <a:endParaRPr lang="es-ES" dirty="0"/>
          </a:p>
        </p:txBody>
      </p:sp>
      <p:sp>
        <p:nvSpPr>
          <p:cNvPr id="3" name="Marcador de contenido 2"/>
          <p:cNvSpPr>
            <a:spLocks noGrp="1"/>
          </p:cNvSpPr>
          <p:nvPr>
            <p:ph idx="1"/>
          </p:nvPr>
        </p:nvSpPr>
        <p:spPr>
          <a:xfrm>
            <a:off x="457200" y="1376082"/>
            <a:ext cx="8229600" cy="4876800"/>
          </a:xfrm>
        </p:spPr>
        <p:txBody>
          <a:bodyPr>
            <a:normAutofit/>
          </a:bodyPr>
          <a:lstStyle/>
          <a:p>
            <a:pPr marL="0" indent="0">
              <a:buNone/>
            </a:pPr>
            <a:endParaRPr lang="es-ES" dirty="0" smtClean="0"/>
          </a:p>
          <a:p>
            <a:pPr marL="0" indent="0">
              <a:buNone/>
            </a:pPr>
            <a:r>
              <a:rPr lang="es-ES" dirty="0" smtClean="0"/>
              <a:t>Otra de sus principales inquietudes es comparar los sistemas penitenciarios con los siqui</a:t>
            </a:r>
            <a:r>
              <a:rPr lang="es-ES" dirty="0" smtClean="0"/>
              <a:t>átricos.</a:t>
            </a:r>
          </a:p>
          <a:p>
            <a:pPr marL="0" indent="0">
              <a:buNone/>
            </a:pPr>
            <a:endParaRPr lang="es-ES" dirty="0"/>
          </a:p>
          <a:p>
            <a:pPr marL="0" indent="0">
              <a:buNone/>
            </a:pPr>
            <a:r>
              <a:rPr lang="es-ES" dirty="0" smtClean="0"/>
              <a:t>Porque ambos han servido para castigar y modelar la conducta de los sujetos.</a:t>
            </a:r>
          </a:p>
          <a:p>
            <a:pPr marL="0" indent="0">
              <a:buNone/>
            </a:pPr>
            <a:endParaRPr lang="es-ES" dirty="0"/>
          </a:p>
          <a:p>
            <a:pPr marL="0" indent="0">
              <a:buNone/>
            </a:pPr>
            <a:r>
              <a:rPr lang="es-ES" dirty="0" smtClean="0"/>
              <a:t>Utilizando el mismo método, y desde al análisis histórico, Foucault analiza el sistema penitenciario.</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27509333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Vigilar y castigar</a:t>
            </a:r>
          </a:p>
        </p:txBody>
      </p:sp>
      <p:sp>
        <p:nvSpPr>
          <p:cNvPr id="3" name="Marcador de contenido 2"/>
          <p:cNvSpPr>
            <a:spLocks noGrp="1"/>
          </p:cNvSpPr>
          <p:nvPr>
            <p:ph idx="1"/>
          </p:nvPr>
        </p:nvSpPr>
        <p:spPr>
          <a:xfrm>
            <a:off x="457200" y="1196788"/>
            <a:ext cx="8229600" cy="5377330"/>
          </a:xfrm>
        </p:spPr>
        <p:txBody>
          <a:bodyPr>
            <a:normAutofit lnSpcReduction="10000"/>
          </a:bodyPr>
          <a:lstStyle/>
          <a:p>
            <a:pPr marL="0" indent="0">
              <a:buNone/>
            </a:pPr>
            <a:endParaRPr lang="es-ES" dirty="0"/>
          </a:p>
          <a:p>
            <a:pPr marL="0" indent="0">
              <a:buNone/>
            </a:pPr>
            <a:r>
              <a:rPr lang="es-ES" dirty="0" smtClean="0"/>
              <a:t>Antes del </a:t>
            </a:r>
            <a:r>
              <a:rPr lang="es-ES" dirty="0"/>
              <a:t>Siglo XIX </a:t>
            </a:r>
            <a:r>
              <a:rPr lang="es-ES" dirty="0" smtClean="0"/>
              <a:t>el sistema penitenciario ocupaba la misma posici</a:t>
            </a:r>
            <a:r>
              <a:rPr lang="es-ES" dirty="0" smtClean="0"/>
              <a:t>ón que la siquiatría y la medicina posteriormente. </a:t>
            </a:r>
            <a:r>
              <a:rPr lang="es-ES" dirty="0" smtClean="0"/>
              <a:t>Todo </a:t>
            </a:r>
            <a:r>
              <a:rPr lang="es-ES" dirty="0"/>
              <a:t>lo que se </a:t>
            </a:r>
            <a:r>
              <a:rPr lang="es-ES" dirty="0" smtClean="0"/>
              <a:t>saliera de </a:t>
            </a:r>
            <a:r>
              <a:rPr lang="es-ES" dirty="0"/>
              <a:t>la RAZÓN </a:t>
            </a:r>
            <a:r>
              <a:rPr lang="es-ES" dirty="0" smtClean="0"/>
              <a:t>deb</a:t>
            </a:r>
            <a:r>
              <a:rPr lang="es-ES" dirty="0" smtClean="0"/>
              <a:t>ía</a:t>
            </a:r>
            <a:r>
              <a:rPr lang="es-ES" dirty="0" smtClean="0"/>
              <a:t> </a:t>
            </a:r>
            <a:r>
              <a:rPr lang="es-ES" dirty="0"/>
              <a:t>ser sujeto de control, de gobierno, y de castigo.</a:t>
            </a:r>
          </a:p>
          <a:p>
            <a:pPr marL="0" indent="0">
              <a:buNone/>
            </a:pPr>
            <a:endParaRPr lang="es-ES" dirty="0" smtClean="0"/>
          </a:p>
          <a:p>
            <a:pPr marL="0" indent="0">
              <a:buNone/>
            </a:pPr>
            <a:r>
              <a:rPr lang="es-ES" dirty="0"/>
              <a:t>La siquiatría </a:t>
            </a:r>
            <a:r>
              <a:rPr lang="es-ES" dirty="0" smtClean="0"/>
              <a:t>y la medicina usan </a:t>
            </a:r>
            <a:r>
              <a:rPr lang="es-ES" dirty="0"/>
              <a:t>la medicación, la </a:t>
            </a:r>
            <a:r>
              <a:rPr lang="es-ES" dirty="0" err="1"/>
              <a:t>patologización</a:t>
            </a:r>
            <a:r>
              <a:rPr lang="es-ES" dirty="0"/>
              <a:t> y la regulación disciplinaria, es decir, la regulación de las </a:t>
            </a:r>
            <a:r>
              <a:rPr lang="es-ES" dirty="0" smtClean="0"/>
              <a:t>conductas.</a:t>
            </a:r>
            <a:r>
              <a:rPr lang="es-ES" dirty="0"/>
              <a:t> </a:t>
            </a:r>
            <a:r>
              <a:rPr lang="es-ES" dirty="0" smtClean="0"/>
              <a:t>El sistema penitenciario usa la fuerza, la tortura, el encierro para regularlas.</a:t>
            </a:r>
          </a:p>
          <a:p>
            <a:pPr marL="0" indent="0">
              <a:buNone/>
            </a:pPr>
            <a:endParaRPr lang="es-ES" dirty="0"/>
          </a:p>
          <a:p>
            <a:pPr marL="0" indent="0">
              <a:buNone/>
            </a:pPr>
            <a:r>
              <a:rPr lang="es-ES" dirty="0"/>
              <a:t>El siquiatra gobierna la conducta de los locos</a:t>
            </a:r>
            <a:r>
              <a:rPr lang="es-ES" dirty="0" smtClean="0"/>
              <a:t>. El m</a:t>
            </a:r>
            <a:r>
              <a:rPr lang="es-ES" dirty="0" smtClean="0"/>
              <a:t>édico gobierna la conducta del paciente. </a:t>
            </a:r>
            <a:r>
              <a:rPr lang="es-ES" dirty="0" smtClean="0"/>
              <a:t>El agente penitenciario gobierna la vida de los presos. </a:t>
            </a: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6807845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Foucault </a:t>
            </a:r>
            <a:r>
              <a:rPr lang="mr-IN" dirty="0"/>
              <a:t>–</a:t>
            </a:r>
            <a:r>
              <a:rPr lang="es-ES" dirty="0"/>
              <a:t> Vigilar y castigar</a:t>
            </a:r>
          </a:p>
        </p:txBody>
      </p:sp>
      <p:sp>
        <p:nvSpPr>
          <p:cNvPr id="3" name="Marcador de contenido 2"/>
          <p:cNvSpPr>
            <a:spLocks noGrp="1"/>
          </p:cNvSpPr>
          <p:nvPr>
            <p:ph idx="1"/>
          </p:nvPr>
        </p:nvSpPr>
        <p:spPr>
          <a:xfrm>
            <a:off x="457200" y="1540435"/>
            <a:ext cx="8229600" cy="4876800"/>
          </a:xfrm>
        </p:spPr>
        <p:txBody>
          <a:bodyPr>
            <a:normAutofit fontScale="92500"/>
          </a:bodyPr>
          <a:lstStyle/>
          <a:p>
            <a:pPr marL="0" indent="0">
              <a:buNone/>
            </a:pPr>
            <a:r>
              <a:rPr lang="es-ES" dirty="0" smtClean="0"/>
              <a:t>Y desde un análisis histórico Foucault revisa los sistemas de castigo.</a:t>
            </a:r>
          </a:p>
          <a:p>
            <a:pPr marL="0" indent="0">
              <a:buNone/>
            </a:pPr>
            <a:endParaRPr lang="es-ES" dirty="0"/>
          </a:p>
          <a:p>
            <a:pPr marL="0" indent="0">
              <a:buNone/>
            </a:pPr>
            <a:r>
              <a:rPr lang="es-ES" dirty="0" smtClean="0"/>
              <a:t>Y devela algo fundamental: entre el Siglo XV y el XVII el castigo era público. Después el castigo pasó a ser privado, pero vigilados desde el Panóptico. </a:t>
            </a:r>
          </a:p>
          <a:p>
            <a:pPr marL="0" indent="0">
              <a:buNone/>
            </a:pPr>
            <a:endParaRPr lang="es-ES" dirty="0"/>
          </a:p>
          <a:p>
            <a:pPr marL="0" indent="0">
              <a:buNone/>
            </a:pPr>
            <a:r>
              <a:rPr lang="es-ES" dirty="0" smtClean="0"/>
              <a:t>Es decir, cambiaron radicalmente los dispositivos de poder, porque a través de lo íntimo, de lo privado, se puede ejercer mayor control del sujeto, de sus cuerpos y sus mentes. </a:t>
            </a:r>
            <a:endParaRPr lang="es-ES" dirty="0"/>
          </a:p>
          <a:p>
            <a:pPr marL="0" indent="0">
              <a:buNone/>
            </a:pPr>
            <a:endParaRPr lang="es-ES" dirty="0" smtClean="0"/>
          </a:p>
          <a:p>
            <a:pPr marL="0" indent="0">
              <a:buNone/>
            </a:pPr>
            <a:r>
              <a:rPr lang="es-ES" dirty="0" smtClean="0"/>
              <a:t>Por eso el pensamiento feminista dice: la vida íntima de la mujer, es también un problema político.</a:t>
            </a: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5035486"/>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Foucault </a:t>
            </a:r>
            <a:r>
              <a:rPr lang="mr-IN" dirty="0"/>
              <a:t>–</a:t>
            </a:r>
            <a:r>
              <a:rPr lang="es-ES" dirty="0"/>
              <a:t> </a:t>
            </a:r>
            <a:r>
              <a:rPr lang="es-ES" dirty="0" smtClean="0"/>
              <a:t>La historia de la sexualidad</a:t>
            </a:r>
            <a:endParaRPr lang="es-ES" dirty="0"/>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r>
              <a:rPr lang="es-ES" dirty="0" smtClean="0"/>
              <a:t>Fue su última obra. </a:t>
            </a:r>
          </a:p>
          <a:p>
            <a:pPr marL="0" indent="0">
              <a:buNone/>
            </a:pPr>
            <a:r>
              <a:rPr lang="es-ES" dirty="0" smtClean="0"/>
              <a:t>3 tomos en vida y en 2018 se publicó el 4to. tomo.</a:t>
            </a:r>
            <a:endParaRPr lang="es-ES" dirty="0"/>
          </a:p>
          <a:p>
            <a:pPr marL="0" indent="0">
              <a:buNone/>
            </a:pPr>
            <a:r>
              <a:rPr lang="es-ES" dirty="0" smtClean="0"/>
              <a:t>La voluntad del saber</a:t>
            </a:r>
          </a:p>
          <a:p>
            <a:pPr marL="0" indent="0">
              <a:buNone/>
            </a:pPr>
            <a:r>
              <a:rPr lang="es-ES" dirty="0" smtClean="0"/>
              <a:t>La inquietud de sí</a:t>
            </a:r>
          </a:p>
          <a:p>
            <a:pPr marL="0" indent="0">
              <a:buNone/>
            </a:pPr>
            <a:r>
              <a:rPr lang="es-ES" dirty="0" smtClean="0"/>
              <a:t>Los usos del placer</a:t>
            </a:r>
          </a:p>
          <a:p>
            <a:pPr marL="0" indent="0">
              <a:buNone/>
            </a:pPr>
            <a:r>
              <a:rPr lang="es-ES" dirty="0" smtClean="0"/>
              <a:t>Las confesiones (placeres, políticas) de la carne</a:t>
            </a:r>
          </a:p>
          <a:p>
            <a:pPr marL="0" indent="0">
              <a:buNone/>
            </a:pPr>
            <a:endParaRPr lang="es-ES" dirty="0"/>
          </a:p>
          <a:p>
            <a:pPr marL="0" indent="0">
              <a:buNone/>
            </a:pPr>
            <a:r>
              <a:rPr lang="es-ES" dirty="0" smtClean="0"/>
              <a:t>En esta obra desarrolla a profundidad el concepto de poder. Revela “su mayoría de edad”. </a:t>
            </a:r>
          </a:p>
          <a:p>
            <a:pPr marL="0" indent="0">
              <a:buNone/>
            </a:pPr>
            <a:endParaRPr lang="es-ES" dirty="0"/>
          </a:p>
          <a:p>
            <a:pPr marL="0" indent="0">
              <a:buNone/>
            </a:pPr>
            <a:r>
              <a:rPr lang="es-ES" dirty="0" smtClean="0"/>
              <a:t>La pregunta relevante es ¿por qué el poder en la historia de la sexualidad?</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415626721"/>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Foucault </a:t>
            </a:r>
            <a:r>
              <a:rPr lang="mr-IN" dirty="0"/>
              <a:t>–</a:t>
            </a:r>
            <a:r>
              <a:rPr lang="es-ES" dirty="0"/>
              <a:t> </a:t>
            </a:r>
            <a:r>
              <a:rPr lang="es-ES" dirty="0" smtClean="0"/>
              <a:t>La historia de la sexualidad</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smtClean="0"/>
              <a:t>Aristóteles decía en “todo ser humano, como naturaleza, desea saber”. Foucault profundiza en esto. ¿Cuáles son los procesos en los cuáles el sujeto se piensa a si mismo, y a través del conocimiento transforma su subjetividad?</a:t>
            </a:r>
          </a:p>
          <a:p>
            <a:pPr marL="0" indent="0">
              <a:buNone/>
            </a:pPr>
            <a:endParaRPr lang="es-ES" dirty="0"/>
          </a:p>
          <a:p>
            <a:pPr marL="0" indent="0">
              <a:buNone/>
            </a:pPr>
            <a:r>
              <a:rPr lang="es-ES" dirty="0"/>
              <a:t>Sartre decía “el hombre, es lo que hace con lo que hicieron de él.</a:t>
            </a:r>
            <a:r>
              <a:rPr lang="es-ES" dirty="0" smtClean="0"/>
              <a:t>” Para </a:t>
            </a:r>
            <a:r>
              <a:rPr lang="es-ES" dirty="0"/>
              <a:t>Foucault hay un momento en que el sujeto se da cuenta que está sujetado. En la medida en que reflexionamos en las formas en que estamos sujetos, es que podemos construir nuevas subjetividades.</a:t>
            </a:r>
          </a:p>
          <a:p>
            <a:pPr marL="0" indent="0">
              <a:buNone/>
            </a:pPr>
            <a:endParaRPr lang="es-ES" dirty="0" smtClean="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80573017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Foucault </a:t>
            </a:r>
            <a:r>
              <a:rPr lang="mr-IN" dirty="0"/>
              <a:t>–</a:t>
            </a:r>
            <a:r>
              <a:rPr lang="es-ES" dirty="0"/>
              <a:t> </a:t>
            </a:r>
            <a:r>
              <a:rPr lang="es-ES" dirty="0" smtClean="0"/>
              <a:t>La historia de la sexualidad</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Al analizar la sexualidad históricamente, porque para Foucault l</a:t>
            </a:r>
            <a:r>
              <a:rPr lang="es-ES" dirty="0" smtClean="0"/>
              <a:t>a </a:t>
            </a:r>
            <a:r>
              <a:rPr lang="es-ES" dirty="0"/>
              <a:t>sexualidad está en todos los escenarios </a:t>
            </a:r>
            <a:r>
              <a:rPr lang="es-ES" dirty="0" smtClean="0"/>
              <a:t>humanos, </a:t>
            </a:r>
            <a:r>
              <a:rPr lang="es-ES" dirty="0" smtClean="0"/>
              <a:t>constata que no hay represión sexual, sino discursos (de lo permitido y lo no permitido) y prácticas. </a:t>
            </a:r>
          </a:p>
          <a:p>
            <a:pPr marL="0" indent="0">
              <a:buNone/>
            </a:pPr>
            <a:endParaRPr lang="es-ES" dirty="0"/>
          </a:p>
          <a:p>
            <a:pPr marL="0" indent="0">
              <a:buNone/>
            </a:pPr>
            <a:r>
              <a:rPr lang="es-ES" dirty="0" smtClean="0"/>
              <a:t>El discurso es regulador de las prácticas, porque define como “perversión sexual” como todo lo que se sale del propio discurso.</a:t>
            </a:r>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645414573"/>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Foucault </a:t>
            </a:r>
            <a:r>
              <a:rPr lang="mr-IN" dirty="0"/>
              <a:t>–</a:t>
            </a:r>
            <a:r>
              <a:rPr lang="es-ES" dirty="0"/>
              <a:t> </a:t>
            </a:r>
            <a:r>
              <a:rPr lang="es-ES" dirty="0" smtClean="0"/>
              <a:t>La historia de la sexualidad</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Otro tema interesante que Foucault toca en este libro es el placer.</a:t>
            </a:r>
          </a:p>
          <a:p>
            <a:pPr marL="0" indent="0">
              <a:buNone/>
            </a:pPr>
            <a:endParaRPr lang="es-ES" dirty="0"/>
          </a:p>
          <a:p>
            <a:pPr marL="0" indent="0">
              <a:buNone/>
            </a:pPr>
            <a:r>
              <a:rPr lang="es-ES" dirty="0" smtClean="0"/>
              <a:t>No sólo el sexual, sino el placer derivado del ejercicio del poder. </a:t>
            </a:r>
            <a:r>
              <a:rPr lang="es-ES" dirty="0"/>
              <a:t>Uno de los mecanismos en los que se ejerce el poder es a través </a:t>
            </a:r>
            <a:r>
              <a:rPr lang="es-ES" dirty="0" smtClean="0"/>
              <a:t>del placer que se deriva de nuestros deseos </a:t>
            </a:r>
            <a:r>
              <a:rPr lang="es-ES" dirty="0"/>
              <a:t>y </a:t>
            </a:r>
            <a:r>
              <a:rPr lang="es-ES" dirty="0" smtClean="0"/>
              <a:t>pasiones (eso lo saben muy bien los publicistas).</a:t>
            </a:r>
            <a:endParaRPr lang="es-ES" dirty="0"/>
          </a:p>
          <a:p>
            <a:pPr marL="0" indent="0">
              <a:buNone/>
            </a:pPr>
            <a:endParaRPr lang="es-ES" dirty="0"/>
          </a:p>
          <a:p>
            <a:pPr marL="0" indent="0">
              <a:buNone/>
            </a:pPr>
            <a:r>
              <a:rPr lang="es-ES" dirty="0" smtClean="0"/>
              <a:t>Por ejemplo, el chisme. Hablar mal de alguien es una forma de ejercicio del poder. Y produce determinado placer.</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85130365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fracaso de la Modernidad</a:t>
            </a:r>
            <a:endParaRPr lang="es-ES" dirty="0"/>
          </a:p>
        </p:txBody>
      </p:sp>
      <p:sp>
        <p:nvSpPr>
          <p:cNvPr id="3" name="Marcador de contenido 2"/>
          <p:cNvSpPr>
            <a:spLocks noGrp="1"/>
          </p:cNvSpPr>
          <p:nvPr>
            <p:ph idx="1"/>
          </p:nvPr>
        </p:nvSpPr>
        <p:spPr/>
        <p:txBody>
          <a:bodyPr/>
          <a:lstStyle/>
          <a:p>
            <a:pPr marL="0" indent="0">
              <a:buNone/>
            </a:pPr>
            <a:r>
              <a:rPr lang="es-ES" dirty="0" smtClean="0"/>
              <a:t>Descartes </a:t>
            </a:r>
            <a:r>
              <a:rPr lang="mr-IN" dirty="0" smtClean="0"/>
              <a:t>–</a:t>
            </a:r>
            <a:r>
              <a:rPr lang="es-ES" dirty="0" smtClean="0"/>
              <a:t> Pon</a:t>
            </a:r>
            <a:r>
              <a:rPr lang="es-ES" dirty="0" smtClean="0"/>
              <a:t>ía en el centro La razón y el Progreso</a:t>
            </a:r>
          </a:p>
          <a:p>
            <a:pPr marL="0" indent="0">
              <a:buNone/>
            </a:pPr>
            <a:endParaRPr lang="es-ES" dirty="0"/>
          </a:p>
          <a:p>
            <a:pPr marL="0" indent="0">
              <a:buNone/>
            </a:pPr>
            <a:r>
              <a:rPr lang="es-ES" dirty="0" smtClean="0"/>
              <a:t>Modelo cultural</a:t>
            </a:r>
          </a:p>
          <a:p>
            <a:pPr marL="0" indent="0">
              <a:buNone/>
            </a:pPr>
            <a:endParaRPr lang="es-ES" dirty="0"/>
          </a:p>
          <a:p>
            <a:pPr marL="0" indent="0">
              <a:buNone/>
            </a:pPr>
            <a:r>
              <a:rPr lang="es-ES" dirty="0" smtClean="0"/>
              <a:t>La ciencia está en función de mejorar las condiciones de vida. La razón (ciencias) nos llevarán al progreso.</a:t>
            </a:r>
          </a:p>
          <a:p>
            <a:pPr marL="0" indent="0">
              <a:buNone/>
            </a:pPr>
            <a:endParaRPr lang="es-ES" dirty="0"/>
          </a:p>
          <a:p>
            <a:pPr marL="0" indent="0">
              <a:buNone/>
            </a:pPr>
            <a:r>
              <a:rPr lang="es-ES" dirty="0" smtClean="0"/>
              <a:t>Dos guerras mundiales evidencian la falsedad de lo anterior: ¿la ciencia, la razón vinculada a la guerra, nos lleva al progreso?</a:t>
            </a:r>
            <a:endParaRPr lang="es-ES" dirty="0"/>
          </a:p>
        </p:txBody>
      </p:sp>
    </p:spTree>
    <p:extLst>
      <p:ext uri="{BB962C8B-B14F-4D97-AF65-F5344CB8AC3E}">
        <p14:creationId xmlns:p14="http://schemas.microsoft.com/office/powerpoint/2010/main" val="389475135"/>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Foucault </a:t>
            </a:r>
            <a:r>
              <a:rPr lang="mr-IN" dirty="0"/>
              <a:t>–</a:t>
            </a:r>
            <a:r>
              <a:rPr lang="es-ES" dirty="0"/>
              <a:t> </a:t>
            </a:r>
            <a:r>
              <a:rPr lang="es-ES" dirty="0" smtClean="0"/>
              <a:t>La historia de la sexualidad</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Otro tema en este libro es el de la normatividad, la normalización de las prácticas.</a:t>
            </a:r>
          </a:p>
          <a:p>
            <a:pPr marL="0" indent="0">
              <a:buNone/>
            </a:pPr>
            <a:endParaRPr lang="es-ES" dirty="0"/>
          </a:p>
          <a:p>
            <a:pPr marL="0" indent="0">
              <a:buNone/>
            </a:pPr>
            <a:r>
              <a:rPr lang="es-ES" dirty="0" smtClean="0"/>
              <a:t>Y cómo las prácticas construyen identidades.</a:t>
            </a:r>
          </a:p>
          <a:p>
            <a:pPr marL="0" indent="0">
              <a:buNone/>
            </a:pPr>
            <a:endParaRPr lang="es-ES" dirty="0"/>
          </a:p>
          <a:p>
            <a:pPr marL="0" indent="0">
              <a:buNone/>
            </a:pPr>
            <a:r>
              <a:rPr lang="es-ES" dirty="0" smtClean="0"/>
              <a:t>Por ejemplo, la práctica de la homosexualidad ha existido siempre. Sin embargo, la identidad homosexual es posterior.</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534336333"/>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Foucault </a:t>
            </a:r>
            <a:r>
              <a:rPr lang="mr-IN" dirty="0"/>
              <a:t>–</a:t>
            </a:r>
            <a:r>
              <a:rPr lang="es-ES" dirty="0"/>
              <a:t> </a:t>
            </a:r>
            <a:r>
              <a:rPr lang="es-ES" dirty="0" smtClean="0"/>
              <a:t>La historia de la sexualidad</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smtClean="0"/>
              <a:t>Los 5 preceptos:</a:t>
            </a:r>
          </a:p>
          <a:p>
            <a:pPr marL="0" indent="0">
              <a:buNone/>
            </a:pPr>
            <a:endParaRPr lang="es-ES" dirty="0"/>
          </a:p>
          <a:p>
            <a:pPr marL="457200" indent="-457200">
              <a:buAutoNum type="arabicPeriod"/>
            </a:pPr>
            <a:r>
              <a:rPr lang="es-ES" dirty="0" smtClean="0"/>
              <a:t>La </a:t>
            </a:r>
            <a:r>
              <a:rPr lang="es-ES" dirty="0" err="1" smtClean="0"/>
              <a:t>histerización</a:t>
            </a:r>
            <a:r>
              <a:rPr lang="es-ES" dirty="0" smtClean="0"/>
              <a:t> del cuerpo femenino en la historia del pensamiento (el discurso hegemónico de la sexualidad siempre fue elaborado por los hombres). Desde Adán y Eva, ella fue la pecadora.</a:t>
            </a:r>
          </a:p>
          <a:p>
            <a:pPr marL="457200" indent="-457200">
              <a:buAutoNum type="arabicPeriod"/>
            </a:pPr>
            <a:r>
              <a:rPr lang="es-ES" dirty="0" smtClean="0"/>
              <a:t>La sexualidad en el pensamiento infantil. Desde la infancia se instauran los dispositivos de poder sobre la sexualidad y el gobierno sobre los sujetos. Lo primero que nos sujeta como sujetos es el sexo y el nombre (asociado al sexo) antes de nacer.</a:t>
            </a:r>
          </a:p>
          <a:p>
            <a:pPr marL="457200" indent="-457200">
              <a:buAutoNum type="arabicPeriod"/>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188062181"/>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Foucault </a:t>
            </a:r>
            <a:r>
              <a:rPr lang="mr-IN" dirty="0"/>
              <a:t>–</a:t>
            </a:r>
            <a:r>
              <a:rPr lang="es-ES" dirty="0"/>
              <a:t> </a:t>
            </a:r>
            <a:r>
              <a:rPr lang="es-ES" dirty="0" smtClean="0"/>
              <a:t>La historia de la sexualidad</a:t>
            </a:r>
            <a:endParaRPr lang="es-ES" dirty="0"/>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endParaRPr lang="es-ES" dirty="0"/>
          </a:p>
          <a:p>
            <a:pPr marL="0" indent="0">
              <a:buNone/>
            </a:pPr>
            <a:r>
              <a:rPr lang="es-ES" dirty="0" smtClean="0"/>
              <a:t>3. La socialización de las conductas. La sujeción de los cuerpos a través de los tipos de conductas sexuales. El hombre activo, la mujer pasiva.</a:t>
            </a:r>
          </a:p>
          <a:p>
            <a:pPr marL="0" indent="0">
              <a:buNone/>
            </a:pPr>
            <a:endParaRPr lang="es-ES" dirty="0"/>
          </a:p>
          <a:p>
            <a:pPr marL="0" indent="0">
              <a:buNone/>
            </a:pPr>
            <a:r>
              <a:rPr lang="es-ES" dirty="0" smtClean="0"/>
              <a:t>4. Los dispositivos de saturación sexual para instaurar ideologías sexuales en los cuerpos de los sujetos.</a:t>
            </a:r>
          </a:p>
          <a:p>
            <a:pPr marL="0" indent="0">
              <a:buNone/>
            </a:pPr>
            <a:r>
              <a:rPr lang="es-ES" dirty="0" smtClean="0"/>
              <a:t>(La </a:t>
            </a:r>
            <a:r>
              <a:rPr lang="es-ES" dirty="0" err="1" smtClean="0"/>
              <a:t>hipersexualización</a:t>
            </a:r>
            <a:r>
              <a:rPr lang="es-ES" dirty="0" smtClean="0"/>
              <a:t> por todas partes).</a:t>
            </a:r>
          </a:p>
          <a:p>
            <a:pPr marL="0" indent="0">
              <a:buNone/>
            </a:pPr>
            <a:endParaRPr lang="es-ES" dirty="0"/>
          </a:p>
          <a:p>
            <a:pPr marL="0" indent="0">
              <a:buNone/>
            </a:pPr>
            <a:r>
              <a:rPr lang="es-ES" dirty="0" smtClean="0"/>
              <a:t>5. La </a:t>
            </a:r>
            <a:r>
              <a:rPr lang="es-ES" dirty="0" err="1" smtClean="0"/>
              <a:t>patologización</a:t>
            </a:r>
            <a:r>
              <a:rPr lang="es-ES" dirty="0" smtClean="0"/>
              <a:t> de algunas conductas sexuales.</a:t>
            </a:r>
          </a:p>
          <a:p>
            <a:pPr marL="0" indent="0">
              <a:buNone/>
            </a:pPr>
            <a:endParaRPr lang="es-ES" dirty="0"/>
          </a:p>
          <a:p>
            <a:pPr marL="0" indent="0">
              <a:buNone/>
            </a:pPr>
            <a:r>
              <a:rPr lang="es-ES" dirty="0"/>
              <a:t>Ello conduce a la </a:t>
            </a:r>
            <a:r>
              <a:rPr lang="es-ES" dirty="0" err="1"/>
              <a:t>biopolítica</a:t>
            </a:r>
            <a:r>
              <a:rPr lang="es-ES" dirty="0"/>
              <a:t> de la sexualidad.</a:t>
            </a:r>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459798399"/>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Foucault </a:t>
            </a:r>
            <a:r>
              <a:rPr lang="mr-IN" dirty="0"/>
              <a:t>–</a:t>
            </a:r>
            <a:r>
              <a:rPr lang="es-ES" dirty="0"/>
              <a:t> </a:t>
            </a:r>
            <a:r>
              <a:rPr lang="es-ES" dirty="0" smtClean="0"/>
              <a:t>La historia de la sexualidad</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smtClean="0"/>
              <a:t>Un ejemplo de la </a:t>
            </a:r>
            <a:r>
              <a:rPr lang="es-ES" dirty="0" err="1" smtClean="0"/>
              <a:t>biopolítica</a:t>
            </a:r>
            <a:r>
              <a:rPr lang="es-ES" dirty="0" smtClean="0"/>
              <a:t> de la sexualidad.</a:t>
            </a:r>
          </a:p>
          <a:p>
            <a:pPr marL="0" indent="0">
              <a:buNone/>
            </a:pPr>
            <a:endParaRPr lang="es-ES" dirty="0"/>
          </a:p>
          <a:p>
            <a:pPr marL="0" indent="0">
              <a:buNone/>
            </a:pPr>
            <a:r>
              <a:rPr lang="es-ES" dirty="0" smtClean="0"/>
              <a:t>Los baños públicos.</a:t>
            </a:r>
          </a:p>
          <a:p>
            <a:pPr marL="0" indent="0">
              <a:buNone/>
            </a:pPr>
            <a:endParaRPr lang="es-ES" dirty="0"/>
          </a:p>
          <a:p>
            <a:pPr marL="0" indent="0">
              <a:buNone/>
            </a:pPr>
            <a:r>
              <a:rPr lang="es-ES" dirty="0" smtClean="0"/>
              <a:t>La simbología nos hace entender la forma en que se modela la sexualidad.</a:t>
            </a:r>
          </a:p>
          <a:p>
            <a:pPr marL="0" indent="0">
              <a:buNone/>
            </a:pPr>
            <a:endParaRPr lang="es-ES" dirty="0" smtClean="0"/>
          </a:p>
          <a:p>
            <a:pPr marL="0" indent="0">
              <a:buNone/>
            </a:pPr>
            <a:r>
              <a:rPr lang="es-ES" dirty="0" smtClean="0"/>
              <a:t>Y también las prácticas. Cómo se concibe la privacidad en los baños es diferente si son de hombres o si son de mujeres.</a:t>
            </a: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smtClean="0"/>
          </a:p>
          <a:p>
            <a:pPr marL="0" indent="0">
              <a:buNone/>
            </a:pPr>
            <a:endParaRPr lang="es-ES" dirty="0"/>
          </a:p>
          <a:p>
            <a:pPr marL="0" indent="0">
              <a:buNone/>
            </a:pPr>
            <a:endParaRPr lang="es-ES" dirty="0"/>
          </a:p>
          <a:p>
            <a:pPr marL="0" indent="0">
              <a:buNone/>
            </a:pPr>
            <a:endParaRPr lang="es-ES" dirty="0" smtClean="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416965487"/>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m</a:t>
            </a:r>
            <a:r>
              <a:rPr lang="es-ES" dirty="0" smtClean="0"/>
              <a:t>étodo en Foucault</a:t>
            </a:r>
            <a:endParaRPr lang="es-ES" dirty="0"/>
          </a:p>
        </p:txBody>
      </p:sp>
      <p:sp>
        <p:nvSpPr>
          <p:cNvPr id="3" name="Marcador de contenido 2"/>
          <p:cNvSpPr>
            <a:spLocks noGrp="1"/>
          </p:cNvSpPr>
          <p:nvPr>
            <p:ph idx="1"/>
          </p:nvPr>
        </p:nvSpPr>
        <p:spPr/>
        <p:txBody>
          <a:bodyPr>
            <a:normAutofit fontScale="92500" lnSpcReduction="10000"/>
          </a:bodyPr>
          <a:lstStyle/>
          <a:p>
            <a:pPr marL="0" indent="0">
              <a:buNone/>
            </a:pPr>
            <a:r>
              <a:rPr lang="es-ES" dirty="0" smtClean="0"/>
              <a:t>La arqueolog</a:t>
            </a:r>
            <a:r>
              <a:rPr lang="es-ES" dirty="0" smtClean="0"/>
              <a:t>ía del saber, basado en la hermenéutica.</a:t>
            </a:r>
          </a:p>
          <a:p>
            <a:pPr marL="0" indent="0">
              <a:buNone/>
            </a:pPr>
            <a:endParaRPr lang="es-ES" dirty="0"/>
          </a:p>
          <a:p>
            <a:pPr marL="0" indent="0">
              <a:buNone/>
            </a:pPr>
            <a:r>
              <a:rPr lang="es-ES" dirty="0" smtClean="0"/>
              <a:t>Nos invita todo el tiempo a DECONSTRUIR, A DUDAR, A LA SOSPECHA.</a:t>
            </a:r>
          </a:p>
          <a:p>
            <a:pPr marL="0" indent="0">
              <a:buNone/>
            </a:pPr>
            <a:endParaRPr lang="es-ES" dirty="0"/>
          </a:p>
          <a:p>
            <a:pPr marL="0" indent="0">
              <a:buNone/>
            </a:pPr>
            <a:r>
              <a:rPr lang="es-ES" dirty="0" smtClean="0"/>
              <a:t>Método antropológico de los sistemas de saber. Cómo el saber se articula a partir de ciertos juegos de lenguaje. </a:t>
            </a:r>
          </a:p>
          <a:p>
            <a:pPr marL="0" indent="0">
              <a:buNone/>
            </a:pPr>
            <a:endParaRPr lang="es-ES" dirty="0"/>
          </a:p>
          <a:p>
            <a:pPr marL="0" indent="0">
              <a:buNone/>
            </a:pPr>
            <a:r>
              <a:rPr lang="es-ES" dirty="0" smtClean="0"/>
              <a:t>Por ejemplo, el lenguaje no es el mismo en la economía, que en la medicina, que en el trabajo social.</a:t>
            </a:r>
          </a:p>
          <a:p>
            <a:pPr marL="0" indent="0">
              <a:buNone/>
            </a:pPr>
            <a:endParaRPr lang="es-ES" dirty="0"/>
          </a:p>
          <a:p>
            <a:pPr marL="0" indent="0">
              <a:buNone/>
            </a:pPr>
            <a:r>
              <a:rPr lang="es-ES" dirty="0" smtClean="0"/>
              <a:t>FOUCAULT ES MUY ESTRUCTURADO, LEERLO EQUIVALE A UN SEMESTRE DE METODOLOGÍA.</a:t>
            </a:r>
            <a:endParaRPr lang="es-ES" dirty="0"/>
          </a:p>
        </p:txBody>
      </p:sp>
    </p:spTree>
    <p:extLst>
      <p:ext uri="{BB962C8B-B14F-4D97-AF65-F5344CB8AC3E}">
        <p14:creationId xmlns:p14="http://schemas.microsoft.com/office/powerpoint/2010/main" val="36483000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smtClean="0"/>
              <a:t>Concluyendo con muchas preguntas</a:t>
            </a:r>
            <a:endParaRPr lang="es-ES" dirty="0"/>
          </a:p>
        </p:txBody>
      </p:sp>
      <p:sp>
        <p:nvSpPr>
          <p:cNvPr id="3" name="Marcador de contenido 2"/>
          <p:cNvSpPr>
            <a:spLocks noGrp="1"/>
          </p:cNvSpPr>
          <p:nvPr>
            <p:ph idx="1"/>
          </p:nvPr>
        </p:nvSpPr>
        <p:spPr>
          <a:xfrm>
            <a:off x="457200" y="1824318"/>
            <a:ext cx="8229600" cy="4876800"/>
          </a:xfrm>
        </p:spPr>
        <p:txBody>
          <a:bodyPr/>
          <a:lstStyle/>
          <a:p>
            <a:pPr marL="0" indent="0">
              <a:buNone/>
            </a:pPr>
            <a:r>
              <a:rPr lang="es-ES" dirty="0" smtClean="0"/>
              <a:t>¿Cu</a:t>
            </a:r>
            <a:r>
              <a:rPr lang="es-ES" dirty="0" smtClean="0"/>
              <a:t>ánto ejercemos el poder en nuestra intervención o en nuestra práctica profesional?</a:t>
            </a:r>
            <a:endParaRPr lang="es-ES" dirty="0"/>
          </a:p>
          <a:p>
            <a:pPr marL="0" indent="0">
              <a:buNone/>
            </a:pPr>
            <a:r>
              <a:rPr lang="es-ES" dirty="0" smtClean="0"/>
              <a:t>¿Qué es lo que consideramos normal, razonable, y qué no?</a:t>
            </a:r>
            <a:endParaRPr lang="es-ES" dirty="0"/>
          </a:p>
          <a:p>
            <a:pPr marL="0" indent="0">
              <a:buNone/>
            </a:pPr>
            <a:r>
              <a:rPr lang="es-ES" dirty="0" smtClean="0"/>
              <a:t>¿Ejercemos poder </a:t>
            </a:r>
            <a:r>
              <a:rPr lang="es-ES" dirty="0" smtClean="0"/>
              <a:t>en el sujeto y/o en el objeto de la intervención social?</a:t>
            </a:r>
          </a:p>
          <a:p>
            <a:pPr marL="0" indent="0">
              <a:buNone/>
            </a:pPr>
            <a:endParaRPr lang="es-ES" dirty="0"/>
          </a:p>
          <a:p>
            <a:pPr marL="0" indent="0">
              <a:buNone/>
            </a:pPr>
            <a:r>
              <a:rPr lang="es-ES" dirty="0" smtClean="0"/>
              <a:t>¿Para qué utilizamos los conocimientos producidos?</a:t>
            </a:r>
            <a:endParaRPr lang="es-ES" dirty="0"/>
          </a:p>
          <a:p>
            <a:pPr marL="0" indent="0">
              <a:buNone/>
            </a:pPr>
            <a:r>
              <a:rPr lang="es-ES" dirty="0" smtClean="0"/>
              <a:t>¿Cómo podemos ser libres si estamos sujetados? </a:t>
            </a:r>
          </a:p>
          <a:p>
            <a:pPr marL="0" indent="0">
              <a:buNone/>
            </a:pPr>
            <a:r>
              <a:rPr lang="es-ES" dirty="0"/>
              <a:t>¿Cómo pensar si somos pensados?</a:t>
            </a:r>
          </a:p>
          <a:p>
            <a:pPr marL="0" indent="0">
              <a:buNone/>
            </a:pPr>
            <a:r>
              <a:rPr lang="es-ES" dirty="0" smtClean="0"/>
              <a:t>¿Cómo pensar y ejercer nuestra libertad? </a:t>
            </a:r>
            <a:r>
              <a:rPr lang="es-ES" dirty="0"/>
              <a:t> </a:t>
            </a:r>
            <a:endParaRPr lang="es-ES" dirty="0" smtClean="0"/>
          </a:p>
        </p:txBody>
      </p:sp>
    </p:spTree>
    <p:extLst>
      <p:ext uri="{BB962C8B-B14F-4D97-AF65-F5344CB8AC3E}">
        <p14:creationId xmlns:p14="http://schemas.microsoft.com/office/powerpoint/2010/main" val="27477718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err="1" smtClean="0"/>
              <a:t>michel</a:t>
            </a:r>
            <a:r>
              <a:rPr lang="es-ES" dirty="0" smtClean="0"/>
              <a:t> </a:t>
            </a:r>
            <a:r>
              <a:rPr lang="es-ES" dirty="0" err="1" smtClean="0"/>
              <a:t>foucault</a:t>
            </a:r>
            <a:endParaRPr lang="es-ES" dirty="0"/>
          </a:p>
        </p:txBody>
      </p:sp>
      <p:sp>
        <p:nvSpPr>
          <p:cNvPr id="4" name="CuadroTexto 3"/>
          <p:cNvSpPr txBox="1"/>
          <p:nvPr/>
        </p:nvSpPr>
        <p:spPr>
          <a:xfrm>
            <a:off x="4072722" y="4228353"/>
            <a:ext cx="2989220" cy="461665"/>
          </a:xfrm>
          <a:prstGeom prst="rect">
            <a:avLst/>
          </a:prstGeom>
          <a:noFill/>
        </p:spPr>
        <p:txBody>
          <a:bodyPr wrap="none" rtlCol="0">
            <a:spAutoFit/>
          </a:bodyPr>
          <a:lstStyle/>
          <a:p>
            <a:r>
              <a:rPr lang="es-ES" sz="2400" dirty="0" smtClean="0"/>
              <a:t>MUCHAS GRACIAS</a:t>
            </a:r>
            <a:endParaRPr lang="es-ES" sz="2400" dirty="0"/>
          </a:p>
        </p:txBody>
      </p:sp>
    </p:spTree>
    <p:extLst>
      <p:ext uri="{BB962C8B-B14F-4D97-AF65-F5344CB8AC3E}">
        <p14:creationId xmlns:p14="http://schemas.microsoft.com/office/powerpoint/2010/main" val="296899629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Los Maestros de la Sospecha</a:t>
            </a:r>
            <a:endParaRPr lang="es-ES" dirty="0"/>
          </a:p>
        </p:txBody>
      </p:sp>
      <p:sp>
        <p:nvSpPr>
          <p:cNvPr id="3" name="Marcador de contenido 2"/>
          <p:cNvSpPr>
            <a:spLocks noGrp="1"/>
          </p:cNvSpPr>
          <p:nvPr>
            <p:ph idx="1"/>
          </p:nvPr>
        </p:nvSpPr>
        <p:spPr/>
        <p:txBody>
          <a:bodyPr>
            <a:normAutofit/>
          </a:bodyPr>
          <a:lstStyle/>
          <a:p>
            <a:pPr marL="0" indent="0">
              <a:buNone/>
            </a:pPr>
            <a:r>
              <a:rPr lang="es-ES" dirty="0" smtClean="0"/>
              <a:t>Pero desde antes se cuestionaba La Modernidad y sus principios culturales, y su proyecto racional se iba </a:t>
            </a:r>
            <a:r>
              <a:rPr lang="es-ES" b="1" u="sng" dirty="0" smtClean="0"/>
              <a:t>“</a:t>
            </a:r>
            <a:r>
              <a:rPr lang="es-ES" b="1" u="sng" dirty="0" err="1" smtClean="0"/>
              <a:t>deconstruyendo</a:t>
            </a:r>
            <a:r>
              <a:rPr lang="es-ES" b="1" u="sng" dirty="0" smtClean="0"/>
              <a:t>”</a:t>
            </a:r>
            <a:r>
              <a:rPr lang="es-ES" dirty="0" smtClean="0"/>
              <a:t>.</a:t>
            </a:r>
          </a:p>
          <a:p>
            <a:pPr marL="0" indent="0">
              <a:buNone/>
            </a:pPr>
            <a:endParaRPr lang="es-ES" dirty="0"/>
          </a:p>
          <a:p>
            <a:pPr marL="0" indent="0">
              <a:buNone/>
            </a:pPr>
            <a:r>
              <a:rPr lang="es-ES" dirty="0" smtClean="0"/>
              <a:t>Los 3 principales Maestros de la Sospecha son:</a:t>
            </a:r>
          </a:p>
          <a:p>
            <a:pPr marL="0" indent="0">
              <a:buNone/>
            </a:pPr>
            <a:endParaRPr lang="es-ES" dirty="0"/>
          </a:p>
          <a:p>
            <a:pPr marL="0" indent="0">
              <a:buNone/>
            </a:pPr>
            <a:r>
              <a:rPr lang="es-ES" dirty="0" smtClean="0"/>
              <a:t>Nietzsche (sospechoso de la cultura)</a:t>
            </a:r>
          </a:p>
          <a:p>
            <a:pPr marL="0" indent="0">
              <a:buNone/>
            </a:pPr>
            <a:r>
              <a:rPr lang="es-ES" dirty="0" smtClean="0"/>
              <a:t>Freud (sospechoso de la conciencia)</a:t>
            </a:r>
          </a:p>
          <a:p>
            <a:pPr marL="0" indent="0">
              <a:buNone/>
            </a:pPr>
            <a:r>
              <a:rPr lang="es-ES" dirty="0" smtClean="0"/>
              <a:t>Marx (sospechoso de la estructura)</a:t>
            </a:r>
          </a:p>
          <a:p>
            <a:pPr marL="0" indent="0">
              <a:buNone/>
            </a:pPr>
            <a:endParaRPr lang="es-ES" dirty="0"/>
          </a:p>
          <a:p>
            <a:pPr marL="0" indent="0">
              <a:buNone/>
            </a:pPr>
            <a:r>
              <a:rPr lang="es-ES" b="1" u="sng" dirty="0" smtClean="0"/>
              <a:t>La Sospecha como m</a:t>
            </a:r>
            <a:r>
              <a:rPr lang="es-ES" b="1" u="sng" dirty="0" smtClean="0"/>
              <a:t>étodo de investigación.</a:t>
            </a:r>
            <a:endParaRPr lang="es-ES" b="1" u="sng" dirty="0" smtClean="0"/>
          </a:p>
          <a:p>
            <a:pPr marL="0" indent="0">
              <a:buNone/>
            </a:pPr>
            <a:endParaRPr lang="es-ES" dirty="0"/>
          </a:p>
        </p:txBody>
      </p:sp>
    </p:spTree>
    <p:extLst>
      <p:ext uri="{BB962C8B-B14F-4D97-AF65-F5344CB8AC3E}">
        <p14:creationId xmlns:p14="http://schemas.microsoft.com/office/powerpoint/2010/main" val="230642517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Los Maestros de la Sospecha</a:t>
            </a:r>
            <a:endParaRPr lang="es-ES" dirty="0"/>
          </a:p>
        </p:txBody>
      </p:sp>
      <p:sp>
        <p:nvSpPr>
          <p:cNvPr id="3" name="Marcador de contenido 2"/>
          <p:cNvSpPr>
            <a:spLocks noGrp="1"/>
          </p:cNvSpPr>
          <p:nvPr>
            <p:ph idx="1"/>
          </p:nvPr>
        </p:nvSpPr>
        <p:spPr/>
        <p:txBody>
          <a:bodyPr>
            <a:normAutofit/>
          </a:bodyPr>
          <a:lstStyle/>
          <a:p>
            <a:pPr marL="0" indent="0">
              <a:buNone/>
            </a:pPr>
            <a:r>
              <a:rPr lang="es-ES" dirty="0" smtClean="0"/>
              <a:t>¿Qu</a:t>
            </a:r>
            <a:r>
              <a:rPr lang="es-ES" dirty="0" smtClean="0"/>
              <a:t>é sospecharon que conlleva a cambiar de paradigma?</a:t>
            </a:r>
            <a:endParaRPr lang="es-ES" dirty="0" smtClean="0"/>
          </a:p>
          <a:p>
            <a:pPr marL="0" indent="0">
              <a:buNone/>
            </a:pPr>
            <a:endParaRPr lang="es-ES" dirty="0"/>
          </a:p>
          <a:p>
            <a:pPr marL="0" indent="0">
              <a:buNone/>
            </a:pPr>
            <a:r>
              <a:rPr lang="es-ES" dirty="0" smtClean="0"/>
              <a:t>Nietzsche </a:t>
            </a:r>
            <a:r>
              <a:rPr lang="mr-IN" dirty="0" smtClean="0"/>
              <a:t>–</a:t>
            </a:r>
            <a:r>
              <a:rPr lang="es-ES" dirty="0" smtClean="0"/>
              <a:t> Sospecha la moral occidental y las bases de la moral cristiana y plat</a:t>
            </a:r>
            <a:r>
              <a:rPr lang="es-ES" dirty="0" smtClean="0"/>
              <a:t>ónica. Establece cómo la moral es una relación de poder entre el amo (pastor) y el esclavo (ovejas). Y explica cómo la moral, los saberes, sentimientos y </a:t>
            </a:r>
            <a:r>
              <a:rPr lang="es-ES" dirty="0"/>
              <a:t>p</a:t>
            </a:r>
            <a:r>
              <a:rPr lang="es-ES" dirty="0" smtClean="0"/>
              <a:t>ensamientos se construyen como costumbres para el gobierno de los sujetos, cómo los aristócratas usan la moral para gobernar.</a:t>
            </a:r>
          </a:p>
          <a:p>
            <a:pPr marL="0" indent="0">
              <a:buNone/>
            </a:pPr>
            <a:r>
              <a:rPr lang="es-ES" dirty="0" smtClean="0"/>
              <a:t>En </a:t>
            </a:r>
            <a:r>
              <a:rPr lang="es-ES" dirty="0"/>
              <a:t>Nietzsche la moral está vista con el propósito de que seamos </a:t>
            </a:r>
            <a:r>
              <a:rPr lang="es-ES" dirty="0" smtClean="0"/>
              <a:t>servidumbre.</a:t>
            </a:r>
            <a:endParaRPr lang="es-ES" dirty="0" smtClean="0"/>
          </a:p>
          <a:p>
            <a:pPr marL="0" indent="0">
              <a:buNone/>
            </a:pPr>
            <a:endParaRPr lang="es-ES" dirty="0"/>
          </a:p>
        </p:txBody>
      </p:sp>
    </p:spTree>
    <p:extLst>
      <p:ext uri="{BB962C8B-B14F-4D97-AF65-F5344CB8AC3E}">
        <p14:creationId xmlns:p14="http://schemas.microsoft.com/office/powerpoint/2010/main" val="65303050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Los Maestros de la Sospecha</a:t>
            </a:r>
            <a:endParaRPr lang="es-ES" dirty="0"/>
          </a:p>
        </p:txBody>
      </p:sp>
      <p:sp>
        <p:nvSpPr>
          <p:cNvPr id="3" name="Marcador de contenido 2"/>
          <p:cNvSpPr>
            <a:spLocks noGrp="1"/>
          </p:cNvSpPr>
          <p:nvPr>
            <p:ph idx="1"/>
          </p:nvPr>
        </p:nvSpPr>
        <p:spPr/>
        <p:txBody>
          <a:bodyPr>
            <a:normAutofit/>
          </a:bodyPr>
          <a:lstStyle/>
          <a:p>
            <a:pPr marL="0" indent="0">
              <a:buNone/>
            </a:pPr>
            <a:r>
              <a:rPr lang="es-ES" dirty="0" smtClean="0"/>
              <a:t>¿Qu</a:t>
            </a:r>
            <a:r>
              <a:rPr lang="es-ES" dirty="0" smtClean="0"/>
              <a:t>é sospecharon que conlleva a cambiar de paradigma?</a:t>
            </a:r>
            <a:endParaRPr lang="es-ES" dirty="0" smtClean="0"/>
          </a:p>
          <a:p>
            <a:pPr marL="0" indent="0">
              <a:buNone/>
            </a:pPr>
            <a:endParaRPr lang="es-ES" dirty="0" smtClean="0"/>
          </a:p>
          <a:p>
            <a:pPr marL="0" indent="0">
              <a:buNone/>
            </a:pPr>
            <a:r>
              <a:rPr lang="es-ES" dirty="0" smtClean="0"/>
              <a:t>Freud: Su objeto de deconstrucci</a:t>
            </a:r>
            <a:r>
              <a:rPr lang="es-ES" dirty="0" smtClean="0"/>
              <a:t>ón es la conciencia. Profundiza en las estructuras psíquicas. Su gran aporte es el “inconsciente”, poner el “in” antes de la conciencia. </a:t>
            </a:r>
          </a:p>
          <a:p>
            <a:pPr marL="0" indent="0">
              <a:buNone/>
            </a:pPr>
            <a:endParaRPr lang="es-ES" dirty="0"/>
          </a:p>
          <a:p>
            <a:pPr marL="0" indent="0">
              <a:buNone/>
            </a:pPr>
            <a:r>
              <a:rPr lang="es-ES" dirty="0" smtClean="0"/>
              <a:t>Ello afecta al paradigma occidental, al pensamiento moderno donde la Razón era central. Se pensaba que el sujeto se podría conocer a sí mismo y gobernarse a sí mismo. Y Freud, al añadir el inconsciente pone en crisis lo anterior.</a:t>
            </a:r>
            <a:endParaRPr lang="es-ES" dirty="0" smtClean="0"/>
          </a:p>
          <a:p>
            <a:pPr marL="0" indent="0">
              <a:buNone/>
            </a:pPr>
            <a:endParaRPr lang="es-ES" dirty="0"/>
          </a:p>
        </p:txBody>
      </p:sp>
    </p:spTree>
    <p:extLst>
      <p:ext uri="{BB962C8B-B14F-4D97-AF65-F5344CB8AC3E}">
        <p14:creationId xmlns:p14="http://schemas.microsoft.com/office/powerpoint/2010/main" val="421644921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Los Maestros de la Sospecha</a:t>
            </a:r>
            <a:endParaRPr lang="es-ES" dirty="0"/>
          </a:p>
        </p:txBody>
      </p:sp>
      <p:sp>
        <p:nvSpPr>
          <p:cNvPr id="3" name="Marcador de contenido 2"/>
          <p:cNvSpPr>
            <a:spLocks noGrp="1"/>
          </p:cNvSpPr>
          <p:nvPr>
            <p:ph idx="1"/>
          </p:nvPr>
        </p:nvSpPr>
        <p:spPr/>
        <p:txBody>
          <a:bodyPr>
            <a:normAutofit/>
          </a:bodyPr>
          <a:lstStyle/>
          <a:p>
            <a:pPr marL="0" indent="0">
              <a:buNone/>
            </a:pPr>
            <a:r>
              <a:rPr lang="es-ES" dirty="0" smtClean="0"/>
              <a:t>¿Qu</a:t>
            </a:r>
            <a:r>
              <a:rPr lang="es-ES" dirty="0" smtClean="0"/>
              <a:t>é sospecharon que conlleva a cambiar de paradigma?</a:t>
            </a:r>
            <a:endParaRPr lang="es-ES" dirty="0" smtClean="0"/>
          </a:p>
          <a:p>
            <a:pPr marL="0" indent="0">
              <a:buNone/>
            </a:pPr>
            <a:endParaRPr lang="es-ES" dirty="0" smtClean="0"/>
          </a:p>
          <a:p>
            <a:pPr marL="0" indent="0">
              <a:buNone/>
            </a:pPr>
            <a:r>
              <a:rPr lang="es-ES" dirty="0" smtClean="0"/>
              <a:t>Freud: Tambi</a:t>
            </a:r>
            <a:r>
              <a:rPr lang="es-ES" dirty="0" smtClean="0"/>
              <a:t>én al poner a la sexualidad como eje central de su teoría, sospecha de la sexualidad como herramienta de poder, cómo la represión de la sexualidad, lo que se acepta como bueno o como malo, es una construcción cultural desde el poder</a:t>
            </a:r>
          </a:p>
          <a:p>
            <a:pPr marL="0" indent="0">
              <a:buNone/>
            </a:pPr>
            <a:endParaRPr lang="es-ES" dirty="0"/>
          </a:p>
          <a:p>
            <a:pPr marL="0" indent="0">
              <a:buNone/>
            </a:pPr>
            <a:r>
              <a:rPr lang="es-ES" dirty="0" smtClean="0"/>
              <a:t>Esto se relaciona también con el pensamiento de Nietzsche sobre la moral.</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263936866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Los Maestros de la Sospecha</a:t>
            </a:r>
            <a:endParaRPr lang="es-ES" dirty="0"/>
          </a:p>
        </p:txBody>
      </p:sp>
      <p:sp>
        <p:nvSpPr>
          <p:cNvPr id="3" name="Marcador de contenido 2"/>
          <p:cNvSpPr>
            <a:spLocks noGrp="1"/>
          </p:cNvSpPr>
          <p:nvPr>
            <p:ph idx="1"/>
          </p:nvPr>
        </p:nvSpPr>
        <p:spPr/>
        <p:txBody>
          <a:bodyPr>
            <a:normAutofit/>
          </a:bodyPr>
          <a:lstStyle/>
          <a:p>
            <a:pPr marL="0" indent="0">
              <a:buNone/>
            </a:pPr>
            <a:r>
              <a:rPr lang="es-ES" dirty="0" smtClean="0"/>
              <a:t>¿Qu</a:t>
            </a:r>
            <a:r>
              <a:rPr lang="es-ES" dirty="0" smtClean="0"/>
              <a:t>é sospecharon que conlleva a cambiar de paradigma?</a:t>
            </a:r>
            <a:endParaRPr lang="es-ES" dirty="0" smtClean="0"/>
          </a:p>
          <a:p>
            <a:pPr marL="0" indent="0">
              <a:buNone/>
            </a:pPr>
            <a:endParaRPr lang="es-ES" dirty="0" smtClean="0"/>
          </a:p>
          <a:p>
            <a:pPr marL="0" indent="0">
              <a:buNone/>
            </a:pPr>
            <a:r>
              <a:rPr lang="es-ES" dirty="0" smtClean="0"/>
              <a:t>Marx: Sospecha del sistema econ</a:t>
            </a:r>
            <a:r>
              <a:rPr lang="es-ES" dirty="0" smtClean="0"/>
              <a:t>ó</a:t>
            </a:r>
            <a:r>
              <a:rPr lang="es-ES" dirty="0"/>
              <a:t>m</a:t>
            </a:r>
            <a:r>
              <a:rPr lang="es-ES" dirty="0" smtClean="0"/>
              <a:t>ico, del pol</a:t>
            </a:r>
            <a:r>
              <a:rPr lang="es-ES" dirty="0" smtClean="0"/>
              <a:t>ítico, de las relaciones de poder.</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169339040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Claridad.thmx</Template>
  <TotalTime>1548</TotalTime>
  <Words>3361</Words>
  <Application>Microsoft Macintosh PowerPoint</Application>
  <PresentationFormat>Presentación en pantalla (4:3)</PresentationFormat>
  <Paragraphs>479</Paragraphs>
  <Slides>46</Slides>
  <Notes>0</Notes>
  <HiddenSlides>0</HiddenSlides>
  <MMClips>0</MMClips>
  <ScaleCrop>false</ScaleCrop>
  <HeadingPairs>
    <vt:vector size="4" baseType="variant">
      <vt:variant>
        <vt:lpstr>Tema</vt:lpstr>
      </vt:variant>
      <vt:variant>
        <vt:i4>1</vt:i4>
      </vt:variant>
      <vt:variant>
        <vt:lpstr>Títulos de diapositiva</vt:lpstr>
      </vt:variant>
      <vt:variant>
        <vt:i4>46</vt:i4>
      </vt:variant>
    </vt:vector>
  </HeadingPairs>
  <TitlesOfParts>
    <vt:vector size="47" baseType="lpstr">
      <vt:lpstr>Claridad</vt:lpstr>
      <vt:lpstr>michel foucault</vt:lpstr>
      <vt:lpstr>Presentación de PowerPoint</vt:lpstr>
      <vt:lpstr>Foucault</vt:lpstr>
      <vt:lpstr>El fracaso de la Modernidad</vt:lpstr>
      <vt:lpstr>Los Maestros de la Sospecha</vt:lpstr>
      <vt:lpstr>Los Maestros de la Sospecha</vt:lpstr>
      <vt:lpstr>Los Maestros de la Sospecha</vt:lpstr>
      <vt:lpstr>Los Maestros de la Sospecha</vt:lpstr>
      <vt:lpstr>Los Maestros de la Sospecha</vt:lpstr>
      <vt:lpstr>Los Maestros de la Sospecha</vt:lpstr>
      <vt:lpstr>¿Quiénes inspiran a Foucault?</vt:lpstr>
      <vt:lpstr>¿A qué inspiran a Foucault?</vt:lpstr>
      <vt:lpstr>Foucault – El Poder</vt:lpstr>
      <vt:lpstr>Foucault – El Poder</vt:lpstr>
      <vt:lpstr>Foucault – El Poder</vt:lpstr>
      <vt:lpstr>Foucault – El Poder</vt:lpstr>
      <vt:lpstr>Foucault – El Poder</vt:lpstr>
      <vt:lpstr>Foucault – El Poder</vt:lpstr>
      <vt:lpstr>Foucault – El Poder</vt:lpstr>
      <vt:lpstr>Foucault – El Poder</vt:lpstr>
      <vt:lpstr>Foucault – El Poder</vt:lpstr>
      <vt:lpstr>Foucault – El Conocimiento</vt:lpstr>
      <vt:lpstr>Foucault – El Conocimiento</vt:lpstr>
      <vt:lpstr>Foucault – El Discurso</vt:lpstr>
      <vt:lpstr>Foucault – Biopoder y Biopoítica</vt:lpstr>
      <vt:lpstr>Foucault – Biopoder y Biopoítica</vt:lpstr>
      <vt:lpstr>Foucault – Biopoder y Biopoítica</vt:lpstr>
      <vt:lpstr>Foucault – Las palabras y las cosas</vt:lpstr>
      <vt:lpstr>Foucault – Las palabras y las cosas</vt:lpstr>
      <vt:lpstr>Foucault – Las palabras y las cosas</vt:lpstr>
      <vt:lpstr>Foucault – Historia de la locura</vt:lpstr>
      <vt:lpstr>Foucault – Historia de la locura</vt:lpstr>
      <vt:lpstr>Foucault – Vigilar y castigar</vt:lpstr>
      <vt:lpstr>Foucault – Vigilar y castigar</vt:lpstr>
      <vt:lpstr>Foucault – Vigilar y castigar</vt:lpstr>
      <vt:lpstr>Foucault – La historia de la sexualidad</vt:lpstr>
      <vt:lpstr>Foucault – La historia de la sexualidad</vt:lpstr>
      <vt:lpstr>Foucault – La historia de la sexualidad</vt:lpstr>
      <vt:lpstr>Foucault – La historia de la sexualidad</vt:lpstr>
      <vt:lpstr>Foucault – La historia de la sexualidad</vt:lpstr>
      <vt:lpstr>Foucault – La historia de la sexualidad</vt:lpstr>
      <vt:lpstr>Foucault – La historia de la sexualidad</vt:lpstr>
      <vt:lpstr>Foucault – La historia de la sexualidad</vt:lpstr>
      <vt:lpstr>El método en Foucault</vt:lpstr>
      <vt:lpstr>Concluyendo con muchas preguntas</vt:lpstr>
      <vt:lpstr>michel foucault</vt:lpstr>
    </vt:vector>
  </TitlesOfParts>
  <Company>Grupo Avance Educativo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michel foucault</dc:title>
  <dc:creator>Dra. Juana E. Suárez Conejero</dc:creator>
  <cp:lastModifiedBy>Dra. Juana E. Suárez Conejero</cp:lastModifiedBy>
  <cp:revision>109</cp:revision>
  <dcterms:created xsi:type="dcterms:W3CDTF">2020-05-06T23:58:33Z</dcterms:created>
  <dcterms:modified xsi:type="dcterms:W3CDTF">2020-05-08T01:47:27Z</dcterms:modified>
</cp:coreProperties>
</file>