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76" r:id="rId3"/>
    <p:sldId id="318" r:id="rId4"/>
    <p:sldId id="277" r:id="rId5"/>
    <p:sldId id="278" r:id="rId6"/>
    <p:sldId id="279" r:id="rId7"/>
    <p:sldId id="280" r:id="rId8"/>
    <p:sldId id="281" r:id="rId9"/>
    <p:sldId id="282" r:id="rId10"/>
    <p:sldId id="283" r:id="rId11"/>
    <p:sldId id="284" r:id="rId12"/>
    <p:sldId id="285" r:id="rId13"/>
    <p:sldId id="286" r:id="rId14"/>
    <p:sldId id="287" r:id="rId15"/>
    <p:sldId id="288" r:id="rId16"/>
    <p:sldId id="289" r:id="rId17"/>
    <p:sldId id="290" r:id="rId18"/>
    <p:sldId id="291" r:id="rId19"/>
    <p:sldId id="292" r:id="rId20"/>
    <p:sldId id="309" r:id="rId21"/>
    <p:sldId id="310" r:id="rId22"/>
    <p:sldId id="312" r:id="rId23"/>
    <p:sldId id="313" r:id="rId24"/>
    <p:sldId id="314" r:id="rId25"/>
    <p:sldId id="315" r:id="rId26"/>
    <p:sldId id="316" r:id="rId27"/>
    <p:sldId id="317" r:id="rId28"/>
    <p:sldId id="293" r:id="rId29"/>
    <p:sldId id="275" r:id="rId30"/>
    <p:sldId id="260" r:id="rId31"/>
    <p:sldId id="261" r:id="rId32"/>
    <p:sldId id="262" r:id="rId33"/>
    <p:sldId id="263" r:id="rId34"/>
    <p:sldId id="264" r:id="rId35"/>
    <p:sldId id="274" r:id="rId36"/>
    <p:sldId id="265" r:id="rId37"/>
    <p:sldId id="266" r:id="rId38"/>
    <p:sldId id="268" r:id="rId39"/>
    <p:sldId id="269" r:id="rId40"/>
    <p:sldId id="270" r:id="rId41"/>
    <p:sldId id="271" r:id="rId42"/>
    <p:sldId id="272" r:id="rId43"/>
    <p:sldId id="273" r:id="rId44"/>
    <p:sldId id="321" r:id="rId45"/>
    <p:sldId id="320" r:id="rId46"/>
    <p:sldId id="319" r:id="rId47"/>
    <p:sldId id="256" r:id="rId48"/>
    <p:sldId id="308" r:id="rId4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54" autoAdjust="0"/>
    <p:restoredTop sz="94660"/>
  </p:normalViewPr>
  <p:slideViewPr>
    <p:cSldViewPr>
      <p:cViewPr>
        <p:scale>
          <a:sx n="95" d="100"/>
          <a:sy n="95" d="100"/>
        </p:scale>
        <p:origin x="-1504" y="-2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interSettings" Target="printerSettings/printerSettings1.bin"/><Relationship Id="rId51" Type="http://schemas.openxmlformats.org/officeDocument/2006/relationships/presProps" Target="presProps.xml"/><Relationship Id="rId52" Type="http://schemas.openxmlformats.org/officeDocument/2006/relationships/viewProps" Target="viewProps.xml"/><Relationship Id="rId53" Type="http://schemas.openxmlformats.org/officeDocument/2006/relationships/theme" Target="theme/theme1.xml"/><Relationship Id="rId54"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t>01/04/20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t>‹Nr.›</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t>01/04/20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t>‹Nr.›</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t>01/04/20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t>‹Nr.›</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t>01/04/20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t>‹Nr.›</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8CE815C-8563-410A-BDE8-822281A73DE6}" type="datetimeFigureOut">
              <a:rPr lang="es-MX" smtClean="0"/>
              <a:t>01/04/20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t>‹Nr.›</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88CE815C-8563-410A-BDE8-822281A73DE6}" type="datetimeFigureOut">
              <a:rPr lang="es-MX" smtClean="0"/>
              <a:t>01/04/20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D38A38A-61FE-48AF-B5F3-638E12C7A197}" type="slidenum">
              <a:rPr lang="es-MX" smtClean="0"/>
              <a:t>‹Nr.›</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88CE815C-8563-410A-BDE8-822281A73DE6}" type="datetimeFigureOut">
              <a:rPr lang="es-MX" smtClean="0"/>
              <a:t>01/04/20</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6D38A38A-61FE-48AF-B5F3-638E12C7A197}" type="slidenum">
              <a:rPr lang="es-MX" smtClean="0"/>
              <a:t>‹Nr.›</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88CE815C-8563-410A-BDE8-822281A73DE6}" type="datetimeFigureOut">
              <a:rPr lang="es-MX" smtClean="0"/>
              <a:t>01/04/20</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6D38A38A-61FE-48AF-B5F3-638E12C7A197}" type="slidenum">
              <a:rPr lang="es-MX" smtClean="0"/>
              <a:t>‹Nr.›</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8CE815C-8563-410A-BDE8-822281A73DE6}" type="datetimeFigureOut">
              <a:rPr lang="es-MX" smtClean="0"/>
              <a:t>01/04/20</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6D38A38A-61FE-48AF-B5F3-638E12C7A197}" type="slidenum">
              <a:rPr lang="es-MX" smtClean="0"/>
              <a:t>‹Nr.›</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8CE815C-8563-410A-BDE8-822281A73DE6}" type="datetimeFigureOut">
              <a:rPr lang="es-MX" smtClean="0"/>
              <a:t>01/04/20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D38A38A-61FE-48AF-B5F3-638E12C7A197}" type="slidenum">
              <a:rPr lang="es-MX" smtClean="0"/>
              <a:t>‹Nr.›</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8CE815C-8563-410A-BDE8-822281A73DE6}" type="datetimeFigureOut">
              <a:rPr lang="es-MX" smtClean="0"/>
              <a:t>01/04/20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D38A38A-61FE-48AF-B5F3-638E12C7A197}" type="slidenum">
              <a:rPr lang="es-MX" smtClean="0"/>
              <a:t>‹Nr.›</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CE815C-8563-410A-BDE8-822281A73DE6}" type="datetimeFigureOut">
              <a:rPr lang="es-MX" smtClean="0"/>
              <a:t>01/04/20</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38A38A-61FE-48AF-B5F3-638E12C7A197}" type="slidenum">
              <a:rPr lang="es-MX" smtClean="0"/>
              <a:t>‹Nr.›</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3.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4.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4644008" y="4797152"/>
            <a:ext cx="4108817" cy="430887"/>
          </a:xfrm>
          <a:prstGeom prst="rect">
            <a:avLst/>
          </a:prstGeom>
          <a:noFill/>
          <a:ln>
            <a:solidFill>
              <a:srgbClr val="00B050"/>
            </a:solidFill>
          </a:ln>
        </p:spPr>
        <p:txBody>
          <a:bodyPr wrap="none" rtlCol="0">
            <a:spAutoFit/>
          </a:bodyPr>
          <a:lstStyle/>
          <a:p>
            <a:r>
              <a:rPr lang="es-MX" sz="2200" dirty="0" smtClean="0">
                <a:latin typeface="Arial" pitchFamily="34" charset="0"/>
                <a:cs typeface="Arial" pitchFamily="34" charset="0"/>
              </a:rPr>
              <a:t>Dra. Juana E. Suárez Conejero</a:t>
            </a:r>
            <a:endParaRPr lang="es-MX" sz="3200" dirty="0">
              <a:latin typeface="Arial" pitchFamily="34" charset="0"/>
              <a:cs typeface="Arial" pitchFamily="34" charset="0"/>
            </a:endParaRPr>
          </a:p>
        </p:txBody>
      </p:sp>
      <p:pic>
        <p:nvPicPr>
          <p:cNvPr id="10" name="Picture 2"/>
          <p:cNvPicPr>
            <a:picLocks noChangeAspect="1" noChangeArrowheads="1"/>
          </p:cNvPicPr>
          <p:nvPr/>
        </p:nvPicPr>
        <p:blipFill>
          <a:blip r:embed="rId2" cstate="print"/>
          <a:srcRect/>
          <a:stretch>
            <a:fillRect/>
          </a:stretch>
        </p:blipFill>
        <p:spPr bwMode="auto">
          <a:xfrm>
            <a:off x="1" y="0"/>
            <a:ext cx="9144000" cy="4077072"/>
          </a:xfrm>
          <a:prstGeom prst="rect">
            <a:avLst/>
          </a:prstGeom>
          <a:noFill/>
          <a:ln w="9525">
            <a:noFill/>
            <a:miter lim="800000"/>
            <a:headEnd/>
            <a:tailEnd/>
          </a:ln>
        </p:spPr>
      </p:pic>
      <p:sp>
        <p:nvSpPr>
          <p:cNvPr id="11" name="10 Rectángulo"/>
          <p:cNvSpPr/>
          <p:nvPr/>
        </p:nvSpPr>
        <p:spPr>
          <a:xfrm>
            <a:off x="1763688" y="1700808"/>
            <a:ext cx="6408712" cy="707886"/>
          </a:xfrm>
          <a:prstGeom prst="rect">
            <a:avLst/>
          </a:prstGeom>
        </p:spPr>
        <p:txBody>
          <a:bodyPr wrap="square">
            <a:spAutoFit/>
          </a:bodyPr>
          <a:lstStyle/>
          <a:p>
            <a:pPr algn="r"/>
            <a:r>
              <a:rPr lang="es-MX" sz="4000" dirty="0" smtClean="0">
                <a:solidFill>
                  <a:schemeClr val="bg1"/>
                </a:solidFill>
                <a:latin typeface="Sansation" pitchFamily="2" charset="0"/>
                <a:cs typeface="Arial" pitchFamily="34" charset="0"/>
              </a:rPr>
              <a:t>El modelo de an</a:t>
            </a:r>
            <a:r>
              <a:rPr lang="es-MX" sz="4000" dirty="0" smtClean="0">
                <a:solidFill>
                  <a:schemeClr val="bg1"/>
                </a:solidFill>
                <a:latin typeface="Sansation" pitchFamily="2" charset="0"/>
                <a:cs typeface="Arial" pitchFamily="34" charset="0"/>
              </a:rPr>
              <a:t>álisis</a:t>
            </a:r>
            <a:endParaRPr lang="es-MX" sz="4000" dirty="0">
              <a:solidFill>
                <a:schemeClr val="bg1"/>
              </a:solidFill>
              <a:latin typeface="Sansation" pitchFamily="2" charset="0"/>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 name="image1.png"/>
          <p:cNvPicPr/>
          <p:nvPr/>
        </p:nvPicPr>
        <p:blipFill>
          <a:blip r:embed="rId2">
            <a:extLst/>
          </a:blip>
          <a:stretch>
            <a:fillRect/>
          </a:stretch>
        </p:blipFill>
        <p:spPr>
          <a:xfrm>
            <a:off x="1" y="0"/>
            <a:ext cx="9144001" cy="1047750"/>
          </a:xfrm>
          <a:prstGeom prst="rect">
            <a:avLst/>
          </a:prstGeom>
          <a:ln w="12700">
            <a:miter lim="400000"/>
          </a:ln>
        </p:spPr>
      </p:pic>
      <p:sp>
        <p:nvSpPr>
          <p:cNvPr id="66" name="Shape 66"/>
          <p:cNvSpPr/>
          <p:nvPr/>
        </p:nvSpPr>
        <p:spPr>
          <a:xfrm>
            <a:off x="217735" y="1845196"/>
            <a:ext cx="8136906" cy="4985981"/>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defTabSz="457200"/>
            <a:r>
              <a:rPr dirty="0" smtClean="0">
                <a:latin typeface="Arial"/>
                <a:ea typeface="Arial"/>
                <a:cs typeface="Arial"/>
                <a:sym typeface="Arial"/>
              </a:rPr>
              <a:t>Marx</a:t>
            </a:r>
            <a:r>
              <a:rPr lang="es-ES_tradnl" dirty="0">
                <a:latin typeface="Arial"/>
                <a:ea typeface="Arial"/>
                <a:cs typeface="Arial"/>
                <a:sym typeface="Arial"/>
              </a:rPr>
              <a:t> </a:t>
            </a:r>
            <a:r>
              <a:rPr dirty="0" smtClean="0">
                <a:latin typeface="Arial"/>
                <a:ea typeface="Arial"/>
                <a:cs typeface="Arial"/>
                <a:sym typeface="Arial"/>
              </a:rPr>
              <a:t>realiza </a:t>
            </a:r>
            <a:r>
              <a:rPr dirty="0">
                <a:latin typeface="Arial"/>
                <a:ea typeface="Arial"/>
                <a:cs typeface="Arial"/>
                <a:sym typeface="Arial"/>
              </a:rPr>
              <a:t>los aportes más importantes para la comprensión de las sociedades en términos clasistas desde esta vertiente, privilegia la oposición proletariado/burguesía en la perspectiva del sobrepasamiento del capitalismo, como bien expresa en la Carta a J. Weydemeyer: «Ahora, en lo que me concierne personalmente, no soy yo quien tiene el mérito de haber descubierto la existencia de las clases sociales en la sociedad moderna, ni tampoco de la lucha que ellas libran. Historiadores burgueses habían expuesto mucho antes que yo la evolución histórica de esta lucha de clases y economistas burgueses habían descrito la anatomía económica. Lo que yo aporté de nuevo es: 1) demostrar que la EXISTENCIA DE LAS CLASES solo esta unida a FASES HISTÓRICAS DETERMINADAS DEL DESARROLLO DE LA PRODUCCIÓN; 2) que la lucha de clases conlleva necesariamente a LA DICTADURA DEL PROLETARIADO; 3) que dicha dictadura solo representa una transición hacia LA ABOLICIÓN DE TODAS LAS CLASES y hacia una SOCIEDAD SIN CLASES».</a:t>
            </a:r>
          </a:p>
          <a:p>
            <a:pPr lvl="0" defTabSz="457200"/>
            <a:endParaRPr dirty="0">
              <a:latin typeface="Arial"/>
              <a:ea typeface="Arial"/>
              <a:cs typeface="Arial"/>
              <a:sym typeface="Arial"/>
            </a:endParaRPr>
          </a:p>
          <a:p>
            <a:pPr lvl="0" defTabSz="457200"/>
            <a:r>
              <a:rPr dirty="0">
                <a:latin typeface="Arial"/>
                <a:ea typeface="Arial"/>
                <a:cs typeface="Arial"/>
                <a:sym typeface="Arial"/>
              </a:rPr>
              <a:t>Otros autores continuaron este camino vinculando sus teorías a posiciones explícitamente políticas. </a:t>
            </a:r>
          </a:p>
        </p:txBody>
      </p:sp>
      <p:sp>
        <p:nvSpPr>
          <p:cNvPr id="67" name="Shape 67"/>
          <p:cNvSpPr/>
          <p:nvPr/>
        </p:nvSpPr>
        <p:spPr>
          <a:xfrm>
            <a:off x="230992" y="1271595"/>
            <a:ext cx="5382508" cy="369332"/>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dirty="0" smtClean="0"/>
              <a:t>Teorías </a:t>
            </a:r>
            <a:r>
              <a:rPr sz="2400" dirty="0"/>
              <a:t>del conflicto</a:t>
            </a:r>
          </a:p>
        </p:txBody>
      </p:sp>
    </p:spTree>
    <p:extLst>
      <p:ext uri="{BB962C8B-B14F-4D97-AF65-F5344CB8AC3E}">
        <p14:creationId xmlns:p14="http://schemas.microsoft.com/office/powerpoint/2010/main" val="26680781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 name="image1.png"/>
          <p:cNvPicPr/>
          <p:nvPr/>
        </p:nvPicPr>
        <p:blipFill>
          <a:blip r:embed="rId2">
            <a:extLst/>
          </a:blip>
          <a:stretch>
            <a:fillRect/>
          </a:stretch>
        </p:blipFill>
        <p:spPr>
          <a:xfrm>
            <a:off x="1" y="0"/>
            <a:ext cx="9144001" cy="1047750"/>
          </a:xfrm>
          <a:prstGeom prst="rect">
            <a:avLst/>
          </a:prstGeom>
          <a:ln w="12700">
            <a:miter lim="400000"/>
          </a:ln>
        </p:spPr>
      </p:pic>
      <p:sp>
        <p:nvSpPr>
          <p:cNvPr id="70" name="Shape 70"/>
          <p:cNvSpPr/>
          <p:nvPr/>
        </p:nvSpPr>
        <p:spPr>
          <a:xfrm>
            <a:off x="217735" y="2061096"/>
            <a:ext cx="8136906" cy="22270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defTabSz="457200"/>
            <a:r>
              <a:rPr>
                <a:latin typeface="Arial"/>
                <a:ea typeface="Arial"/>
                <a:cs typeface="Arial"/>
                <a:sym typeface="Arial"/>
              </a:rPr>
              <a:t>Frente a las </a:t>
            </a:r>
            <a:r>
              <a:rPr b="1">
                <a:latin typeface="Arial"/>
                <a:ea typeface="Arial"/>
                <a:cs typeface="Arial"/>
                <a:sym typeface="Arial"/>
              </a:rPr>
              <a:t>teorías del conflicto</a:t>
            </a:r>
            <a:r>
              <a:rPr>
                <a:latin typeface="Arial"/>
                <a:ea typeface="Arial"/>
                <a:cs typeface="Arial"/>
                <a:sym typeface="Arial"/>
              </a:rPr>
              <a:t>, aquellas </a:t>
            </a:r>
            <a:r>
              <a:rPr b="1">
                <a:latin typeface="Arial"/>
                <a:ea typeface="Arial"/>
                <a:cs typeface="Arial"/>
                <a:sym typeface="Arial"/>
              </a:rPr>
              <a:t>teorías clasificadas como de la integración</a:t>
            </a:r>
            <a:r>
              <a:rPr>
                <a:latin typeface="Arial"/>
                <a:ea typeface="Arial"/>
                <a:cs typeface="Arial"/>
                <a:sym typeface="Arial"/>
              </a:rPr>
              <a:t>, basadas generalmente en estudios descriptivos, intentan dar cuenta de la existencia de grupos sociales haciendo mayor abstracción del juego político (lo que no quiere decir que no conlleven en si mismas preocupaciones morales o políticas). </a:t>
            </a:r>
          </a:p>
          <a:p>
            <a:pPr lvl="0" defTabSz="457200"/>
            <a:endParaRPr>
              <a:latin typeface="Arial"/>
              <a:ea typeface="Arial"/>
              <a:cs typeface="Arial"/>
              <a:sym typeface="Arial"/>
            </a:endParaRPr>
          </a:p>
          <a:p>
            <a:pPr lvl="0" defTabSz="457200"/>
            <a:r>
              <a:rPr>
                <a:latin typeface="Arial"/>
                <a:ea typeface="Arial"/>
                <a:cs typeface="Arial"/>
                <a:sym typeface="Arial"/>
              </a:rPr>
              <a:t>Los </a:t>
            </a:r>
            <a:r>
              <a:rPr b="1">
                <a:latin typeface="Arial"/>
                <a:ea typeface="Arial"/>
                <a:cs typeface="Arial"/>
                <a:sym typeface="Arial"/>
              </a:rPr>
              <a:t>estudios etnográficos y sociográficos</a:t>
            </a:r>
            <a:r>
              <a:rPr>
                <a:latin typeface="Arial"/>
                <a:ea typeface="Arial"/>
                <a:cs typeface="Arial"/>
                <a:sym typeface="Arial"/>
              </a:rPr>
              <a:t> y la </a:t>
            </a:r>
            <a:r>
              <a:rPr b="1">
                <a:latin typeface="Arial"/>
                <a:ea typeface="Arial"/>
                <a:cs typeface="Arial"/>
                <a:sym typeface="Arial"/>
              </a:rPr>
              <a:t>vertiente clasificadora</a:t>
            </a:r>
            <a:r>
              <a:rPr>
                <a:latin typeface="Arial"/>
                <a:ea typeface="Arial"/>
                <a:cs typeface="Arial"/>
                <a:sym typeface="Arial"/>
              </a:rPr>
              <a:t> son dos de las tendencias dominantes.</a:t>
            </a:r>
          </a:p>
        </p:txBody>
      </p:sp>
      <p:sp>
        <p:nvSpPr>
          <p:cNvPr id="71" name="Shape 71"/>
          <p:cNvSpPr/>
          <p:nvPr/>
        </p:nvSpPr>
        <p:spPr>
          <a:xfrm>
            <a:off x="269092" y="1378991"/>
            <a:ext cx="6638220" cy="369332"/>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dirty="0" smtClean="0"/>
              <a:t>Teorías </a:t>
            </a:r>
            <a:r>
              <a:rPr sz="2400" dirty="0"/>
              <a:t>de la integración</a:t>
            </a:r>
          </a:p>
        </p:txBody>
      </p:sp>
    </p:spTree>
    <p:extLst>
      <p:ext uri="{BB962C8B-B14F-4D97-AF65-F5344CB8AC3E}">
        <p14:creationId xmlns:p14="http://schemas.microsoft.com/office/powerpoint/2010/main" val="7850805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 name="image1.png"/>
          <p:cNvPicPr/>
          <p:nvPr/>
        </p:nvPicPr>
        <p:blipFill>
          <a:blip r:embed="rId2">
            <a:extLst/>
          </a:blip>
          <a:stretch>
            <a:fillRect/>
          </a:stretch>
        </p:blipFill>
        <p:spPr>
          <a:xfrm>
            <a:off x="1" y="0"/>
            <a:ext cx="9144001" cy="1047750"/>
          </a:xfrm>
          <a:prstGeom prst="rect">
            <a:avLst/>
          </a:prstGeom>
          <a:ln w="12700">
            <a:miter lim="400000"/>
          </a:ln>
        </p:spPr>
      </p:pic>
      <p:sp>
        <p:nvSpPr>
          <p:cNvPr id="74" name="Shape 74"/>
          <p:cNvSpPr/>
          <p:nvPr/>
        </p:nvSpPr>
        <p:spPr>
          <a:xfrm>
            <a:off x="217735" y="2061096"/>
            <a:ext cx="8136906" cy="35605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defTabSz="457200"/>
            <a:r>
              <a:rPr>
                <a:latin typeface="Arial"/>
                <a:ea typeface="Arial"/>
                <a:cs typeface="Arial"/>
                <a:sym typeface="Arial"/>
              </a:rPr>
              <a:t>Históricamente, los </a:t>
            </a:r>
            <a:r>
              <a:rPr b="1">
                <a:latin typeface="Arial"/>
                <a:ea typeface="Arial"/>
                <a:cs typeface="Arial"/>
                <a:sym typeface="Arial"/>
              </a:rPr>
              <a:t>estudios etnográficos y sociográficos</a:t>
            </a:r>
            <a:r>
              <a:rPr>
                <a:latin typeface="Arial"/>
                <a:ea typeface="Arial"/>
                <a:cs typeface="Arial"/>
                <a:sym typeface="Arial"/>
              </a:rPr>
              <a:t> tienen por origen el desarrollo de la encuesta social en Francia y otros países europeos a partir de la mitad del siglo XIX. </a:t>
            </a:r>
          </a:p>
          <a:p>
            <a:pPr lvl="0" defTabSz="457200"/>
            <a:endParaRPr>
              <a:latin typeface="Arial"/>
              <a:ea typeface="Arial"/>
              <a:cs typeface="Arial"/>
              <a:sym typeface="Arial"/>
            </a:endParaRPr>
          </a:p>
          <a:p>
            <a:pPr lvl="0" defTabSz="457200"/>
            <a:r>
              <a:rPr>
                <a:latin typeface="Arial"/>
                <a:ea typeface="Arial"/>
                <a:cs typeface="Arial"/>
                <a:sym typeface="Arial"/>
              </a:rPr>
              <a:t>Frederic Le Play innova con sus monografías acerca de las familias obreras y sus condiciones de existencia. </a:t>
            </a:r>
          </a:p>
          <a:p>
            <a:pPr lvl="0" defTabSz="457200"/>
            <a:endParaRPr>
              <a:latin typeface="Arial"/>
              <a:ea typeface="Arial"/>
              <a:cs typeface="Arial"/>
              <a:sym typeface="Arial"/>
            </a:endParaRPr>
          </a:p>
          <a:p>
            <a:pPr lvl="0" defTabSz="457200"/>
            <a:r>
              <a:rPr>
                <a:latin typeface="Arial"/>
                <a:ea typeface="Arial"/>
                <a:cs typeface="Arial"/>
                <a:sym typeface="Arial"/>
              </a:rPr>
              <a:t>Maurice Halbwachs explota series estadísticas relativamente importantes para desarrollar una sociología de la clase obrera, relacionando las variables relación al trabajo y género de vida. </a:t>
            </a:r>
          </a:p>
          <a:p>
            <a:pPr lvl="0" defTabSz="457200"/>
            <a:endParaRPr>
              <a:latin typeface="Arial"/>
              <a:ea typeface="Arial"/>
              <a:cs typeface="Arial"/>
              <a:sym typeface="Arial"/>
            </a:endParaRPr>
          </a:p>
          <a:p>
            <a:pPr lvl="0" defTabSz="457200"/>
            <a:r>
              <a:rPr>
                <a:latin typeface="Arial"/>
                <a:ea typeface="Arial"/>
                <a:cs typeface="Arial"/>
                <a:sym typeface="Arial"/>
              </a:rPr>
              <a:t>Más tarde, R. Hoggart, propondrá un interesante estudio de etnografía cultural de la clase obrera británica. </a:t>
            </a:r>
          </a:p>
        </p:txBody>
      </p:sp>
      <p:sp>
        <p:nvSpPr>
          <p:cNvPr id="75" name="Shape 75"/>
          <p:cNvSpPr/>
          <p:nvPr/>
        </p:nvSpPr>
        <p:spPr>
          <a:xfrm>
            <a:off x="269092" y="1378991"/>
            <a:ext cx="6638220"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La acción social - Teorías de la integración</a:t>
            </a:r>
          </a:p>
        </p:txBody>
      </p:sp>
    </p:spTree>
    <p:extLst>
      <p:ext uri="{BB962C8B-B14F-4D97-AF65-F5344CB8AC3E}">
        <p14:creationId xmlns:p14="http://schemas.microsoft.com/office/powerpoint/2010/main" val="26003925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 name="image1.png"/>
          <p:cNvPicPr/>
          <p:nvPr/>
        </p:nvPicPr>
        <p:blipFill>
          <a:blip r:embed="rId2">
            <a:extLst/>
          </a:blip>
          <a:stretch>
            <a:fillRect/>
          </a:stretch>
        </p:blipFill>
        <p:spPr>
          <a:xfrm>
            <a:off x="1" y="0"/>
            <a:ext cx="9144001" cy="1047750"/>
          </a:xfrm>
          <a:prstGeom prst="rect">
            <a:avLst/>
          </a:prstGeom>
          <a:ln w="12700">
            <a:miter lim="400000"/>
          </a:ln>
        </p:spPr>
      </p:pic>
      <p:sp>
        <p:nvSpPr>
          <p:cNvPr id="78" name="Shape 78"/>
          <p:cNvSpPr/>
          <p:nvPr/>
        </p:nvSpPr>
        <p:spPr>
          <a:xfrm>
            <a:off x="217735" y="2061096"/>
            <a:ext cx="8136906" cy="30271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defTabSz="457200"/>
            <a:r>
              <a:rPr>
                <a:latin typeface="Arial"/>
                <a:ea typeface="Arial"/>
                <a:cs typeface="Arial"/>
                <a:sym typeface="Arial"/>
              </a:rPr>
              <a:t>Los </a:t>
            </a:r>
            <a:r>
              <a:rPr b="1">
                <a:latin typeface="Arial"/>
                <a:ea typeface="Arial"/>
                <a:cs typeface="Arial"/>
                <a:sym typeface="Arial"/>
              </a:rPr>
              <a:t>estudios clasificatorios</a:t>
            </a:r>
            <a:r>
              <a:rPr>
                <a:latin typeface="Arial"/>
                <a:ea typeface="Arial"/>
                <a:cs typeface="Arial"/>
                <a:sym typeface="Arial"/>
              </a:rPr>
              <a:t> son tributarios del desarrollo de la estadística económica y social, aunque también son influenciados por ciertas teorías de la estratificación social, particularmente la de Max Weber.</a:t>
            </a:r>
          </a:p>
          <a:p>
            <a:pPr lvl="0" defTabSz="457200"/>
            <a:endParaRPr>
              <a:latin typeface="Arial"/>
              <a:ea typeface="Arial"/>
              <a:cs typeface="Arial"/>
              <a:sym typeface="Arial"/>
            </a:endParaRPr>
          </a:p>
          <a:p>
            <a:pPr lvl="0" defTabSz="457200"/>
            <a:r>
              <a:rPr>
                <a:latin typeface="Arial"/>
                <a:ea typeface="Arial"/>
                <a:cs typeface="Arial"/>
                <a:sym typeface="Arial"/>
              </a:rPr>
              <a:t>En Estados Unidos en particular y en los países anglosajones, estos estudios se asocian a los análisis de la estratificación opuestos a la visión conflictual de las clases sociales. </a:t>
            </a:r>
          </a:p>
          <a:p>
            <a:pPr lvl="0" defTabSz="457200"/>
            <a:endParaRPr>
              <a:latin typeface="Arial"/>
              <a:ea typeface="Arial"/>
              <a:cs typeface="Arial"/>
              <a:sym typeface="Arial"/>
            </a:endParaRPr>
          </a:p>
          <a:p>
            <a:pPr lvl="0" defTabSz="457200"/>
            <a:r>
              <a:rPr>
                <a:latin typeface="Arial"/>
                <a:ea typeface="Arial"/>
                <a:cs typeface="Arial"/>
                <a:sym typeface="Arial"/>
              </a:rPr>
              <a:t>En Francia, esta corriente dará nacimiento, después de la 2da Guerra Mundial, a la elaboración de categorías socio - profesionales, sin por ello brindar una alternativa a los análisis en términos de clases.</a:t>
            </a:r>
          </a:p>
        </p:txBody>
      </p:sp>
      <p:sp>
        <p:nvSpPr>
          <p:cNvPr id="79" name="Shape 79"/>
          <p:cNvSpPr/>
          <p:nvPr/>
        </p:nvSpPr>
        <p:spPr>
          <a:xfrm>
            <a:off x="269092" y="1378991"/>
            <a:ext cx="6638220" cy="369332"/>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dirty="0" smtClean="0"/>
              <a:t>Teorías </a:t>
            </a:r>
            <a:r>
              <a:rPr sz="2400" dirty="0"/>
              <a:t>de la integración</a:t>
            </a:r>
          </a:p>
        </p:txBody>
      </p:sp>
    </p:spTree>
    <p:extLst>
      <p:ext uri="{BB962C8B-B14F-4D97-AF65-F5344CB8AC3E}">
        <p14:creationId xmlns:p14="http://schemas.microsoft.com/office/powerpoint/2010/main" val="32764829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 name="image1.png"/>
          <p:cNvPicPr/>
          <p:nvPr/>
        </p:nvPicPr>
        <p:blipFill>
          <a:blip r:embed="rId2">
            <a:extLst/>
          </a:blip>
          <a:stretch>
            <a:fillRect/>
          </a:stretch>
        </p:blipFill>
        <p:spPr>
          <a:xfrm>
            <a:off x="1" y="0"/>
            <a:ext cx="9144001" cy="1047750"/>
          </a:xfrm>
          <a:prstGeom prst="rect">
            <a:avLst/>
          </a:prstGeom>
          <a:ln w="12700">
            <a:miter lim="400000"/>
          </a:ln>
        </p:spPr>
      </p:pic>
      <p:sp>
        <p:nvSpPr>
          <p:cNvPr id="82" name="Shape 82"/>
          <p:cNvSpPr/>
          <p:nvPr/>
        </p:nvSpPr>
        <p:spPr>
          <a:xfrm>
            <a:off x="217735" y="2061096"/>
            <a:ext cx="8136906" cy="32938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defTabSz="457200"/>
            <a:r>
              <a:rPr spc="-22">
                <a:latin typeface="Arial"/>
                <a:ea typeface="Arial"/>
                <a:cs typeface="Arial"/>
                <a:sym typeface="Arial"/>
              </a:rPr>
              <a:t>La noción de clase también está ampliamente presente en la literatura sociológica contemporánea, aunque reviste significaciones diferentes según sus utilizadores. Intentaremos, brevemente,  brindar un panorama de las diferentes dimensiones de la realidad de las clases sociales, exploradas por diversos sociólogos.</a:t>
            </a:r>
          </a:p>
          <a:p>
            <a:pPr lvl="0" defTabSz="457200"/>
            <a:endParaRPr spc="-22">
              <a:latin typeface="Arial"/>
              <a:ea typeface="Arial"/>
              <a:cs typeface="Arial"/>
              <a:sym typeface="Arial"/>
            </a:endParaRPr>
          </a:p>
          <a:p>
            <a:pPr lvl="0" indent="450215" algn="just" defTabSz="457200"/>
            <a:r>
              <a:rPr spc="-22">
                <a:latin typeface="Arial"/>
                <a:ea typeface="Arial"/>
                <a:cs typeface="Arial"/>
                <a:sym typeface="Arial"/>
              </a:rPr>
              <a:t>Partiremos de la división propuesta por Francois Dubet en su estudio consagrado a las conductas marginales de los jóvenes, la cual separa tres perspectivas de los análisis de las clases sociales en la sociología contemporánea. </a:t>
            </a:r>
          </a:p>
          <a:p>
            <a:pPr lvl="0" indent="450215" algn="just" defTabSz="457200"/>
            <a:endParaRPr spc="-22">
              <a:latin typeface="Arial"/>
              <a:ea typeface="Arial"/>
              <a:cs typeface="Arial"/>
              <a:sym typeface="Arial"/>
            </a:endParaRPr>
          </a:p>
        </p:txBody>
      </p:sp>
      <p:sp>
        <p:nvSpPr>
          <p:cNvPr id="83" name="Shape 83"/>
          <p:cNvSpPr/>
          <p:nvPr/>
        </p:nvSpPr>
        <p:spPr>
          <a:xfrm>
            <a:off x="269092" y="1378991"/>
            <a:ext cx="6638220" cy="369332"/>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dirty="0" smtClean="0"/>
              <a:t>Teorías </a:t>
            </a:r>
            <a:r>
              <a:rPr sz="2400" dirty="0"/>
              <a:t>contemporáneas</a:t>
            </a:r>
          </a:p>
        </p:txBody>
      </p:sp>
    </p:spTree>
    <p:extLst>
      <p:ext uri="{BB962C8B-B14F-4D97-AF65-F5344CB8AC3E}">
        <p14:creationId xmlns:p14="http://schemas.microsoft.com/office/powerpoint/2010/main" val="5830556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5" name="image1.png"/>
          <p:cNvPicPr/>
          <p:nvPr/>
        </p:nvPicPr>
        <p:blipFill>
          <a:blip r:embed="rId2">
            <a:extLst/>
          </a:blip>
          <a:stretch>
            <a:fillRect/>
          </a:stretch>
        </p:blipFill>
        <p:spPr>
          <a:xfrm>
            <a:off x="1" y="0"/>
            <a:ext cx="9144001" cy="1047750"/>
          </a:xfrm>
          <a:prstGeom prst="rect">
            <a:avLst/>
          </a:prstGeom>
          <a:ln w="12700">
            <a:miter lim="400000"/>
          </a:ln>
        </p:spPr>
      </p:pic>
      <p:sp>
        <p:nvSpPr>
          <p:cNvPr id="86" name="Shape 86"/>
          <p:cNvSpPr/>
          <p:nvPr/>
        </p:nvSpPr>
        <p:spPr>
          <a:xfrm>
            <a:off x="217735" y="2061096"/>
            <a:ext cx="8136906" cy="32938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indent="450215" algn="just" defTabSz="457200"/>
            <a:r>
              <a:rPr spc="-22">
                <a:latin typeface="Arial"/>
                <a:ea typeface="Arial"/>
                <a:cs typeface="Arial"/>
                <a:sym typeface="Arial"/>
              </a:rPr>
              <a:t>Para este autor, primeramente la clase puede ser definida como </a:t>
            </a:r>
            <a:r>
              <a:rPr b="1" spc="-22">
                <a:latin typeface="Arial"/>
                <a:ea typeface="Arial"/>
                <a:cs typeface="Arial"/>
                <a:sym typeface="Arial"/>
              </a:rPr>
              <a:t>situación</a:t>
            </a:r>
            <a:r>
              <a:rPr spc="-22">
                <a:latin typeface="Arial"/>
                <a:ea typeface="Arial"/>
                <a:cs typeface="Arial"/>
                <a:sym typeface="Arial"/>
              </a:rPr>
              <a:t>, es decir, como el conjunto de individuos que tienen el mismo status. </a:t>
            </a:r>
          </a:p>
          <a:p>
            <a:pPr lvl="0" indent="450215" algn="just" defTabSz="457200"/>
            <a:endParaRPr spc="-22">
              <a:latin typeface="Arial"/>
              <a:ea typeface="Arial"/>
              <a:cs typeface="Arial"/>
              <a:sym typeface="Arial"/>
            </a:endParaRPr>
          </a:p>
          <a:p>
            <a:pPr lvl="0" defTabSz="457200"/>
            <a:r>
              <a:rPr spc="-22">
                <a:latin typeface="Arial"/>
                <a:ea typeface="Arial"/>
                <a:cs typeface="Arial"/>
                <a:sym typeface="Arial"/>
              </a:rPr>
              <a:t>Los funcionalistas desarrollarán, en este sentido, los análisis de comportamiento estudiando las estrategias de adaptación entre los recursos y los objetivos económicos y culturales: el actor social será un sujeto más o menos racional que busca adaptar sus medios a sus fines. </a:t>
            </a:r>
          </a:p>
          <a:p>
            <a:pPr lvl="0" defTabSz="457200"/>
            <a:endParaRPr spc="-22">
              <a:latin typeface="Arial"/>
              <a:ea typeface="Arial"/>
              <a:cs typeface="Arial"/>
              <a:sym typeface="Arial"/>
            </a:endParaRPr>
          </a:p>
          <a:p>
            <a:pPr lvl="0" defTabSz="457200"/>
            <a:r>
              <a:rPr spc="-22">
                <a:latin typeface="Arial"/>
                <a:ea typeface="Arial"/>
                <a:cs typeface="Arial"/>
                <a:sym typeface="Arial"/>
              </a:rPr>
              <a:t>Por otra parte, los sociólogos influenciados por Weber, van a privilegiar los mecanismos de reproducción social e insistirán en el carácter real pero limitado de la movilidad social.</a:t>
            </a:r>
          </a:p>
        </p:txBody>
      </p:sp>
      <p:sp>
        <p:nvSpPr>
          <p:cNvPr id="87" name="Shape 87"/>
          <p:cNvSpPr/>
          <p:nvPr/>
        </p:nvSpPr>
        <p:spPr>
          <a:xfrm>
            <a:off x="269092" y="1378991"/>
            <a:ext cx="6638220" cy="369332"/>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dirty="0" smtClean="0"/>
              <a:t>Teorías </a:t>
            </a:r>
            <a:r>
              <a:rPr sz="2400" dirty="0"/>
              <a:t>contemporáneas</a:t>
            </a:r>
          </a:p>
        </p:txBody>
      </p:sp>
    </p:spTree>
    <p:extLst>
      <p:ext uri="{BB962C8B-B14F-4D97-AF65-F5344CB8AC3E}">
        <p14:creationId xmlns:p14="http://schemas.microsoft.com/office/powerpoint/2010/main" val="19079090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9" name="image1.png"/>
          <p:cNvPicPr/>
          <p:nvPr/>
        </p:nvPicPr>
        <p:blipFill>
          <a:blip r:embed="rId2">
            <a:extLst/>
          </a:blip>
          <a:stretch>
            <a:fillRect/>
          </a:stretch>
        </p:blipFill>
        <p:spPr>
          <a:xfrm>
            <a:off x="1" y="0"/>
            <a:ext cx="9144001" cy="1047750"/>
          </a:xfrm>
          <a:prstGeom prst="rect">
            <a:avLst/>
          </a:prstGeom>
          <a:ln w="12700">
            <a:miter lim="400000"/>
          </a:ln>
        </p:spPr>
      </p:pic>
      <p:sp>
        <p:nvSpPr>
          <p:cNvPr id="90" name="Shape 90"/>
          <p:cNvSpPr/>
          <p:nvPr/>
        </p:nvSpPr>
        <p:spPr>
          <a:xfrm>
            <a:off x="217735" y="2061096"/>
            <a:ext cx="8136906" cy="40939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indent="450215" algn="just" defTabSz="457200"/>
            <a:r>
              <a:rPr spc="-22">
                <a:latin typeface="Arial"/>
                <a:ea typeface="Arial"/>
                <a:cs typeface="Arial"/>
                <a:sym typeface="Arial"/>
              </a:rPr>
              <a:t>Según Dubet, la clase también puede ser comprendida como una </a:t>
            </a:r>
            <a:r>
              <a:rPr b="1" spc="-22">
                <a:latin typeface="Arial"/>
                <a:ea typeface="Arial"/>
                <a:cs typeface="Arial"/>
                <a:sym typeface="Arial"/>
              </a:rPr>
              <a:t>comunidad</a:t>
            </a:r>
            <a:r>
              <a:rPr spc="-22">
                <a:latin typeface="Arial"/>
                <a:ea typeface="Arial"/>
                <a:cs typeface="Arial"/>
                <a:sym typeface="Arial"/>
              </a:rPr>
              <a:t> y como una cultura. </a:t>
            </a:r>
          </a:p>
          <a:p>
            <a:pPr lvl="0" indent="450215" algn="just" defTabSz="457200"/>
            <a:endParaRPr spc="-22">
              <a:latin typeface="Arial"/>
              <a:ea typeface="Arial"/>
              <a:cs typeface="Arial"/>
              <a:sym typeface="Arial"/>
            </a:endParaRPr>
          </a:p>
          <a:p>
            <a:pPr lvl="0" indent="450215" algn="just" defTabSz="457200"/>
            <a:r>
              <a:rPr spc="-22">
                <a:latin typeface="Arial"/>
                <a:ea typeface="Arial"/>
                <a:cs typeface="Arial"/>
                <a:sym typeface="Arial"/>
              </a:rPr>
              <a:t>Lo que primará en este caso será la intensidad del lazo social entre los grupos, la afirmación positiva de un estilo de vida y valores comunes y una cierta capacidad de regulación autónoma. </a:t>
            </a:r>
          </a:p>
          <a:p>
            <a:pPr lvl="0" indent="450215" algn="just" defTabSz="457200"/>
            <a:endParaRPr spc="-22">
              <a:latin typeface="Arial"/>
              <a:ea typeface="Arial"/>
              <a:cs typeface="Arial"/>
              <a:sym typeface="Arial"/>
            </a:endParaRPr>
          </a:p>
          <a:p>
            <a:pPr lvl="0" indent="450215" algn="just" defTabSz="457200"/>
            <a:r>
              <a:rPr spc="-22">
                <a:latin typeface="Arial"/>
                <a:ea typeface="Arial"/>
                <a:cs typeface="Arial"/>
                <a:sym typeface="Arial"/>
              </a:rPr>
              <a:t>Esta aproximación puede comprenderse como la aplicación del paradigma culturalista a las sociedades complejas. Las clases son consideradas como pequeñas sociedades dentro de la sociedad global y como tales generan subculturas diferentes. </a:t>
            </a:r>
          </a:p>
          <a:p>
            <a:pPr lvl="0" indent="450215" algn="just" defTabSz="457200"/>
            <a:endParaRPr spc="-22">
              <a:latin typeface="Arial"/>
              <a:ea typeface="Arial"/>
              <a:cs typeface="Arial"/>
              <a:sym typeface="Arial"/>
            </a:endParaRPr>
          </a:p>
          <a:p>
            <a:pPr lvl="0" indent="450215" algn="just" defTabSz="457200"/>
            <a:r>
              <a:rPr spc="-22">
                <a:latin typeface="Arial"/>
                <a:ea typeface="Arial"/>
                <a:cs typeface="Arial"/>
                <a:sym typeface="Arial"/>
              </a:rPr>
              <a:t>Ellas no se reducen a una jerarquía de competencias o de recursos simbólicos, sino se oponen unas a otras por relaciones de dominación.</a:t>
            </a:r>
          </a:p>
        </p:txBody>
      </p:sp>
      <p:sp>
        <p:nvSpPr>
          <p:cNvPr id="91" name="Shape 91"/>
          <p:cNvSpPr/>
          <p:nvPr/>
        </p:nvSpPr>
        <p:spPr>
          <a:xfrm>
            <a:off x="269092" y="1378991"/>
            <a:ext cx="6638220" cy="369332"/>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dirty="0" smtClean="0"/>
              <a:t>Teorías </a:t>
            </a:r>
            <a:r>
              <a:rPr sz="2400" dirty="0"/>
              <a:t>contemporáneas</a:t>
            </a:r>
          </a:p>
        </p:txBody>
      </p:sp>
    </p:spTree>
    <p:extLst>
      <p:ext uri="{BB962C8B-B14F-4D97-AF65-F5344CB8AC3E}">
        <p14:creationId xmlns:p14="http://schemas.microsoft.com/office/powerpoint/2010/main" val="14387378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 name="image1.png"/>
          <p:cNvPicPr/>
          <p:nvPr/>
        </p:nvPicPr>
        <p:blipFill>
          <a:blip r:embed="rId2">
            <a:extLst/>
          </a:blip>
          <a:stretch>
            <a:fillRect/>
          </a:stretch>
        </p:blipFill>
        <p:spPr>
          <a:xfrm>
            <a:off x="1" y="0"/>
            <a:ext cx="9144001" cy="1047750"/>
          </a:xfrm>
          <a:prstGeom prst="rect">
            <a:avLst/>
          </a:prstGeom>
          <a:ln w="12700">
            <a:miter lim="400000"/>
          </a:ln>
        </p:spPr>
      </p:pic>
      <p:sp>
        <p:nvSpPr>
          <p:cNvPr id="94" name="Shape 94"/>
          <p:cNvSpPr/>
          <p:nvPr/>
        </p:nvSpPr>
        <p:spPr>
          <a:xfrm>
            <a:off x="217735" y="2061096"/>
            <a:ext cx="8136906" cy="27604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indent="450215" algn="just" defTabSz="457200"/>
            <a:r>
              <a:rPr spc="-22">
                <a:latin typeface="Arial"/>
                <a:ea typeface="Arial"/>
                <a:cs typeface="Arial"/>
                <a:sym typeface="Arial"/>
              </a:rPr>
              <a:t>Finalmente, Dubet nos muestra que la clase puede ser comprendida </a:t>
            </a:r>
            <a:r>
              <a:rPr b="1" spc="-22">
                <a:latin typeface="Arial"/>
                <a:ea typeface="Arial"/>
                <a:cs typeface="Arial"/>
                <a:sym typeface="Arial"/>
              </a:rPr>
              <a:t>como actor colectivo.</a:t>
            </a:r>
            <a:r>
              <a:rPr spc="-22">
                <a:latin typeface="Arial"/>
                <a:ea typeface="Arial"/>
                <a:cs typeface="Arial"/>
                <a:sym typeface="Arial"/>
              </a:rPr>
              <a:t> </a:t>
            </a:r>
          </a:p>
          <a:p>
            <a:pPr lvl="0" indent="450215" algn="just" defTabSz="457200"/>
            <a:endParaRPr spc="-22">
              <a:latin typeface="Arial"/>
              <a:ea typeface="Arial"/>
              <a:cs typeface="Arial"/>
              <a:sym typeface="Arial"/>
            </a:endParaRPr>
          </a:p>
          <a:p>
            <a:pPr lvl="0" indent="450215" algn="just" defTabSz="457200"/>
            <a:r>
              <a:rPr spc="-22">
                <a:latin typeface="Arial"/>
                <a:ea typeface="Arial"/>
                <a:cs typeface="Arial"/>
                <a:sym typeface="Arial"/>
              </a:rPr>
              <a:t>El grupo social se moviliza tanto para defender sus intereses como para cambiar las grandes orientaciones de la sociedad. </a:t>
            </a:r>
          </a:p>
          <a:p>
            <a:pPr lvl="0" indent="450215" algn="just" defTabSz="457200"/>
            <a:endParaRPr spc="-22">
              <a:latin typeface="Arial"/>
              <a:ea typeface="Arial"/>
              <a:cs typeface="Arial"/>
              <a:sym typeface="Arial"/>
            </a:endParaRPr>
          </a:p>
          <a:p>
            <a:pPr lvl="0" indent="450215" algn="just" defTabSz="457200"/>
            <a:r>
              <a:rPr spc="-22">
                <a:latin typeface="Arial"/>
                <a:ea typeface="Arial"/>
                <a:cs typeface="Arial"/>
                <a:sym typeface="Arial"/>
              </a:rPr>
              <a:t>Los movimientos sociales pueden ser considerados como movimientos de la acción colectiva y reencontramos aquí la problemática de la clase en sí y la clase para sí de Carlos Marx .</a:t>
            </a:r>
          </a:p>
        </p:txBody>
      </p:sp>
      <p:sp>
        <p:nvSpPr>
          <p:cNvPr id="95" name="Shape 95"/>
          <p:cNvSpPr/>
          <p:nvPr/>
        </p:nvSpPr>
        <p:spPr>
          <a:xfrm>
            <a:off x="269092" y="1378991"/>
            <a:ext cx="6638220" cy="369332"/>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dirty="0" smtClean="0"/>
              <a:t>Teorías </a:t>
            </a:r>
            <a:r>
              <a:rPr sz="2400" dirty="0"/>
              <a:t>contemporáneas</a:t>
            </a:r>
          </a:p>
        </p:txBody>
      </p:sp>
    </p:spTree>
    <p:extLst>
      <p:ext uri="{BB962C8B-B14F-4D97-AF65-F5344CB8AC3E}">
        <p14:creationId xmlns:p14="http://schemas.microsoft.com/office/powerpoint/2010/main" val="13953976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7" name="image1.png"/>
          <p:cNvPicPr/>
          <p:nvPr/>
        </p:nvPicPr>
        <p:blipFill>
          <a:blip r:embed="rId2">
            <a:extLst/>
          </a:blip>
          <a:stretch>
            <a:fillRect/>
          </a:stretch>
        </p:blipFill>
        <p:spPr>
          <a:xfrm>
            <a:off x="1" y="0"/>
            <a:ext cx="9144001" cy="1047750"/>
          </a:xfrm>
          <a:prstGeom prst="rect">
            <a:avLst/>
          </a:prstGeom>
          <a:ln w="12700">
            <a:miter lim="400000"/>
          </a:ln>
        </p:spPr>
      </p:pic>
      <p:sp>
        <p:nvSpPr>
          <p:cNvPr id="98" name="Shape 98"/>
          <p:cNvSpPr/>
          <p:nvPr/>
        </p:nvSpPr>
        <p:spPr>
          <a:xfrm>
            <a:off x="251520" y="2852936"/>
            <a:ext cx="8136906" cy="2492990"/>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indent="450215" algn="just" defTabSz="457200"/>
            <a:r>
              <a:rPr spc="-22" dirty="0">
                <a:latin typeface="Arial"/>
                <a:ea typeface="Arial"/>
                <a:cs typeface="Arial"/>
                <a:sym typeface="Arial"/>
              </a:rPr>
              <a:t>Como se aprecia, la diversidad de representaciones acerca de la estructura social es patente. </a:t>
            </a:r>
            <a:endParaRPr lang="es-ES_tradnl" spc="-22" dirty="0" smtClean="0">
              <a:latin typeface="Arial"/>
              <a:ea typeface="Arial"/>
              <a:cs typeface="Arial"/>
              <a:sym typeface="Arial"/>
            </a:endParaRPr>
          </a:p>
          <a:p>
            <a:pPr lvl="0" indent="450215" algn="just" defTabSz="457200"/>
            <a:endParaRPr lang="es-ES_tradnl" spc="-22" dirty="0">
              <a:latin typeface="Arial"/>
              <a:ea typeface="Arial"/>
              <a:cs typeface="Arial"/>
              <a:sym typeface="Arial"/>
            </a:endParaRPr>
          </a:p>
          <a:p>
            <a:pPr lvl="0" indent="450215" algn="just" defTabSz="457200"/>
            <a:r>
              <a:rPr spc="-22" dirty="0" smtClean="0">
                <a:latin typeface="Arial"/>
                <a:ea typeface="Arial"/>
                <a:cs typeface="Arial"/>
                <a:sym typeface="Arial"/>
              </a:rPr>
              <a:t>Tocqueville</a:t>
            </a:r>
            <a:r>
              <a:rPr spc="-22" dirty="0">
                <a:latin typeface="Arial"/>
                <a:ea typeface="Arial"/>
                <a:cs typeface="Arial"/>
                <a:sym typeface="Arial"/>
              </a:rPr>
              <a:t>, Marx, Lenin, Weber, Veblen, Halbwachs, Gurvitch, Schumpeter, Gramsci, Warner, Aron, Touraine, Dubet y Bourdieu, entre otros, pueden ser situados como autores donde el concepto de acción social a partir de las clases sociales juega un rol importante en sus teorías sociológicas. </a:t>
            </a:r>
          </a:p>
          <a:p>
            <a:pPr lvl="0" indent="450215" algn="just" defTabSz="457200"/>
            <a:endParaRPr spc="-22" dirty="0">
              <a:latin typeface="Arial"/>
              <a:ea typeface="Arial"/>
              <a:cs typeface="Arial"/>
              <a:sym typeface="Arial"/>
            </a:endParaRPr>
          </a:p>
          <a:p>
            <a:pPr lvl="0" indent="450215" algn="just" defTabSz="457200"/>
            <a:endParaRPr spc="-22" dirty="0">
              <a:latin typeface="Arial"/>
              <a:ea typeface="Arial"/>
              <a:cs typeface="Arial"/>
              <a:sym typeface="Arial"/>
            </a:endParaRPr>
          </a:p>
        </p:txBody>
      </p:sp>
      <p:sp>
        <p:nvSpPr>
          <p:cNvPr id="5" name="Shape 54"/>
          <p:cNvSpPr/>
          <p:nvPr/>
        </p:nvSpPr>
        <p:spPr>
          <a:xfrm>
            <a:off x="396092" y="1556791"/>
            <a:ext cx="7200244" cy="738664"/>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smtClean="0"/>
              <a:t>Resultados de la exploraci</a:t>
            </a:r>
            <a:r>
              <a:rPr lang="es-ES_tradnl" sz="2400" dirty="0" smtClean="0"/>
              <a:t>ón </a:t>
            </a:r>
            <a:r>
              <a:rPr lang="es-ES_tradnl" sz="2400" dirty="0" smtClean="0"/>
              <a:t>desde </a:t>
            </a:r>
            <a:r>
              <a:rPr lang="es-ES_tradnl" sz="2400" dirty="0" smtClean="0"/>
              <a:t>el punto de vista teórico</a:t>
            </a:r>
            <a:endParaRPr sz="2400" dirty="0"/>
          </a:p>
        </p:txBody>
      </p:sp>
    </p:spTree>
    <p:extLst>
      <p:ext uri="{BB962C8B-B14F-4D97-AF65-F5344CB8AC3E}">
        <p14:creationId xmlns:p14="http://schemas.microsoft.com/office/powerpoint/2010/main" val="41281285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7" name="image1.png"/>
          <p:cNvPicPr/>
          <p:nvPr/>
        </p:nvPicPr>
        <p:blipFill>
          <a:blip r:embed="rId2">
            <a:extLst/>
          </a:blip>
          <a:stretch>
            <a:fillRect/>
          </a:stretch>
        </p:blipFill>
        <p:spPr>
          <a:xfrm>
            <a:off x="1" y="0"/>
            <a:ext cx="9144001" cy="1047750"/>
          </a:xfrm>
          <a:prstGeom prst="rect">
            <a:avLst/>
          </a:prstGeom>
          <a:ln w="12700">
            <a:miter lim="400000"/>
          </a:ln>
        </p:spPr>
      </p:pic>
      <p:sp>
        <p:nvSpPr>
          <p:cNvPr id="98" name="Shape 98"/>
          <p:cNvSpPr/>
          <p:nvPr/>
        </p:nvSpPr>
        <p:spPr>
          <a:xfrm>
            <a:off x="251520" y="2204864"/>
            <a:ext cx="8136906" cy="1938992"/>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indent="450215" algn="just" defTabSz="457200"/>
            <a:r>
              <a:rPr lang="es-ES" dirty="0">
                <a:latin typeface="Arial"/>
                <a:ea typeface="Times New Roman"/>
                <a:cs typeface="Times New Roman"/>
              </a:rPr>
              <a:t>Sin intentar hacer comprender 1989 como un punto exacto de </a:t>
            </a:r>
            <a:r>
              <a:rPr lang="es-ES" dirty="0" smtClean="0">
                <a:latin typeface="Arial"/>
                <a:ea typeface="Times New Roman"/>
                <a:cs typeface="Times New Roman"/>
              </a:rPr>
              <a:t>ruptura, la </a:t>
            </a:r>
            <a:r>
              <a:rPr lang="es-ES" dirty="0">
                <a:latin typeface="Arial"/>
                <a:ea typeface="Times New Roman"/>
                <a:cs typeface="Times New Roman"/>
              </a:rPr>
              <a:t>conjunción de </a:t>
            </a:r>
            <a:r>
              <a:rPr lang="es-ES" dirty="0" smtClean="0">
                <a:latin typeface="Arial"/>
                <a:ea typeface="Times New Roman"/>
                <a:cs typeface="Times New Roman"/>
              </a:rPr>
              <a:t>tres </a:t>
            </a:r>
            <a:r>
              <a:rPr lang="es-ES" dirty="0">
                <a:latin typeface="Arial"/>
                <a:ea typeface="Times New Roman"/>
                <a:cs typeface="Times New Roman"/>
              </a:rPr>
              <a:t>factores: el </a:t>
            </a:r>
            <a:r>
              <a:rPr lang="es-ES" dirty="0" err="1">
                <a:latin typeface="Arial"/>
                <a:ea typeface="Times New Roman"/>
                <a:cs typeface="Times New Roman"/>
              </a:rPr>
              <a:t>derrumbre</a:t>
            </a:r>
            <a:r>
              <a:rPr lang="es-ES" dirty="0">
                <a:latin typeface="Arial"/>
                <a:ea typeface="Times New Roman"/>
                <a:cs typeface="Times New Roman"/>
              </a:rPr>
              <a:t> del socialismo en Europa del Este, el embargo impuesto por los Estados Unidos y las deficiencias en la conducción del sistema socialista cubano, llevan a que se efectúe, a partir de esta fecha y como un proceso, un cambio paulatino en las políticas hasta ese momento establecidas en Cuba. </a:t>
            </a:r>
            <a:endParaRPr spc="-22" dirty="0">
              <a:latin typeface="Arial"/>
              <a:ea typeface="Arial"/>
              <a:cs typeface="Arial"/>
              <a:sym typeface="Arial"/>
            </a:endParaRPr>
          </a:p>
          <a:p>
            <a:pPr lvl="0" indent="450215" algn="just" defTabSz="457200"/>
            <a:endParaRPr spc="-22" dirty="0">
              <a:latin typeface="Arial"/>
              <a:ea typeface="Arial"/>
              <a:cs typeface="Arial"/>
              <a:sym typeface="Arial"/>
            </a:endParaRPr>
          </a:p>
        </p:txBody>
      </p:sp>
      <p:sp>
        <p:nvSpPr>
          <p:cNvPr id="5" name="Shape 54"/>
          <p:cNvSpPr/>
          <p:nvPr/>
        </p:nvSpPr>
        <p:spPr>
          <a:xfrm>
            <a:off x="396092" y="1556791"/>
            <a:ext cx="8136348" cy="369332"/>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smtClean="0"/>
              <a:t>Resultados de la exploraci</a:t>
            </a:r>
            <a:r>
              <a:rPr lang="es-ES_tradnl" sz="2400" dirty="0" smtClean="0"/>
              <a:t>ón </a:t>
            </a:r>
            <a:r>
              <a:rPr lang="es-ES_tradnl" sz="2400" dirty="0" smtClean="0"/>
              <a:t>desde </a:t>
            </a:r>
            <a:r>
              <a:rPr lang="es-ES_tradnl" sz="2400" dirty="0" smtClean="0"/>
              <a:t>el objeto de estudio</a:t>
            </a:r>
            <a:endParaRPr sz="2400" dirty="0"/>
          </a:p>
        </p:txBody>
      </p:sp>
    </p:spTree>
    <p:extLst>
      <p:ext uri="{BB962C8B-B14F-4D97-AF65-F5344CB8AC3E}">
        <p14:creationId xmlns:p14="http://schemas.microsoft.com/office/powerpoint/2010/main" val="27790692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830997"/>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LA ESTRUCTURACI</a:t>
            </a:r>
            <a:r>
              <a:rPr lang="es-MX" sz="2400" dirty="0" smtClean="0">
                <a:latin typeface="Arial" pitchFamily="34" charset="0"/>
                <a:cs typeface="Arial" pitchFamily="34" charset="0"/>
              </a:rPr>
              <a:t>ÓN </a:t>
            </a:r>
            <a:r>
              <a:rPr lang="mr-IN" sz="2400" dirty="0" smtClean="0">
                <a:latin typeface="Arial" pitchFamily="34" charset="0"/>
                <a:cs typeface="Arial" pitchFamily="34" charset="0"/>
              </a:rPr>
              <a:t>–</a:t>
            </a:r>
            <a:r>
              <a:rPr lang="es-MX" sz="2400" dirty="0" smtClean="0">
                <a:latin typeface="Arial" pitchFamily="34" charset="0"/>
                <a:cs typeface="Arial" pitchFamily="34" charset="0"/>
              </a:rPr>
              <a:t> EL MODELO DE ANÁLISIS</a:t>
            </a:r>
            <a:endParaRPr lang="es-MX" sz="2400" dirty="0" smtClean="0">
              <a:latin typeface="Arial" pitchFamily="34" charset="0"/>
              <a:cs typeface="Arial" pitchFamily="34" charset="0"/>
            </a:endParaRPr>
          </a:p>
        </p:txBody>
      </p:sp>
      <p:sp>
        <p:nvSpPr>
          <p:cNvPr id="14" name="13 CuadroTexto"/>
          <p:cNvSpPr txBox="1"/>
          <p:nvPr/>
        </p:nvSpPr>
        <p:spPr>
          <a:xfrm>
            <a:off x="395536" y="2924944"/>
            <a:ext cx="8136904" cy="2308324"/>
          </a:xfrm>
          <a:prstGeom prst="rect">
            <a:avLst/>
          </a:prstGeom>
          <a:noFill/>
          <a:ln>
            <a:solidFill>
              <a:srgbClr val="00B050"/>
            </a:solidFill>
          </a:ln>
        </p:spPr>
        <p:txBody>
          <a:bodyPr wrap="square" rtlCol="0">
            <a:spAutoFit/>
          </a:bodyPr>
          <a:lstStyle/>
          <a:p>
            <a:pPr hangingPunct="0"/>
            <a:r>
              <a:rPr lang="es-ES" dirty="0" smtClean="0">
                <a:latin typeface="Arial" pitchFamily="34" charset="0"/>
                <a:cs typeface="Arial" pitchFamily="34" charset="0"/>
              </a:rPr>
              <a:t>Relaci</a:t>
            </a:r>
            <a:r>
              <a:rPr lang="es-ES" dirty="0" smtClean="0">
                <a:latin typeface="Arial" pitchFamily="34" charset="0"/>
                <a:cs typeface="Arial" pitchFamily="34" charset="0"/>
              </a:rPr>
              <a:t>ón de conceptos</a:t>
            </a:r>
          </a:p>
          <a:p>
            <a:pPr hangingPunct="0"/>
            <a:endParaRPr lang="es-ES" dirty="0">
              <a:latin typeface="Arial" pitchFamily="34" charset="0"/>
              <a:cs typeface="Arial" pitchFamily="34" charset="0"/>
            </a:endParaRPr>
          </a:p>
          <a:p>
            <a:pPr hangingPunct="0"/>
            <a:r>
              <a:rPr lang="es-ES" dirty="0" smtClean="0">
                <a:latin typeface="Arial" pitchFamily="34" charset="0"/>
                <a:cs typeface="Arial" pitchFamily="34" charset="0"/>
              </a:rPr>
              <a:t>Respuesta a la pregunta inicial en forma de hipótesis, a partir de un cuerpo conceptual</a:t>
            </a:r>
          </a:p>
          <a:p>
            <a:pPr hangingPunct="0"/>
            <a:endParaRPr lang="es-ES" dirty="0">
              <a:latin typeface="Arial" pitchFamily="34" charset="0"/>
              <a:cs typeface="Arial" pitchFamily="34" charset="0"/>
            </a:endParaRPr>
          </a:p>
          <a:p>
            <a:pPr hangingPunct="0"/>
            <a:r>
              <a:rPr lang="es-ES" dirty="0" smtClean="0">
                <a:latin typeface="Arial" pitchFamily="34" charset="0"/>
                <a:cs typeface="Arial" pitchFamily="34" charset="0"/>
              </a:rPr>
              <a:t>Sistémico</a:t>
            </a:r>
          </a:p>
          <a:p>
            <a:pPr hangingPunct="0"/>
            <a:endParaRPr lang="es-ES" dirty="0">
              <a:latin typeface="Arial" pitchFamily="34" charset="0"/>
              <a:cs typeface="Arial" pitchFamily="34" charset="0"/>
            </a:endParaRPr>
          </a:p>
          <a:p>
            <a:pPr hangingPunct="0"/>
            <a:r>
              <a:rPr lang="es-ES" dirty="0" smtClean="0">
                <a:latin typeface="Arial" pitchFamily="34" charset="0"/>
                <a:cs typeface="Arial" pitchFamily="34" charset="0"/>
              </a:rPr>
              <a:t>Operativo</a:t>
            </a:r>
            <a:endParaRPr lang="es-ES" dirty="0" smtClean="0">
              <a:latin typeface="Arial" pitchFamily="34" charset="0"/>
              <a:cs typeface="Arial" pitchFamily="34" charset="0"/>
            </a:endParaRPr>
          </a:p>
        </p:txBody>
      </p:sp>
    </p:spTree>
    <p:extLst>
      <p:ext uri="{BB962C8B-B14F-4D97-AF65-F5344CB8AC3E}">
        <p14:creationId xmlns:p14="http://schemas.microsoft.com/office/powerpoint/2010/main" val="259383703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7" name="image1.png"/>
          <p:cNvPicPr/>
          <p:nvPr/>
        </p:nvPicPr>
        <p:blipFill>
          <a:blip r:embed="rId2">
            <a:extLst/>
          </a:blip>
          <a:stretch>
            <a:fillRect/>
          </a:stretch>
        </p:blipFill>
        <p:spPr>
          <a:xfrm>
            <a:off x="1" y="0"/>
            <a:ext cx="9144001" cy="1047750"/>
          </a:xfrm>
          <a:prstGeom prst="rect">
            <a:avLst/>
          </a:prstGeom>
          <a:ln w="12700">
            <a:miter lim="400000"/>
          </a:ln>
        </p:spPr>
      </p:pic>
      <p:sp>
        <p:nvSpPr>
          <p:cNvPr id="98" name="Shape 98"/>
          <p:cNvSpPr/>
          <p:nvPr/>
        </p:nvSpPr>
        <p:spPr>
          <a:xfrm>
            <a:off x="251520" y="2204864"/>
            <a:ext cx="2448272" cy="3608680"/>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p>
            <a:pPr marL="450215" indent="450215" algn="ctr" hangingPunct="0">
              <a:lnSpc>
                <a:spcPct val="150000"/>
              </a:lnSpc>
              <a:spcBef>
                <a:spcPts val="1200"/>
              </a:spcBef>
              <a:spcAft>
                <a:spcPts val="300"/>
              </a:spcAft>
              <a:tabLst>
                <a:tab pos="457200" algn="l"/>
              </a:tabLst>
            </a:pPr>
            <a:r>
              <a:rPr lang="es-ES" b="1" dirty="0">
                <a:latin typeface="Arial"/>
                <a:ea typeface="Times New Roman"/>
                <a:cs typeface="Times New Roman"/>
              </a:rPr>
              <a:t>De la fuerte </a:t>
            </a:r>
            <a:r>
              <a:rPr lang="es-ES" b="1" dirty="0" smtClean="0">
                <a:latin typeface="Arial"/>
                <a:ea typeface="Times New Roman"/>
                <a:cs typeface="Times New Roman"/>
              </a:rPr>
              <a:t>estatización hacia </a:t>
            </a:r>
            <a:r>
              <a:rPr lang="es-ES" b="1" dirty="0">
                <a:latin typeface="Arial"/>
                <a:ea typeface="Times New Roman"/>
                <a:cs typeface="Times New Roman"/>
              </a:rPr>
              <a:t>la participación de sectores no </a:t>
            </a:r>
            <a:r>
              <a:rPr lang="es-ES" b="1" dirty="0" smtClean="0">
                <a:latin typeface="Arial"/>
                <a:ea typeface="Times New Roman"/>
                <a:cs typeface="Times New Roman"/>
              </a:rPr>
              <a:t>estatales</a:t>
            </a:r>
          </a:p>
          <a:p>
            <a:pPr marL="450215" indent="450215" hangingPunct="0">
              <a:lnSpc>
                <a:spcPct val="150000"/>
              </a:lnSpc>
              <a:spcBef>
                <a:spcPts val="1200"/>
              </a:spcBef>
              <a:spcAft>
                <a:spcPts val="300"/>
              </a:spcAft>
              <a:tabLst>
                <a:tab pos="457200" algn="l"/>
              </a:tabLst>
            </a:pPr>
            <a:endParaRPr lang="es-ES" b="1" dirty="0">
              <a:latin typeface="Arial"/>
              <a:ea typeface="Times New Roman"/>
              <a:cs typeface="Times New Roman"/>
            </a:endParaRPr>
          </a:p>
          <a:p>
            <a:pPr marL="450215" indent="450215" hangingPunct="0">
              <a:lnSpc>
                <a:spcPct val="150000"/>
              </a:lnSpc>
              <a:spcBef>
                <a:spcPts val="1200"/>
              </a:spcBef>
              <a:spcAft>
                <a:spcPts val="300"/>
              </a:spcAft>
              <a:tabLst>
                <a:tab pos="457200" algn="l"/>
              </a:tabLst>
            </a:pPr>
            <a:endParaRPr lang="es-MX" dirty="0" smtClean="0">
              <a:latin typeface="Arial"/>
              <a:ea typeface="Times New Roman"/>
              <a:cs typeface="Times New Roman"/>
            </a:endParaRPr>
          </a:p>
          <a:p>
            <a:pPr lvl="0" indent="450215" algn="just" defTabSz="457200"/>
            <a:endParaRPr spc="-22" dirty="0">
              <a:latin typeface="Arial"/>
              <a:ea typeface="Arial"/>
              <a:cs typeface="Arial"/>
              <a:sym typeface="Arial"/>
            </a:endParaRPr>
          </a:p>
        </p:txBody>
      </p:sp>
      <p:sp>
        <p:nvSpPr>
          <p:cNvPr id="5" name="Shape 54"/>
          <p:cNvSpPr/>
          <p:nvPr/>
        </p:nvSpPr>
        <p:spPr>
          <a:xfrm>
            <a:off x="396092" y="1556791"/>
            <a:ext cx="8136348" cy="369332"/>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smtClean="0"/>
              <a:t>Resultados de la exploraci</a:t>
            </a:r>
            <a:r>
              <a:rPr lang="es-ES_tradnl" sz="2400" dirty="0" smtClean="0"/>
              <a:t>ón </a:t>
            </a:r>
            <a:r>
              <a:rPr lang="es-ES_tradnl" sz="2400" dirty="0" smtClean="0"/>
              <a:t>desde </a:t>
            </a:r>
            <a:r>
              <a:rPr lang="es-ES_tradnl" sz="2400" dirty="0" smtClean="0"/>
              <a:t>el objeto de estudio</a:t>
            </a:r>
            <a:endParaRPr sz="2400" dirty="0"/>
          </a:p>
        </p:txBody>
      </p:sp>
      <p:pic>
        <p:nvPicPr>
          <p:cNvPr id="2" name="Imagen 1"/>
          <p:cNvPicPr>
            <a:picLocks noChangeAspect="1"/>
          </p:cNvPicPr>
          <p:nvPr/>
        </p:nvPicPr>
        <p:blipFill>
          <a:blip r:embed="rId3"/>
          <a:stretch>
            <a:fillRect/>
          </a:stretch>
        </p:blipFill>
        <p:spPr>
          <a:xfrm>
            <a:off x="3275856" y="1988840"/>
            <a:ext cx="5702300" cy="4737100"/>
          </a:xfrm>
          <a:prstGeom prst="rect">
            <a:avLst/>
          </a:prstGeom>
        </p:spPr>
      </p:pic>
    </p:spTree>
    <p:extLst>
      <p:ext uri="{BB962C8B-B14F-4D97-AF65-F5344CB8AC3E}">
        <p14:creationId xmlns:p14="http://schemas.microsoft.com/office/powerpoint/2010/main" val="3921240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7" name="image1.png"/>
          <p:cNvPicPr/>
          <p:nvPr/>
        </p:nvPicPr>
        <p:blipFill>
          <a:blip r:embed="rId2">
            <a:extLst/>
          </a:blip>
          <a:stretch>
            <a:fillRect/>
          </a:stretch>
        </p:blipFill>
        <p:spPr>
          <a:xfrm>
            <a:off x="1" y="0"/>
            <a:ext cx="9144001" cy="1047750"/>
          </a:xfrm>
          <a:prstGeom prst="rect">
            <a:avLst/>
          </a:prstGeom>
          <a:ln w="12700">
            <a:miter lim="400000"/>
          </a:ln>
        </p:spPr>
      </p:pic>
      <p:sp>
        <p:nvSpPr>
          <p:cNvPr id="98" name="Shape 98"/>
          <p:cNvSpPr/>
          <p:nvPr/>
        </p:nvSpPr>
        <p:spPr>
          <a:xfrm>
            <a:off x="251520" y="2204864"/>
            <a:ext cx="2448272" cy="3000822"/>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p>
            <a:pPr marL="450215" indent="450215" hangingPunct="0">
              <a:lnSpc>
                <a:spcPct val="150000"/>
              </a:lnSpc>
              <a:spcBef>
                <a:spcPts val="1200"/>
              </a:spcBef>
              <a:spcAft>
                <a:spcPts val="300"/>
              </a:spcAft>
              <a:tabLst>
                <a:tab pos="457200" algn="l"/>
              </a:tabLst>
            </a:pPr>
            <a:r>
              <a:rPr lang="es-ES" b="1" dirty="0">
                <a:latin typeface="Arial"/>
                <a:ea typeface="Times New Roman"/>
                <a:cs typeface="Arial"/>
              </a:rPr>
              <a:t>Del igualitarismo hacia la diferenciación social</a:t>
            </a:r>
            <a:r>
              <a:rPr lang="es-MX" dirty="0">
                <a:latin typeface="Arial"/>
                <a:cs typeface="Arial"/>
              </a:rPr>
              <a:t> </a:t>
            </a:r>
            <a:endParaRPr lang="es-ES" b="1" dirty="0">
              <a:latin typeface="Arial"/>
              <a:ea typeface="Times New Roman"/>
              <a:cs typeface="Arial"/>
            </a:endParaRPr>
          </a:p>
          <a:p>
            <a:pPr marL="450215" indent="450215" hangingPunct="0">
              <a:lnSpc>
                <a:spcPct val="150000"/>
              </a:lnSpc>
              <a:spcBef>
                <a:spcPts val="1200"/>
              </a:spcBef>
              <a:spcAft>
                <a:spcPts val="300"/>
              </a:spcAft>
              <a:tabLst>
                <a:tab pos="457200" algn="l"/>
              </a:tabLst>
            </a:pPr>
            <a:endParaRPr lang="es-MX" dirty="0" smtClean="0">
              <a:latin typeface="Arial"/>
              <a:ea typeface="Times New Roman"/>
              <a:cs typeface="Times New Roman"/>
            </a:endParaRPr>
          </a:p>
          <a:p>
            <a:pPr lvl="0" indent="450215" defTabSz="457200"/>
            <a:endParaRPr spc="-22" dirty="0">
              <a:latin typeface="Arial"/>
              <a:ea typeface="Arial"/>
              <a:cs typeface="Arial"/>
              <a:sym typeface="Arial"/>
            </a:endParaRPr>
          </a:p>
        </p:txBody>
      </p:sp>
      <p:sp>
        <p:nvSpPr>
          <p:cNvPr id="5" name="Shape 54"/>
          <p:cNvSpPr/>
          <p:nvPr/>
        </p:nvSpPr>
        <p:spPr>
          <a:xfrm>
            <a:off x="396092" y="1556791"/>
            <a:ext cx="8136348" cy="369332"/>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smtClean="0"/>
              <a:t>Resultados de la exploraci</a:t>
            </a:r>
            <a:r>
              <a:rPr lang="es-ES_tradnl" sz="2400" dirty="0" smtClean="0"/>
              <a:t>ón</a:t>
            </a:r>
            <a:r>
              <a:rPr lang="es-ES_tradnl" sz="2400" dirty="0" smtClean="0"/>
              <a:t> desde el objeto de estudio</a:t>
            </a:r>
            <a:endParaRPr sz="2400" dirty="0"/>
          </a:p>
        </p:txBody>
      </p:sp>
      <p:sp>
        <p:nvSpPr>
          <p:cNvPr id="6" name="Shape 98"/>
          <p:cNvSpPr/>
          <p:nvPr/>
        </p:nvSpPr>
        <p:spPr>
          <a:xfrm>
            <a:off x="3923928" y="2276872"/>
            <a:ext cx="2448272" cy="2808462"/>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p>
            <a:pPr marL="450215" indent="450215" hangingPunct="0">
              <a:lnSpc>
                <a:spcPct val="150000"/>
              </a:lnSpc>
              <a:spcBef>
                <a:spcPts val="1200"/>
              </a:spcBef>
              <a:spcAft>
                <a:spcPts val="300"/>
              </a:spcAft>
              <a:tabLst>
                <a:tab pos="457200" algn="l"/>
              </a:tabLst>
            </a:pPr>
            <a:r>
              <a:rPr lang="es-ES" b="1" dirty="0">
                <a:latin typeface="Arial"/>
                <a:ea typeface="Times New Roman"/>
                <a:cs typeface="Arial"/>
              </a:rPr>
              <a:t>De las estrategias colectivas hacia el desarrollo de estrategias individuales</a:t>
            </a:r>
            <a:r>
              <a:rPr lang="es-MX" dirty="0">
                <a:latin typeface="Arial"/>
                <a:cs typeface="Arial"/>
              </a:rPr>
              <a:t> </a:t>
            </a:r>
            <a:endParaRPr lang="es-MX" dirty="0" smtClean="0">
              <a:latin typeface="Arial"/>
              <a:ea typeface="Times New Roman"/>
              <a:cs typeface="Arial"/>
            </a:endParaRPr>
          </a:p>
          <a:p>
            <a:pPr lvl="0" indent="450215" defTabSz="457200"/>
            <a:endParaRPr spc="-22" dirty="0">
              <a:latin typeface="Arial"/>
              <a:ea typeface="Arial"/>
              <a:cs typeface="Arial"/>
              <a:sym typeface="Arial"/>
            </a:endParaRPr>
          </a:p>
        </p:txBody>
      </p:sp>
    </p:spTree>
    <p:extLst>
      <p:ext uri="{BB962C8B-B14F-4D97-AF65-F5344CB8AC3E}">
        <p14:creationId xmlns:p14="http://schemas.microsoft.com/office/powerpoint/2010/main" val="88419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7" name="image1.png"/>
          <p:cNvPicPr/>
          <p:nvPr/>
        </p:nvPicPr>
        <p:blipFill>
          <a:blip r:embed="rId2">
            <a:extLst/>
          </a:blip>
          <a:stretch>
            <a:fillRect/>
          </a:stretch>
        </p:blipFill>
        <p:spPr>
          <a:xfrm>
            <a:off x="1" y="0"/>
            <a:ext cx="9144001" cy="1047750"/>
          </a:xfrm>
          <a:prstGeom prst="rect">
            <a:avLst/>
          </a:prstGeom>
          <a:ln w="12700">
            <a:miter lim="400000"/>
          </a:ln>
        </p:spPr>
      </p:pic>
      <p:sp>
        <p:nvSpPr>
          <p:cNvPr id="98" name="Shape 98"/>
          <p:cNvSpPr/>
          <p:nvPr/>
        </p:nvSpPr>
        <p:spPr>
          <a:xfrm>
            <a:off x="179512" y="1916832"/>
            <a:ext cx="8784976" cy="4708982"/>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p>
            <a:pPr lvl="0" hangingPunct="0"/>
            <a:r>
              <a:rPr lang="es-ES" dirty="0">
                <a:latin typeface="Arial"/>
                <a:cs typeface="Arial"/>
              </a:rPr>
              <a:t>Búsqueda de una entrada adicional de dinero cubano, dólar estadounidense o productos, como resultado de una doble contratación a nivel estatal o privado.</a:t>
            </a:r>
            <a:endParaRPr lang="es-MX" dirty="0">
              <a:latin typeface="Arial"/>
              <a:cs typeface="Arial"/>
            </a:endParaRPr>
          </a:p>
          <a:p>
            <a:pPr hangingPunct="0"/>
            <a:r>
              <a:rPr lang="es-ES" dirty="0">
                <a:latin typeface="Arial"/>
                <a:cs typeface="Arial"/>
              </a:rPr>
              <a:t> </a:t>
            </a:r>
            <a:endParaRPr lang="es-MX" dirty="0">
              <a:latin typeface="Arial"/>
              <a:cs typeface="Arial"/>
            </a:endParaRPr>
          </a:p>
          <a:p>
            <a:pPr lvl="0" hangingPunct="0"/>
            <a:r>
              <a:rPr lang="es-ES" dirty="0">
                <a:latin typeface="Arial"/>
                <a:cs typeface="Arial"/>
              </a:rPr>
              <a:t>Búsqueda de un empleo altamente remunerado de manera legal, en dinero o productos, como resultado de la contratación en el sector mixto o privado.</a:t>
            </a:r>
            <a:endParaRPr lang="es-MX" dirty="0">
              <a:latin typeface="Arial"/>
              <a:cs typeface="Arial"/>
            </a:endParaRPr>
          </a:p>
          <a:p>
            <a:pPr hangingPunct="0"/>
            <a:r>
              <a:rPr lang="es-ES" dirty="0">
                <a:latin typeface="Arial"/>
                <a:cs typeface="Arial"/>
              </a:rPr>
              <a:t> </a:t>
            </a:r>
            <a:endParaRPr lang="es-MX" dirty="0">
              <a:latin typeface="Arial"/>
              <a:cs typeface="Arial"/>
            </a:endParaRPr>
          </a:p>
          <a:p>
            <a:pPr lvl="0" hangingPunct="0"/>
            <a:r>
              <a:rPr lang="es-ES" dirty="0">
                <a:latin typeface="Arial"/>
                <a:cs typeface="Arial"/>
              </a:rPr>
              <a:t>Búsqueda de entrada adicional de dólar estadounidense o productos por medio de contratos de trabajo temporales fuera del país.</a:t>
            </a:r>
            <a:endParaRPr lang="es-MX" dirty="0">
              <a:latin typeface="Arial"/>
              <a:cs typeface="Arial"/>
            </a:endParaRPr>
          </a:p>
          <a:p>
            <a:pPr hangingPunct="0"/>
            <a:r>
              <a:rPr lang="es-ES" dirty="0">
                <a:latin typeface="Arial"/>
                <a:cs typeface="Arial"/>
              </a:rPr>
              <a:t> </a:t>
            </a:r>
            <a:endParaRPr lang="es-MX" dirty="0">
              <a:latin typeface="Arial"/>
              <a:cs typeface="Arial"/>
            </a:endParaRPr>
          </a:p>
          <a:p>
            <a:pPr lvl="0" hangingPunct="0"/>
            <a:r>
              <a:rPr lang="es-ES" dirty="0">
                <a:latin typeface="Arial"/>
                <a:cs typeface="Arial"/>
              </a:rPr>
              <a:t>Búsqueda de entrada adicional de dólar estadounidense o productos a través de la familia o amigos residentes en el exterior.</a:t>
            </a:r>
            <a:endParaRPr lang="es-MX" dirty="0">
              <a:latin typeface="Arial"/>
              <a:cs typeface="Arial"/>
            </a:endParaRPr>
          </a:p>
          <a:p>
            <a:pPr hangingPunct="0"/>
            <a:r>
              <a:rPr lang="es-ES" dirty="0">
                <a:latin typeface="Arial"/>
                <a:cs typeface="Arial"/>
              </a:rPr>
              <a:t> </a:t>
            </a:r>
            <a:endParaRPr lang="es-MX" dirty="0">
              <a:latin typeface="Arial"/>
              <a:cs typeface="Arial"/>
            </a:endParaRPr>
          </a:p>
          <a:p>
            <a:pPr lvl="0" hangingPunct="0"/>
            <a:r>
              <a:rPr lang="es-ES" dirty="0">
                <a:latin typeface="Arial"/>
                <a:cs typeface="Arial"/>
              </a:rPr>
              <a:t>Búsqueda de entrada adicional de dinero cubano, dólar estadounidense o productos, por vías no legales (inserción en el mercado negro, robo, proxenetismo, etc.)</a:t>
            </a:r>
            <a:endParaRPr lang="es-MX" dirty="0">
              <a:latin typeface="Arial"/>
              <a:cs typeface="Arial"/>
            </a:endParaRPr>
          </a:p>
          <a:p>
            <a:pPr hangingPunct="0"/>
            <a:r>
              <a:rPr lang="es-ES" dirty="0">
                <a:latin typeface="Arial"/>
                <a:cs typeface="Arial"/>
              </a:rPr>
              <a:t> </a:t>
            </a:r>
            <a:endParaRPr lang="es-MX" dirty="0">
              <a:latin typeface="Arial"/>
              <a:cs typeface="Arial"/>
            </a:endParaRPr>
          </a:p>
          <a:p>
            <a:pPr lvl="0" hangingPunct="0"/>
            <a:r>
              <a:rPr lang="es-ES" dirty="0">
                <a:latin typeface="Arial"/>
                <a:cs typeface="Arial"/>
              </a:rPr>
              <a:t>Búsqueda de entrada adicional de dinero cubano, dólar estadounidense o productos, por vías legales pero sancionadas por el imaginario colectivo (prostitución</a:t>
            </a:r>
            <a:r>
              <a:rPr lang="es-ES" dirty="0" smtClean="0">
                <a:latin typeface="Arial"/>
                <a:cs typeface="Arial"/>
              </a:rPr>
              <a:t>)</a:t>
            </a:r>
            <a:endParaRPr lang="es-MX" dirty="0">
              <a:latin typeface="Arial"/>
              <a:cs typeface="Arial"/>
            </a:endParaRPr>
          </a:p>
        </p:txBody>
      </p:sp>
      <p:sp>
        <p:nvSpPr>
          <p:cNvPr id="5" name="Shape 54"/>
          <p:cNvSpPr/>
          <p:nvPr/>
        </p:nvSpPr>
        <p:spPr>
          <a:xfrm>
            <a:off x="395536" y="1340768"/>
            <a:ext cx="8136348" cy="369332"/>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smtClean="0"/>
              <a:t>Resultados de la exploraci</a:t>
            </a:r>
            <a:r>
              <a:rPr lang="es-ES_tradnl" sz="2400" dirty="0" smtClean="0"/>
              <a:t>ón</a:t>
            </a:r>
            <a:r>
              <a:rPr lang="es-ES_tradnl" sz="2400" dirty="0" smtClean="0"/>
              <a:t> </a:t>
            </a:r>
            <a:r>
              <a:rPr lang="es-ES_tradnl" sz="2400" dirty="0" smtClean="0"/>
              <a:t>desde el objeto de estudio</a:t>
            </a:r>
            <a:endParaRPr sz="2400" dirty="0"/>
          </a:p>
        </p:txBody>
      </p:sp>
    </p:spTree>
    <p:extLst>
      <p:ext uri="{BB962C8B-B14F-4D97-AF65-F5344CB8AC3E}">
        <p14:creationId xmlns:p14="http://schemas.microsoft.com/office/powerpoint/2010/main" val="30416726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7" name="image1.png"/>
          <p:cNvPicPr/>
          <p:nvPr/>
        </p:nvPicPr>
        <p:blipFill>
          <a:blip r:embed="rId2">
            <a:extLst/>
          </a:blip>
          <a:stretch>
            <a:fillRect/>
          </a:stretch>
        </p:blipFill>
        <p:spPr>
          <a:xfrm>
            <a:off x="1" y="0"/>
            <a:ext cx="9144001" cy="1047750"/>
          </a:xfrm>
          <a:prstGeom prst="rect">
            <a:avLst/>
          </a:prstGeom>
          <a:ln w="12700">
            <a:miter lim="400000"/>
          </a:ln>
        </p:spPr>
      </p:pic>
      <p:sp>
        <p:nvSpPr>
          <p:cNvPr id="98" name="Shape 98"/>
          <p:cNvSpPr/>
          <p:nvPr/>
        </p:nvSpPr>
        <p:spPr>
          <a:xfrm>
            <a:off x="179512" y="1916832"/>
            <a:ext cx="8784976" cy="2492990"/>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p>
            <a:pPr lvl="0" hangingPunct="0"/>
            <a:r>
              <a:rPr lang="es-ES" dirty="0">
                <a:latin typeface="Arial"/>
                <a:cs typeface="Arial"/>
              </a:rPr>
              <a:t>Los condicionamientos estructurales y por tanto, las estrategias que se desarrollan, conllevan a la manifestación de diferencias entre los agentes y grupos sociales, con respecto a la tenencia de capital económico, en volumen y estructura, lo que no quiere decir que ésta sea la única variable productora de diferencias sociales, sino que la manifestación de ellas se aprecia fácilmente en el campo económico contrariamente a lo que sucedía antes de 1989. En resumen, el Estado cubano deja de ser, como consecuencia del programa de medidas, la sola fuente generadora de vías para la satisfacción de las necesidades, teniendo que asumir los propios agentes, una importante parte de la resolución de sus necesidades básicas. </a:t>
            </a:r>
          </a:p>
        </p:txBody>
      </p:sp>
      <p:sp>
        <p:nvSpPr>
          <p:cNvPr id="5" name="Shape 54"/>
          <p:cNvSpPr/>
          <p:nvPr/>
        </p:nvSpPr>
        <p:spPr>
          <a:xfrm>
            <a:off x="395536" y="1340768"/>
            <a:ext cx="8136348" cy="369332"/>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smtClean="0"/>
              <a:t>Resultados de la exploraci</a:t>
            </a:r>
            <a:r>
              <a:rPr lang="es-ES_tradnl" sz="2400" dirty="0" smtClean="0"/>
              <a:t>ón </a:t>
            </a:r>
            <a:r>
              <a:rPr lang="es-ES_tradnl" sz="2400" dirty="0" smtClean="0"/>
              <a:t>desde </a:t>
            </a:r>
            <a:r>
              <a:rPr lang="es-ES_tradnl" sz="2400" dirty="0" smtClean="0"/>
              <a:t>el objeto de estudio</a:t>
            </a:r>
            <a:endParaRPr sz="2400" dirty="0"/>
          </a:p>
        </p:txBody>
      </p:sp>
    </p:spTree>
    <p:extLst>
      <p:ext uri="{BB962C8B-B14F-4D97-AF65-F5344CB8AC3E}">
        <p14:creationId xmlns:p14="http://schemas.microsoft.com/office/powerpoint/2010/main" val="40887695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7" name="image1.png"/>
          <p:cNvPicPr/>
          <p:nvPr/>
        </p:nvPicPr>
        <p:blipFill>
          <a:blip r:embed="rId2">
            <a:extLst/>
          </a:blip>
          <a:stretch>
            <a:fillRect/>
          </a:stretch>
        </p:blipFill>
        <p:spPr>
          <a:xfrm>
            <a:off x="1" y="0"/>
            <a:ext cx="9144001" cy="1047750"/>
          </a:xfrm>
          <a:prstGeom prst="rect">
            <a:avLst/>
          </a:prstGeom>
          <a:ln w="12700">
            <a:miter lim="400000"/>
          </a:ln>
        </p:spPr>
      </p:pic>
      <p:sp>
        <p:nvSpPr>
          <p:cNvPr id="98" name="Shape 98"/>
          <p:cNvSpPr/>
          <p:nvPr/>
        </p:nvSpPr>
        <p:spPr>
          <a:xfrm>
            <a:off x="2051720" y="2204864"/>
            <a:ext cx="2448272" cy="3270126"/>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p>
            <a:pPr marL="450215" indent="450215" algn="ctr" hangingPunct="0">
              <a:lnSpc>
                <a:spcPct val="150000"/>
              </a:lnSpc>
              <a:spcBef>
                <a:spcPts val="1200"/>
              </a:spcBef>
              <a:spcAft>
                <a:spcPts val="300"/>
              </a:spcAft>
              <a:tabLst>
                <a:tab pos="457200" algn="l"/>
              </a:tabLst>
            </a:pPr>
            <a:r>
              <a:rPr lang="es-ES" b="1" dirty="0">
                <a:latin typeface="Arial"/>
                <a:ea typeface="Times New Roman"/>
                <a:cs typeface="Times New Roman"/>
              </a:rPr>
              <a:t>De la alta politización hacia la potenciación simbólica de lo económico </a:t>
            </a:r>
          </a:p>
          <a:p>
            <a:pPr marL="450215" indent="450215" hangingPunct="0">
              <a:lnSpc>
                <a:spcPct val="150000"/>
              </a:lnSpc>
              <a:spcBef>
                <a:spcPts val="1200"/>
              </a:spcBef>
              <a:spcAft>
                <a:spcPts val="300"/>
              </a:spcAft>
              <a:tabLst>
                <a:tab pos="457200" algn="l"/>
              </a:tabLst>
            </a:pPr>
            <a:endParaRPr lang="es-MX" dirty="0" smtClean="0">
              <a:latin typeface="Arial"/>
              <a:ea typeface="Times New Roman"/>
              <a:cs typeface="Times New Roman"/>
            </a:endParaRPr>
          </a:p>
          <a:p>
            <a:pPr lvl="0" indent="450215" algn="just" defTabSz="457200"/>
            <a:endParaRPr spc="-22" dirty="0">
              <a:latin typeface="Arial"/>
              <a:ea typeface="Arial"/>
              <a:cs typeface="Arial"/>
              <a:sym typeface="Arial"/>
            </a:endParaRPr>
          </a:p>
        </p:txBody>
      </p:sp>
      <p:sp>
        <p:nvSpPr>
          <p:cNvPr id="5" name="Shape 54"/>
          <p:cNvSpPr/>
          <p:nvPr/>
        </p:nvSpPr>
        <p:spPr>
          <a:xfrm>
            <a:off x="396092" y="1556791"/>
            <a:ext cx="8136348" cy="369332"/>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smtClean="0"/>
              <a:t>Resultados de la exploraci</a:t>
            </a:r>
            <a:r>
              <a:rPr lang="es-ES_tradnl" sz="2400" dirty="0" smtClean="0"/>
              <a:t>ón </a:t>
            </a:r>
            <a:r>
              <a:rPr lang="es-ES_tradnl" sz="2400" dirty="0" smtClean="0"/>
              <a:t>desde </a:t>
            </a:r>
            <a:r>
              <a:rPr lang="es-ES_tradnl" sz="2400" dirty="0" smtClean="0"/>
              <a:t>el objeto de estudio</a:t>
            </a:r>
            <a:endParaRPr sz="2400" dirty="0"/>
          </a:p>
        </p:txBody>
      </p:sp>
    </p:spTree>
    <p:extLst>
      <p:ext uri="{BB962C8B-B14F-4D97-AF65-F5344CB8AC3E}">
        <p14:creationId xmlns:p14="http://schemas.microsoft.com/office/powerpoint/2010/main" val="30125584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7" name="image1.png"/>
          <p:cNvPicPr/>
          <p:nvPr/>
        </p:nvPicPr>
        <p:blipFill>
          <a:blip r:embed="rId2">
            <a:extLst/>
          </a:blip>
          <a:stretch>
            <a:fillRect/>
          </a:stretch>
        </p:blipFill>
        <p:spPr>
          <a:xfrm>
            <a:off x="1" y="0"/>
            <a:ext cx="9144001" cy="1047750"/>
          </a:xfrm>
          <a:prstGeom prst="rect">
            <a:avLst/>
          </a:prstGeom>
          <a:ln w="12700">
            <a:miter lim="400000"/>
          </a:ln>
        </p:spPr>
      </p:pic>
      <p:sp>
        <p:nvSpPr>
          <p:cNvPr id="98" name="Shape 98"/>
          <p:cNvSpPr/>
          <p:nvPr/>
        </p:nvSpPr>
        <p:spPr>
          <a:xfrm>
            <a:off x="395536" y="2204864"/>
            <a:ext cx="8352928" cy="1977465"/>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p>
            <a:pPr marL="450215" indent="450215" hangingPunct="0">
              <a:lnSpc>
                <a:spcPct val="150000"/>
              </a:lnSpc>
              <a:spcBef>
                <a:spcPts val="1200"/>
              </a:spcBef>
              <a:spcAft>
                <a:spcPts val="300"/>
              </a:spcAft>
              <a:tabLst>
                <a:tab pos="457200" algn="l"/>
              </a:tabLst>
            </a:pPr>
            <a:r>
              <a:rPr lang="es-ES" dirty="0">
                <a:latin typeface="Arial"/>
                <a:cs typeface="Arial"/>
              </a:rPr>
              <a:t>L</a:t>
            </a:r>
            <a:r>
              <a:rPr lang="es-ES" dirty="0" smtClean="0">
                <a:latin typeface="Arial"/>
                <a:cs typeface="Arial"/>
              </a:rPr>
              <a:t>as </a:t>
            </a:r>
            <a:r>
              <a:rPr lang="es-ES" dirty="0">
                <a:latin typeface="Arial"/>
                <a:cs typeface="Arial"/>
              </a:rPr>
              <a:t>características analizadas de la estructura del espacio social cubano y las representaciones que existían dentro de la población acerca de este antes de 1989, comienzan a modificarse con la introducción de los cambios </a:t>
            </a:r>
            <a:r>
              <a:rPr lang="es-ES" dirty="0" smtClean="0">
                <a:latin typeface="Arial"/>
                <a:cs typeface="Arial"/>
              </a:rPr>
              <a:t>estructurales.</a:t>
            </a:r>
            <a:r>
              <a:rPr lang="es-MX" dirty="0" smtClean="0">
                <a:latin typeface="Arial"/>
                <a:cs typeface="Arial"/>
              </a:rPr>
              <a:t> </a:t>
            </a:r>
            <a:endParaRPr lang="es-MX" dirty="0" smtClean="0">
              <a:latin typeface="Arial"/>
              <a:ea typeface="Times New Roman"/>
              <a:cs typeface="Arial"/>
            </a:endParaRPr>
          </a:p>
          <a:p>
            <a:pPr lvl="0" indent="450215" defTabSz="457200"/>
            <a:endParaRPr spc="-22" dirty="0">
              <a:latin typeface="Arial"/>
              <a:ea typeface="Arial"/>
              <a:cs typeface="Arial"/>
              <a:sym typeface="Arial"/>
            </a:endParaRPr>
          </a:p>
        </p:txBody>
      </p:sp>
      <p:sp>
        <p:nvSpPr>
          <p:cNvPr id="5" name="Shape 54"/>
          <p:cNvSpPr/>
          <p:nvPr/>
        </p:nvSpPr>
        <p:spPr>
          <a:xfrm>
            <a:off x="396092" y="1556791"/>
            <a:ext cx="8136348" cy="369332"/>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smtClean="0"/>
              <a:t>Resultados de la exploraci</a:t>
            </a:r>
            <a:r>
              <a:rPr lang="es-ES_tradnl" sz="2400" dirty="0" smtClean="0"/>
              <a:t>ón </a:t>
            </a:r>
            <a:r>
              <a:rPr lang="es-ES_tradnl" sz="2400" dirty="0" smtClean="0"/>
              <a:t>desde </a:t>
            </a:r>
            <a:r>
              <a:rPr lang="es-ES_tradnl" sz="2400" dirty="0" smtClean="0"/>
              <a:t>el objeto de estudio</a:t>
            </a:r>
            <a:endParaRPr sz="2400" dirty="0"/>
          </a:p>
        </p:txBody>
      </p:sp>
    </p:spTree>
    <p:extLst>
      <p:ext uri="{BB962C8B-B14F-4D97-AF65-F5344CB8AC3E}">
        <p14:creationId xmlns:p14="http://schemas.microsoft.com/office/powerpoint/2010/main" val="5082341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7" name="image1.png"/>
          <p:cNvPicPr/>
          <p:nvPr/>
        </p:nvPicPr>
        <p:blipFill>
          <a:blip r:embed="rId2">
            <a:extLst/>
          </a:blip>
          <a:stretch>
            <a:fillRect/>
          </a:stretch>
        </p:blipFill>
        <p:spPr>
          <a:xfrm>
            <a:off x="1" y="0"/>
            <a:ext cx="9144001" cy="1047750"/>
          </a:xfrm>
          <a:prstGeom prst="rect">
            <a:avLst/>
          </a:prstGeom>
          <a:ln w="12700">
            <a:miter lim="400000"/>
          </a:ln>
        </p:spPr>
      </p:pic>
      <p:sp>
        <p:nvSpPr>
          <p:cNvPr id="5" name="Shape 54"/>
          <p:cNvSpPr/>
          <p:nvPr/>
        </p:nvSpPr>
        <p:spPr>
          <a:xfrm>
            <a:off x="396092" y="1556791"/>
            <a:ext cx="8136348" cy="369332"/>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smtClean="0"/>
              <a:t>Resultados de la exploraci</a:t>
            </a:r>
            <a:r>
              <a:rPr lang="es-ES_tradnl" sz="2400" dirty="0" smtClean="0"/>
              <a:t>ón </a:t>
            </a:r>
            <a:r>
              <a:rPr lang="es-ES_tradnl" sz="2400" dirty="0" smtClean="0"/>
              <a:t>desde </a:t>
            </a:r>
            <a:r>
              <a:rPr lang="es-ES_tradnl" sz="2400" dirty="0" smtClean="0"/>
              <a:t>el objeto de estudio</a:t>
            </a:r>
            <a:endParaRPr sz="2400" dirty="0"/>
          </a:p>
        </p:txBody>
      </p:sp>
      <p:pic>
        <p:nvPicPr>
          <p:cNvPr id="2" name="Imagen 1"/>
          <p:cNvPicPr>
            <a:picLocks noChangeAspect="1"/>
          </p:cNvPicPr>
          <p:nvPr/>
        </p:nvPicPr>
        <p:blipFill>
          <a:blip r:embed="rId3"/>
          <a:stretch>
            <a:fillRect/>
          </a:stretch>
        </p:blipFill>
        <p:spPr>
          <a:xfrm>
            <a:off x="1403648" y="2492896"/>
            <a:ext cx="6299200" cy="3987800"/>
          </a:xfrm>
          <a:prstGeom prst="rect">
            <a:avLst/>
          </a:prstGeom>
        </p:spPr>
      </p:pic>
    </p:spTree>
    <p:extLst>
      <p:ext uri="{BB962C8B-B14F-4D97-AF65-F5344CB8AC3E}">
        <p14:creationId xmlns:p14="http://schemas.microsoft.com/office/powerpoint/2010/main" val="14158941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7" name="image1.png"/>
          <p:cNvPicPr/>
          <p:nvPr/>
        </p:nvPicPr>
        <p:blipFill>
          <a:blip r:embed="rId2">
            <a:extLst/>
          </a:blip>
          <a:stretch>
            <a:fillRect/>
          </a:stretch>
        </p:blipFill>
        <p:spPr>
          <a:xfrm>
            <a:off x="1" y="0"/>
            <a:ext cx="9144001" cy="1047750"/>
          </a:xfrm>
          <a:prstGeom prst="rect">
            <a:avLst/>
          </a:prstGeom>
          <a:ln w="12700">
            <a:miter lim="400000"/>
          </a:ln>
        </p:spPr>
      </p:pic>
      <p:sp>
        <p:nvSpPr>
          <p:cNvPr id="5" name="Shape 54"/>
          <p:cNvSpPr/>
          <p:nvPr/>
        </p:nvSpPr>
        <p:spPr>
          <a:xfrm>
            <a:off x="396092" y="1556791"/>
            <a:ext cx="8136348" cy="369332"/>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smtClean="0"/>
              <a:t>Resultados de la exploraci</a:t>
            </a:r>
            <a:r>
              <a:rPr lang="es-ES_tradnl" sz="2400" dirty="0" smtClean="0"/>
              <a:t>ón </a:t>
            </a:r>
            <a:r>
              <a:rPr lang="es-ES_tradnl" sz="2400" dirty="0" smtClean="0"/>
              <a:t>desde </a:t>
            </a:r>
            <a:r>
              <a:rPr lang="es-ES_tradnl" sz="2400" dirty="0" smtClean="0"/>
              <a:t>el objeto de estudio</a:t>
            </a:r>
            <a:endParaRPr sz="2400" dirty="0"/>
          </a:p>
        </p:txBody>
      </p:sp>
      <p:pic>
        <p:nvPicPr>
          <p:cNvPr id="3" name="Imagen 2"/>
          <p:cNvPicPr>
            <a:picLocks noChangeAspect="1"/>
          </p:cNvPicPr>
          <p:nvPr/>
        </p:nvPicPr>
        <p:blipFill>
          <a:blip r:embed="rId3"/>
          <a:stretch>
            <a:fillRect/>
          </a:stretch>
        </p:blipFill>
        <p:spPr>
          <a:xfrm>
            <a:off x="1259632" y="2492896"/>
            <a:ext cx="6616700" cy="3759200"/>
          </a:xfrm>
          <a:prstGeom prst="rect">
            <a:avLst/>
          </a:prstGeom>
        </p:spPr>
      </p:pic>
    </p:spTree>
    <p:extLst>
      <p:ext uri="{BB962C8B-B14F-4D97-AF65-F5344CB8AC3E}">
        <p14:creationId xmlns:p14="http://schemas.microsoft.com/office/powerpoint/2010/main" val="15447669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7" name="image1.png"/>
          <p:cNvPicPr/>
          <p:nvPr/>
        </p:nvPicPr>
        <p:blipFill>
          <a:blip r:embed="rId2">
            <a:extLst/>
          </a:blip>
          <a:stretch>
            <a:fillRect/>
          </a:stretch>
        </p:blipFill>
        <p:spPr>
          <a:xfrm>
            <a:off x="1" y="0"/>
            <a:ext cx="9144001" cy="1047750"/>
          </a:xfrm>
          <a:prstGeom prst="rect">
            <a:avLst/>
          </a:prstGeom>
          <a:ln w="12700">
            <a:miter lim="400000"/>
          </a:ln>
        </p:spPr>
      </p:pic>
      <p:sp>
        <p:nvSpPr>
          <p:cNvPr id="98" name="Shape 98"/>
          <p:cNvSpPr/>
          <p:nvPr/>
        </p:nvSpPr>
        <p:spPr>
          <a:xfrm>
            <a:off x="251520" y="2204864"/>
            <a:ext cx="8136906" cy="2492990"/>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indent="450215" algn="just" defTabSz="457200"/>
            <a:r>
              <a:rPr lang="es-ES_tradnl" spc="-22" dirty="0">
                <a:latin typeface="Arial"/>
                <a:ea typeface="Arial"/>
                <a:cs typeface="Arial"/>
                <a:sym typeface="Arial"/>
              </a:rPr>
              <a:t>Todo ello </a:t>
            </a:r>
            <a:r>
              <a:rPr lang="es-ES_tradnl" spc="-22" dirty="0" smtClean="0">
                <a:latin typeface="Arial"/>
                <a:ea typeface="Arial"/>
                <a:cs typeface="Arial"/>
                <a:sym typeface="Arial"/>
              </a:rPr>
              <a:t>conduce </a:t>
            </a:r>
            <a:r>
              <a:rPr lang="es-ES_tradnl" spc="-22" dirty="0">
                <a:latin typeface="Arial"/>
                <a:ea typeface="Arial"/>
                <a:cs typeface="Arial"/>
                <a:sym typeface="Arial"/>
              </a:rPr>
              <a:t>a suponer que la estructura de división en clases de la sociedad cubana ha sufrido </a:t>
            </a:r>
            <a:r>
              <a:rPr lang="es-ES_tradnl" spc="-22" dirty="0" smtClean="0">
                <a:latin typeface="Arial"/>
                <a:ea typeface="Arial"/>
                <a:cs typeface="Arial"/>
                <a:sym typeface="Arial"/>
              </a:rPr>
              <a:t>transformaciones.</a:t>
            </a:r>
          </a:p>
          <a:p>
            <a:pPr lvl="0" indent="450215" algn="just" defTabSz="457200"/>
            <a:endParaRPr lang="es-ES_tradnl" spc="-22" dirty="0">
              <a:latin typeface="Arial"/>
              <a:ea typeface="Arial"/>
              <a:cs typeface="Arial"/>
              <a:sym typeface="Arial"/>
            </a:endParaRPr>
          </a:p>
          <a:p>
            <a:pPr indent="450215" algn="just" defTabSz="457200"/>
            <a:r>
              <a:rPr lang="es-ES" dirty="0" smtClean="0">
                <a:latin typeface="Arial"/>
                <a:ea typeface="Times New Roman"/>
                <a:cs typeface="Times New Roman"/>
              </a:rPr>
              <a:t>Determinados </a:t>
            </a:r>
            <a:r>
              <a:rPr lang="es-ES" dirty="0">
                <a:latin typeface="Arial"/>
                <a:ea typeface="Times New Roman"/>
                <a:cs typeface="Times New Roman"/>
              </a:rPr>
              <a:t>agentes comiencen a utilizar estrategias que los desplazan - conscientemente o inconscientemente - en el espacio social. </a:t>
            </a:r>
            <a:endParaRPr lang="es-ES" dirty="0" smtClean="0">
              <a:latin typeface="Arial"/>
              <a:ea typeface="Times New Roman"/>
              <a:cs typeface="Times New Roman"/>
            </a:endParaRPr>
          </a:p>
          <a:p>
            <a:pPr indent="450215" algn="just" defTabSz="457200"/>
            <a:endParaRPr lang="es-ES" spc="-22" dirty="0">
              <a:latin typeface="Arial"/>
              <a:ea typeface="Times New Roman"/>
              <a:cs typeface="Times New Roman"/>
              <a:sym typeface="Arial"/>
            </a:endParaRPr>
          </a:p>
          <a:p>
            <a:pPr indent="450215" algn="just" defTabSz="457200"/>
            <a:r>
              <a:rPr lang="es-ES" spc="-22" dirty="0" smtClean="0">
                <a:latin typeface="Arial"/>
                <a:ea typeface="Times New Roman"/>
                <a:cs typeface="Times New Roman"/>
                <a:sym typeface="Arial"/>
              </a:rPr>
              <a:t>HIP</a:t>
            </a:r>
            <a:r>
              <a:rPr lang="es-ES" spc="-22" dirty="0" smtClean="0">
                <a:latin typeface="Arial"/>
                <a:ea typeface="Times New Roman"/>
                <a:cs typeface="Times New Roman"/>
                <a:sym typeface="Arial"/>
              </a:rPr>
              <a:t>ÓTESIS - </a:t>
            </a:r>
            <a:r>
              <a:rPr lang="es-ES" spc="-22" dirty="0" smtClean="0">
                <a:latin typeface="Arial"/>
                <a:ea typeface="Times New Roman"/>
                <a:cs typeface="Times New Roman"/>
                <a:sym typeface="Arial"/>
              </a:rPr>
              <a:t>Constitución </a:t>
            </a:r>
            <a:r>
              <a:rPr lang="es-ES" spc="-22" dirty="0" smtClean="0">
                <a:latin typeface="Arial"/>
                <a:ea typeface="Times New Roman"/>
                <a:cs typeface="Times New Roman"/>
                <a:sym typeface="Arial"/>
              </a:rPr>
              <a:t>de nuevas clases sociales.</a:t>
            </a:r>
            <a:endParaRPr lang="es-ES_tradnl" spc="-22" dirty="0" smtClean="0">
              <a:latin typeface="Arial"/>
              <a:ea typeface="Arial"/>
              <a:cs typeface="Arial"/>
              <a:sym typeface="Arial"/>
            </a:endParaRPr>
          </a:p>
          <a:p>
            <a:pPr lvl="0" indent="450215" algn="just" defTabSz="457200"/>
            <a:endParaRPr lang="es-ES_tradnl" spc="-22" dirty="0">
              <a:latin typeface="Arial"/>
              <a:ea typeface="Arial"/>
              <a:cs typeface="Arial"/>
              <a:sym typeface="Arial"/>
            </a:endParaRPr>
          </a:p>
          <a:p>
            <a:pPr lvl="0" indent="450215" algn="just" defTabSz="457200"/>
            <a:r>
              <a:rPr lang="es-ES_tradnl" spc="-22" dirty="0" smtClean="0">
                <a:latin typeface="Arial"/>
                <a:ea typeface="Arial"/>
                <a:cs typeface="Arial"/>
                <a:sym typeface="Arial"/>
              </a:rPr>
              <a:t> </a:t>
            </a:r>
            <a:endParaRPr spc="-22" dirty="0">
              <a:latin typeface="Arial"/>
              <a:ea typeface="Arial"/>
              <a:cs typeface="Arial"/>
              <a:sym typeface="Arial"/>
            </a:endParaRPr>
          </a:p>
        </p:txBody>
      </p:sp>
      <p:sp>
        <p:nvSpPr>
          <p:cNvPr id="6" name="Shape 54"/>
          <p:cNvSpPr/>
          <p:nvPr/>
        </p:nvSpPr>
        <p:spPr>
          <a:xfrm>
            <a:off x="396092" y="1556791"/>
            <a:ext cx="8136348" cy="369332"/>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smtClean="0"/>
              <a:t>Resultados de la exploraci</a:t>
            </a:r>
            <a:r>
              <a:rPr lang="es-ES_tradnl" sz="2400" dirty="0" smtClean="0"/>
              <a:t>ón </a:t>
            </a:r>
            <a:r>
              <a:rPr lang="es-ES_tradnl" sz="2400" dirty="0" smtClean="0"/>
              <a:t>desde </a:t>
            </a:r>
            <a:r>
              <a:rPr lang="es-ES_tradnl" sz="2400" dirty="0" smtClean="0"/>
              <a:t>el objeto de estudio</a:t>
            </a:r>
            <a:endParaRPr sz="2400" dirty="0"/>
          </a:p>
        </p:txBody>
      </p:sp>
    </p:spTree>
    <p:extLst>
      <p:ext uri="{BB962C8B-B14F-4D97-AF65-F5344CB8AC3E}">
        <p14:creationId xmlns:p14="http://schemas.microsoft.com/office/powerpoint/2010/main" val="37973489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5536" y="1268760"/>
            <a:ext cx="8064340" cy="1200328"/>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MODELO DE AN</a:t>
            </a:r>
            <a:r>
              <a:rPr lang="es-MX" sz="2400" dirty="0" smtClean="0">
                <a:latin typeface="Arial" pitchFamily="34" charset="0"/>
                <a:cs typeface="Arial" pitchFamily="34" charset="0"/>
              </a:rPr>
              <a:t>ÁLISIS</a:t>
            </a:r>
            <a:endParaRPr lang="es-MX" sz="2400" dirty="0" smtClean="0">
              <a:latin typeface="Arial" pitchFamily="34" charset="0"/>
              <a:cs typeface="Arial" pitchFamily="34" charset="0"/>
            </a:endParaRPr>
          </a:p>
          <a:p>
            <a:endParaRPr lang="es-MX" sz="2400" dirty="0" smtClean="0">
              <a:latin typeface="Arial" pitchFamily="34" charset="0"/>
              <a:cs typeface="Arial" pitchFamily="34" charset="0"/>
            </a:endParaRPr>
          </a:p>
          <a:p>
            <a:r>
              <a:rPr lang="es-MX" sz="2400" dirty="0" smtClean="0">
                <a:latin typeface="Arial" pitchFamily="34" charset="0"/>
                <a:cs typeface="Arial" pitchFamily="34" charset="0"/>
              </a:rPr>
              <a:t>Panorámica breve de Bourdieu</a:t>
            </a:r>
          </a:p>
        </p:txBody>
      </p:sp>
      <p:sp>
        <p:nvSpPr>
          <p:cNvPr id="14" name="13 CuadroTexto"/>
          <p:cNvSpPr txBox="1"/>
          <p:nvPr/>
        </p:nvSpPr>
        <p:spPr>
          <a:xfrm>
            <a:off x="395536" y="2996952"/>
            <a:ext cx="8136904" cy="3693319"/>
          </a:xfrm>
          <a:prstGeom prst="rect">
            <a:avLst/>
          </a:prstGeom>
          <a:noFill/>
          <a:ln>
            <a:solidFill>
              <a:srgbClr val="00B050"/>
            </a:solidFill>
          </a:ln>
        </p:spPr>
        <p:txBody>
          <a:bodyPr wrap="square" rtlCol="0">
            <a:spAutoFit/>
          </a:bodyPr>
          <a:lstStyle/>
          <a:p>
            <a:pPr hangingPunct="0"/>
            <a:r>
              <a:rPr lang="es-ES" dirty="0" smtClean="0">
                <a:latin typeface="Arial" pitchFamily="34" charset="0"/>
                <a:cs typeface="Arial" pitchFamily="34" charset="0"/>
              </a:rPr>
              <a:t>Las condiciones </a:t>
            </a:r>
            <a:r>
              <a:rPr lang="es-ES" dirty="0">
                <a:latin typeface="Arial" pitchFamily="34" charset="0"/>
                <a:cs typeface="Arial" pitchFamily="34" charset="0"/>
              </a:rPr>
              <a:t>sociales de existencia son interiorizadas por los individuos bajo la forma de principios inconscientes de acción y de reflexión, como esquemas de la sensibilidad y del entendimiento, es decir, bajo forma de estructuras de la subjetividad, a las cuales brindó el nombre de </a:t>
            </a:r>
            <a:r>
              <a:rPr lang="es-ES" dirty="0" err="1">
                <a:latin typeface="Arial" pitchFamily="34" charset="0"/>
                <a:cs typeface="Arial" pitchFamily="34" charset="0"/>
              </a:rPr>
              <a:t>habitus</a:t>
            </a:r>
            <a:r>
              <a:rPr lang="es-ES" dirty="0">
                <a:latin typeface="Arial" pitchFamily="34" charset="0"/>
                <a:cs typeface="Arial" pitchFamily="34" charset="0"/>
              </a:rPr>
              <a:t>. Pero el </a:t>
            </a:r>
            <a:r>
              <a:rPr lang="es-ES" dirty="0" err="1">
                <a:latin typeface="Arial" pitchFamily="34" charset="0"/>
                <a:cs typeface="Arial" pitchFamily="34" charset="0"/>
              </a:rPr>
              <a:t>habitus</a:t>
            </a:r>
            <a:r>
              <a:rPr lang="es-ES" dirty="0">
                <a:latin typeface="Arial" pitchFamily="34" charset="0"/>
                <a:cs typeface="Arial" pitchFamily="34" charset="0"/>
              </a:rPr>
              <a:t>, una vez estructurado a partir de las condiciones sociales de existencia, no va a cesar de producir representaciones, opiniones, creencias, gustos, deseos, en general, toda una subjetividad relativamente independiente del exterior, pero que no cesa de expresarse, de exteriorizarse en la acción de los individuos y grupos, y contribuye a producir y reproducir las estructuras sociales y las instituciones. Ellas, a su turno, impondrán sus condiciones de existencia objetiva, de manera que la realidad social se construye sin cesar a través de la acción de los individuos y de los grupos condicionados por la misma realidad social que los preexiste.</a:t>
            </a:r>
            <a:endParaRPr lang="es-MX" dirty="0">
              <a:latin typeface="Arial" pitchFamily="34" charset="0"/>
              <a:cs typeface="Arial" pitchFamily="34" charset="0"/>
            </a:endParaRPr>
          </a:p>
        </p:txBody>
      </p:sp>
    </p:spTree>
    <p:extLst>
      <p:ext uri="{BB962C8B-B14F-4D97-AF65-F5344CB8AC3E}">
        <p14:creationId xmlns:p14="http://schemas.microsoft.com/office/powerpoint/2010/main" val="40493228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Pregunta inicial</a:t>
            </a:r>
          </a:p>
        </p:txBody>
      </p:sp>
      <p:sp>
        <p:nvSpPr>
          <p:cNvPr id="14" name="13 CuadroTexto"/>
          <p:cNvSpPr txBox="1"/>
          <p:nvPr/>
        </p:nvSpPr>
        <p:spPr>
          <a:xfrm>
            <a:off x="395536" y="2492896"/>
            <a:ext cx="8136904" cy="646331"/>
          </a:xfrm>
          <a:prstGeom prst="rect">
            <a:avLst/>
          </a:prstGeom>
          <a:noFill/>
          <a:ln>
            <a:solidFill>
              <a:srgbClr val="00B050"/>
            </a:solidFill>
          </a:ln>
        </p:spPr>
        <p:txBody>
          <a:bodyPr wrap="square" rtlCol="0">
            <a:spAutoFit/>
          </a:bodyPr>
          <a:lstStyle/>
          <a:p>
            <a:pPr hangingPunct="0"/>
            <a:r>
              <a:rPr lang="es-ES" dirty="0" smtClean="0">
                <a:latin typeface="Arial" pitchFamily="34" charset="0"/>
                <a:cs typeface="Arial" pitchFamily="34" charset="0"/>
              </a:rPr>
              <a:t>¿C</a:t>
            </a:r>
            <a:r>
              <a:rPr lang="es-ES" dirty="0" smtClean="0">
                <a:latin typeface="Arial" pitchFamily="34" charset="0"/>
                <a:cs typeface="Arial" pitchFamily="34" charset="0"/>
              </a:rPr>
              <a:t>ómo l</a:t>
            </a:r>
            <a:r>
              <a:rPr lang="es-ES" dirty="0" smtClean="0">
                <a:latin typeface="Arial" pitchFamily="34" charset="0"/>
                <a:cs typeface="Arial" pitchFamily="34" charset="0"/>
              </a:rPr>
              <a:t>os actores </a:t>
            </a:r>
            <a:r>
              <a:rPr lang="es-ES" dirty="0">
                <a:latin typeface="Arial" pitchFamily="34" charset="0"/>
                <a:cs typeface="Arial" pitchFamily="34" charset="0"/>
              </a:rPr>
              <a:t>emergentes en </a:t>
            </a:r>
            <a:r>
              <a:rPr lang="es-ES" dirty="0" smtClean="0">
                <a:latin typeface="Arial" pitchFamily="34" charset="0"/>
                <a:cs typeface="Arial" pitchFamily="34" charset="0"/>
              </a:rPr>
              <a:t>Cuba, a </a:t>
            </a:r>
            <a:r>
              <a:rPr lang="es-ES" dirty="0">
                <a:latin typeface="Arial" pitchFamily="34" charset="0"/>
                <a:cs typeface="Arial" pitchFamily="34" charset="0"/>
              </a:rPr>
              <a:t>partir del auge de las reformas </a:t>
            </a:r>
            <a:r>
              <a:rPr lang="es-ES" dirty="0" smtClean="0">
                <a:latin typeface="Arial" pitchFamily="34" charset="0"/>
                <a:cs typeface="Arial" pitchFamily="34" charset="0"/>
              </a:rPr>
              <a:t>económicas, constituyen </a:t>
            </a:r>
            <a:r>
              <a:rPr lang="es-ES" dirty="0" smtClean="0">
                <a:latin typeface="Arial" pitchFamily="34" charset="0"/>
                <a:cs typeface="Arial" pitchFamily="34" charset="0"/>
              </a:rPr>
              <a:t>una </a:t>
            </a:r>
            <a:r>
              <a:rPr lang="es-ES" dirty="0" smtClean="0">
                <a:latin typeface="Arial" pitchFamily="34" charset="0"/>
                <a:cs typeface="Arial" pitchFamily="34" charset="0"/>
              </a:rPr>
              <a:t>nueva clase </a:t>
            </a:r>
            <a:r>
              <a:rPr lang="es-ES" dirty="0" smtClean="0">
                <a:latin typeface="Arial" pitchFamily="34" charset="0"/>
                <a:cs typeface="Arial" pitchFamily="34" charset="0"/>
              </a:rPr>
              <a:t>social?</a:t>
            </a:r>
            <a:endParaRPr lang="es-MX" dirty="0">
              <a:latin typeface="Arial" pitchFamily="34" charset="0"/>
              <a:cs typeface="Arial" pitchFamily="34" charset="0"/>
            </a:endParaRPr>
          </a:p>
        </p:txBody>
      </p:sp>
    </p:spTree>
    <p:extLst>
      <p:ext uri="{BB962C8B-B14F-4D97-AF65-F5344CB8AC3E}">
        <p14:creationId xmlns:p14="http://schemas.microsoft.com/office/powerpoint/2010/main" val="407786730"/>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Panorámica breve de </a:t>
            </a:r>
            <a:r>
              <a:rPr lang="es-MX" sz="2400" dirty="0" err="1" smtClean="0">
                <a:latin typeface="Arial" pitchFamily="34" charset="0"/>
                <a:cs typeface="Arial" pitchFamily="34" charset="0"/>
              </a:rPr>
              <a:t>Bourdieu</a:t>
            </a:r>
            <a:endParaRPr lang="es-MX" sz="2400" dirty="0" smtClean="0">
              <a:latin typeface="Arial" pitchFamily="34" charset="0"/>
              <a:cs typeface="Arial" pitchFamily="34" charset="0"/>
            </a:endParaRPr>
          </a:p>
        </p:txBody>
      </p:sp>
      <p:sp>
        <p:nvSpPr>
          <p:cNvPr id="14" name="13 CuadroTexto"/>
          <p:cNvSpPr txBox="1"/>
          <p:nvPr/>
        </p:nvSpPr>
        <p:spPr>
          <a:xfrm>
            <a:off x="395536" y="2492896"/>
            <a:ext cx="8136904" cy="3693319"/>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Uno de los aspectos más importantes del trabajo de Pierre </a:t>
            </a:r>
            <a:r>
              <a:rPr lang="es-MX" dirty="0" err="1" smtClean="0">
                <a:latin typeface="Arial" pitchFamily="34" charset="0"/>
                <a:cs typeface="Arial" pitchFamily="34" charset="0"/>
              </a:rPr>
              <a:t>Bourdieu</a:t>
            </a:r>
            <a:r>
              <a:rPr lang="es-MX" dirty="0" smtClean="0">
                <a:latin typeface="Arial" pitchFamily="34" charset="0"/>
                <a:cs typeface="Arial" pitchFamily="34" charset="0"/>
              </a:rPr>
              <a:t> consiste en haber enfocado de otra manera la postura tradicional entre sociología y economía, mostrando que el campo específicamente económico es susceptible del mismo análisis que los otros campos del mundo social y que las estrategias propiamente económicas de apropiación de capital son solamente un caso particular de estrategias, a través de las cuales los diferentes agentes de los diferentes campos sociales se esfuerzan por adquirir o conservar las diferentes variedades de capital. Esto nos lleva a sustituir de entrada la visión tradicional de las relaciones individuo - sociedad y nos aporta una visión nueva: aquella de las relaciones dialécticas entre un </a:t>
            </a:r>
            <a:r>
              <a:rPr lang="es-MX" dirty="0" err="1" smtClean="0">
                <a:latin typeface="Arial" pitchFamily="34" charset="0"/>
                <a:cs typeface="Arial" pitchFamily="34" charset="0"/>
              </a:rPr>
              <a:t>habitus</a:t>
            </a:r>
            <a:r>
              <a:rPr lang="es-MX" dirty="0" smtClean="0">
                <a:latin typeface="Arial" pitchFamily="34" charset="0"/>
                <a:cs typeface="Arial" pitchFamily="34" charset="0"/>
              </a:rPr>
              <a:t> socialmente estructurado y un campo históricamente constituido, es decir, Pierre </a:t>
            </a:r>
            <a:r>
              <a:rPr lang="es-MX" dirty="0" err="1" smtClean="0">
                <a:latin typeface="Arial" pitchFamily="34" charset="0"/>
                <a:cs typeface="Arial" pitchFamily="34" charset="0"/>
              </a:rPr>
              <a:t>Bourdieu</a:t>
            </a:r>
            <a:r>
              <a:rPr lang="es-MX" dirty="0" smtClean="0">
                <a:latin typeface="Arial" pitchFamily="34" charset="0"/>
                <a:cs typeface="Arial" pitchFamily="34" charset="0"/>
              </a:rPr>
              <a:t> nos lleva a buscar la relación entre lo social puesto en los cuerpos y lo social puesto en las cosas.</a:t>
            </a:r>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Teoría del espacio social</a:t>
            </a:r>
          </a:p>
        </p:txBody>
      </p:sp>
      <p:sp>
        <p:nvSpPr>
          <p:cNvPr id="14" name="13 CuadroTexto"/>
          <p:cNvSpPr txBox="1"/>
          <p:nvPr/>
        </p:nvSpPr>
        <p:spPr>
          <a:xfrm>
            <a:off x="395536" y="2492896"/>
            <a:ext cx="8136904" cy="3970318"/>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Para Pierre </a:t>
            </a:r>
            <a:r>
              <a:rPr lang="es-MX" dirty="0" err="1" smtClean="0">
                <a:latin typeface="Arial" pitchFamily="34" charset="0"/>
                <a:cs typeface="Arial" pitchFamily="34" charset="0"/>
              </a:rPr>
              <a:t>Bourdieu</a:t>
            </a:r>
            <a:r>
              <a:rPr lang="es-MX" dirty="0" smtClean="0">
                <a:latin typeface="Arial" pitchFamily="34" charset="0"/>
                <a:cs typeface="Arial" pitchFamily="34" charset="0"/>
              </a:rPr>
              <a:t>, la construcción de una teoría del espacio social supone una serie de rupturas con:</a:t>
            </a:r>
          </a:p>
          <a:p>
            <a:pPr hangingPunct="0"/>
            <a:r>
              <a:rPr lang="es-MX" dirty="0" smtClean="0">
                <a:latin typeface="Arial" pitchFamily="34" charset="0"/>
                <a:cs typeface="Arial" pitchFamily="34" charset="0"/>
              </a:rPr>
              <a:t> </a:t>
            </a:r>
          </a:p>
          <a:p>
            <a:pPr marL="361950" indent="-180975" hangingPunct="0">
              <a:buFont typeface="Arial" pitchFamily="34" charset="0"/>
              <a:buChar char="•"/>
            </a:pPr>
            <a:r>
              <a:rPr lang="es-MX" dirty="0" smtClean="0">
                <a:latin typeface="Arial" pitchFamily="34" charset="0"/>
                <a:cs typeface="Arial" pitchFamily="34" charset="0"/>
              </a:rPr>
              <a:t>La tendencia a privilegiar las sustancias (los grupos reales acerca de los cuales pretendemos definir el número, los límites, los miembros, etc.) en detrimento de las relaciones.</a:t>
            </a:r>
          </a:p>
          <a:p>
            <a:pPr marL="361950" indent="-180975" hangingPunct="0">
              <a:buFont typeface="Arial" pitchFamily="34" charset="0"/>
              <a:buChar char="•"/>
            </a:pPr>
            <a:r>
              <a:rPr lang="es-MX" dirty="0" smtClean="0">
                <a:latin typeface="Arial" pitchFamily="34" charset="0"/>
                <a:cs typeface="Arial" pitchFamily="34" charset="0"/>
              </a:rPr>
              <a:t>La ilusión intelectualista, que lleva a considerar la clase social teórica como una clase real.</a:t>
            </a:r>
          </a:p>
          <a:p>
            <a:pPr marL="361950" indent="-180975" hangingPunct="0">
              <a:buFont typeface="Arial" pitchFamily="34" charset="0"/>
              <a:buChar char="•"/>
            </a:pPr>
            <a:r>
              <a:rPr lang="es-MX" dirty="0" smtClean="0">
                <a:latin typeface="Arial" pitchFamily="34" charset="0"/>
                <a:cs typeface="Arial" pitchFamily="34" charset="0"/>
              </a:rPr>
              <a:t>El economismo, que conduce a reducir el espacio social al solo campo de las relaciones de producción económica.</a:t>
            </a:r>
          </a:p>
          <a:p>
            <a:pPr marL="361950" indent="-180975" hangingPunct="0">
              <a:buFont typeface="Arial" pitchFamily="34" charset="0"/>
              <a:buChar char="•"/>
            </a:pPr>
            <a:r>
              <a:rPr lang="es-MX" dirty="0" smtClean="0">
                <a:latin typeface="Arial" pitchFamily="34" charset="0"/>
                <a:cs typeface="Arial" pitchFamily="34" charset="0"/>
              </a:rPr>
              <a:t>El objetivismo (que va a la par con el intelectualismo) que conduce a ignorar las luchas simbólicas que se dan en los diferentes campos y que tienen por </a:t>
            </a:r>
            <a:r>
              <a:rPr lang="es-MX" dirty="0" err="1" smtClean="0">
                <a:latin typeface="Arial" pitchFamily="34" charset="0"/>
                <a:cs typeface="Arial" pitchFamily="34" charset="0"/>
              </a:rPr>
              <a:t>enjeu</a:t>
            </a:r>
            <a:r>
              <a:rPr lang="es-MX" dirty="0" smtClean="0">
                <a:latin typeface="Arial" pitchFamily="34" charset="0"/>
                <a:cs typeface="Arial" pitchFamily="34" charset="0"/>
              </a:rPr>
              <a:t> la representación del mundo social y, por tanto, la jerarquía de posiciones en el seno de cada campo y entre ellos.</a:t>
            </a:r>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Teoría del espacio social</a:t>
            </a:r>
          </a:p>
        </p:txBody>
      </p:sp>
      <p:sp>
        <p:nvSpPr>
          <p:cNvPr id="14" name="13 CuadroTexto"/>
          <p:cNvSpPr txBox="1"/>
          <p:nvPr/>
        </p:nvSpPr>
        <p:spPr>
          <a:xfrm>
            <a:off x="395536" y="2492896"/>
            <a:ext cx="8136904" cy="3693319"/>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P</a:t>
            </a:r>
            <a:r>
              <a:rPr lang="es-MX" dirty="0" smtClean="0">
                <a:latin typeface="Arial" pitchFamily="34" charset="0"/>
                <a:cs typeface="Arial" pitchFamily="34" charset="0"/>
              </a:rPr>
              <a:t>odemos representar el mundo social bajo la forma de un espacio multidimensional, construido sobre la base de principios de diferenciación o de distribución.</a:t>
            </a:r>
          </a:p>
          <a:p>
            <a:pPr hangingPunct="0"/>
            <a:endParaRPr lang="es-MX" dirty="0">
              <a:latin typeface="Arial" pitchFamily="34" charset="0"/>
              <a:cs typeface="Arial" pitchFamily="34" charset="0"/>
            </a:endParaRPr>
          </a:p>
          <a:p>
            <a:pPr hangingPunct="0"/>
            <a:r>
              <a:rPr lang="es-MX" dirty="0" smtClean="0">
                <a:latin typeface="Arial" pitchFamily="34" charset="0"/>
                <a:cs typeface="Arial" pitchFamily="34" charset="0"/>
              </a:rPr>
              <a:t>Este espacio permite definir a cada cual por la posición que ocupa, sin estar, por otro lado, dotado del don de ubicuidad. La definición del individuo se hace por la relación, inscrita en este espacio, que tenemos frente a frente a otro agente. En la medida en que las propiedades retenidas para construir este espacio son propiedades actuantes, podemos describirlo como un campo de fuerzas; es decir, como un conjunto de relaciones de fuerza objetivas que se imponen a todos aquellos que entran en el campo y que no pueden reducirse a las intenciones que tienen los agentes individuales o a las interacciones directas entre los agentes.</a:t>
            </a: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Teoría del espacio social</a:t>
            </a:r>
          </a:p>
        </p:txBody>
      </p:sp>
      <p:sp>
        <p:nvSpPr>
          <p:cNvPr id="14" name="13 CuadroTexto"/>
          <p:cNvSpPr txBox="1"/>
          <p:nvPr/>
        </p:nvSpPr>
        <p:spPr>
          <a:xfrm>
            <a:off x="395536" y="2348880"/>
            <a:ext cx="8136904" cy="4247317"/>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En términos analíticos, un campo puede ser definido como una red o una configuración de relaciones objetivas entre posiciones. Estas posiciones se definen objetivamente en su existencia y en las determinaciones que ellas imponen a sus ocupantes, agentes o instituciones, por su situación actual o potencial en la estructura de la distribución de las diferentes especies de poder (o de capitales) y cuya posesión brinda acceso a provechos específicos que están en juego en el campo. </a:t>
            </a:r>
          </a:p>
          <a:p>
            <a:pPr hangingPunct="0"/>
            <a:r>
              <a:rPr lang="es-MX" dirty="0" smtClean="0">
                <a:latin typeface="Arial" pitchFamily="34" charset="0"/>
                <a:cs typeface="Arial" pitchFamily="34" charset="0"/>
              </a:rPr>
              <a:t> </a:t>
            </a:r>
          </a:p>
          <a:p>
            <a:pPr hangingPunct="0"/>
            <a:r>
              <a:rPr lang="es-MX" dirty="0" smtClean="0">
                <a:latin typeface="Arial" pitchFamily="34" charset="0"/>
                <a:cs typeface="Arial" pitchFamily="34" charset="0"/>
              </a:rPr>
              <a:t>Serán entonces las diferentes especies de capital y de poder que circulan en los diferentes campos quienes construyan el espacio social, y es a este título que Pierre </a:t>
            </a:r>
            <a:r>
              <a:rPr lang="es-MX" dirty="0" err="1" smtClean="0">
                <a:latin typeface="Arial" pitchFamily="34" charset="0"/>
                <a:cs typeface="Arial" pitchFamily="34" charset="0"/>
              </a:rPr>
              <a:t>Bourdieu</a:t>
            </a:r>
            <a:r>
              <a:rPr lang="es-MX" dirty="0" smtClean="0">
                <a:latin typeface="Arial" pitchFamily="34" charset="0"/>
                <a:cs typeface="Arial" pitchFamily="34" charset="0"/>
              </a:rPr>
              <a:t> habla de propiedades actuantes. El capital puede existir en su estado objetivado (propiedades materiales) o en su estado incorporado (un ejemplo de ello será el caso del capital cultural, el cual puede ser jurídicamente garantizado en un momento dado y representar un poder sobre un campo).</a:t>
            </a:r>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Teoría del espacio social</a:t>
            </a:r>
          </a:p>
        </p:txBody>
      </p:sp>
      <p:sp>
        <p:nvSpPr>
          <p:cNvPr id="14" name="13 CuadroTexto"/>
          <p:cNvSpPr txBox="1"/>
          <p:nvPr/>
        </p:nvSpPr>
        <p:spPr>
          <a:xfrm>
            <a:off x="395536" y="2348880"/>
            <a:ext cx="8136904" cy="3139321"/>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Una manera de comprender el funcionamiento de los campos pudiera ser la analogía económica utilizada por </a:t>
            </a:r>
            <a:r>
              <a:rPr lang="es-MX" dirty="0" err="1" smtClean="0">
                <a:latin typeface="Arial" pitchFamily="34" charset="0"/>
                <a:cs typeface="Arial" pitchFamily="34" charset="0"/>
              </a:rPr>
              <a:t>Bourdieu</a:t>
            </a:r>
            <a:r>
              <a:rPr lang="es-MX" dirty="0" smtClean="0">
                <a:latin typeface="Arial" pitchFamily="34" charset="0"/>
                <a:cs typeface="Arial" pitchFamily="34" charset="0"/>
              </a:rPr>
              <a:t>. Los diferentes tipos de capitales definen probabilidades de provecho en el seno de cada uno de los campos. El capital será en alguna medida la «moneda» pertinente en el seno de una tal entidad y su posesión más o menos fuerte constituirá un determinado poder.</a:t>
            </a:r>
          </a:p>
          <a:p>
            <a:pPr hangingPunct="0"/>
            <a:r>
              <a:rPr lang="es-MX" dirty="0" smtClean="0">
                <a:latin typeface="Arial" pitchFamily="34" charset="0"/>
                <a:cs typeface="Arial" pitchFamily="34" charset="0"/>
              </a:rPr>
              <a:t> </a:t>
            </a:r>
          </a:p>
          <a:p>
            <a:pPr hangingPunct="0"/>
            <a:r>
              <a:rPr lang="es-MX" dirty="0" smtClean="0">
                <a:latin typeface="Arial" pitchFamily="34" charset="0"/>
                <a:cs typeface="Arial" pitchFamily="34" charset="0"/>
              </a:rPr>
              <a:t>La posición de un agente determinado en el espacio social puede ser entonces, definida según la posición que ocupa en los diferentes campos (en las sociedades contemporáneas tomarán importancia particular el campo económico, el cultural, el social y el simbólico). Esta posición será la forma percibida y reconocida como legítima de las diferentes especies de capital.</a:t>
            </a:r>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8747908"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El </a:t>
            </a:r>
            <a:r>
              <a:rPr lang="es-MX" sz="2400" dirty="0" err="1" smtClean="0">
                <a:latin typeface="Arial" pitchFamily="34" charset="0"/>
                <a:cs typeface="Arial" pitchFamily="34" charset="0"/>
              </a:rPr>
              <a:t>habitus</a:t>
            </a:r>
            <a:r>
              <a:rPr lang="es-MX" sz="2400" dirty="0" smtClean="0">
                <a:latin typeface="Arial" pitchFamily="34" charset="0"/>
                <a:cs typeface="Arial" pitchFamily="34" charset="0"/>
              </a:rPr>
              <a:t>: concepto clave para comprender el espacio social</a:t>
            </a:r>
          </a:p>
        </p:txBody>
      </p:sp>
      <p:sp>
        <p:nvSpPr>
          <p:cNvPr id="14" name="13 CuadroTexto"/>
          <p:cNvSpPr txBox="1"/>
          <p:nvPr/>
        </p:nvSpPr>
        <p:spPr>
          <a:xfrm>
            <a:off x="395536" y="2348880"/>
            <a:ext cx="8424936" cy="4247317"/>
          </a:xfrm>
          <a:prstGeom prst="rect">
            <a:avLst/>
          </a:prstGeom>
          <a:noFill/>
          <a:ln>
            <a:solidFill>
              <a:srgbClr val="00B050"/>
            </a:solidFill>
          </a:ln>
        </p:spPr>
        <p:txBody>
          <a:bodyPr wrap="square" rtlCol="0">
            <a:spAutoFit/>
          </a:bodyPr>
          <a:lstStyle/>
          <a:p>
            <a:pPr hangingPunct="0"/>
            <a:r>
              <a:rPr lang="es-MX" dirty="0" err="1" smtClean="0">
                <a:latin typeface="Arial" pitchFamily="34" charset="0"/>
                <a:cs typeface="Arial" pitchFamily="34" charset="0"/>
              </a:rPr>
              <a:t>Bourdieu</a:t>
            </a:r>
            <a:r>
              <a:rPr lang="es-MX" dirty="0" smtClean="0">
                <a:latin typeface="Arial" pitchFamily="34" charset="0"/>
                <a:cs typeface="Arial" pitchFamily="34" charset="0"/>
              </a:rPr>
              <a:t> plantea que el </a:t>
            </a:r>
            <a:r>
              <a:rPr lang="es-MX" dirty="0" err="1" smtClean="0">
                <a:latin typeface="Arial" pitchFamily="34" charset="0"/>
                <a:cs typeface="Arial" pitchFamily="34" charset="0"/>
              </a:rPr>
              <a:t>habitus</a:t>
            </a:r>
            <a:r>
              <a:rPr lang="es-MX" dirty="0" smtClean="0">
                <a:latin typeface="Arial" pitchFamily="34" charset="0"/>
                <a:cs typeface="Arial" pitchFamily="34" charset="0"/>
              </a:rPr>
              <a:t> es interiorizado e incorporado por los individuos en el curso de su historia y se manifiesta fundamentalmente en el sentido práctico, es decir, en la aptitud para actuar y orientarse y depende de la posición ocupada en el espacio social, según la lógica de los campos. El </a:t>
            </a:r>
            <a:r>
              <a:rPr lang="es-MX" dirty="0" err="1" smtClean="0">
                <a:latin typeface="Arial" pitchFamily="34" charset="0"/>
                <a:cs typeface="Arial" pitchFamily="34" charset="0"/>
              </a:rPr>
              <a:t>habitus</a:t>
            </a:r>
            <a:r>
              <a:rPr lang="es-MX" dirty="0" smtClean="0">
                <a:latin typeface="Arial" pitchFamily="34" charset="0"/>
                <a:cs typeface="Arial" pitchFamily="34" charset="0"/>
              </a:rPr>
              <a:t> no buscará como recurso la reflexión consciente, sino gracias a las disposiciones adquiridas por el individuo funcionará como «automatismo».</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E</a:t>
            </a:r>
            <a:r>
              <a:rPr lang="es-MX" dirty="0" smtClean="0">
                <a:latin typeface="Arial" pitchFamily="34" charset="0"/>
                <a:cs typeface="Arial" pitchFamily="34" charset="0"/>
              </a:rPr>
              <a:t>l </a:t>
            </a:r>
            <a:r>
              <a:rPr lang="es-MX" dirty="0" err="1" smtClean="0">
                <a:latin typeface="Arial" pitchFamily="34" charset="0"/>
                <a:cs typeface="Arial" pitchFamily="34" charset="0"/>
              </a:rPr>
              <a:t>habitus</a:t>
            </a:r>
            <a:r>
              <a:rPr lang="es-MX" dirty="0" smtClean="0">
                <a:latin typeface="Arial" pitchFamily="34" charset="0"/>
                <a:cs typeface="Arial" pitchFamily="34" charset="0"/>
              </a:rPr>
              <a:t> es un principio adquirido que se encarna de manera durable en el cuerpo en forma de disposiciones permanentes, ligadas a la historia individual.</a:t>
            </a:r>
          </a:p>
          <a:p>
            <a:pPr hangingPunct="0"/>
            <a:endParaRPr lang="es-MX" dirty="0">
              <a:latin typeface="Arial" pitchFamily="34" charset="0"/>
              <a:cs typeface="Arial" pitchFamily="34" charset="0"/>
            </a:endParaRPr>
          </a:p>
          <a:p>
            <a:pPr hangingPunct="0"/>
            <a:r>
              <a:rPr lang="es-MX" dirty="0" smtClean="0">
                <a:latin typeface="Arial" pitchFamily="34" charset="0"/>
                <a:cs typeface="Arial" pitchFamily="34" charset="0"/>
              </a:rPr>
              <a:t>Siendo el producto de la incorporación de la necesidad objetiva, el </a:t>
            </a:r>
            <a:r>
              <a:rPr lang="es-MX" dirty="0" err="1" smtClean="0">
                <a:latin typeface="Arial" pitchFamily="34" charset="0"/>
                <a:cs typeface="Arial" pitchFamily="34" charset="0"/>
              </a:rPr>
              <a:t>habitus</a:t>
            </a:r>
            <a:r>
              <a:rPr lang="es-MX" dirty="0" smtClean="0">
                <a:latin typeface="Arial" pitchFamily="34" charset="0"/>
                <a:cs typeface="Arial" pitchFamily="34" charset="0"/>
              </a:rPr>
              <a:t> produce estrategias ajustadas «objetivamente» ante diferentes situaciones, ya que los agentes, abandonándose a las intuiciones de un sentido práctico, anticipan la necesidad con todas las apariencias de una acción racional sin necesariamente serlo de hecho.</a:t>
            </a:r>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Teoría del espacio social</a:t>
            </a:r>
          </a:p>
        </p:txBody>
      </p:sp>
      <p:sp>
        <p:nvSpPr>
          <p:cNvPr id="14" name="13 CuadroTexto"/>
          <p:cNvSpPr txBox="1"/>
          <p:nvPr/>
        </p:nvSpPr>
        <p:spPr>
          <a:xfrm>
            <a:off x="395536" y="2348880"/>
            <a:ext cx="8136904" cy="4247317"/>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La noción de estrategia en Pierre </a:t>
            </a:r>
            <a:r>
              <a:rPr lang="es-MX" dirty="0" err="1" smtClean="0">
                <a:latin typeface="Arial" pitchFamily="34" charset="0"/>
                <a:cs typeface="Arial" pitchFamily="34" charset="0"/>
              </a:rPr>
              <a:t>Bourdieu</a:t>
            </a:r>
            <a:r>
              <a:rPr lang="es-MX" dirty="0" smtClean="0">
                <a:latin typeface="Arial" pitchFamily="34" charset="0"/>
                <a:cs typeface="Arial" pitchFamily="34" charset="0"/>
              </a:rPr>
              <a:t> será el instrumento de ruptura con el punto de vista objetivista y con la acción sin agentes que implica el estructuralismo. La estrategia será el producto del sentido práctico como sentido del juego, social en particular, históricamente definido, que se adquiere desde la infancia participando en las actividades sociales. El buen jugador hará en cada instante lo que hay que hacer, lo que demanda y exige el juego. Ello supone una invención permanente, indispensable para adaptarse a situaciones infinitamente variadas y nunca perfectamente idénticas, lo que no asegura necesariamente la obediencia mecánica a la regla explícita o codificada. Las estrategias no son el producto de la obediencia estricta de la regla, sino del sentido del juego que conduce a «escoger» la mejor variante posible dado el juego que dispongamos. El arte de jugar del que los agentes son capaces define el valor del juego y las regularidades que se pueden observar serán producto de las acciones individuales orientadas por las mismas obligaciones objetivas o incorporadas. </a:t>
            </a:r>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El capital</a:t>
            </a:r>
          </a:p>
        </p:txBody>
      </p:sp>
      <p:sp>
        <p:nvSpPr>
          <p:cNvPr id="14" name="13 CuadroTexto"/>
          <p:cNvSpPr txBox="1"/>
          <p:nvPr/>
        </p:nvSpPr>
        <p:spPr>
          <a:xfrm>
            <a:off x="395536" y="2348880"/>
            <a:ext cx="8136904" cy="3416320"/>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Para Pierre </a:t>
            </a:r>
            <a:r>
              <a:rPr lang="es-MX" dirty="0" err="1" smtClean="0">
                <a:latin typeface="Arial" pitchFamily="34" charset="0"/>
                <a:cs typeface="Arial" pitchFamily="34" charset="0"/>
              </a:rPr>
              <a:t>Bourdieu</a:t>
            </a:r>
            <a:r>
              <a:rPr lang="es-MX" dirty="0" smtClean="0">
                <a:latin typeface="Arial" pitchFamily="34" charset="0"/>
                <a:cs typeface="Arial" pitchFamily="34" charset="0"/>
              </a:rPr>
              <a:t>, el capital es el producto de una relación social, una energía social que solamente existe y produce sus efectos en el campo donde ella se produce y se reproduce, es decir, que el capital recibe su valor y su eficacia en dependencia de las leyes específicas de cada campo.</a:t>
            </a:r>
          </a:p>
          <a:p>
            <a:pPr hangingPunct="0"/>
            <a:r>
              <a:rPr lang="es-MX" dirty="0" smtClean="0">
                <a:latin typeface="Arial" pitchFamily="34" charset="0"/>
                <a:cs typeface="Arial" pitchFamily="34" charset="0"/>
              </a:rPr>
              <a:t> </a:t>
            </a:r>
          </a:p>
          <a:p>
            <a:pPr hangingPunct="0"/>
            <a:r>
              <a:rPr lang="es-MX" dirty="0" smtClean="0">
                <a:latin typeface="Arial" pitchFamily="34" charset="0"/>
                <a:cs typeface="Arial" pitchFamily="34" charset="0"/>
              </a:rPr>
              <a:t>En un campo particular, todas las propiedades incorporadas (</a:t>
            </a:r>
            <a:r>
              <a:rPr lang="es-MX" dirty="0" err="1" smtClean="0">
                <a:latin typeface="Arial" pitchFamily="34" charset="0"/>
                <a:cs typeface="Arial" pitchFamily="34" charset="0"/>
              </a:rPr>
              <a:t>habitus</a:t>
            </a:r>
            <a:r>
              <a:rPr lang="es-MX" dirty="0" smtClean="0">
                <a:latin typeface="Arial" pitchFamily="34" charset="0"/>
                <a:cs typeface="Arial" pitchFamily="34" charset="0"/>
              </a:rPr>
              <a:t>, disposiciones) u objetivadas (bienes económicos, culturales, .. ) que poseen los agentes, no son siempre simultáneamente eficientes y la lógica específica de cada campo determinará aquellos capitales que tienen curso, que resultan pertinentes y eficaces. En su relación específica con el campo, los capitales funcionarán como capitales específicos y por ello podrán ser considerados como factores explicativos de las prácticas de los agentes.</a:t>
            </a:r>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El capital económico</a:t>
            </a:r>
          </a:p>
        </p:txBody>
      </p:sp>
      <p:sp>
        <p:nvSpPr>
          <p:cNvPr id="14" name="13 CuadroTexto"/>
          <p:cNvSpPr txBox="1"/>
          <p:nvPr/>
        </p:nvSpPr>
        <p:spPr>
          <a:xfrm>
            <a:off x="395536" y="2348880"/>
            <a:ext cx="8136904" cy="3139321"/>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Dentro de los diferentes campos de la vida social, cobran importancia los conceptos de capital económico, cultural, social y simbólico por la problemática que abren en el estudio de la estructura social. </a:t>
            </a:r>
          </a:p>
          <a:p>
            <a:pPr hangingPunct="0"/>
            <a:r>
              <a:rPr lang="es-MX" dirty="0" smtClean="0">
                <a:latin typeface="Arial" pitchFamily="34" charset="0"/>
                <a:cs typeface="Arial" pitchFamily="34" charset="0"/>
              </a:rPr>
              <a:t> </a:t>
            </a:r>
          </a:p>
          <a:p>
            <a:pPr hangingPunct="0"/>
            <a:r>
              <a:rPr lang="es-MX" dirty="0" smtClean="0">
                <a:latin typeface="Arial" pitchFamily="34" charset="0"/>
                <a:cs typeface="Arial" pitchFamily="34" charset="0"/>
              </a:rPr>
              <a:t>El capital económico es comprendido en el sentido en que lo describe Marx, teniendo en cuenta el doble carácter del trabajo (abstracto y concreto) en su relación con el doble carácter del valor la mercancía (valor de uso y valor). Sin pretender extendernos en este concepto ampliamente conocido, nos detendremos entonces en tratar de comprender la conceptualización que hace </a:t>
            </a:r>
            <a:r>
              <a:rPr lang="es-MX" dirty="0" err="1" smtClean="0">
                <a:latin typeface="Arial" pitchFamily="34" charset="0"/>
                <a:cs typeface="Arial" pitchFamily="34" charset="0"/>
              </a:rPr>
              <a:t>Bourdieu</a:t>
            </a:r>
            <a:r>
              <a:rPr lang="es-MX" dirty="0" smtClean="0">
                <a:latin typeface="Arial" pitchFamily="34" charset="0"/>
                <a:cs typeface="Arial" pitchFamily="34" charset="0"/>
              </a:rPr>
              <a:t> del capital cultural, social y simbólico, la cual resulta clave para la comprensión de su sistema teórico.</a:t>
            </a:r>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El capital cultural</a:t>
            </a:r>
          </a:p>
        </p:txBody>
      </p:sp>
      <p:sp>
        <p:nvSpPr>
          <p:cNvPr id="14" name="13 CuadroTexto"/>
          <p:cNvSpPr txBox="1"/>
          <p:nvPr/>
        </p:nvSpPr>
        <p:spPr>
          <a:xfrm>
            <a:off x="395536" y="2348880"/>
            <a:ext cx="8136904" cy="3970318"/>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Para Pierre </a:t>
            </a:r>
            <a:r>
              <a:rPr lang="es-MX" dirty="0" err="1" smtClean="0">
                <a:latin typeface="Arial" pitchFamily="34" charset="0"/>
                <a:cs typeface="Arial" pitchFamily="34" charset="0"/>
              </a:rPr>
              <a:t>Bourdieu</a:t>
            </a:r>
            <a:r>
              <a:rPr lang="es-MX" dirty="0" smtClean="0">
                <a:latin typeface="Arial" pitchFamily="34" charset="0"/>
                <a:cs typeface="Arial" pitchFamily="34" charset="0"/>
              </a:rPr>
              <a:t> el capital cultural puede existir bajo tres formas: en el estado incorporado, es decir, bajo la forma de disposiciones durables en el organismo; en el estado objetivado, bajo la forma de bienes culturales (cuadros, libros, diccionarios, instrumentos, máquinas, que constituyen la huella, la realización o las críticas de teorías o problemáticas) y finalmente en el estado institucionalizado, «forma de objetivación» que </a:t>
            </a:r>
            <a:r>
              <a:rPr lang="es-MX" dirty="0" err="1" smtClean="0">
                <a:latin typeface="Arial" pitchFamily="34" charset="0"/>
                <a:cs typeface="Arial" pitchFamily="34" charset="0"/>
              </a:rPr>
              <a:t>Bourdieu</a:t>
            </a:r>
            <a:r>
              <a:rPr lang="es-MX" dirty="0" smtClean="0">
                <a:latin typeface="Arial" pitchFamily="34" charset="0"/>
                <a:cs typeface="Arial" pitchFamily="34" charset="0"/>
              </a:rPr>
              <a:t> separa (por ejemplo el título escolar) ya que legitima o confiere al capital cultural propiedades diferentes.</a:t>
            </a:r>
          </a:p>
          <a:p>
            <a:pPr hangingPunct="0"/>
            <a:r>
              <a:rPr lang="es-MX" dirty="0" smtClean="0">
                <a:latin typeface="Arial" pitchFamily="34" charset="0"/>
                <a:cs typeface="Arial" pitchFamily="34" charset="0"/>
              </a:rPr>
              <a:t> </a:t>
            </a:r>
          </a:p>
          <a:p>
            <a:pPr hangingPunct="0"/>
            <a:r>
              <a:rPr lang="es-MX" dirty="0" smtClean="0">
                <a:latin typeface="Arial" pitchFamily="34" charset="0"/>
                <a:cs typeface="Arial" pitchFamily="34" charset="0"/>
              </a:rPr>
              <a:t>La mayor parte de las propiedades del capital cultural pueden deducirse del hecho de que se encuentra ligado al cuerpo y supone la interiorización. La acumulación del capital cultural exige una incorporación que cuesta tiempo e inversión personal, es decir, trabajo de adquisición. El capital cultural deviene una propiedad del cuerpo, una parte integrante de una persona, un </a:t>
            </a:r>
            <a:r>
              <a:rPr lang="es-MX" dirty="0" err="1" smtClean="0">
                <a:latin typeface="Arial" pitchFamily="34" charset="0"/>
                <a:cs typeface="Arial" pitchFamily="34" charset="0"/>
              </a:rPr>
              <a:t>habitus</a:t>
            </a:r>
            <a:r>
              <a:rPr lang="es-MX" dirty="0" smtClean="0">
                <a:latin typeface="Arial" pitchFamily="34" charset="0"/>
                <a:cs typeface="Arial" pitchFamily="34" charset="0"/>
              </a:rPr>
              <a:t>.</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Exploración</a:t>
            </a:r>
          </a:p>
        </p:txBody>
      </p:sp>
      <p:sp>
        <p:nvSpPr>
          <p:cNvPr id="14" name="13 CuadroTexto"/>
          <p:cNvSpPr txBox="1"/>
          <p:nvPr/>
        </p:nvSpPr>
        <p:spPr>
          <a:xfrm>
            <a:off x="395536" y="2492896"/>
            <a:ext cx="8136904" cy="2031325"/>
          </a:xfrm>
          <a:prstGeom prst="rect">
            <a:avLst/>
          </a:prstGeom>
          <a:noFill/>
          <a:ln>
            <a:solidFill>
              <a:srgbClr val="00B050"/>
            </a:solidFill>
          </a:ln>
        </p:spPr>
        <p:txBody>
          <a:bodyPr wrap="square" rtlCol="0">
            <a:spAutoFit/>
          </a:bodyPr>
          <a:lstStyle/>
          <a:p>
            <a:pPr hangingPunct="0"/>
            <a:r>
              <a:rPr lang="es-ES" dirty="0" smtClean="0">
                <a:latin typeface="Arial" pitchFamily="34" charset="0"/>
                <a:cs typeface="Arial" pitchFamily="34" charset="0"/>
              </a:rPr>
              <a:t>PALABRAS CLAVE</a:t>
            </a:r>
          </a:p>
          <a:p>
            <a:pPr hangingPunct="0"/>
            <a:endParaRPr lang="es-ES" dirty="0">
              <a:latin typeface="Arial" pitchFamily="34" charset="0"/>
              <a:cs typeface="Arial" pitchFamily="34" charset="0"/>
            </a:endParaRPr>
          </a:p>
          <a:p>
            <a:pPr hangingPunct="0"/>
            <a:r>
              <a:rPr lang="es-ES" dirty="0" smtClean="0">
                <a:latin typeface="Arial" pitchFamily="34" charset="0"/>
                <a:cs typeface="Arial" pitchFamily="34" charset="0"/>
              </a:rPr>
              <a:t>Clase social</a:t>
            </a:r>
          </a:p>
          <a:p>
            <a:pPr hangingPunct="0"/>
            <a:endParaRPr lang="es-ES" dirty="0">
              <a:latin typeface="Arial" pitchFamily="34" charset="0"/>
              <a:cs typeface="Arial" pitchFamily="34" charset="0"/>
            </a:endParaRPr>
          </a:p>
          <a:p>
            <a:pPr hangingPunct="0"/>
            <a:r>
              <a:rPr lang="es-ES" dirty="0" smtClean="0">
                <a:latin typeface="Arial" pitchFamily="34" charset="0"/>
                <a:cs typeface="Arial" pitchFamily="34" charset="0"/>
              </a:rPr>
              <a:t>Reformas económicas</a:t>
            </a:r>
          </a:p>
          <a:p>
            <a:pPr hangingPunct="0"/>
            <a:endParaRPr lang="es-ES" dirty="0">
              <a:latin typeface="Arial" pitchFamily="34" charset="0"/>
              <a:cs typeface="Arial" pitchFamily="34" charset="0"/>
            </a:endParaRPr>
          </a:p>
          <a:p>
            <a:pPr hangingPunct="0"/>
            <a:r>
              <a:rPr lang="es-ES" dirty="0" smtClean="0">
                <a:latin typeface="Arial" pitchFamily="34" charset="0"/>
                <a:cs typeface="Arial" pitchFamily="34" charset="0"/>
              </a:rPr>
              <a:t>Transición del socialismo</a:t>
            </a:r>
            <a:endParaRPr lang="es-MX" dirty="0">
              <a:latin typeface="Arial" pitchFamily="34" charset="0"/>
              <a:cs typeface="Arial" pitchFamily="34" charset="0"/>
            </a:endParaRPr>
          </a:p>
        </p:txBody>
      </p:sp>
    </p:spTree>
    <p:extLst>
      <p:ext uri="{BB962C8B-B14F-4D97-AF65-F5344CB8AC3E}">
        <p14:creationId xmlns:p14="http://schemas.microsoft.com/office/powerpoint/2010/main" val="811521462"/>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El capital social</a:t>
            </a:r>
          </a:p>
        </p:txBody>
      </p:sp>
      <p:sp>
        <p:nvSpPr>
          <p:cNvPr id="14" name="13 CuadroTexto"/>
          <p:cNvSpPr txBox="1"/>
          <p:nvPr/>
        </p:nvSpPr>
        <p:spPr>
          <a:xfrm>
            <a:off x="395536" y="2348880"/>
            <a:ext cx="8136904" cy="2862322"/>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El capital social será el conjunto de recursos actuales o potenciales que está estrechamente vinculado a la posesión de una «red durable de lazos o relaciones», más o menos institucionalizados, de inter-conocimiento y de inter-reconocimiento, es decir, el capital social está vinculado a la pertenencia a un grupo (en el sentido de conjunto de agentes que además de estar unidos por propiedades comunes tienen entre sí lazos permanentes y útiles). Estos lazos o relaciones no podrán reducirse a las relaciones objetivas de proximidad en el espacio físico, económico o social, ya que ellas se fundarán en los intercambios materiales o simbólicos cuya instauración y perpetuación suponen el reconocimiento de esta proximidad.</a:t>
            </a:r>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El capital simbólico</a:t>
            </a:r>
          </a:p>
        </p:txBody>
      </p:sp>
      <p:sp>
        <p:nvSpPr>
          <p:cNvPr id="14" name="13 CuadroTexto"/>
          <p:cNvSpPr txBox="1"/>
          <p:nvPr/>
        </p:nvSpPr>
        <p:spPr>
          <a:xfrm>
            <a:off x="395536" y="2204864"/>
            <a:ext cx="8136904" cy="4678204"/>
          </a:xfrm>
          <a:prstGeom prst="rect">
            <a:avLst/>
          </a:prstGeom>
          <a:noFill/>
          <a:ln>
            <a:solidFill>
              <a:srgbClr val="00B050"/>
            </a:solidFill>
          </a:ln>
        </p:spPr>
        <p:txBody>
          <a:bodyPr wrap="square" rtlCol="0">
            <a:spAutoFit/>
          </a:bodyPr>
          <a:lstStyle/>
          <a:p>
            <a:pPr hangingPunct="0"/>
            <a:r>
              <a:rPr lang="es-MX" i="1" dirty="0" smtClean="0">
                <a:latin typeface="Arial" pitchFamily="34" charset="0"/>
                <a:cs typeface="Arial" pitchFamily="34" charset="0"/>
              </a:rPr>
              <a:t>«El capital simbólico es cualquier propiedad (cualquier especie de capital, físico, económico, cultural, social)  percibida por agentes sociales cuyas categorías de percepción son tales, que le permiten conocerlo (percibirlo) y reconocerlo, acordarle un valor». </a:t>
            </a:r>
          </a:p>
          <a:p>
            <a:pPr hangingPunct="0"/>
            <a:endParaRPr lang="es-MX" dirty="0">
              <a:latin typeface="Arial" pitchFamily="34" charset="0"/>
              <a:cs typeface="Arial" pitchFamily="34" charset="0"/>
            </a:endParaRPr>
          </a:p>
          <a:p>
            <a:pPr hangingPunct="0"/>
            <a:r>
              <a:rPr lang="es-MX" dirty="0" smtClean="0">
                <a:latin typeface="Arial" pitchFamily="34" charset="0"/>
                <a:cs typeface="Arial" pitchFamily="34" charset="0"/>
              </a:rPr>
              <a:t>El capital simbólico será común a todos los miembros del grupo, ya que las estructuras de percepción y de apreciación son para este autor, en lo esencial, el producto de la incorporación de las estructuras objetivas. Co</a:t>
            </a:r>
            <a:r>
              <a:rPr lang="es-ES" dirty="0" err="1" smtClean="0">
                <a:latin typeface="Arial" pitchFamily="34" charset="0"/>
                <a:cs typeface="Arial" pitchFamily="34" charset="0"/>
              </a:rPr>
              <a:t>mo</a:t>
            </a:r>
            <a:r>
              <a:rPr lang="es-ES" dirty="0" smtClean="0">
                <a:latin typeface="Arial" pitchFamily="34" charset="0"/>
                <a:cs typeface="Arial" pitchFamily="34" charset="0"/>
              </a:rPr>
              <a:t> </a:t>
            </a:r>
            <a:r>
              <a:rPr lang="es-ES" dirty="0">
                <a:latin typeface="Arial" pitchFamily="34" charset="0"/>
                <a:cs typeface="Arial" pitchFamily="34" charset="0"/>
              </a:rPr>
              <a:t>la economía de bienes simbólicos se funda en la creencia, su reproducción o crisis dependen de la reproducción o crisis de la </a:t>
            </a:r>
            <a:r>
              <a:rPr lang="es-ES" dirty="0" smtClean="0">
                <a:latin typeface="Arial" pitchFamily="34" charset="0"/>
                <a:cs typeface="Arial" pitchFamily="34" charset="0"/>
              </a:rPr>
              <a:t>creencia. </a:t>
            </a:r>
            <a:r>
              <a:rPr lang="es-ES" dirty="0">
                <a:latin typeface="Arial" pitchFamily="34" charset="0"/>
                <a:cs typeface="Arial" pitchFamily="34" charset="0"/>
              </a:rPr>
              <a:t>La ruptura no será el resultado de una simple toma de conciencia y la transformación en las disposiciones solo tiene sentido si va a la par o está precedida de una transformación de las estructuras objetivas de las cuales ellas son el producto.</a:t>
            </a:r>
            <a:endParaRPr lang="es-MX" dirty="0">
              <a:latin typeface="Arial" pitchFamily="34" charset="0"/>
              <a:cs typeface="Arial" pitchFamily="34" charset="0"/>
            </a:endParaRPr>
          </a:p>
          <a:p>
            <a:pPr hangingPunct="0"/>
            <a:endParaRPr lang="es-MX" dirty="0" smtClean="0">
              <a:latin typeface="Arial" pitchFamily="34" charset="0"/>
              <a:cs typeface="Arial" pitchFamily="34" charset="0"/>
            </a:endParaRPr>
          </a:p>
          <a:p>
            <a:pPr hangingPunct="0"/>
            <a:r>
              <a:rPr lang="es-MX" sz="1400" dirty="0" smtClean="0">
                <a:latin typeface="Arial" pitchFamily="34" charset="0"/>
                <a:cs typeface="Arial" pitchFamily="34" charset="0"/>
              </a:rPr>
              <a:t>Pierre </a:t>
            </a:r>
            <a:r>
              <a:rPr lang="es-MX" sz="1400" dirty="0" err="1" smtClean="0">
                <a:latin typeface="Arial" pitchFamily="34" charset="0"/>
                <a:cs typeface="Arial" pitchFamily="34" charset="0"/>
              </a:rPr>
              <a:t>Bourdieu</a:t>
            </a:r>
            <a:r>
              <a:rPr lang="es-MX" sz="1400" dirty="0" smtClean="0">
                <a:latin typeface="Arial" pitchFamily="34" charset="0"/>
                <a:cs typeface="Arial" pitchFamily="34" charset="0"/>
              </a:rPr>
              <a:t>, </a:t>
            </a:r>
            <a:r>
              <a:rPr lang="es-MX" sz="1400" dirty="0" err="1" smtClean="0">
                <a:latin typeface="Arial" pitchFamily="34" charset="0"/>
                <a:cs typeface="Arial" pitchFamily="34" charset="0"/>
              </a:rPr>
              <a:t>Esprits</a:t>
            </a:r>
            <a:r>
              <a:rPr lang="es-MX" sz="1400" dirty="0" smtClean="0">
                <a:latin typeface="Arial" pitchFamily="34" charset="0"/>
                <a:cs typeface="Arial" pitchFamily="34" charset="0"/>
              </a:rPr>
              <a:t> </a:t>
            </a:r>
            <a:r>
              <a:rPr lang="es-MX" sz="1400" dirty="0" err="1" smtClean="0">
                <a:latin typeface="Arial" pitchFamily="34" charset="0"/>
                <a:cs typeface="Arial" pitchFamily="34" charset="0"/>
              </a:rPr>
              <a:t>d’état</a:t>
            </a:r>
            <a:r>
              <a:rPr lang="es-MX" sz="1400" dirty="0" smtClean="0">
                <a:latin typeface="Arial" pitchFamily="34" charset="0"/>
                <a:cs typeface="Arial" pitchFamily="34" charset="0"/>
              </a:rPr>
              <a:t>. </a:t>
            </a:r>
            <a:r>
              <a:rPr lang="es-MX" sz="1400" dirty="0" err="1" smtClean="0">
                <a:latin typeface="Arial" pitchFamily="34" charset="0"/>
                <a:cs typeface="Arial" pitchFamily="34" charset="0"/>
              </a:rPr>
              <a:t>Genèse</a:t>
            </a:r>
            <a:r>
              <a:rPr lang="es-MX" sz="1400" dirty="0" smtClean="0">
                <a:latin typeface="Arial" pitchFamily="34" charset="0"/>
                <a:cs typeface="Arial" pitchFamily="34" charset="0"/>
              </a:rPr>
              <a:t> et </a:t>
            </a:r>
            <a:r>
              <a:rPr lang="es-MX" sz="1400" dirty="0" err="1" smtClean="0">
                <a:latin typeface="Arial" pitchFamily="34" charset="0"/>
                <a:cs typeface="Arial" pitchFamily="34" charset="0"/>
              </a:rPr>
              <a:t>structure</a:t>
            </a:r>
            <a:r>
              <a:rPr lang="es-MX" sz="1400" dirty="0" smtClean="0">
                <a:latin typeface="Arial" pitchFamily="34" charset="0"/>
                <a:cs typeface="Arial" pitchFamily="34" charset="0"/>
              </a:rPr>
              <a:t> du </a:t>
            </a:r>
            <a:r>
              <a:rPr lang="es-MX" sz="1400" dirty="0" err="1" smtClean="0">
                <a:latin typeface="Arial" pitchFamily="34" charset="0"/>
                <a:cs typeface="Arial" pitchFamily="34" charset="0"/>
              </a:rPr>
              <a:t>champ</a:t>
            </a:r>
            <a:r>
              <a:rPr lang="es-MX" sz="1400" dirty="0" smtClean="0">
                <a:latin typeface="Arial" pitchFamily="34" charset="0"/>
                <a:cs typeface="Arial" pitchFamily="34" charset="0"/>
              </a:rPr>
              <a:t> </a:t>
            </a:r>
            <a:r>
              <a:rPr lang="es-MX" sz="1400" dirty="0" err="1" smtClean="0">
                <a:latin typeface="Arial" pitchFamily="34" charset="0"/>
                <a:cs typeface="Arial" pitchFamily="34" charset="0"/>
              </a:rPr>
              <a:t>bureaucratique</a:t>
            </a:r>
            <a:r>
              <a:rPr lang="es-MX" sz="1400" dirty="0" smtClean="0">
                <a:latin typeface="Arial" pitchFamily="34" charset="0"/>
                <a:cs typeface="Arial" pitchFamily="34" charset="0"/>
              </a:rPr>
              <a:t> in </a:t>
            </a:r>
            <a:r>
              <a:rPr lang="es-MX" sz="1400" dirty="0" err="1" smtClean="0">
                <a:latin typeface="Arial" pitchFamily="34" charset="0"/>
                <a:cs typeface="Arial" pitchFamily="34" charset="0"/>
              </a:rPr>
              <a:t>Actes</a:t>
            </a:r>
            <a:r>
              <a:rPr lang="es-MX" sz="1400" dirty="0" smtClean="0">
                <a:latin typeface="Arial" pitchFamily="34" charset="0"/>
                <a:cs typeface="Arial" pitchFamily="34" charset="0"/>
              </a:rPr>
              <a:t> de la </a:t>
            </a:r>
            <a:r>
              <a:rPr lang="es-MX" sz="1400" dirty="0" err="1" smtClean="0">
                <a:latin typeface="Arial" pitchFamily="34" charset="0"/>
                <a:cs typeface="Arial" pitchFamily="34" charset="0"/>
              </a:rPr>
              <a:t>Recherche</a:t>
            </a:r>
            <a:r>
              <a:rPr lang="es-MX" sz="1400" dirty="0" smtClean="0">
                <a:latin typeface="Arial" pitchFamily="34" charset="0"/>
                <a:cs typeface="Arial" pitchFamily="34" charset="0"/>
              </a:rPr>
              <a:t> en </a:t>
            </a:r>
            <a:r>
              <a:rPr lang="es-MX" sz="1400" dirty="0" err="1" smtClean="0">
                <a:latin typeface="Arial" pitchFamily="34" charset="0"/>
                <a:cs typeface="Arial" pitchFamily="34" charset="0"/>
              </a:rPr>
              <a:t>Sciences</a:t>
            </a:r>
            <a:r>
              <a:rPr lang="es-MX" sz="1400" dirty="0" smtClean="0">
                <a:latin typeface="Arial" pitchFamily="34" charset="0"/>
                <a:cs typeface="Arial" pitchFamily="34" charset="0"/>
              </a:rPr>
              <a:t> Sociales, no. 96-97, marzo 1993, página 55.</a:t>
            </a:r>
          </a:p>
        </p:txBody>
      </p:sp>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L</a:t>
            </a:r>
            <a:r>
              <a:rPr lang="es-MX" sz="2400" dirty="0" smtClean="0">
                <a:latin typeface="Arial" pitchFamily="34" charset="0"/>
                <a:cs typeface="Arial" pitchFamily="34" charset="0"/>
              </a:rPr>
              <a:t>a distinción</a:t>
            </a:r>
          </a:p>
        </p:txBody>
      </p:sp>
      <p:sp>
        <p:nvSpPr>
          <p:cNvPr id="6" name="5 CuadroTexto"/>
          <p:cNvSpPr txBox="1"/>
          <p:nvPr/>
        </p:nvSpPr>
        <p:spPr>
          <a:xfrm>
            <a:off x="251520" y="2204864"/>
            <a:ext cx="8712968" cy="4524315"/>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E</a:t>
            </a:r>
            <a:r>
              <a:rPr lang="es-MX" dirty="0" smtClean="0">
                <a:latin typeface="Arial" pitchFamily="34" charset="0"/>
                <a:cs typeface="Arial" pitchFamily="34" charset="0"/>
              </a:rPr>
              <a:t>l capital cultural, permanece definido por sus condiciones de adquisición que, perpetuadas en su modo de utilización, funcionarán como una «marca de origen» y contribuirán a definir el valor de los productos en los diferentes mercados. Es así que el origen social o la pertenencia a un grupo social podrá asociarse a principios de diferencia, no solamente en las competencias adquiridas, sino también en las maneras de llevarlas a cabo.</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L</a:t>
            </a:r>
            <a:r>
              <a:rPr lang="es-MX" dirty="0" smtClean="0">
                <a:latin typeface="Arial" pitchFamily="34" charset="0"/>
                <a:cs typeface="Arial" pitchFamily="34" charset="0"/>
              </a:rPr>
              <a:t>a manera de expresión concerniente a los bienes simbólicos será una manifestación cuyo sentido y valor dependerá tanto del que la percibe como del que la produce. Los bienes simbólicos, y particularmente la manera de usarlos, serán considerados como atributos de excelencia, marcas privilegiadas de la pertenencia a un grupo social, al mismo tiempo que serán instrumentos por excelencia de las estrategias de distinción entre los diferentes grupos. las estrategias de distinción encontrarán un espacio relativamente autónomo en los grupos dominantes, cuya estructura se definirá por la distribución de capital entre sus diferentes miembros, lo que constituirá un principio de división de prácticas y preferencias.</a:t>
            </a:r>
          </a:p>
        </p:txBody>
      </p:sp>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a:latin typeface="Arial" pitchFamily="34" charset="0"/>
                <a:cs typeface="Arial" pitchFamily="34" charset="0"/>
              </a:rPr>
              <a:t>L</a:t>
            </a:r>
            <a:r>
              <a:rPr lang="es-MX" sz="2400" dirty="0" smtClean="0">
                <a:latin typeface="Arial" pitchFamily="34" charset="0"/>
                <a:cs typeface="Arial" pitchFamily="34" charset="0"/>
              </a:rPr>
              <a:t>a reproducción</a:t>
            </a:r>
          </a:p>
        </p:txBody>
      </p:sp>
      <p:sp>
        <p:nvSpPr>
          <p:cNvPr id="14" name="13 CuadroTexto"/>
          <p:cNvSpPr txBox="1"/>
          <p:nvPr/>
        </p:nvSpPr>
        <p:spPr>
          <a:xfrm>
            <a:off x="251520" y="2204864"/>
            <a:ext cx="8784976" cy="4524315"/>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Los detentores de capital solo pueden mantener su posición en la estructura social al precio de una reconversión de las especies de capital que ellos detienen en otras especies, más rentables, más legítimas, más distintivas en el estado considerado de los instrumentos de reproducción. En los universos sociales en que los dominantes deben sin cesar cambiar para reproducirse, se produce inevitablemente la división, los agentes o grupos mejor proveídos de especies de capital podrán recurrir a nuevos instrumentos de reproducción y se opondrán a los que se encuentran más unidos a las especies de capital amenazadas.</a:t>
            </a:r>
          </a:p>
          <a:p>
            <a:pPr hangingPunct="0"/>
            <a:endParaRPr lang="es-MX" dirty="0">
              <a:latin typeface="Arial" pitchFamily="34" charset="0"/>
              <a:cs typeface="Arial" pitchFamily="34" charset="0"/>
            </a:endParaRPr>
          </a:p>
          <a:p>
            <a:pPr hangingPunct="0"/>
            <a:r>
              <a:rPr lang="es-MX" dirty="0" smtClean="0">
                <a:latin typeface="Arial" pitchFamily="34" charset="0"/>
                <a:cs typeface="Arial" pitchFamily="34" charset="0"/>
              </a:rPr>
              <a:t>Ejemplo: En las sociedades capitalistas actuales, donde los agentes están más sometidos a los mecanismos generales y donde reina el mundo económico y cultural, el peso de las estrategias matrimoniales tiende a disminuir y a subordinarse a estrategias propiamente económicas. En la medida en que el campo económico se constituye y se instauran mecanismos que aseguran la reproducción durable de su estructura, el poder directo y personal sobre las personas tiende a ceder su puesto al poder sobre los mecanismos que aseguran el capital económico o cultural.</a:t>
            </a:r>
          </a:p>
        </p:txBody>
      </p:sp>
    </p:spTree>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3" name="image1.png"/>
          <p:cNvPicPr/>
          <p:nvPr/>
        </p:nvPicPr>
        <p:blipFill>
          <a:blip r:embed="rId2">
            <a:extLst/>
          </a:blip>
          <a:stretch>
            <a:fillRect/>
          </a:stretch>
        </p:blipFill>
        <p:spPr>
          <a:xfrm>
            <a:off x="1" y="0"/>
            <a:ext cx="9144001" cy="1047750"/>
          </a:xfrm>
          <a:prstGeom prst="rect">
            <a:avLst/>
          </a:prstGeom>
          <a:ln w="12700">
            <a:miter lim="400000"/>
          </a:ln>
        </p:spPr>
      </p:pic>
      <p:sp>
        <p:nvSpPr>
          <p:cNvPr id="114" name="Shape 114"/>
          <p:cNvSpPr/>
          <p:nvPr/>
        </p:nvSpPr>
        <p:spPr>
          <a:xfrm>
            <a:off x="396092" y="1556791"/>
            <a:ext cx="5271383" cy="369332"/>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dirty="0" smtClean="0"/>
              <a:t>Clase</a:t>
            </a:r>
            <a:r>
              <a:rPr lang="es-ES_tradnl" sz="2400" dirty="0" smtClean="0"/>
              <a:t>s sociales</a:t>
            </a:r>
            <a:r>
              <a:rPr sz="2400" dirty="0" smtClean="0"/>
              <a:t> </a:t>
            </a:r>
            <a:endParaRPr sz="2400" dirty="0"/>
          </a:p>
        </p:txBody>
      </p:sp>
      <p:sp>
        <p:nvSpPr>
          <p:cNvPr id="115" name="Shape 115"/>
          <p:cNvSpPr/>
          <p:nvPr/>
        </p:nvSpPr>
        <p:spPr>
          <a:xfrm>
            <a:off x="395535" y="2204864"/>
            <a:ext cx="8136906" cy="38272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a:ea typeface="Arial"/>
                <a:cs typeface="Arial"/>
                <a:sym typeface="Arial"/>
              </a:rPr>
              <a:t>Para Bourdieu, todo agente o grupo de agentes constituyen una unidad que se disimula bajo la diversidad y la multiplicidad del conjunto de prácticas llevadas a cabo en los diferentes campos dotados de diferentes lógicas, es decir, dotados de imponer formas de realización bajo la fórmula:</a:t>
            </a:r>
          </a:p>
          <a:p>
            <a:pPr lvl="0" algn="just"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a:ea typeface="Arial"/>
              <a:cs typeface="Arial"/>
              <a:sym typeface="Arial"/>
            </a:endParaRPr>
          </a:p>
          <a:p>
            <a:pPr lvl="0" algn="ctr"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Bold"/>
                <a:ea typeface="Arial Bold"/>
                <a:cs typeface="Arial Bold"/>
                <a:sym typeface="Arial Bold"/>
              </a:rPr>
              <a:t> [(habitus) (capital)] + campo = práctica.</a:t>
            </a:r>
          </a:p>
          <a:p>
            <a:pPr lvl="0" algn="ctr"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Bold"/>
              <a:ea typeface="Arial Bold"/>
              <a:cs typeface="Arial Bold"/>
              <a:sym typeface="Arial Bold"/>
            </a:endParaRPr>
          </a:p>
          <a:p>
            <a:pPr lvl="0" algn="ctr" defTabSz="449580">
              <a:tabLst>
                <a:tab pos="457200" algn="l"/>
                <a:tab pos="914400" algn="l"/>
                <a:tab pos="1371600" algn="l"/>
                <a:tab pos="1828800" algn="l"/>
                <a:tab pos="2286000" algn="l"/>
                <a:tab pos="2743200" algn="l"/>
                <a:tab pos="3200400" algn="l"/>
                <a:tab pos="3657600" algn="l"/>
                <a:tab pos="4114800" algn="l"/>
              </a:tabLst>
            </a:pPr>
            <a:endParaRPr spc="-22">
              <a:uFill>
                <a:solidFill/>
              </a:uFill>
              <a:latin typeface="Arial Bold"/>
              <a:ea typeface="Arial Bold"/>
              <a:cs typeface="Arial Bold"/>
              <a:sym typeface="Arial Bold"/>
            </a:endParaRPr>
          </a:p>
          <a:p>
            <a:pPr lvl="0" algn="just" defTabSz="449580">
              <a:tabLst>
                <a:tab pos="457200" algn="l"/>
                <a:tab pos="914400" algn="l"/>
                <a:tab pos="1371600" algn="l"/>
                <a:tab pos="1828800" algn="l"/>
                <a:tab pos="2286000" algn="l"/>
                <a:tab pos="2743200" algn="l"/>
                <a:tab pos="3200400" algn="l"/>
                <a:tab pos="3657600" algn="l"/>
                <a:tab pos="4114800" algn="l"/>
              </a:tabLst>
            </a:pPr>
            <a:r>
              <a:rPr spc="-22">
                <a:uFill>
                  <a:solidFill/>
                </a:uFill>
                <a:latin typeface="Arial Bold"/>
                <a:ea typeface="Arial Bold"/>
                <a:cs typeface="Arial Bold"/>
                <a:sym typeface="Arial Bold"/>
              </a:rPr>
              <a:t>«La clase probable, objetiva, puede entonces ser concebida como el conjunto de agentes que poseen un conjunto de propiedades comunes, propiedades que pueden ser objetivadas y a menudo, jurídicamente garantizadas, o propiedades que resultan incorporadas como los habitus de clase»</a:t>
            </a:r>
            <a:endParaRPr spc="-22">
              <a:uFill>
                <a:solidFill/>
              </a:uFill>
              <a:latin typeface="Arial"/>
              <a:ea typeface="Arial"/>
              <a:cs typeface="Arial"/>
              <a:sym typeface="Arial"/>
            </a:endParaRPr>
          </a:p>
        </p:txBody>
      </p:sp>
    </p:spTree>
    <p:extLst>
      <p:ext uri="{BB962C8B-B14F-4D97-AF65-F5344CB8AC3E}">
        <p14:creationId xmlns:p14="http://schemas.microsoft.com/office/powerpoint/2010/main" val="41927728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MODELO DE AN</a:t>
            </a:r>
            <a:r>
              <a:rPr lang="es-MX" sz="2400" dirty="0" smtClean="0">
                <a:latin typeface="Arial" pitchFamily="34" charset="0"/>
                <a:cs typeface="Arial" pitchFamily="34" charset="0"/>
              </a:rPr>
              <a:t>ÁLISIS</a:t>
            </a:r>
            <a:endParaRPr lang="es-MX" sz="2400" dirty="0" smtClean="0">
              <a:latin typeface="Arial" pitchFamily="34" charset="0"/>
              <a:cs typeface="Arial" pitchFamily="34" charset="0"/>
            </a:endParaRPr>
          </a:p>
        </p:txBody>
      </p:sp>
      <p:sp>
        <p:nvSpPr>
          <p:cNvPr id="14" name="13 CuadroTexto"/>
          <p:cNvSpPr txBox="1"/>
          <p:nvPr/>
        </p:nvSpPr>
        <p:spPr>
          <a:xfrm>
            <a:off x="395536" y="2492896"/>
            <a:ext cx="8136904" cy="1477328"/>
          </a:xfrm>
          <a:prstGeom prst="rect">
            <a:avLst/>
          </a:prstGeom>
          <a:noFill/>
          <a:ln>
            <a:solidFill>
              <a:srgbClr val="00B050"/>
            </a:solidFill>
          </a:ln>
        </p:spPr>
        <p:txBody>
          <a:bodyPr wrap="square" rtlCol="0">
            <a:spAutoFit/>
          </a:bodyPr>
          <a:lstStyle/>
          <a:p>
            <a:pPr hangingPunct="0"/>
            <a:r>
              <a:rPr lang="es-ES" dirty="0" smtClean="0">
                <a:latin typeface="Arial" pitchFamily="34" charset="0"/>
                <a:cs typeface="Arial" pitchFamily="34" charset="0"/>
              </a:rPr>
              <a:t>Pierre Bourdieu nos permite develar nuevas l</a:t>
            </a:r>
            <a:r>
              <a:rPr lang="es-ES" dirty="0" smtClean="0">
                <a:latin typeface="Arial" pitchFamily="34" charset="0"/>
                <a:cs typeface="Arial" pitchFamily="34" charset="0"/>
              </a:rPr>
              <a:t>ógicas, vinculadas al capital económico, capital político y campos contaminantes.</a:t>
            </a:r>
          </a:p>
          <a:p>
            <a:pPr hangingPunct="0"/>
            <a:endParaRPr lang="es-ES" dirty="0">
              <a:latin typeface="Arial" pitchFamily="34" charset="0"/>
              <a:cs typeface="Arial" pitchFamily="34" charset="0"/>
            </a:endParaRPr>
          </a:p>
          <a:p>
            <a:pPr hangingPunct="0"/>
            <a:r>
              <a:rPr lang="es-ES" dirty="0" smtClean="0">
                <a:latin typeface="Arial" pitchFamily="34" charset="0"/>
                <a:cs typeface="Arial" pitchFamily="34" charset="0"/>
              </a:rPr>
              <a:t>Ello nos lleva al desarrollo de un cuerpo hipotético como respuesta a la pregunta inicial.</a:t>
            </a:r>
            <a:endParaRPr lang="es-MX" dirty="0">
              <a:latin typeface="Arial" pitchFamily="34" charset="0"/>
              <a:cs typeface="Arial" pitchFamily="34" charset="0"/>
            </a:endParaRPr>
          </a:p>
        </p:txBody>
      </p:sp>
    </p:spTree>
    <p:extLst>
      <p:ext uri="{BB962C8B-B14F-4D97-AF65-F5344CB8AC3E}">
        <p14:creationId xmlns:p14="http://schemas.microsoft.com/office/powerpoint/2010/main" val="4260010815"/>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Pregunta inicial</a:t>
            </a:r>
          </a:p>
        </p:txBody>
      </p:sp>
      <p:sp>
        <p:nvSpPr>
          <p:cNvPr id="14" name="13 CuadroTexto"/>
          <p:cNvSpPr txBox="1"/>
          <p:nvPr/>
        </p:nvSpPr>
        <p:spPr>
          <a:xfrm>
            <a:off x="395536" y="2492896"/>
            <a:ext cx="8136904" cy="646331"/>
          </a:xfrm>
          <a:prstGeom prst="rect">
            <a:avLst/>
          </a:prstGeom>
          <a:noFill/>
          <a:ln>
            <a:solidFill>
              <a:srgbClr val="00B050"/>
            </a:solidFill>
          </a:ln>
        </p:spPr>
        <p:txBody>
          <a:bodyPr wrap="square" rtlCol="0">
            <a:spAutoFit/>
          </a:bodyPr>
          <a:lstStyle/>
          <a:p>
            <a:pPr hangingPunct="0"/>
            <a:r>
              <a:rPr lang="es-ES" dirty="0" smtClean="0">
                <a:latin typeface="Arial" pitchFamily="34" charset="0"/>
                <a:cs typeface="Arial" pitchFamily="34" charset="0"/>
              </a:rPr>
              <a:t>¿C</a:t>
            </a:r>
            <a:r>
              <a:rPr lang="es-ES" dirty="0" smtClean="0">
                <a:latin typeface="Arial" pitchFamily="34" charset="0"/>
                <a:cs typeface="Arial" pitchFamily="34" charset="0"/>
              </a:rPr>
              <a:t>ómo l</a:t>
            </a:r>
            <a:r>
              <a:rPr lang="es-ES" dirty="0" smtClean="0">
                <a:latin typeface="Arial" pitchFamily="34" charset="0"/>
                <a:cs typeface="Arial" pitchFamily="34" charset="0"/>
              </a:rPr>
              <a:t>os actores </a:t>
            </a:r>
            <a:r>
              <a:rPr lang="es-ES" dirty="0">
                <a:latin typeface="Arial" pitchFamily="34" charset="0"/>
                <a:cs typeface="Arial" pitchFamily="34" charset="0"/>
              </a:rPr>
              <a:t>emergentes en </a:t>
            </a:r>
            <a:r>
              <a:rPr lang="es-ES" dirty="0" smtClean="0">
                <a:latin typeface="Arial" pitchFamily="34" charset="0"/>
                <a:cs typeface="Arial" pitchFamily="34" charset="0"/>
              </a:rPr>
              <a:t>Cuba, a </a:t>
            </a:r>
            <a:r>
              <a:rPr lang="es-ES" dirty="0">
                <a:latin typeface="Arial" pitchFamily="34" charset="0"/>
                <a:cs typeface="Arial" pitchFamily="34" charset="0"/>
              </a:rPr>
              <a:t>partir del auge de las reformas </a:t>
            </a:r>
            <a:r>
              <a:rPr lang="es-ES" dirty="0" smtClean="0">
                <a:latin typeface="Arial" pitchFamily="34" charset="0"/>
                <a:cs typeface="Arial" pitchFamily="34" charset="0"/>
              </a:rPr>
              <a:t>económicas, constituyen </a:t>
            </a:r>
            <a:r>
              <a:rPr lang="es-ES" dirty="0" smtClean="0">
                <a:latin typeface="Arial" pitchFamily="34" charset="0"/>
                <a:cs typeface="Arial" pitchFamily="34" charset="0"/>
              </a:rPr>
              <a:t>una </a:t>
            </a:r>
            <a:r>
              <a:rPr lang="es-ES" dirty="0" smtClean="0">
                <a:latin typeface="Arial" pitchFamily="34" charset="0"/>
                <a:cs typeface="Arial" pitchFamily="34" charset="0"/>
              </a:rPr>
              <a:t>nueva clase </a:t>
            </a:r>
            <a:r>
              <a:rPr lang="es-ES" dirty="0" smtClean="0">
                <a:latin typeface="Arial" pitchFamily="34" charset="0"/>
                <a:cs typeface="Arial" pitchFamily="34" charset="0"/>
              </a:rPr>
              <a:t>social?</a:t>
            </a:r>
            <a:endParaRPr lang="es-MX" dirty="0">
              <a:latin typeface="Arial" pitchFamily="34" charset="0"/>
              <a:cs typeface="Arial" pitchFamily="34" charset="0"/>
            </a:endParaRPr>
          </a:p>
        </p:txBody>
      </p:sp>
    </p:spTree>
    <p:extLst>
      <p:ext uri="{BB962C8B-B14F-4D97-AF65-F5344CB8AC3E}">
        <p14:creationId xmlns:p14="http://schemas.microsoft.com/office/powerpoint/2010/main" val="229452415"/>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483768" y="2204864"/>
            <a:ext cx="1107996" cy="369332"/>
          </a:xfrm>
          <a:prstGeom prst="rect">
            <a:avLst/>
          </a:prstGeom>
          <a:solidFill>
            <a:srgbClr val="C00000"/>
          </a:solidFill>
          <a:ln>
            <a:solidFill>
              <a:srgbClr val="FF0000"/>
            </a:solidFill>
          </a:ln>
        </p:spPr>
        <p:txBody>
          <a:bodyPr wrap="none" rtlCol="0">
            <a:spAutoFit/>
          </a:bodyPr>
          <a:lstStyle/>
          <a:p>
            <a:r>
              <a:rPr lang="es-MX" dirty="0" smtClean="0">
                <a:solidFill>
                  <a:schemeClr val="bg1"/>
                </a:solidFill>
                <a:latin typeface="Arial" pitchFamily="34" charset="0"/>
                <a:cs typeface="Arial" pitchFamily="34" charset="0"/>
              </a:rPr>
              <a:t>Individuo</a:t>
            </a:r>
            <a:endParaRPr lang="es-MX" dirty="0">
              <a:solidFill>
                <a:schemeClr val="bg1"/>
              </a:solidFill>
              <a:latin typeface="Arial" pitchFamily="34" charset="0"/>
              <a:cs typeface="Arial" pitchFamily="34" charset="0"/>
            </a:endParaRPr>
          </a:p>
        </p:txBody>
      </p:sp>
      <p:sp>
        <p:nvSpPr>
          <p:cNvPr id="5" name="4 CuadroTexto"/>
          <p:cNvSpPr txBox="1"/>
          <p:nvPr/>
        </p:nvSpPr>
        <p:spPr>
          <a:xfrm>
            <a:off x="4932040" y="2204864"/>
            <a:ext cx="1146468" cy="369332"/>
          </a:xfrm>
          <a:prstGeom prst="rect">
            <a:avLst/>
          </a:prstGeom>
          <a:solidFill>
            <a:schemeClr val="accent3">
              <a:lumMod val="75000"/>
            </a:schemeClr>
          </a:solidFill>
          <a:ln>
            <a:solidFill>
              <a:srgbClr val="00B050"/>
            </a:solidFill>
          </a:ln>
        </p:spPr>
        <p:txBody>
          <a:bodyPr wrap="none" rtlCol="0">
            <a:spAutoFit/>
          </a:bodyPr>
          <a:lstStyle/>
          <a:p>
            <a:r>
              <a:rPr lang="es-MX" dirty="0" smtClean="0">
                <a:solidFill>
                  <a:schemeClr val="bg1"/>
                </a:solidFill>
                <a:latin typeface="Arial" pitchFamily="34" charset="0"/>
                <a:cs typeface="Arial" pitchFamily="34" charset="0"/>
              </a:rPr>
              <a:t>Sociedad</a:t>
            </a:r>
            <a:endParaRPr lang="es-MX" dirty="0">
              <a:solidFill>
                <a:schemeClr val="bg1"/>
              </a:solidFill>
              <a:latin typeface="Arial" pitchFamily="34" charset="0"/>
              <a:cs typeface="Arial" pitchFamily="34" charset="0"/>
            </a:endParaRPr>
          </a:p>
        </p:txBody>
      </p:sp>
      <p:sp>
        <p:nvSpPr>
          <p:cNvPr id="6" name="5 CuadroTexto"/>
          <p:cNvSpPr txBox="1"/>
          <p:nvPr/>
        </p:nvSpPr>
        <p:spPr>
          <a:xfrm>
            <a:off x="1043608" y="548680"/>
            <a:ext cx="6545446" cy="369332"/>
          </a:xfrm>
          <a:prstGeom prst="rect">
            <a:avLst/>
          </a:prstGeom>
          <a:ln/>
        </p:spPr>
        <p:style>
          <a:lnRef idx="2">
            <a:schemeClr val="accent1"/>
          </a:lnRef>
          <a:fillRef idx="1">
            <a:schemeClr val="lt1"/>
          </a:fillRef>
          <a:effectRef idx="0">
            <a:schemeClr val="accent1"/>
          </a:effectRef>
          <a:fontRef idx="minor">
            <a:schemeClr val="dk1"/>
          </a:fontRef>
        </p:style>
        <p:txBody>
          <a:bodyPr wrap="none" rtlCol="0">
            <a:spAutoFit/>
          </a:bodyPr>
          <a:lstStyle/>
          <a:p>
            <a:r>
              <a:rPr lang="es-MX" dirty="0" smtClean="0">
                <a:solidFill>
                  <a:schemeClr val="tx1"/>
                </a:solidFill>
                <a:latin typeface="Arial" pitchFamily="34" charset="0"/>
                <a:cs typeface="Arial" pitchFamily="34" charset="0"/>
              </a:rPr>
              <a:t>Teoría del espacio social (dinámica de las relaciones sociales)</a:t>
            </a:r>
            <a:endParaRPr lang="es-MX" dirty="0">
              <a:solidFill>
                <a:schemeClr val="tx1"/>
              </a:solidFill>
              <a:latin typeface="Arial" pitchFamily="34" charset="0"/>
              <a:cs typeface="Arial" pitchFamily="34" charset="0"/>
            </a:endParaRPr>
          </a:p>
        </p:txBody>
      </p:sp>
      <p:cxnSp>
        <p:nvCxnSpPr>
          <p:cNvPr id="10" name="9 Conector recto"/>
          <p:cNvCxnSpPr/>
          <p:nvPr/>
        </p:nvCxnSpPr>
        <p:spPr>
          <a:xfrm>
            <a:off x="4139952" y="908720"/>
            <a:ext cx="0" cy="10081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a:off x="3059832" y="1916832"/>
            <a:ext cx="244827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13 Conector recto"/>
          <p:cNvCxnSpPr>
            <a:endCxn id="5" idx="0"/>
          </p:cNvCxnSpPr>
          <p:nvPr/>
        </p:nvCxnSpPr>
        <p:spPr>
          <a:xfrm flipH="1">
            <a:off x="5505274" y="1916832"/>
            <a:ext cx="2830" cy="288032"/>
          </a:xfrm>
          <a:prstGeom prst="line">
            <a:avLst/>
          </a:prstGeom>
        </p:spPr>
        <p:style>
          <a:lnRef idx="1">
            <a:schemeClr val="accent1"/>
          </a:lnRef>
          <a:fillRef idx="0">
            <a:schemeClr val="accent1"/>
          </a:fillRef>
          <a:effectRef idx="0">
            <a:schemeClr val="accent1"/>
          </a:effectRef>
          <a:fontRef idx="minor">
            <a:schemeClr val="tx1"/>
          </a:fontRef>
        </p:style>
      </p:cxnSp>
      <p:sp>
        <p:nvSpPr>
          <p:cNvPr id="15" name="14 CuadroTexto"/>
          <p:cNvSpPr txBox="1"/>
          <p:nvPr/>
        </p:nvSpPr>
        <p:spPr>
          <a:xfrm>
            <a:off x="3500428" y="1673956"/>
            <a:ext cx="1095172" cy="261610"/>
          </a:xfrm>
          <a:prstGeom prst="rect">
            <a:avLst/>
          </a:prstGeom>
          <a:noFill/>
        </p:spPr>
        <p:txBody>
          <a:bodyPr wrap="none" rtlCol="0">
            <a:spAutoFit/>
          </a:bodyPr>
          <a:lstStyle/>
          <a:p>
            <a:r>
              <a:rPr lang="es-MX" sz="1100" dirty="0" smtClean="0">
                <a:latin typeface="Arial" pitchFamily="34" charset="0"/>
                <a:cs typeface="Arial" pitchFamily="34" charset="0"/>
              </a:rPr>
              <a:t>Relación entre</a:t>
            </a:r>
            <a:endParaRPr lang="es-MX" sz="1100" dirty="0">
              <a:latin typeface="Arial" pitchFamily="34" charset="0"/>
              <a:cs typeface="Arial" pitchFamily="34" charset="0"/>
            </a:endParaRPr>
          </a:p>
        </p:txBody>
      </p:sp>
      <p:cxnSp>
        <p:nvCxnSpPr>
          <p:cNvPr id="21" name="20 Conector recto"/>
          <p:cNvCxnSpPr/>
          <p:nvPr/>
        </p:nvCxnSpPr>
        <p:spPr>
          <a:xfrm flipH="1">
            <a:off x="3059832" y="1932395"/>
            <a:ext cx="283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21 Conector recto"/>
          <p:cNvCxnSpPr/>
          <p:nvPr/>
        </p:nvCxnSpPr>
        <p:spPr>
          <a:xfrm flipH="1">
            <a:off x="3059832" y="2564904"/>
            <a:ext cx="2830" cy="288032"/>
          </a:xfrm>
          <a:prstGeom prst="line">
            <a:avLst/>
          </a:prstGeom>
        </p:spPr>
        <p:style>
          <a:lnRef idx="1">
            <a:schemeClr val="accent1"/>
          </a:lnRef>
          <a:fillRef idx="0">
            <a:schemeClr val="accent1"/>
          </a:fillRef>
          <a:effectRef idx="0">
            <a:schemeClr val="accent1"/>
          </a:effectRef>
          <a:fontRef idx="minor">
            <a:schemeClr val="tx1"/>
          </a:fontRef>
        </p:style>
      </p:cxnSp>
      <p:sp>
        <p:nvSpPr>
          <p:cNvPr id="23" name="22 CuadroTexto"/>
          <p:cNvSpPr txBox="1"/>
          <p:nvPr/>
        </p:nvSpPr>
        <p:spPr>
          <a:xfrm>
            <a:off x="2555776" y="2852936"/>
            <a:ext cx="966931" cy="369332"/>
          </a:xfrm>
          <a:prstGeom prst="rect">
            <a:avLst/>
          </a:prstGeom>
          <a:solidFill>
            <a:srgbClr val="C00000"/>
          </a:solidFill>
          <a:ln>
            <a:solidFill>
              <a:srgbClr val="FF0000"/>
            </a:solidFill>
          </a:ln>
        </p:spPr>
        <p:txBody>
          <a:bodyPr wrap="none" rtlCol="0">
            <a:spAutoFit/>
          </a:bodyPr>
          <a:lstStyle/>
          <a:p>
            <a:r>
              <a:rPr lang="es-MX" dirty="0" err="1" smtClean="0">
                <a:solidFill>
                  <a:schemeClr val="bg1"/>
                </a:solidFill>
                <a:latin typeface="Arial" pitchFamily="34" charset="0"/>
                <a:cs typeface="Arial" pitchFamily="34" charset="0"/>
              </a:rPr>
              <a:t>Habitus</a:t>
            </a:r>
            <a:endParaRPr lang="es-MX" dirty="0">
              <a:solidFill>
                <a:schemeClr val="bg1"/>
              </a:solidFill>
              <a:latin typeface="Arial" pitchFamily="34" charset="0"/>
              <a:cs typeface="Arial" pitchFamily="34" charset="0"/>
            </a:endParaRPr>
          </a:p>
        </p:txBody>
      </p:sp>
      <p:sp>
        <p:nvSpPr>
          <p:cNvPr id="24" name="23 CuadroTexto"/>
          <p:cNvSpPr txBox="1"/>
          <p:nvPr/>
        </p:nvSpPr>
        <p:spPr>
          <a:xfrm rot="10800000" flipV="1">
            <a:off x="251520" y="1916832"/>
            <a:ext cx="2088232" cy="1107996"/>
          </a:xfrm>
          <a:prstGeom prst="rect">
            <a:avLst/>
          </a:prstGeom>
          <a:noFill/>
        </p:spPr>
        <p:txBody>
          <a:bodyPr wrap="square" rtlCol="0">
            <a:spAutoFit/>
          </a:bodyPr>
          <a:lstStyle/>
          <a:p>
            <a:pPr algn="r"/>
            <a:r>
              <a:rPr lang="es-MX" sz="1100" dirty="0" smtClean="0">
                <a:latin typeface="Arial" pitchFamily="34" charset="0"/>
                <a:cs typeface="Arial" pitchFamily="34" charset="0"/>
              </a:rPr>
              <a:t>Interioriza las condiciones sociales de existencia bajo la forma de principios inconscientes de acción y de reflexión que constituyen su </a:t>
            </a:r>
            <a:r>
              <a:rPr lang="es-MX" sz="1100" dirty="0" err="1" smtClean="0">
                <a:latin typeface="Arial" pitchFamily="34" charset="0"/>
                <a:cs typeface="Arial" pitchFamily="34" charset="0"/>
              </a:rPr>
              <a:t>habitus</a:t>
            </a:r>
            <a:endParaRPr lang="es-MX" sz="1100" dirty="0">
              <a:latin typeface="Arial" pitchFamily="34" charset="0"/>
              <a:cs typeface="Arial" pitchFamily="34" charset="0"/>
            </a:endParaRPr>
          </a:p>
        </p:txBody>
      </p:sp>
      <p:cxnSp>
        <p:nvCxnSpPr>
          <p:cNvPr id="26" name="25 Conector recto"/>
          <p:cNvCxnSpPr/>
          <p:nvPr/>
        </p:nvCxnSpPr>
        <p:spPr>
          <a:xfrm flipH="1">
            <a:off x="5652120" y="2564904"/>
            <a:ext cx="2830" cy="288032"/>
          </a:xfrm>
          <a:prstGeom prst="line">
            <a:avLst/>
          </a:prstGeom>
        </p:spPr>
        <p:style>
          <a:lnRef idx="1">
            <a:schemeClr val="accent1"/>
          </a:lnRef>
          <a:fillRef idx="0">
            <a:schemeClr val="accent1"/>
          </a:fillRef>
          <a:effectRef idx="0">
            <a:schemeClr val="accent1"/>
          </a:effectRef>
          <a:fontRef idx="minor">
            <a:schemeClr val="tx1"/>
          </a:fontRef>
        </p:style>
      </p:cxnSp>
      <p:sp>
        <p:nvSpPr>
          <p:cNvPr id="27" name="26 CuadroTexto"/>
          <p:cNvSpPr txBox="1"/>
          <p:nvPr/>
        </p:nvSpPr>
        <p:spPr>
          <a:xfrm>
            <a:off x="4386777" y="2852936"/>
            <a:ext cx="2249334" cy="369332"/>
          </a:xfrm>
          <a:prstGeom prst="rect">
            <a:avLst/>
          </a:prstGeom>
          <a:solidFill>
            <a:schemeClr val="accent3">
              <a:lumMod val="75000"/>
            </a:schemeClr>
          </a:solidFill>
          <a:ln>
            <a:solidFill>
              <a:srgbClr val="00B050"/>
            </a:solidFill>
          </a:ln>
        </p:spPr>
        <p:txBody>
          <a:bodyPr wrap="none" rtlCol="0">
            <a:spAutoFit/>
          </a:bodyPr>
          <a:lstStyle/>
          <a:p>
            <a:r>
              <a:rPr lang="es-MX" dirty="0" smtClean="0">
                <a:solidFill>
                  <a:schemeClr val="bg1"/>
                </a:solidFill>
                <a:latin typeface="Arial" pitchFamily="34" charset="0"/>
                <a:cs typeface="Arial" pitchFamily="34" charset="0"/>
              </a:rPr>
              <a:t>Estructuras sociales</a:t>
            </a:r>
            <a:endParaRPr lang="es-MX" dirty="0">
              <a:solidFill>
                <a:schemeClr val="bg1"/>
              </a:solidFill>
              <a:latin typeface="Arial" pitchFamily="34" charset="0"/>
              <a:cs typeface="Arial" pitchFamily="34" charset="0"/>
            </a:endParaRPr>
          </a:p>
        </p:txBody>
      </p:sp>
      <p:sp>
        <p:nvSpPr>
          <p:cNvPr id="29" name="28 CuadroTexto"/>
          <p:cNvSpPr txBox="1"/>
          <p:nvPr/>
        </p:nvSpPr>
        <p:spPr>
          <a:xfrm rot="10800000" flipV="1">
            <a:off x="6835049" y="1844824"/>
            <a:ext cx="2160240" cy="1446550"/>
          </a:xfrm>
          <a:prstGeom prst="rect">
            <a:avLst/>
          </a:prstGeom>
          <a:noFill/>
        </p:spPr>
        <p:txBody>
          <a:bodyPr wrap="square" rtlCol="0">
            <a:spAutoFit/>
          </a:bodyPr>
          <a:lstStyle/>
          <a:p>
            <a:r>
              <a:rPr lang="es-MX" sz="1100" dirty="0" smtClean="0">
                <a:latin typeface="Arial" pitchFamily="34" charset="0"/>
                <a:cs typeface="Arial" pitchFamily="34" charset="0"/>
              </a:rPr>
              <a:t>Mediante los </a:t>
            </a:r>
            <a:r>
              <a:rPr lang="es-MX" sz="1100" dirty="0" err="1" smtClean="0">
                <a:latin typeface="Arial" pitchFamily="34" charset="0"/>
                <a:cs typeface="Arial" pitchFamily="34" charset="0"/>
              </a:rPr>
              <a:t>habitus</a:t>
            </a:r>
            <a:r>
              <a:rPr lang="es-MX" sz="1100" dirty="0" smtClean="0">
                <a:latin typeface="Arial" pitchFamily="34" charset="0"/>
                <a:cs typeface="Arial" pitchFamily="34" charset="0"/>
              </a:rPr>
              <a:t> (opiniones, creencias, gustos, deseos)  la sociedad se expresa, lo cual se exterioriza a través de la acción de los individuos y los grupos, creando así  las estructuras sociales</a:t>
            </a:r>
            <a:endParaRPr lang="es-MX" sz="1100" dirty="0">
              <a:latin typeface="Arial" pitchFamily="34" charset="0"/>
              <a:cs typeface="Arial" pitchFamily="34" charset="0"/>
            </a:endParaRPr>
          </a:p>
        </p:txBody>
      </p:sp>
      <p:cxnSp>
        <p:nvCxnSpPr>
          <p:cNvPr id="30" name="29 Conector recto"/>
          <p:cNvCxnSpPr/>
          <p:nvPr/>
        </p:nvCxnSpPr>
        <p:spPr>
          <a:xfrm>
            <a:off x="2332412" y="2708920"/>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33 Conector recto"/>
          <p:cNvCxnSpPr/>
          <p:nvPr/>
        </p:nvCxnSpPr>
        <p:spPr>
          <a:xfrm>
            <a:off x="5682921" y="2708920"/>
            <a:ext cx="10801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40 Conector recto"/>
          <p:cNvCxnSpPr>
            <a:stCxn id="23" idx="3"/>
            <a:endCxn id="27" idx="1"/>
          </p:cNvCxnSpPr>
          <p:nvPr/>
        </p:nvCxnSpPr>
        <p:spPr>
          <a:xfrm>
            <a:off x="3522707" y="3037602"/>
            <a:ext cx="86407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49 Conector recto"/>
          <p:cNvCxnSpPr/>
          <p:nvPr/>
        </p:nvCxnSpPr>
        <p:spPr>
          <a:xfrm flipH="1">
            <a:off x="5682921" y="3212976"/>
            <a:ext cx="1" cy="360039"/>
          </a:xfrm>
          <a:prstGeom prst="line">
            <a:avLst/>
          </a:prstGeom>
        </p:spPr>
        <p:style>
          <a:lnRef idx="1">
            <a:schemeClr val="accent1"/>
          </a:lnRef>
          <a:fillRef idx="0">
            <a:schemeClr val="accent1"/>
          </a:fillRef>
          <a:effectRef idx="0">
            <a:schemeClr val="accent1"/>
          </a:effectRef>
          <a:fontRef idx="minor">
            <a:schemeClr val="tx1"/>
          </a:fontRef>
        </p:style>
      </p:cxnSp>
      <p:sp>
        <p:nvSpPr>
          <p:cNvPr id="51" name="50 CuadroTexto"/>
          <p:cNvSpPr txBox="1"/>
          <p:nvPr/>
        </p:nvSpPr>
        <p:spPr>
          <a:xfrm>
            <a:off x="1907704" y="3573016"/>
            <a:ext cx="2232248" cy="646331"/>
          </a:xfrm>
          <a:prstGeom prst="rect">
            <a:avLst/>
          </a:prstGeom>
          <a:solidFill>
            <a:srgbClr val="C00000"/>
          </a:solidFill>
          <a:ln>
            <a:solidFill>
              <a:srgbClr val="FF0000"/>
            </a:solidFill>
          </a:ln>
        </p:spPr>
        <p:txBody>
          <a:bodyPr wrap="square" rtlCol="0">
            <a:spAutoFit/>
          </a:bodyPr>
          <a:lstStyle/>
          <a:p>
            <a:pPr algn="ctr"/>
            <a:r>
              <a:rPr lang="es-MX" dirty="0" smtClean="0">
                <a:solidFill>
                  <a:schemeClr val="bg1"/>
                </a:solidFill>
                <a:latin typeface="Arial" pitchFamily="34" charset="0"/>
                <a:cs typeface="Arial" pitchFamily="34" charset="0"/>
              </a:rPr>
              <a:t>Lo social puesto en los cuerpos</a:t>
            </a:r>
            <a:endParaRPr lang="es-MX" dirty="0">
              <a:solidFill>
                <a:schemeClr val="bg1"/>
              </a:solidFill>
              <a:latin typeface="Arial" pitchFamily="34" charset="0"/>
              <a:cs typeface="Arial" pitchFamily="34" charset="0"/>
            </a:endParaRPr>
          </a:p>
        </p:txBody>
      </p:sp>
      <p:sp>
        <p:nvSpPr>
          <p:cNvPr id="52" name="51 CuadroTexto"/>
          <p:cNvSpPr txBox="1"/>
          <p:nvPr/>
        </p:nvSpPr>
        <p:spPr>
          <a:xfrm>
            <a:off x="4602802" y="3595594"/>
            <a:ext cx="2232248" cy="646331"/>
          </a:xfrm>
          <a:prstGeom prst="rect">
            <a:avLst/>
          </a:prstGeom>
          <a:solidFill>
            <a:schemeClr val="accent3">
              <a:lumMod val="75000"/>
            </a:schemeClr>
          </a:solidFill>
          <a:ln>
            <a:solidFill>
              <a:srgbClr val="00B050"/>
            </a:solidFill>
          </a:ln>
        </p:spPr>
        <p:txBody>
          <a:bodyPr wrap="square" rtlCol="0">
            <a:spAutoFit/>
          </a:bodyPr>
          <a:lstStyle/>
          <a:p>
            <a:pPr algn="ctr"/>
            <a:r>
              <a:rPr lang="es-MX" dirty="0" smtClean="0">
                <a:solidFill>
                  <a:schemeClr val="bg1"/>
                </a:solidFill>
                <a:latin typeface="Arial" pitchFamily="34" charset="0"/>
                <a:cs typeface="Arial" pitchFamily="34" charset="0"/>
              </a:rPr>
              <a:t>Lo social puesto en las cosas</a:t>
            </a:r>
            <a:endParaRPr lang="es-MX" dirty="0">
              <a:solidFill>
                <a:schemeClr val="bg1"/>
              </a:solidFill>
              <a:latin typeface="Arial" pitchFamily="34" charset="0"/>
              <a:cs typeface="Arial" pitchFamily="34" charset="0"/>
            </a:endParaRPr>
          </a:p>
        </p:txBody>
      </p:sp>
      <p:sp>
        <p:nvSpPr>
          <p:cNvPr id="53" name="52 CuadroTexto"/>
          <p:cNvSpPr txBox="1"/>
          <p:nvPr/>
        </p:nvSpPr>
        <p:spPr>
          <a:xfrm rot="10800000" flipV="1">
            <a:off x="1115616" y="3284984"/>
            <a:ext cx="1794489" cy="261610"/>
          </a:xfrm>
          <a:prstGeom prst="rect">
            <a:avLst/>
          </a:prstGeom>
          <a:noFill/>
        </p:spPr>
        <p:txBody>
          <a:bodyPr wrap="square" rtlCol="0">
            <a:spAutoFit/>
          </a:bodyPr>
          <a:lstStyle/>
          <a:p>
            <a:pPr algn="r"/>
            <a:r>
              <a:rPr lang="es-MX" sz="1100" dirty="0" smtClean="0">
                <a:latin typeface="Arial" pitchFamily="34" charset="0"/>
                <a:cs typeface="Arial" pitchFamily="34" charset="0"/>
              </a:rPr>
              <a:t>Historia interiorizada</a:t>
            </a:r>
            <a:endParaRPr lang="es-MX" sz="1100" dirty="0">
              <a:latin typeface="Arial" pitchFamily="34" charset="0"/>
              <a:cs typeface="Arial" pitchFamily="34" charset="0"/>
            </a:endParaRPr>
          </a:p>
        </p:txBody>
      </p:sp>
      <p:sp>
        <p:nvSpPr>
          <p:cNvPr id="54" name="53 CuadroTexto"/>
          <p:cNvSpPr txBox="1"/>
          <p:nvPr/>
        </p:nvSpPr>
        <p:spPr>
          <a:xfrm rot="10800000" flipV="1">
            <a:off x="5796136" y="3284984"/>
            <a:ext cx="1728192" cy="261610"/>
          </a:xfrm>
          <a:prstGeom prst="rect">
            <a:avLst/>
          </a:prstGeom>
          <a:noFill/>
        </p:spPr>
        <p:txBody>
          <a:bodyPr wrap="square" rtlCol="0">
            <a:spAutoFit/>
          </a:bodyPr>
          <a:lstStyle/>
          <a:p>
            <a:r>
              <a:rPr lang="es-MX" sz="1100" dirty="0" smtClean="0">
                <a:latin typeface="Arial" pitchFamily="34" charset="0"/>
                <a:cs typeface="Arial" pitchFamily="34" charset="0"/>
              </a:rPr>
              <a:t>Historia objetivada</a:t>
            </a:r>
            <a:endParaRPr lang="es-MX" sz="1100" dirty="0">
              <a:latin typeface="Arial" pitchFamily="34" charset="0"/>
              <a:cs typeface="Arial" pitchFamily="34" charset="0"/>
            </a:endParaRPr>
          </a:p>
        </p:txBody>
      </p:sp>
      <p:sp>
        <p:nvSpPr>
          <p:cNvPr id="55" name="54 CuadroTexto"/>
          <p:cNvSpPr txBox="1"/>
          <p:nvPr/>
        </p:nvSpPr>
        <p:spPr>
          <a:xfrm>
            <a:off x="3594689" y="2780928"/>
            <a:ext cx="837089" cy="261610"/>
          </a:xfrm>
          <a:prstGeom prst="rect">
            <a:avLst/>
          </a:prstGeom>
          <a:noFill/>
        </p:spPr>
        <p:txBody>
          <a:bodyPr wrap="none" rtlCol="0">
            <a:spAutoFit/>
          </a:bodyPr>
          <a:lstStyle/>
          <a:p>
            <a:r>
              <a:rPr lang="es-MX" sz="1100" dirty="0" smtClean="0">
                <a:latin typeface="Arial" pitchFamily="34" charset="0"/>
                <a:cs typeface="Arial" pitchFamily="34" charset="0"/>
              </a:rPr>
              <a:t>Dialéctica </a:t>
            </a:r>
            <a:endParaRPr lang="es-MX" sz="1100" dirty="0">
              <a:latin typeface="Arial" pitchFamily="34" charset="0"/>
              <a:cs typeface="Arial" pitchFamily="34" charset="0"/>
            </a:endParaRPr>
          </a:p>
        </p:txBody>
      </p:sp>
      <p:sp>
        <p:nvSpPr>
          <p:cNvPr id="57" name="56 CuadroTexto"/>
          <p:cNvSpPr txBox="1"/>
          <p:nvPr/>
        </p:nvSpPr>
        <p:spPr>
          <a:xfrm>
            <a:off x="4644008" y="4509120"/>
            <a:ext cx="2232248"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smtClean="0">
                <a:solidFill>
                  <a:schemeClr val="bg1"/>
                </a:solidFill>
                <a:latin typeface="Arial" pitchFamily="34" charset="0"/>
                <a:cs typeface="Arial" pitchFamily="34" charset="0"/>
              </a:rPr>
              <a:t>El espacio social</a:t>
            </a:r>
            <a:endParaRPr lang="es-MX" dirty="0">
              <a:solidFill>
                <a:schemeClr val="bg1"/>
              </a:solidFill>
              <a:latin typeface="Arial" pitchFamily="34" charset="0"/>
              <a:cs typeface="Arial" pitchFamily="34" charset="0"/>
            </a:endParaRPr>
          </a:p>
        </p:txBody>
      </p:sp>
      <p:sp>
        <p:nvSpPr>
          <p:cNvPr id="58" name="57 CuadroTexto"/>
          <p:cNvSpPr txBox="1"/>
          <p:nvPr/>
        </p:nvSpPr>
        <p:spPr>
          <a:xfrm>
            <a:off x="5076056" y="5229200"/>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smtClean="0">
                <a:solidFill>
                  <a:schemeClr val="bg1"/>
                </a:solidFill>
                <a:latin typeface="Arial" pitchFamily="34" charset="0"/>
                <a:cs typeface="Arial" pitchFamily="34" charset="0"/>
              </a:rPr>
              <a:t>Campos</a:t>
            </a:r>
            <a:endParaRPr lang="es-MX" dirty="0">
              <a:solidFill>
                <a:schemeClr val="bg1"/>
              </a:solidFill>
              <a:latin typeface="Arial" pitchFamily="34" charset="0"/>
              <a:cs typeface="Arial" pitchFamily="34" charset="0"/>
            </a:endParaRPr>
          </a:p>
        </p:txBody>
      </p:sp>
      <p:sp>
        <p:nvSpPr>
          <p:cNvPr id="59" name="58 CuadroTexto"/>
          <p:cNvSpPr txBox="1"/>
          <p:nvPr/>
        </p:nvSpPr>
        <p:spPr>
          <a:xfrm>
            <a:off x="5148064" y="5877272"/>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smtClean="0">
                <a:solidFill>
                  <a:schemeClr val="bg1"/>
                </a:solidFill>
                <a:latin typeface="Arial" pitchFamily="34" charset="0"/>
                <a:cs typeface="Arial" pitchFamily="34" charset="0"/>
              </a:rPr>
              <a:t>Capitales</a:t>
            </a:r>
            <a:endParaRPr lang="es-MX" dirty="0">
              <a:solidFill>
                <a:schemeClr val="bg1"/>
              </a:solidFill>
              <a:latin typeface="Arial" pitchFamily="34" charset="0"/>
              <a:cs typeface="Arial" pitchFamily="34" charset="0"/>
            </a:endParaRPr>
          </a:p>
        </p:txBody>
      </p:sp>
      <p:cxnSp>
        <p:nvCxnSpPr>
          <p:cNvPr id="60" name="59 Conector recto"/>
          <p:cNvCxnSpPr/>
          <p:nvPr/>
        </p:nvCxnSpPr>
        <p:spPr>
          <a:xfrm flipH="1">
            <a:off x="5652120" y="4221088"/>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60 Conector recto"/>
          <p:cNvCxnSpPr/>
          <p:nvPr/>
        </p:nvCxnSpPr>
        <p:spPr>
          <a:xfrm flipH="1">
            <a:off x="5652120" y="4869160"/>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61 Conector recto"/>
          <p:cNvCxnSpPr/>
          <p:nvPr/>
        </p:nvCxnSpPr>
        <p:spPr>
          <a:xfrm flipH="1">
            <a:off x="5652120" y="5517232"/>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64 Conector recto"/>
          <p:cNvCxnSpPr/>
          <p:nvPr/>
        </p:nvCxnSpPr>
        <p:spPr>
          <a:xfrm flipH="1">
            <a:off x="3059832" y="3239828"/>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67 Conector recto"/>
          <p:cNvCxnSpPr/>
          <p:nvPr/>
        </p:nvCxnSpPr>
        <p:spPr>
          <a:xfrm flipH="1">
            <a:off x="3059832" y="4221088"/>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68 Conector recto"/>
          <p:cNvCxnSpPr/>
          <p:nvPr/>
        </p:nvCxnSpPr>
        <p:spPr>
          <a:xfrm>
            <a:off x="1331640" y="4581128"/>
            <a:ext cx="2448272" cy="0"/>
          </a:xfrm>
          <a:prstGeom prst="line">
            <a:avLst/>
          </a:prstGeom>
        </p:spPr>
        <p:style>
          <a:lnRef idx="1">
            <a:schemeClr val="accent1"/>
          </a:lnRef>
          <a:fillRef idx="0">
            <a:schemeClr val="accent1"/>
          </a:fillRef>
          <a:effectRef idx="0">
            <a:schemeClr val="accent1"/>
          </a:effectRef>
          <a:fontRef idx="minor">
            <a:schemeClr val="tx1"/>
          </a:fontRef>
        </p:style>
      </p:cxnSp>
      <p:sp>
        <p:nvSpPr>
          <p:cNvPr id="70" name="69 CuadroTexto"/>
          <p:cNvSpPr txBox="1"/>
          <p:nvPr/>
        </p:nvSpPr>
        <p:spPr>
          <a:xfrm>
            <a:off x="827584" y="4941168"/>
            <a:ext cx="1184940" cy="369332"/>
          </a:xfrm>
          <a:prstGeom prst="rect">
            <a:avLst/>
          </a:prstGeom>
          <a:solidFill>
            <a:srgbClr val="C00000"/>
          </a:solidFill>
          <a:ln>
            <a:solidFill>
              <a:srgbClr val="FF0000"/>
            </a:solidFill>
          </a:ln>
        </p:spPr>
        <p:txBody>
          <a:bodyPr wrap="none" rtlCol="0">
            <a:spAutoFit/>
          </a:bodyPr>
          <a:lstStyle/>
          <a:p>
            <a:r>
              <a:rPr lang="es-MX" dirty="0">
                <a:solidFill>
                  <a:schemeClr val="bg1"/>
                </a:solidFill>
                <a:latin typeface="Arial" pitchFamily="34" charset="0"/>
                <a:cs typeface="Arial" pitchFamily="34" charset="0"/>
              </a:rPr>
              <a:t>D</a:t>
            </a:r>
            <a:r>
              <a:rPr lang="es-MX" dirty="0" smtClean="0">
                <a:solidFill>
                  <a:schemeClr val="bg1"/>
                </a:solidFill>
                <a:latin typeface="Arial" pitchFamily="34" charset="0"/>
                <a:cs typeface="Arial" pitchFamily="34" charset="0"/>
              </a:rPr>
              <a:t>istinción</a:t>
            </a:r>
            <a:endParaRPr lang="es-MX" dirty="0">
              <a:solidFill>
                <a:schemeClr val="bg1"/>
              </a:solidFill>
              <a:latin typeface="Arial" pitchFamily="34" charset="0"/>
              <a:cs typeface="Arial" pitchFamily="34" charset="0"/>
            </a:endParaRPr>
          </a:p>
        </p:txBody>
      </p:sp>
      <p:sp>
        <p:nvSpPr>
          <p:cNvPr id="71" name="70 CuadroTexto"/>
          <p:cNvSpPr txBox="1"/>
          <p:nvPr/>
        </p:nvSpPr>
        <p:spPr>
          <a:xfrm>
            <a:off x="2771800" y="4941168"/>
            <a:ext cx="1608133" cy="369332"/>
          </a:xfrm>
          <a:prstGeom prst="rect">
            <a:avLst/>
          </a:prstGeom>
          <a:solidFill>
            <a:srgbClr val="C00000"/>
          </a:solidFill>
          <a:ln>
            <a:solidFill>
              <a:srgbClr val="FF0000"/>
            </a:solidFill>
          </a:ln>
        </p:spPr>
        <p:txBody>
          <a:bodyPr wrap="none" rtlCol="0">
            <a:spAutoFit/>
          </a:bodyPr>
          <a:lstStyle/>
          <a:p>
            <a:r>
              <a:rPr lang="es-MX" dirty="0">
                <a:solidFill>
                  <a:schemeClr val="bg1"/>
                </a:solidFill>
                <a:latin typeface="Arial" pitchFamily="34" charset="0"/>
                <a:cs typeface="Arial" pitchFamily="34" charset="0"/>
              </a:rPr>
              <a:t>R</a:t>
            </a:r>
            <a:r>
              <a:rPr lang="es-MX" dirty="0" smtClean="0">
                <a:solidFill>
                  <a:schemeClr val="bg1"/>
                </a:solidFill>
                <a:latin typeface="Arial" pitchFamily="34" charset="0"/>
                <a:cs typeface="Arial" pitchFamily="34" charset="0"/>
              </a:rPr>
              <a:t>eproducción</a:t>
            </a:r>
            <a:endParaRPr lang="es-MX" dirty="0">
              <a:solidFill>
                <a:schemeClr val="bg1"/>
              </a:solidFill>
              <a:latin typeface="Arial" pitchFamily="34" charset="0"/>
              <a:cs typeface="Arial" pitchFamily="34" charset="0"/>
            </a:endParaRPr>
          </a:p>
        </p:txBody>
      </p:sp>
      <p:cxnSp>
        <p:nvCxnSpPr>
          <p:cNvPr id="72" name="71 Conector recto"/>
          <p:cNvCxnSpPr/>
          <p:nvPr/>
        </p:nvCxnSpPr>
        <p:spPr>
          <a:xfrm flipH="1">
            <a:off x="1331640" y="4565565"/>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72 Conector recto"/>
          <p:cNvCxnSpPr/>
          <p:nvPr/>
        </p:nvCxnSpPr>
        <p:spPr>
          <a:xfrm flipH="1">
            <a:off x="3779912" y="4581128"/>
            <a:ext cx="1" cy="360039"/>
          </a:xfrm>
          <a:prstGeom prst="line">
            <a:avLst/>
          </a:prstGeom>
        </p:spPr>
        <p:style>
          <a:lnRef idx="1">
            <a:schemeClr val="accent1"/>
          </a:lnRef>
          <a:fillRef idx="0">
            <a:schemeClr val="accent1"/>
          </a:fillRef>
          <a:effectRef idx="0">
            <a:schemeClr val="accent1"/>
          </a:effectRef>
          <a:fontRef idx="minor">
            <a:schemeClr val="tx1"/>
          </a:fontRef>
        </p:style>
      </p:cxnSp>
      <p:sp>
        <p:nvSpPr>
          <p:cNvPr id="74" name="73 CuadroTexto"/>
          <p:cNvSpPr txBox="1"/>
          <p:nvPr/>
        </p:nvSpPr>
        <p:spPr>
          <a:xfrm rot="10800000" flipV="1">
            <a:off x="1259632" y="4293096"/>
            <a:ext cx="1794489" cy="261610"/>
          </a:xfrm>
          <a:prstGeom prst="rect">
            <a:avLst/>
          </a:prstGeom>
          <a:noFill/>
        </p:spPr>
        <p:txBody>
          <a:bodyPr wrap="square" rtlCol="0">
            <a:spAutoFit/>
          </a:bodyPr>
          <a:lstStyle/>
          <a:p>
            <a:pPr algn="r"/>
            <a:r>
              <a:rPr lang="es-MX" sz="1100" dirty="0" smtClean="0">
                <a:latin typeface="Arial" pitchFamily="34" charset="0"/>
                <a:cs typeface="Arial" pitchFamily="34" charset="0"/>
              </a:rPr>
              <a:t>Genera mecanismos</a:t>
            </a:r>
            <a:endParaRPr lang="es-MX" sz="1100" dirty="0">
              <a:latin typeface="Arial" pitchFamily="34" charset="0"/>
              <a:cs typeface="Arial" pitchFamily="34" charset="0"/>
            </a:endParaRPr>
          </a:p>
        </p:txBody>
      </p:sp>
      <p:sp>
        <p:nvSpPr>
          <p:cNvPr id="75" name="74 CuadroTexto"/>
          <p:cNvSpPr txBox="1"/>
          <p:nvPr/>
        </p:nvSpPr>
        <p:spPr>
          <a:xfrm rot="10800000" flipV="1">
            <a:off x="5652120" y="4254955"/>
            <a:ext cx="1728192" cy="261610"/>
          </a:xfrm>
          <a:prstGeom prst="rect">
            <a:avLst/>
          </a:prstGeom>
          <a:noFill/>
        </p:spPr>
        <p:txBody>
          <a:bodyPr wrap="square" rtlCol="0">
            <a:spAutoFit/>
          </a:bodyPr>
          <a:lstStyle/>
          <a:p>
            <a:r>
              <a:rPr lang="es-MX" sz="1100" dirty="0" smtClean="0">
                <a:latin typeface="Arial" pitchFamily="34" charset="0"/>
                <a:cs typeface="Arial" pitchFamily="34" charset="0"/>
              </a:rPr>
              <a:t>Crea </a:t>
            </a:r>
            <a:endParaRPr lang="es-MX" sz="1100" dirty="0">
              <a:latin typeface="Arial" pitchFamily="34" charset="0"/>
              <a:cs typeface="Arial" pitchFamily="34" charset="0"/>
            </a:endParaRPr>
          </a:p>
        </p:txBody>
      </p:sp>
      <p:sp>
        <p:nvSpPr>
          <p:cNvPr id="76" name="75 CuadroTexto"/>
          <p:cNvSpPr txBox="1"/>
          <p:nvPr/>
        </p:nvSpPr>
        <p:spPr>
          <a:xfrm rot="10800000" flipV="1">
            <a:off x="5724128" y="4903027"/>
            <a:ext cx="1728192" cy="261610"/>
          </a:xfrm>
          <a:prstGeom prst="rect">
            <a:avLst/>
          </a:prstGeom>
          <a:noFill/>
        </p:spPr>
        <p:txBody>
          <a:bodyPr wrap="square" rtlCol="0">
            <a:spAutoFit/>
          </a:bodyPr>
          <a:lstStyle/>
          <a:p>
            <a:r>
              <a:rPr lang="es-MX" sz="1100" dirty="0" smtClean="0">
                <a:latin typeface="Arial" pitchFamily="34" charset="0"/>
                <a:cs typeface="Arial" pitchFamily="34" charset="0"/>
              </a:rPr>
              <a:t>Compuesto por </a:t>
            </a:r>
            <a:endParaRPr lang="es-MX" sz="1100" dirty="0">
              <a:latin typeface="Arial" pitchFamily="34" charset="0"/>
              <a:cs typeface="Arial" pitchFamily="34" charset="0"/>
            </a:endParaRPr>
          </a:p>
        </p:txBody>
      </p:sp>
      <p:sp>
        <p:nvSpPr>
          <p:cNvPr id="77" name="76 CuadroTexto"/>
          <p:cNvSpPr txBox="1"/>
          <p:nvPr/>
        </p:nvSpPr>
        <p:spPr>
          <a:xfrm rot="10800000" flipV="1">
            <a:off x="5796136" y="5589240"/>
            <a:ext cx="1728192" cy="261610"/>
          </a:xfrm>
          <a:prstGeom prst="rect">
            <a:avLst/>
          </a:prstGeom>
          <a:noFill/>
        </p:spPr>
        <p:txBody>
          <a:bodyPr wrap="square" rtlCol="0">
            <a:spAutoFit/>
          </a:bodyPr>
          <a:lstStyle/>
          <a:p>
            <a:r>
              <a:rPr lang="es-MX" sz="1100" dirty="0" smtClean="0">
                <a:latin typeface="Arial" pitchFamily="34" charset="0"/>
                <a:cs typeface="Arial" pitchFamily="34" charset="0"/>
              </a:rPr>
              <a:t>Conformados por</a:t>
            </a:r>
            <a:endParaRPr lang="es-MX" sz="1100" dirty="0">
              <a:latin typeface="Arial" pitchFamily="34" charset="0"/>
              <a:cs typeface="Arial" pitchFamily="34" charset="0"/>
            </a:endParaRPr>
          </a:p>
        </p:txBody>
      </p:sp>
      <p:sp>
        <p:nvSpPr>
          <p:cNvPr id="81" name="80 CuadroTexto"/>
          <p:cNvSpPr txBox="1"/>
          <p:nvPr/>
        </p:nvSpPr>
        <p:spPr>
          <a:xfrm>
            <a:off x="2195736" y="6237312"/>
            <a:ext cx="1184940" cy="369332"/>
          </a:xfrm>
          <a:prstGeom prst="rect">
            <a:avLst/>
          </a:prstGeom>
          <a:solidFill>
            <a:srgbClr val="C00000"/>
          </a:solidFill>
          <a:ln>
            <a:solidFill>
              <a:srgbClr val="FF0000"/>
            </a:solidFill>
          </a:ln>
        </p:spPr>
        <p:txBody>
          <a:bodyPr wrap="none" rtlCol="0">
            <a:spAutoFit/>
          </a:bodyPr>
          <a:lstStyle/>
          <a:p>
            <a:r>
              <a:rPr lang="es-MX" dirty="0">
                <a:solidFill>
                  <a:schemeClr val="bg1"/>
                </a:solidFill>
                <a:latin typeface="Arial" pitchFamily="34" charset="0"/>
                <a:cs typeface="Arial" pitchFamily="34" charset="0"/>
              </a:rPr>
              <a:t>S</a:t>
            </a:r>
            <a:r>
              <a:rPr lang="es-MX" dirty="0" smtClean="0">
                <a:solidFill>
                  <a:schemeClr val="bg1"/>
                </a:solidFill>
                <a:latin typeface="Arial" pitchFamily="34" charset="0"/>
                <a:cs typeface="Arial" pitchFamily="34" charset="0"/>
              </a:rPr>
              <a:t>imbólico</a:t>
            </a:r>
            <a:endParaRPr lang="es-MX" dirty="0">
              <a:solidFill>
                <a:schemeClr val="bg1"/>
              </a:solidFill>
              <a:latin typeface="Arial" pitchFamily="34" charset="0"/>
              <a:cs typeface="Arial" pitchFamily="34" charset="0"/>
            </a:endParaRPr>
          </a:p>
        </p:txBody>
      </p:sp>
      <p:cxnSp>
        <p:nvCxnSpPr>
          <p:cNvPr id="78" name="77 Conector recto"/>
          <p:cNvCxnSpPr/>
          <p:nvPr/>
        </p:nvCxnSpPr>
        <p:spPr>
          <a:xfrm flipV="1">
            <a:off x="2555776" y="5661249"/>
            <a:ext cx="1" cy="576063"/>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78 Conector recto"/>
          <p:cNvCxnSpPr/>
          <p:nvPr/>
        </p:nvCxnSpPr>
        <p:spPr>
          <a:xfrm flipH="1">
            <a:off x="1331640" y="5661248"/>
            <a:ext cx="23762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81 Conector recto"/>
          <p:cNvCxnSpPr/>
          <p:nvPr/>
        </p:nvCxnSpPr>
        <p:spPr>
          <a:xfrm rot="10800000" flipH="1">
            <a:off x="3707903" y="5301208"/>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82 Conector recto"/>
          <p:cNvCxnSpPr/>
          <p:nvPr/>
        </p:nvCxnSpPr>
        <p:spPr>
          <a:xfrm flipH="1">
            <a:off x="1331640" y="5301208"/>
            <a:ext cx="1" cy="360039"/>
          </a:xfrm>
          <a:prstGeom prst="line">
            <a:avLst/>
          </a:prstGeom>
        </p:spPr>
        <p:style>
          <a:lnRef idx="1">
            <a:schemeClr val="accent1"/>
          </a:lnRef>
          <a:fillRef idx="0">
            <a:schemeClr val="accent1"/>
          </a:fillRef>
          <a:effectRef idx="0">
            <a:schemeClr val="accent1"/>
          </a:effectRef>
          <a:fontRef idx="minor">
            <a:schemeClr val="tx1"/>
          </a:fontRef>
        </p:style>
      </p:cxnSp>
      <p:sp>
        <p:nvSpPr>
          <p:cNvPr id="84" name="83 CuadroTexto"/>
          <p:cNvSpPr txBox="1"/>
          <p:nvPr/>
        </p:nvSpPr>
        <p:spPr>
          <a:xfrm rot="10800000" flipV="1">
            <a:off x="-324544" y="3933056"/>
            <a:ext cx="1794489" cy="261610"/>
          </a:xfrm>
          <a:prstGeom prst="rect">
            <a:avLst/>
          </a:prstGeom>
          <a:noFill/>
        </p:spPr>
        <p:txBody>
          <a:bodyPr wrap="square" rtlCol="0">
            <a:spAutoFit/>
          </a:bodyPr>
          <a:lstStyle/>
          <a:p>
            <a:pPr algn="r"/>
            <a:r>
              <a:rPr lang="es-MX" sz="1100" dirty="0" smtClean="0">
                <a:latin typeface="Arial" pitchFamily="34" charset="0"/>
                <a:cs typeface="Arial" pitchFamily="34" charset="0"/>
              </a:rPr>
              <a:t>A partir </a:t>
            </a:r>
            <a:endParaRPr lang="es-MX" sz="1100" dirty="0">
              <a:latin typeface="Arial" pitchFamily="34" charset="0"/>
              <a:cs typeface="Arial" pitchFamily="34" charset="0"/>
            </a:endParaRPr>
          </a:p>
        </p:txBody>
      </p:sp>
      <p:sp>
        <p:nvSpPr>
          <p:cNvPr id="88" name="87 CuadroTexto"/>
          <p:cNvSpPr txBox="1"/>
          <p:nvPr/>
        </p:nvSpPr>
        <p:spPr>
          <a:xfrm rot="10800000" flipV="1">
            <a:off x="539552" y="5733256"/>
            <a:ext cx="1728192" cy="261610"/>
          </a:xfrm>
          <a:prstGeom prst="rect">
            <a:avLst/>
          </a:prstGeom>
          <a:noFill/>
        </p:spPr>
        <p:txBody>
          <a:bodyPr wrap="square" rtlCol="0">
            <a:spAutoFit/>
          </a:bodyPr>
          <a:lstStyle/>
          <a:p>
            <a:pPr algn="r"/>
            <a:r>
              <a:rPr lang="es-MX" sz="1100" dirty="0" smtClean="0">
                <a:latin typeface="Arial" pitchFamily="34" charset="0"/>
                <a:cs typeface="Arial" pitchFamily="34" charset="0"/>
              </a:rPr>
              <a:t>Detonados por</a:t>
            </a:r>
            <a:endParaRPr lang="es-MX" sz="1100" dirty="0">
              <a:latin typeface="Arial" pitchFamily="34" charset="0"/>
              <a:cs typeface="Arial" pitchFamily="34" charset="0"/>
            </a:endParaRPr>
          </a:p>
        </p:txBody>
      </p:sp>
      <p:sp>
        <p:nvSpPr>
          <p:cNvPr id="89" name="88 CuadroTexto"/>
          <p:cNvSpPr txBox="1"/>
          <p:nvPr/>
        </p:nvSpPr>
        <p:spPr>
          <a:xfrm>
            <a:off x="5940152" y="6381328"/>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smtClean="0">
                <a:solidFill>
                  <a:schemeClr val="bg1"/>
                </a:solidFill>
                <a:latin typeface="Arial" pitchFamily="34" charset="0"/>
                <a:cs typeface="Arial" pitchFamily="34" charset="0"/>
              </a:rPr>
              <a:t>Social</a:t>
            </a:r>
            <a:endParaRPr lang="es-MX" dirty="0">
              <a:solidFill>
                <a:schemeClr val="bg1"/>
              </a:solidFill>
              <a:latin typeface="Arial" pitchFamily="34" charset="0"/>
              <a:cs typeface="Arial" pitchFamily="34" charset="0"/>
            </a:endParaRPr>
          </a:p>
        </p:txBody>
      </p:sp>
      <p:sp>
        <p:nvSpPr>
          <p:cNvPr id="90" name="89 CuadroTexto"/>
          <p:cNvSpPr txBox="1"/>
          <p:nvPr/>
        </p:nvSpPr>
        <p:spPr>
          <a:xfrm>
            <a:off x="4211960" y="6365765"/>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smtClean="0">
                <a:solidFill>
                  <a:schemeClr val="bg1"/>
                </a:solidFill>
                <a:latin typeface="Arial" pitchFamily="34" charset="0"/>
                <a:cs typeface="Arial" pitchFamily="34" charset="0"/>
              </a:rPr>
              <a:t>Económico</a:t>
            </a:r>
            <a:endParaRPr lang="es-MX" dirty="0">
              <a:solidFill>
                <a:schemeClr val="bg1"/>
              </a:solidFill>
              <a:latin typeface="Arial" pitchFamily="34" charset="0"/>
              <a:cs typeface="Arial" pitchFamily="34" charset="0"/>
            </a:endParaRPr>
          </a:p>
        </p:txBody>
      </p:sp>
      <p:sp>
        <p:nvSpPr>
          <p:cNvPr id="91" name="90 CuadroTexto"/>
          <p:cNvSpPr txBox="1"/>
          <p:nvPr/>
        </p:nvSpPr>
        <p:spPr>
          <a:xfrm>
            <a:off x="7452320" y="6372780"/>
            <a:ext cx="1368152" cy="369332"/>
          </a:xfrm>
          <a:prstGeom prst="rect">
            <a:avLst/>
          </a:prstGeom>
          <a:solidFill>
            <a:schemeClr val="accent3">
              <a:lumMod val="75000"/>
            </a:schemeClr>
          </a:solidFill>
          <a:ln>
            <a:solidFill>
              <a:srgbClr val="00B050"/>
            </a:solidFill>
          </a:ln>
        </p:spPr>
        <p:txBody>
          <a:bodyPr wrap="square" rtlCol="0">
            <a:spAutoFit/>
          </a:bodyPr>
          <a:lstStyle/>
          <a:p>
            <a:pPr algn="ctr"/>
            <a:r>
              <a:rPr lang="es-MX" dirty="0" smtClean="0">
                <a:solidFill>
                  <a:schemeClr val="bg1"/>
                </a:solidFill>
                <a:latin typeface="Arial" pitchFamily="34" charset="0"/>
                <a:cs typeface="Arial" pitchFamily="34" charset="0"/>
              </a:rPr>
              <a:t>Cultural</a:t>
            </a:r>
            <a:endParaRPr lang="es-MX" dirty="0">
              <a:solidFill>
                <a:schemeClr val="bg1"/>
              </a:solidFill>
              <a:latin typeface="Arial" pitchFamily="34" charset="0"/>
              <a:cs typeface="Arial" pitchFamily="34" charset="0"/>
            </a:endParaRPr>
          </a:p>
        </p:txBody>
      </p:sp>
      <p:cxnSp>
        <p:nvCxnSpPr>
          <p:cNvPr id="93" name="92 Conector recto"/>
          <p:cNvCxnSpPr/>
          <p:nvPr/>
        </p:nvCxnSpPr>
        <p:spPr>
          <a:xfrm>
            <a:off x="5292080" y="6219008"/>
            <a:ext cx="1" cy="216023"/>
          </a:xfrm>
          <a:prstGeom prst="line">
            <a:avLst/>
          </a:prstGeom>
        </p:spPr>
        <p:style>
          <a:lnRef idx="1">
            <a:schemeClr val="accent1"/>
          </a:lnRef>
          <a:fillRef idx="0">
            <a:schemeClr val="accent1"/>
          </a:fillRef>
          <a:effectRef idx="0">
            <a:schemeClr val="accent1"/>
          </a:effectRef>
          <a:fontRef idx="minor">
            <a:schemeClr val="tx1"/>
          </a:fontRef>
        </p:style>
      </p:cxnSp>
      <p:cxnSp>
        <p:nvCxnSpPr>
          <p:cNvPr id="95" name="94 Conector recto"/>
          <p:cNvCxnSpPr/>
          <p:nvPr/>
        </p:nvCxnSpPr>
        <p:spPr>
          <a:xfrm>
            <a:off x="6372200" y="6237312"/>
            <a:ext cx="1" cy="216023"/>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95 Conector recto"/>
          <p:cNvCxnSpPr/>
          <p:nvPr/>
        </p:nvCxnSpPr>
        <p:spPr>
          <a:xfrm>
            <a:off x="7668344" y="6093296"/>
            <a:ext cx="1" cy="360039"/>
          </a:xfrm>
          <a:prstGeom prst="line">
            <a:avLst/>
          </a:prstGeom>
        </p:spPr>
        <p:style>
          <a:lnRef idx="1">
            <a:schemeClr val="accent1"/>
          </a:lnRef>
          <a:fillRef idx="0">
            <a:schemeClr val="accent1"/>
          </a:fillRef>
          <a:effectRef idx="0">
            <a:schemeClr val="accent1"/>
          </a:effectRef>
          <a:fontRef idx="minor">
            <a:schemeClr val="tx1"/>
          </a:fontRef>
        </p:style>
      </p:cxnSp>
      <p:cxnSp>
        <p:nvCxnSpPr>
          <p:cNvPr id="97" name="96 Conector recto"/>
          <p:cNvCxnSpPr/>
          <p:nvPr/>
        </p:nvCxnSpPr>
        <p:spPr>
          <a:xfrm>
            <a:off x="6516216" y="6093296"/>
            <a:ext cx="1152128"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4644008" y="4797152"/>
            <a:ext cx="4108817" cy="430887"/>
          </a:xfrm>
          <a:prstGeom prst="rect">
            <a:avLst/>
          </a:prstGeom>
          <a:noFill/>
          <a:ln>
            <a:solidFill>
              <a:srgbClr val="00B050"/>
            </a:solidFill>
          </a:ln>
        </p:spPr>
        <p:txBody>
          <a:bodyPr wrap="none" rtlCol="0">
            <a:spAutoFit/>
          </a:bodyPr>
          <a:lstStyle/>
          <a:p>
            <a:r>
              <a:rPr lang="es-MX" sz="2200" dirty="0" smtClean="0">
                <a:latin typeface="Arial" pitchFamily="34" charset="0"/>
                <a:cs typeface="Arial" pitchFamily="34" charset="0"/>
              </a:rPr>
              <a:t>Dra. Juana E. Suárez Conejero</a:t>
            </a:r>
            <a:endParaRPr lang="es-MX" sz="3200" dirty="0">
              <a:latin typeface="Arial" pitchFamily="34" charset="0"/>
              <a:cs typeface="Arial" pitchFamily="34" charset="0"/>
            </a:endParaRPr>
          </a:p>
        </p:txBody>
      </p:sp>
      <p:pic>
        <p:nvPicPr>
          <p:cNvPr id="10" name="Picture 2"/>
          <p:cNvPicPr>
            <a:picLocks noChangeAspect="1" noChangeArrowheads="1"/>
          </p:cNvPicPr>
          <p:nvPr/>
        </p:nvPicPr>
        <p:blipFill>
          <a:blip r:embed="rId2" cstate="print"/>
          <a:srcRect/>
          <a:stretch>
            <a:fillRect/>
          </a:stretch>
        </p:blipFill>
        <p:spPr bwMode="auto">
          <a:xfrm>
            <a:off x="1" y="0"/>
            <a:ext cx="9144000" cy="4077072"/>
          </a:xfrm>
          <a:prstGeom prst="rect">
            <a:avLst/>
          </a:prstGeom>
          <a:noFill/>
          <a:ln w="9525">
            <a:noFill/>
            <a:miter lim="800000"/>
            <a:headEnd/>
            <a:tailEnd/>
          </a:ln>
        </p:spPr>
      </p:pic>
      <p:sp>
        <p:nvSpPr>
          <p:cNvPr id="11" name="10 Rectángulo"/>
          <p:cNvSpPr/>
          <p:nvPr/>
        </p:nvSpPr>
        <p:spPr>
          <a:xfrm>
            <a:off x="1763688" y="1700808"/>
            <a:ext cx="6408712" cy="707886"/>
          </a:xfrm>
          <a:prstGeom prst="rect">
            <a:avLst/>
          </a:prstGeom>
        </p:spPr>
        <p:txBody>
          <a:bodyPr wrap="square">
            <a:spAutoFit/>
          </a:bodyPr>
          <a:lstStyle/>
          <a:p>
            <a:pPr algn="r"/>
            <a:r>
              <a:rPr lang="es-MX" sz="4000" dirty="0" smtClean="0">
                <a:solidFill>
                  <a:schemeClr val="bg1"/>
                </a:solidFill>
                <a:latin typeface="Sansation" pitchFamily="2" charset="0"/>
                <a:cs typeface="Arial" pitchFamily="34" charset="0"/>
              </a:rPr>
              <a:t>MUCHAS GRACIAS</a:t>
            </a:r>
            <a:endParaRPr lang="es-MX" sz="4000" dirty="0">
              <a:solidFill>
                <a:schemeClr val="bg1"/>
              </a:solidFill>
              <a:latin typeface="Sansation" pitchFamily="2" charset="0"/>
            </a:endParaRPr>
          </a:p>
        </p:txBody>
      </p:sp>
    </p:spTree>
    <p:extLst>
      <p:ext uri="{BB962C8B-B14F-4D97-AF65-F5344CB8AC3E}">
        <p14:creationId xmlns:p14="http://schemas.microsoft.com/office/powerpoint/2010/main" val="291638702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Exploración</a:t>
            </a:r>
          </a:p>
        </p:txBody>
      </p:sp>
      <p:sp>
        <p:nvSpPr>
          <p:cNvPr id="14" name="13 CuadroTexto"/>
          <p:cNvSpPr txBox="1"/>
          <p:nvPr/>
        </p:nvSpPr>
        <p:spPr>
          <a:xfrm>
            <a:off x="395536" y="2492896"/>
            <a:ext cx="8136904" cy="3970318"/>
          </a:xfrm>
          <a:prstGeom prst="rect">
            <a:avLst/>
          </a:prstGeom>
          <a:noFill/>
          <a:ln>
            <a:solidFill>
              <a:srgbClr val="00B050"/>
            </a:solidFill>
          </a:ln>
        </p:spPr>
        <p:txBody>
          <a:bodyPr wrap="square" rtlCol="0">
            <a:spAutoFit/>
          </a:bodyPr>
          <a:lstStyle/>
          <a:p>
            <a:pPr hangingPunct="0"/>
            <a:r>
              <a:rPr lang="es-ES" dirty="0" smtClean="0">
                <a:latin typeface="Arial" pitchFamily="34" charset="0"/>
                <a:cs typeface="Arial" pitchFamily="34" charset="0"/>
              </a:rPr>
              <a:t>Plan de lecturas</a:t>
            </a:r>
          </a:p>
          <a:p>
            <a:pPr hangingPunct="0"/>
            <a:endParaRPr lang="es-ES" dirty="0">
              <a:latin typeface="Arial" pitchFamily="34" charset="0"/>
              <a:cs typeface="Arial" pitchFamily="34" charset="0"/>
            </a:endParaRPr>
          </a:p>
          <a:p>
            <a:pPr hangingPunct="0"/>
            <a:r>
              <a:rPr lang="es-ES" dirty="0" smtClean="0">
                <a:latin typeface="Arial" pitchFamily="34" charset="0"/>
                <a:cs typeface="Arial" pitchFamily="34" charset="0"/>
              </a:rPr>
              <a:t>Karl Marx</a:t>
            </a:r>
            <a:endParaRPr lang="es-ES" dirty="0" smtClean="0">
              <a:latin typeface="Arial" pitchFamily="34" charset="0"/>
              <a:cs typeface="Arial" pitchFamily="34" charset="0"/>
            </a:endParaRPr>
          </a:p>
          <a:p>
            <a:pPr hangingPunct="0"/>
            <a:r>
              <a:rPr lang="es-ES" dirty="0" smtClean="0">
                <a:latin typeface="Arial" pitchFamily="34" charset="0"/>
                <a:cs typeface="Arial" pitchFamily="34" charset="0"/>
              </a:rPr>
              <a:t>Max Weber</a:t>
            </a:r>
            <a:endParaRPr lang="es-ES" dirty="0" smtClean="0">
              <a:latin typeface="Arial" pitchFamily="34" charset="0"/>
              <a:cs typeface="Arial" pitchFamily="34" charset="0"/>
            </a:endParaRPr>
          </a:p>
          <a:p>
            <a:pPr hangingPunct="0"/>
            <a:r>
              <a:rPr lang="es-ES" dirty="0" smtClean="0">
                <a:latin typeface="Arial" pitchFamily="34" charset="0"/>
                <a:cs typeface="Arial" pitchFamily="34" charset="0"/>
              </a:rPr>
              <a:t>Raymond Aron</a:t>
            </a:r>
            <a:endParaRPr lang="es-ES" dirty="0" smtClean="0">
              <a:latin typeface="Arial" pitchFamily="34" charset="0"/>
              <a:cs typeface="Arial" pitchFamily="34" charset="0"/>
            </a:endParaRPr>
          </a:p>
          <a:p>
            <a:pPr hangingPunct="0"/>
            <a:r>
              <a:rPr lang="es-ES" dirty="0" smtClean="0">
                <a:latin typeface="Arial" pitchFamily="34" charset="0"/>
                <a:cs typeface="Arial" pitchFamily="34" charset="0"/>
              </a:rPr>
              <a:t>Pierre Bourdieu</a:t>
            </a:r>
            <a:endParaRPr lang="es-ES" dirty="0" smtClean="0">
              <a:latin typeface="Arial" pitchFamily="34" charset="0"/>
              <a:cs typeface="Arial" pitchFamily="34" charset="0"/>
            </a:endParaRPr>
          </a:p>
          <a:p>
            <a:pPr hangingPunct="0"/>
            <a:endParaRPr lang="es-ES" dirty="0">
              <a:latin typeface="Arial" pitchFamily="34" charset="0"/>
              <a:cs typeface="Arial" pitchFamily="34" charset="0"/>
            </a:endParaRPr>
          </a:p>
          <a:p>
            <a:pPr hangingPunct="0"/>
            <a:endParaRPr lang="es-ES" dirty="0" smtClean="0">
              <a:latin typeface="Arial" pitchFamily="34" charset="0"/>
              <a:cs typeface="Arial" pitchFamily="34" charset="0"/>
            </a:endParaRPr>
          </a:p>
          <a:p>
            <a:pPr hangingPunct="0"/>
            <a:r>
              <a:rPr lang="es-ES" dirty="0" smtClean="0">
                <a:latin typeface="Arial" pitchFamily="34" charset="0"/>
                <a:cs typeface="Arial" pitchFamily="34" charset="0"/>
              </a:rPr>
              <a:t>Entrevistas</a:t>
            </a:r>
          </a:p>
          <a:p>
            <a:pPr hangingPunct="0"/>
            <a:r>
              <a:rPr lang="es-ES" dirty="0" smtClean="0">
                <a:latin typeface="Arial" pitchFamily="34" charset="0"/>
                <a:cs typeface="Arial" pitchFamily="34" charset="0"/>
              </a:rPr>
              <a:t>Dirigentes políticos</a:t>
            </a:r>
          </a:p>
          <a:p>
            <a:pPr hangingPunct="0"/>
            <a:r>
              <a:rPr lang="es-ES" dirty="0" smtClean="0">
                <a:latin typeface="Arial" pitchFamily="34" charset="0"/>
                <a:cs typeface="Arial" pitchFamily="34" charset="0"/>
              </a:rPr>
              <a:t>Empresarios del sector económico emergente</a:t>
            </a:r>
          </a:p>
          <a:p>
            <a:pPr hangingPunct="0"/>
            <a:r>
              <a:rPr lang="es-ES" dirty="0" smtClean="0">
                <a:latin typeface="Arial" pitchFamily="34" charset="0"/>
                <a:cs typeface="Arial" pitchFamily="34" charset="0"/>
              </a:rPr>
              <a:t>Académicos</a:t>
            </a:r>
          </a:p>
          <a:p>
            <a:pPr hangingPunct="0"/>
            <a:endParaRPr lang="es-ES" dirty="0">
              <a:latin typeface="Arial" pitchFamily="34" charset="0"/>
              <a:cs typeface="Arial" pitchFamily="34" charset="0"/>
            </a:endParaRPr>
          </a:p>
          <a:p>
            <a:pPr hangingPunct="0"/>
            <a:r>
              <a:rPr lang="es-ES" dirty="0" smtClean="0">
                <a:latin typeface="Arial" pitchFamily="34" charset="0"/>
                <a:cs typeface="Arial" pitchFamily="34" charset="0"/>
              </a:rPr>
              <a:t>Análisis de datos estadísticos y documentos sobre las reformas económicas </a:t>
            </a:r>
            <a:endParaRPr lang="es-MX" dirty="0">
              <a:latin typeface="Arial" pitchFamily="34" charset="0"/>
              <a:cs typeface="Arial" pitchFamily="34" charset="0"/>
            </a:endParaRPr>
          </a:p>
        </p:txBody>
      </p:sp>
    </p:spTree>
    <p:extLst>
      <p:ext uri="{BB962C8B-B14F-4D97-AF65-F5344CB8AC3E}">
        <p14:creationId xmlns:p14="http://schemas.microsoft.com/office/powerpoint/2010/main" val="231314743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Exploración</a:t>
            </a:r>
          </a:p>
        </p:txBody>
      </p:sp>
      <p:sp>
        <p:nvSpPr>
          <p:cNvPr id="14" name="13 CuadroTexto"/>
          <p:cNvSpPr txBox="1"/>
          <p:nvPr/>
        </p:nvSpPr>
        <p:spPr>
          <a:xfrm>
            <a:off x="395536" y="2492896"/>
            <a:ext cx="4176464" cy="1477328"/>
          </a:xfrm>
          <a:prstGeom prst="rect">
            <a:avLst/>
          </a:prstGeom>
          <a:noFill/>
          <a:ln>
            <a:solidFill>
              <a:srgbClr val="00B050"/>
            </a:solidFill>
          </a:ln>
        </p:spPr>
        <p:txBody>
          <a:bodyPr wrap="square" rtlCol="0">
            <a:spAutoFit/>
          </a:bodyPr>
          <a:lstStyle/>
          <a:p>
            <a:pPr hangingPunct="0"/>
            <a:r>
              <a:rPr lang="es-ES" dirty="0" smtClean="0">
                <a:latin typeface="Arial" pitchFamily="34" charset="0"/>
                <a:cs typeface="Arial" pitchFamily="34" charset="0"/>
              </a:rPr>
              <a:t>Resultados</a:t>
            </a:r>
          </a:p>
          <a:p>
            <a:pPr hangingPunct="0"/>
            <a:endParaRPr lang="es-ES" dirty="0">
              <a:latin typeface="Arial" pitchFamily="34" charset="0"/>
              <a:cs typeface="Arial" pitchFamily="34" charset="0"/>
            </a:endParaRPr>
          </a:p>
          <a:p>
            <a:pPr hangingPunct="0"/>
            <a:r>
              <a:rPr lang="es-ES" dirty="0" smtClean="0">
                <a:latin typeface="Arial" pitchFamily="34" charset="0"/>
                <a:cs typeface="Arial" pitchFamily="34" charset="0"/>
              </a:rPr>
              <a:t>Desde el punto de vista teórico</a:t>
            </a:r>
          </a:p>
          <a:p>
            <a:pPr hangingPunct="0"/>
            <a:endParaRPr lang="es-ES" dirty="0">
              <a:latin typeface="Arial" pitchFamily="34" charset="0"/>
              <a:cs typeface="Arial" pitchFamily="34" charset="0"/>
            </a:endParaRPr>
          </a:p>
          <a:p>
            <a:pPr hangingPunct="0"/>
            <a:r>
              <a:rPr lang="es-ES" dirty="0" smtClean="0">
                <a:latin typeface="Arial" pitchFamily="34" charset="0"/>
                <a:cs typeface="Arial" pitchFamily="34" charset="0"/>
              </a:rPr>
              <a:t>Desde el objeto de estudio</a:t>
            </a:r>
            <a:endParaRPr lang="es-MX" dirty="0">
              <a:latin typeface="Arial" pitchFamily="34" charset="0"/>
              <a:cs typeface="Arial" pitchFamily="34" charset="0"/>
            </a:endParaRPr>
          </a:p>
        </p:txBody>
      </p:sp>
    </p:spTree>
    <p:extLst>
      <p:ext uri="{BB962C8B-B14F-4D97-AF65-F5344CB8AC3E}">
        <p14:creationId xmlns:p14="http://schemas.microsoft.com/office/powerpoint/2010/main" val="145014156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1.png"/>
          <p:cNvPicPr/>
          <p:nvPr/>
        </p:nvPicPr>
        <p:blipFill>
          <a:blip r:embed="rId2">
            <a:extLst/>
          </a:blip>
          <a:stretch>
            <a:fillRect/>
          </a:stretch>
        </p:blipFill>
        <p:spPr>
          <a:xfrm>
            <a:off x="1" y="0"/>
            <a:ext cx="9144001" cy="1047750"/>
          </a:xfrm>
          <a:prstGeom prst="rect">
            <a:avLst/>
          </a:prstGeom>
          <a:ln w="12700">
            <a:miter lim="400000"/>
          </a:ln>
        </p:spPr>
      </p:pic>
      <p:sp>
        <p:nvSpPr>
          <p:cNvPr id="54" name="Shape 54"/>
          <p:cNvSpPr/>
          <p:nvPr/>
        </p:nvSpPr>
        <p:spPr>
          <a:xfrm>
            <a:off x="396092" y="1556791"/>
            <a:ext cx="8136348" cy="369332"/>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smtClean="0"/>
              <a:t>Resultados de la explorac</a:t>
            </a:r>
            <a:r>
              <a:rPr lang="es-ES_tradnl" dirty="0" smtClean="0"/>
              <a:t>ión </a:t>
            </a:r>
            <a:r>
              <a:rPr lang="es-ES_tradnl" sz="2400" dirty="0" smtClean="0"/>
              <a:t>desde </a:t>
            </a:r>
            <a:r>
              <a:rPr lang="es-ES_tradnl" sz="2400" dirty="0" smtClean="0"/>
              <a:t>el punto de vista teórico</a:t>
            </a:r>
            <a:endParaRPr sz="2400" dirty="0"/>
          </a:p>
        </p:txBody>
      </p:sp>
      <p:sp>
        <p:nvSpPr>
          <p:cNvPr id="55" name="Shape 55"/>
          <p:cNvSpPr/>
          <p:nvPr/>
        </p:nvSpPr>
        <p:spPr>
          <a:xfrm>
            <a:off x="395536" y="2204864"/>
            <a:ext cx="8136906" cy="4154984"/>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r>
              <a:rPr dirty="0">
                <a:latin typeface="Arial"/>
                <a:ea typeface="Arial"/>
                <a:cs typeface="Arial"/>
                <a:sym typeface="Arial"/>
              </a:rPr>
              <a:t>Para poder comprender </a:t>
            </a:r>
            <a:r>
              <a:rPr lang="es-ES_tradnl" dirty="0" smtClean="0">
                <a:latin typeface="Arial"/>
                <a:ea typeface="Arial"/>
                <a:cs typeface="Arial"/>
                <a:sym typeface="Arial"/>
              </a:rPr>
              <a:t>las clases sociales</a:t>
            </a:r>
            <a:r>
              <a:rPr dirty="0" smtClean="0">
                <a:latin typeface="Arial"/>
                <a:ea typeface="Arial"/>
                <a:cs typeface="Arial"/>
                <a:sym typeface="Arial"/>
              </a:rPr>
              <a:t>, </a:t>
            </a:r>
            <a:r>
              <a:rPr dirty="0">
                <a:latin typeface="Arial"/>
                <a:ea typeface="Arial"/>
                <a:cs typeface="Arial"/>
                <a:sym typeface="Arial"/>
              </a:rPr>
              <a:t>es necesario detenerse, ante todo, en la conceptualización clásica y contemporánea con respecto a las clases sociales. </a:t>
            </a:r>
          </a:p>
          <a:p>
            <a:pPr lvl="0"/>
            <a:endParaRPr dirty="0">
              <a:latin typeface="Arial"/>
              <a:ea typeface="Arial"/>
              <a:cs typeface="Arial"/>
              <a:sym typeface="Arial"/>
            </a:endParaRPr>
          </a:p>
          <a:p>
            <a:pPr lvl="0"/>
            <a:r>
              <a:rPr dirty="0">
                <a:latin typeface="Arial"/>
                <a:ea typeface="Arial"/>
                <a:cs typeface="Arial"/>
                <a:sym typeface="Arial"/>
              </a:rPr>
              <a:t>Este concepto puede identificarse con el nacimiento y desarrollo de </a:t>
            </a:r>
            <a:r>
              <a:rPr dirty="0" smtClean="0">
                <a:latin typeface="Arial"/>
                <a:ea typeface="Arial"/>
                <a:cs typeface="Arial"/>
                <a:sym typeface="Arial"/>
              </a:rPr>
              <a:t>la</a:t>
            </a:r>
            <a:r>
              <a:rPr lang="es-ES_tradnl" dirty="0" smtClean="0">
                <a:latin typeface="Arial"/>
                <a:ea typeface="Arial"/>
                <a:cs typeface="Arial"/>
                <a:sym typeface="Arial"/>
              </a:rPr>
              <a:t>s ciencias sociales</a:t>
            </a:r>
            <a:r>
              <a:rPr dirty="0" smtClean="0">
                <a:latin typeface="Arial"/>
                <a:ea typeface="Arial"/>
                <a:cs typeface="Arial"/>
                <a:sym typeface="Arial"/>
              </a:rPr>
              <a:t>, </a:t>
            </a:r>
            <a:r>
              <a:rPr dirty="0">
                <a:latin typeface="Arial"/>
                <a:ea typeface="Arial"/>
                <a:cs typeface="Arial"/>
                <a:sym typeface="Arial"/>
              </a:rPr>
              <a:t>es decir, se encuentra estrechamente unido a los cambios que conocieron las sociedades europeas entre el fin del siglo XVIII y el fin del siglo XIX con las revoluciones políticas y económicas. </a:t>
            </a:r>
          </a:p>
          <a:p>
            <a:pPr lvl="0"/>
            <a:endParaRPr dirty="0">
              <a:latin typeface="Arial"/>
              <a:ea typeface="Arial"/>
              <a:cs typeface="Arial"/>
              <a:sym typeface="Arial"/>
            </a:endParaRPr>
          </a:p>
          <a:p>
            <a:pPr lvl="0" defTabSz="457200"/>
            <a:r>
              <a:rPr dirty="0">
                <a:latin typeface="Arial"/>
                <a:ea typeface="Arial"/>
                <a:cs typeface="Arial"/>
                <a:sym typeface="Arial"/>
              </a:rPr>
              <a:t>Dichos cambios provocaron relaciones más complejas entre el régimen político, la organización social y el sistema económico. Es entonces que los científicos sociales se dan a la tarea de explicar las articulaciones de las nuevas configuraciones sociales, entre otras, las resultantes de la supresión de las </a:t>
            </a:r>
            <a:r>
              <a:rPr b="1" dirty="0">
                <a:latin typeface="Arial"/>
                <a:ea typeface="Arial"/>
                <a:cs typeface="Arial"/>
                <a:sym typeface="Arial"/>
              </a:rPr>
              <a:t>desigualdades de derecho,</a:t>
            </a:r>
            <a:r>
              <a:rPr dirty="0">
                <a:latin typeface="Arial"/>
                <a:ea typeface="Arial"/>
                <a:cs typeface="Arial"/>
                <a:sym typeface="Arial"/>
              </a:rPr>
              <a:t> lo que provocó que fueran más visibles las </a:t>
            </a:r>
            <a:r>
              <a:rPr b="1" dirty="0">
                <a:latin typeface="Arial"/>
                <a:ea typeface="Arial"/>
                <a:cs typeface="Arial"/>
                <a:sym typeface="Arial"/>
              </a:rPr>
              <a:t>desigualdades de hecho</a:t>
            </a:r>
            <a:r>
              <a:rPr dirty="0">
                <a:latin typeface="Arial"/>
                <a:ea typeface="Arial"/>
                <a:cs typeface="Arial"/>
                <a:sym typeface="Arial"/>
              </a:rPr>
              <a:t>.</a:t>
            </a:r>
          </a:p>
        </p:txBody>
      </p:sp>
    </p:spTree>
    <p:extLst>
      <p:ext uri="{BB962C8B-B14F-4D97-AF65-F5344CB8AC3E}">
        <p14:creationId xmlns:p14="http://schemas.microsoft.com/office/powerpoint/2010/main" val="6644669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extLst/>
          </a:blip>
          <a:stretch>
            <a:fillRect/>
          </a:stretch>
        </p:blipFill>
        <p:spPr>
          <a:xfrm>
            <a:off x="1" y="0"/>
            <a:ext cx="9144001" cy="1047750"/>
          </a:xfrm>
          <a:prstGeom prst="rect">
            <a:avLst/>
          </a:prstGeom>
          <a:ln w="12700">
            <a:miter lim="400000"/>
          </a:ln>
        </p:spPr>
      </p:pic>
      <p:sp>
        <p:nvSpPr>
          <p:cNvPr id="59" name="Shape 59"/>
          <p:cNvSpPr/>
          <p:nvPr/>
        </p:nvSpPr>
        <p:spPr>
          <a:xfrm>
            <a:off x="395535" y="2492896"/>
            <a:ext cx="8136906" cy="3034666"/>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r>
              <a:rPr dirty="0">
                <a:latin typeface="Arial"/>
                <a:cs typeface="Arial"/>
              </a:rPr>
              <a:t>Diferentes corrientes van a tratar de explicar las oposiciones que se producen en consecuencia. </a:t>
            </a:r>
          </a:p>
          <a:p>
            <a:pPr lvl="0"/>
            <a:endParaRPr dirty="0">
              <a:latin typeface="Arial"/>
              <a:cs typeface="Arial"/>
            </a:endParaRPr>
          </a:p>
          <a:p>
            <a:pPr lvl="0"/>
            <a:r>
              <a:rPr dirty="0">
                <a:latin typeface="Arial"/>
                <a:cs typeface="Arial"/>
              </a:rPr>
              <a:t>Una primera vertiente pondrá el acento en las oposiciones que separan económica, social y culturalmente a grandes grupos o clases y se asociarán a menudo con el estudio de las oposiciones y conflictos entre los grupos sociales </a:t>
            </a:r>
            <a:r>
              <a:rPr b="1" dirty="0">
                <a:latin typeface="Arial"/>
                <a:cs typeface="Arial"/>
              </a:rPr>
              <a:t>(teorías del conflicto)</a:t>
            </a:r>
            <a:r>
              <a:rPr dirty="0">
                <a:latin typeface="Arial"/>
                <a:cs typeface="Arial"/>
              </a:rPr>
              <a:t>. </a:t>
            </a:r>
          </a:p>
          <a:p>
            <a:pPr lvl="0"/>
            <a:endParaRPr dirty="0">
              <a:latin typeface="Arial"/>
              <a:cs typeface="Arial"/>
            </a:endParaRPr>
          </a:p>
          <a:p>
            <a:pPr lvl="0"/>
            <a:r>
              <a:rPr dirty="0">
                <a:latin typeface="Arial"/>
                <a:cs typeface="Arial"/>
              </a:rPr>
              <a:t>Otros análisis van a privilegiar, contrariamente, una jerarquía continua de los grupos sociales, los cuales se caracterizarán por sus límites imprecisos </a:t>
            </a:r>
            <a:r>
              <a:rPr b="1" dirty="0">
                <a:latin typeface="Arial"/>
                <a:cs typeface="Arial"/>
              </a:rPr>
              <a:t>(teorías de la integración)</a:t>
            </a:r>
            <a:r>
              <a:rPr dirty="0">
                <a:latin typeface="Arial"/>
                <a:cs typeface="Arial"/>
              </a:rPr>
              <a:t>. </a:t>
            </a:r>
          </a:p>
        </p:txBody>
      </p:sp>
      <p:sp>
        <p:nvSpPr>
          <p:cNvPr id="5" name="Shape 54"/>
          <p:cNvSpPr/>
          <p:nvPr/>
        </p:nvSpPr>
        <p:spPr>
          <a:xfrm>
            <a:off x="396092" y="1556791"/>
            <a:ext cx="7488276" cy="369332"/>
          </a:xfrm>
          <a:prstGeom prst="rect">
            <a:avLst/>
          </a:prstGeom>
          <a:ln>
            <a:solidFill>
              <a:srgbClr val="00B050"/>
            </a:solidFill>
          </a:ln>
          <a:extLst>
            <a:ext uri="{C572A759-6A51-4108-AA02-DFA0A04FC94B}">
              <ma14:wrappingTextBoxFlag xmlns:ma14="http://schemas.microsoft.com/office/mac/drawingml/2011/main" val="1"/>
            </a:ext>
          </a:extLst>
        </p:spPr>
        <p:txBody>
          <a:bodyPr wrap="square" lIns="0" tIns="0" rIns="0" bIns="0">
            <a:spAutoFit/>
          </a:bodyPr>
          <a:lstStyle>
            <a:lvl1pPr>
              <a:defRPr sz="2400">
                <a:latin typeface="Arial"/>
                <a:ea typeface="Arial"/>
                <a:cs typeface="Arial"/>
                <a:sym typeface="Arial"/>
              </a:defRPr>
            </a:lvl1pPr>
          </a:lstStyle>
          <a:p>
            <a:pPr lvl="0">
              <a:defRPr sz="1800"/>
            </a:pPr>
            <a:r>
              <a:rPr lang="es-ES_tradnl" sz="2400" dirty="0" smtClean="0"/>
              <a:t>Diferentes enfoques desde el punto de vista teórico</a:t>
            </a:r>
            <a:endParaRPr sz="2400" dirty="0"/>
          </a:p>
        </p:txBody>
      </p:sp>
    </p:spTree>
    <p:extLst>
      <p:ext uri="{BB962C8B-B14F-4D97-AF65-F5344CB8AC3E}">
        <p14:creationId xmlns:p14="http://schemas.microsoft.com/office/powerpoint/2010/main" val="2909552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 name="image1.png"/>
          <p:cNvPicPr/>
          <p:nvPr/>
        </p:nvPicPr>
        <p:blipFill>
          <a:blip r:embed="rId2">
            <a:extLst/>
          </a:blip>
          <a:stretch>
            <a:fillRect/>
          </a:stretch>
        </p:blipFill>
        <p:spPr>
          <a:xfrm>
            <a:off x="1" y="0"/>
            <a:ext cx="9144001" cy="1047750"/>
          </a:xfrm>
          <a:prstGeom prst="rect">
            <a:avLst/>
          </a:prstGeom>
          <a:ln w="12700">
            <a:miter lim="400000"/>
          </a:ln>
        </p:spPr>
      </p:pic>
      <p:sp>
        <p:nvSpPr>
          <p:cNvPr id="62" name="Shape 62"/>
          <p:cNvSpPr/>
          <p:nvPr/>
        </p:nvSpPr>
        <p:spPr>
          <a:xfrm>
            <a:off x="396092" y="1556791"/>
            <a:ext cx="5382508" cy="369332"/>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dirty="0" smtClean="0"/>
              <a:t>Teorías </a:t>
            </a:r>
            <a:r>
              <a:rPr sz="2400" dirty="0"/>
              <a:t>del conflicto</a:t>
            </a:r>
          </a:p>
        </p:txBody>
      </p:sp>
      <p:sp>
        <p:nvSpPr>
          <p:cNvPr id="63" name="Shape 63"/>
          <p:cNvSpPr/>
          <p:nvPr/>
        </p:nvSpPr>
        <p:spPr>
          <a:xfrm>
            <a:off x="395535" y="2492896"/>
            <a:ext cx="8136906" cy="30271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indent="450215" algn="just" defTabSz="457200"/>
            <a:r>
              <a:rPr dirty="0">
                <a:latin typeface="Arial"/>
                <a:ea typeface="Arial"/>
                <a:cs typeface="Arial"/>
                <a:sym typeface="Arial"/>
              </a:rPr>
              <a:t>Las </a:t>
            </a:r>
            <a:r>
              <a:rPr b="1" dirty="0">
                <a:latin typeface="Arial"/>
                <a:ea typeface="Arial"/>
                <a:cs typeface="Arial"/>
                <a:sym typeface="Arial"/>
              </a:rPr>
              <a:t>teorías del conflicto</a:t>
            </a:r>
            <a:r>
              <a:rPr dirty="0">
                <a:latin typeface="Arial"/>
                <a:ea typeface="Arial"/>
                <a:cs typeface="Arial"/>
                <a:sym typeface="Arial"/>
              </a:rPr>
              <a:t> ponen el acento en la dinámica de la sociedad a través de las fuerzas sociales que la constituyen, intentando detectar los elementos de cohesión y de ruptura del sistema, poniendo el acento en los grupos en tanto que actores colectivos. En este caso se busca detectar los grupos, que en un momento determinado de la historia y en una estructura social determinada, son susceptibles de devenir sujetos históricos productores de cambio o contrariamente, conocer aquellos que no se encuentran aptos para la acción autónoma.</a:t>
            </a:r>
          </a:p>
          <a:p>
            <a:pPr lvl="0" defTabSz="457200"/>
            <a:endParaRPr dirty="0">
              <a:latin typeface="Arial"/>
              <a:ea typeface="Arial"/>
              <a:cs typeface="Arial"/>
              <a:sym typeface="Arial"/>
            </a:endParaRPr>
          </a:p>
          <a:p>
            <a:pPr lvl="0" defTabSz="457200"/>
            <a:r>
              <a:rPr dirty="0">
                <a:latin typeface="Arial"/>
                <a:ea typeface="Arial"/>
                <a:cs typeface="Arial"/>
                <a:sym typeface="Arial"/>
              </a:rPr>
              <a:t>Los pensadores que han sido clasificados según los criterios dentro de esta corriente, toman en ocasiones posiciones diferentes.</a:t>
            </a:r>
          </a:p>
        </p:txBody>
      </p:sp>
    </p:spTree>
    <p:extLst>
      <p:ext uri="{BB962C8B-B14F-4D97-AF65-F5344CB8AC3E}">
        <p14:creationId xmlns:p14="http://schemas.microsoft.com/office/powerpoint/2010/main" val="35707668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1585</TotalTime>
  <Words>4097</Words>
  <Application>Microsoft Macintosh PowerPoint</Application>
  <PresentationFormat>Presentación en pantalla (4:3)</PresentationFormat>
  <Paragraphs>247</Paragraphs>
  <Slides>48</Slides>
  <Notes>0</Notes>
  <HiddenSlides>0</HiddenSlides>
  <MMClips>0</MMClips>
  <ScaleCrop>false</ScaleCrop>
  <HeadingPairs>
    <vt:vector size="4" baseType="variant">
      <vt:variant>
        <vt:lpstr>Tema</vt:lpstr>
      </vt:variant>
      <vt:variant>
        <vt:i4>1</vt:i4>
      </vt:variant>
      <vt:variant>
        <vt:lpstr>Títulos de diapositiva</vt:lpstr>
      </vt:variant>
      <vt:variant>
        <vt:i4>48</vt:i4>
      </vt:variant>
    </vt:vector>
  </HeadingPairs>
  <TitlesOfParts>
    <vt:vector size="49"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GAE</dc:creator>
  <cp:lastModifiedBy>Dra. Juana E. Suárez Conejero</cp:lastModifiedBy>
  <cp:revision>52</cp:revision>
  <dcterms:created xsi:type="dcterms:W3CDTF">2014-02-19T17:31:27Z</dcterms:created>
  <dcterms:modified xsi:type="dcterms:W3CDTF">2020-04-01T18:05:11Z</dcterms:modified>
</cp:coreProperties>
</file>