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6" r:id="rId9"/>
    <p:sldId id="267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70" r:id="rId25"/>
    <p:sldId id="271" r:id="rId26"/>
    <p:sldId id="272" r:id="rId27"/>
    <p:sldId id="273" r:id="rId28"/>
    <p:sldId id="259" r:id="rId29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21318189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Texto del título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Nivel de texto 1</a:t>
            </a:r>
          </a:p>
          <a:p>
            <a:pPr lvl="1">
              <a:defRPr sz="1800"/>
            </a:pPr>
            <a:r>
              <a:rPr sz="2800"/>
              <a:t>Nivel de texto 2</a:t>
            </a:r>
          </a:p>
          <a:p>
            <a:pPr lvl="2">
              <a:defRPr sz="1800"/>
            </a:pPr>
            <a:r>
              <a:rPr sz="2800"/>
              <a:t>Nivel de texto 3</a:t>
            </a:r>
          </a:p>
          <a:p>
            <a:pPr lvl="3">
              <a:defRPr sz="1800"/>
            </a:pPr>
            <a:r>
              <a:rPr sz="2800"/>
              <a:t>Nivel de texto 4</a:t>
            </a:r>
          </a:p>
          <a:p>
            <a:pPr lvl="4">
              <a:defRPr sz="1800"/>
            </a:pPr>
            <a:r>
              <a:rPr sz="2800"/>
              <a:t>Nivel de texto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Nivel de texto 1</a:t>
            </a:r>
          </a:p>
          <a:p>
            <a:pPr lvl="1">
              <a:defRPr sz="1800" b="0"/>
            </a:pPr>
            <a:r>
              <a:rPr sz="2400" b="1"/>
              <a:t>Nivel de texto 2</a:t>
            </a:r>
          </a:p>
          <a:p>
            <a:pPr lvl="2">
              <a:defRPr sz="1800" b="0"/>
            </a:pPr>
            <a:r>
              <a:rPr sz="2400" b="1"/>
              <a:t>Nivel de texto 3</a:t>
            </a:r>
          </a:p>
          <a:p>
            <a:pPr lvl="3">
              <a:defRPr sz="1800" b="0"/>
            </a:pPr>
            <a:r>
              <a:rPr sz="2400" b="1"/>
              <a:t>Nivel de texto 4</a:t>
            </a:r>
          </a:p>
          <a:p>
            <a:pPr lvl="4">
              <a:defRPr sz="1800" b="0"/>
            </a:pPr>
            <a:r>
              <a:rPr sz="2400" b="1"/>
              <a:t>Nivel de texto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Texto del título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Texto del título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Nivel de texto 1</a:t>
            </a:r>
          </a:p>
          <a:p>
            <a:pPr lvl="1">
              <a:defRPr sz="1800"/>
            </a:pPr>
            <a:r>
              <a:rPr sz="1400"/>
              <a:t>Nivel de texto 2</a:t>
            </a:r>
          </a:p>
          <a:p>
            <a:pPr lvl="2">
              <a:defRPr sz="1800"/>
            </a:pPr>
            <a:r>
              <a:rPr sz="1400"/>
              <a:t>Nivel de texto 3</a:t>
            </a:r>
          </a:p>
          <a:p>
            <a:pPr lvl="3">
              <a:defRPr sz="1800"/>
            </a:pPr>
            <a:r>
              <a:rPr sz="1400"/>
              <a:t>Nivel de texto 4</a:t>
            </a:r>
          </a:p>
          <a:p>
            <a:pPr lvl="4">
              <a:defRPr sz="1800"/>
            </a:pPr>
            <a:r>
              <a:rPr sz="1400"/>
              <a:t>Nivel de texto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alcoberro.info/V1/Weber.pdf" TargetMode="Externa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755576" y="4581128"/>
            <a:ext cx="5321970" cy="1231106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sz="2200" dirty="0"/>
              <a:t>Dra. Juana E. Suárez </a:t>
            </a:r>
            <a:r>
              <a:rPr sz="2200" dirty="0" smtClean="0"/>
              <a:t>Conejero</a:t>
            </a:r>
            <a:endParaRPr lang="es-ES_tradnl" sz="2200" dirty="0" smtClean="0"/>
          </a:p>
          <a:p>
            <a:pPr lvl="0">
              <a:defRPr sz="1800"/>
            </a:pPr>
            <a:endParaRPr lang="es-ES_tradnl" dirty="0"/>
          </a:p>
          <a:p>
            <a:pPr lvl="0">
              <a:defRPr sz="1800"/>
            </a:pPr>
            <a:r>
              <a:rPr lang="es-ES_tradnl" dirty="0"/>
              <a:t>Tomado de: </a:t>
            </a:r>
            <a:r>
              <a:rPr lang="es-ES_tradnl" dirty="0">
                <a:hlinkClick r:id="rId2"/>
              </a:rPr>
              <a:t>http://www.alcoberro.info/V1/</a:t>
            </a:r>
            <a:r>
              <a:rPr lang="es-ES_tradnl" dirty="0" smtClean="0">
                <a:hlinkClick r:id="rId2"/>
              </a:rPr>
              <a:t>Weber.pdf</a:t>
            </a:r>
            <a:endParaRPr lang="es-ES_tradnl" dirty="0" smtClean="0"/>
          </a:p>
          <a:p>
            <a:pPr lvl="0">
              <a:defRPr sz="1800"/>
            </a:pPr>
            <a:endParaRPr sz="2200" dirty="0"/>
          </a:p>
        </p:txBody>
      </p:sp>
      <p:pic>
        <p:nvPicPr>
          <p:cNvPr id="50" name="image1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0"/>
            <a:ext cx="9144001" cy="4077073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251520" y="1844824"/>
            <a:ext cx="640871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4000">
                <a:solidFill>
                  <a:srgbClr val="FFFFFF"/>
                </a:solidFill>
                <a:latin typeface="Sansation"/>
                <a:ea typeface="Sansation"/>
                <a:cs typeface="Sansation"/>
                <a:sym typeface="Sansation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s-ES_tradnl" sz="4000" dirty="0" smtClean="0">
                <a:solidFill>
                  <a:srgbClr val="FFFFFF"/>
                </a:solidFill>
              </a:rPr>
              <a:t>Max Weber 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s-ES_tradnl" sz="4000" dirty="0" smtClean="0">
                <a:solidFill>
                  <a:srgbClr val="FFFFFF"/>
                </a:solidFill>
              </a:rPr>
              <a:t>Principales aportes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TEORÍA DE LA ACCIÓN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1938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Acción tradicional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Acción racional</a:t>
            </a:r>
          </a:p>
          <a:p>
            <a:endParaRPr lang="es-ES" dirty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"/>
                <a:cs typeface="Arial"/>
              </a:rPr>
              <a:t>con respecto a los fines</a:t>
            </a:r>
          </a:p>
          <a:p>
            <a:pPr marL="285750" indent="-285750">
              <a:buFontTx/>
              <a:buChar char="-"/>
            </a:pPr>
            <a:endParaRPr lang="es-ES" dirty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"/>
                <a:cs typeface="Arial"/>
              </a:rPr>
              <a:t>con respecto a los valores</a:t>
            </a:r>
          </a:p>
        </p:txBody>
      </p:sp>
    </p:spTree>
    <p:extLst>
      <p:ext uri="{BB962C8B-B14F-4D97-AF65-F5344CB8AC3E}">
        <p14:creationId xmlns:p14="http://schemas.microsoft.com/office/powerpoint/2010/main" val="74882216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FORMACIÓN DEL CAPITALISMO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2492990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A diferencia de Marx, WEBER no se interesa por el capitalismo en oposición a</a:t>
            </a:r>
          </a:p>
          <a:p>
            <a:r>
              <a:rPr lang="es-ES" dirty="0">
                <a:latin typeface="Arial"/>
                <a:cs typeface="Arial"/>
              </a:rPr>
              <a:t>una (hipotética) sociedad socialista, sino como expresión de la especificidad del</a:t>
            </a:r>
          </a:p>
          <a:p>
            <a:r>
              <a:rPr lang="es-ES" dirty="0">
                <a:latin typeface="Arial"/>
                <a:cs typeface="Arial"/>
              </a:rPr>
              <a:t>mundo occidental y de la racionalidad moderna. Para ambos el capitalismo es</a:t>
            </a:r>
          </a:p>
          <a:p>
            <a:r>
              <a:rPr lang="es-ES" dirty="0">
                <a:latin typeface="Arial"/>
                <a:cs typeface="Arial"/>
              </a:rPr>
              <a:t>un hecho determinante en el destino del </a:t>
            </a:r>
            <a:r>
              <a:rPr lang="es-ES" dirty="0" smtClean="0">
                <a:latin typeface="Arial"/>
                <a:cs typeface="Arial"/>
              </a:rPr>
              <a:t>hombre.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WEBER </a:t>
            </a:r>
            <a:r>
              <a:rPr lang="es-ES" dirty="0">
                <a:latin typeface="Arial"/>
                <a:cs typeface="Arial"/>
              </a:rPr>
              <a:t>no ve </a:t>
            </a:r>
            <a:r>
              <a:rPr lang="es-ES" dirty="0" smtClean="0">
                <a:latin typeface="Arial"/>
                <a:cs typeface="Arial"/>
              </a:rPr>
              <a:t>una causalidad </a:t>
            </a:r>
            <a:r>
              <a:rPr lang="es-ES" dirty="0">
                <a:latin typeface="Arial"/>
                <a:cs typeface="Arial"/>
              </a:rPr>
              <a:t>económica determinante en la historia, sino una sincronía </a:t>
            </a:r>
            <a:r>
              <a:rPr lang="es-ES" dirty="0" smtClean="0">
                <a:latin typeface="Arial"/>
                <a:cs typeface="Arial"/>
              </a:rPr>
              <a:t>de elementos</a:t>
            </a:r>
            <a:r>
              <a:rPr lang="es-ES" dirty="0">
                <a:latin typeface="Arial"/>
                <a:cs typeface="Arial"/>
              </a:rPr>
              <a:t>, religiosos, económicos, éticos... que al entrecruzarse en </a:t>
            </a:r>
            <a:r>
              <a:rPr lang="es-ES" dirty="0" smtClean="0">
                <a:latin typeface="Arial"/>
                <a:cs typeface="Arial"/>
              </a:rPr>
              <a:t>un determinado </a:t>
            </a:r>
            <a:r>
              <a:rPr lang="es-ES" dirty="0">
                <a:latin typeface="Arial"/>
                <a:cs typeface="Arial"/>
              </a:rPr>
              <a:t>momento dan origen a una determinada racionalidad capitalista.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790025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FORMACIÓN DEL CAPITALISMO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Lo que le importa </a:t>
            </a:r>
            <a:r>
              <a:rPr lang="es-ES" dirty="0" smtClean="0">
                <a:latin typeface="Arial"/>
                <a:cs typeface="Arial"/>
              </a:rPr>
              <a:t>a Weber </a:t>
            </a:r>
            <a:r>
              <a:rPr lang="es-ES" dirty="0">
                <a:latin typeface="Arial"/>
                <a:cs typeface="Arial"/>
              </a:rPr>
              <a:t>es explicar la «mentalidad económica», capaz</a:t>
            </a:r>
          </a:p>
          <a:p>
            <a:r>
              <a:rPr lang="es-ES" dirty="0">
                <a:latin typeface="Arial"/>
                <a:cs typeface="Arial"/>
              </a:rPr>
              <a:t>de elaborar el “ideal tipo” capitalista, cuando la creación de riqueza se</a:t>
            </a:r>
          </a:p>
          <a:p>
            <a:r>
              <a:rPr lang="es-ES" dirty="0">
                <a:latin typeface="Arial"/>
                <a:cs typeface="Arial"/>
              </a:rPr>
              <a:t>convierte en un imperativo moral.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Hay </a:t>
            </a:r>
            <a:r>
              <a:rPr lang="es-ES" dirty="0">
                <a:latin typeface="Arial"/>
                <a:cs typeface="Arial"/>
              </a:rPr>
              <a:t>un </a:t>
            </a:r>
            <a:r>
              <a:rPr lang="es-ES" dirty="0" smtClean="0">
                <a:latin typeface="Arial"/>
                <a:cs typeface="Arial"/>
              </a:rPr>
              <a:t>momento en la </a:t>
            </a:r>
            <a:r>
              <a:rPr lang="es-ES" dirty="0">
                <a:latin typeface="Arial"/>
                <a:cs typeface="Arial"/>
              </a:rPr>
              <a:t>época de Lutero, en que la palabra alemana “</a:t>
            </a:r>
            <a:r>
              <a:rPr lang="es-ES" dirty="0" err="1">
                <a:latin typeface="Arial"/>
                <a:cs typeface="Arial"/>
              </a:rPr>
              <a:t>Beruf</a:t>
            </a:r>
            <a:r>
              <a:rPr lang="es-ES" dirty="0">
                <a:latin typeface="Arial"/>
                <a:cs typeface="Arial"/>
              </a:rPr>
              <a:t>” (“vocación”) pierde </a:t>
            </a:r>
            <a:r>
              <a:rPr lang="es-ES" dirty="0" smtClean="0">
                <a:latin typeface="Arial"/>
                <a:cs typeface="Arial"/>
              </a:rPr>
              <a:t>su sentido </a:t>
            </a:r>
            <a:r>
              <a:rPr lang="es-ES" dirty="0">
                <a:latin typeface="Arial"/>
                <a:cs typeface="Arial"/>
              </a:rPr>
              <a:t>religioso y se convierte en “profesión” o, mejor incluso, en una </a:t>
            </a:r>
            <a:r>
              <a:rPr lang="es-ES" dirty="0" smtClean="0">
                <a:latin typeface="Arial"/>
                <a:cs typeface="Arial"/>
              </a:rPr>
              <a:t>mezcla de </a:t>
            </a:r>
            <a:r>
              <a:rPr lang="es-ES" dirty="0">
                <a:latin typeface="Arial"/>
                <a:cs typeface="Arial"/>
              </a:rPr>
              <a:t>ambas: “vocación” y “profesión”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La vocación (ética, religiosa) y el oficio (actividad económica) se</a:t>
            </a:r>
          </a:p>
          <a:p>
            <a:r>
              <a:rPr lang="es-ES" dirty="0">
                <a:latin typeface="Arial"/>
                <a:cs typeface="Arial"/>
              </a:rPr>
              <a:t>confunden como medios a través de los cuales se expresa –y se agradece– la</a:t>
            </a:r>
          </a:p>
          <a:p>
            <a:r>
              <a:rPr lang="es-ES" dirty="0">
                <a:latin typeface="Arial"/>
                <a:cs typeface="Arial"/>
              </a:rPr>
              <a:t>bendición de Dios y se realiza el destino de los humanos.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6444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FORMACIÓN DEL CAPITALISMO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ctr"/>
            <a:r>
              <a:rPr lang="es-ES" dirty="0">
                <a:latin typeface="Arial"/>
                <a:cs typeface="Arial"/>
              </a:rPr>
              <a:t>«Según la voluntad inequívocamente revelada de Dios, lo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que sirve para aumentar Su gloria no es el ocio, ni el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goce, sino el obrar; por lo tanto, el primero y principal de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todos los pecados es la dilapidación del tiempo: la</a:t>
            </a:r>
          </a:p>
          <a:p>
            <a:pPr algn="ctr"/>
            <a:r>
              <a:rPr lang="es-ES" dirty="0" smtClean="0">
                <a:latin typeface="Arial"/>
                <a:cs typeface="Arial"/>
              </a:rPr>
              <a:t>duración </a:t>
            </a:r>
            <a:r>
              <a:rPr lang="es-ES" dirty="0">
                <a:latin typeface="Arial"/>
                <a:cs typeface="Arial"/>
              </a:rPr>
              <a:t>de la vida es demasiado breve y preciosa para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“afianzar” nuestro destino. Perder el tiempo en vida social,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en cotilleo, en lujos, incluso dedicar al sueño más tiempo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del indispensable para la salud –de seis a ocho horas,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como máximo– es absolutamente condenable desee el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punto de vista moral. Todavía no se lee, como en Franklin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“el tiempo es dinero”, pero el principio tiene ya vigencia en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el orden espiritual; el tiempo es infinitamente valioso,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puesto que toda hora perdida es una hora que se roba al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trabajo en servicio de la gloria de Dios».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560231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SOCIOLOGÍA DE LA RELIGIÓN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1938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/>
            <a:r>
              <a:rPr lang="es-ES" dirty="0">
                <a:latin typeface="Arial"/>
                <a:cs typeface="Arial"/>
              </a:rPr>
              <a:t>Lo primero que conviene dejar claro es que, para WEBER, la religión no puede</a:t>
            </a:r>
          </a:p>
          <a:p>
            <a:pPr algn="l"/>
            <a:r>
              <a:rPr lang="es-ES" dirty="0">
                <a:latin typeface="Arial"/>
                <a:cs typeface="Arial"/>
              </a:rPr>
              <a:t>ser rechazada como si se tratara de algo irracional. </a:t>
            </a:r>
            <a:r>
              <a:rPr lang="es-ES" dirty="0" smtClean="0">
                <a:latin typeface="Arial"/>
                <a:cs typeface="Arial"/>
              </a:rPr>
              <a:t>Incluso </a:t>
            </a:r>
            <a:r>
              <a:rPr lang="es-ES" dirty="0">
                <a:latin typeface="Arial"/>
                <a:cs typeface="Arial"/>
              </a:rPr>
              <a:t>la magia de </a:t>
            </a:r>
            <a:r>
              <a:rPr lang="es-ES" dirty="0" smtClean="0">
                <a:latin typeface="Arial"/>
                <a:cs typeface="Arial"/>
              </a:rPr>
              <a:t>antaño, que luchó contra la </a:t>
            </a:r>
            <a:r>
              <a:rPr lang="es-ES" dirty="0">
                <a:latin typeface="Arial"/>
                <a:cs typeface="Arial"/>
              </a:rPr>
              <a:t>racionalización, fue racional en su </a:t>
            </a:r>
            <a:r>
              <a:rPr lang="es-ES" dirty="0" smtClean="0">
                <a:latin typeface="Arial"/>
                <a:cs typeface="Arial"/>
              </a:rPr>
              <a:t>momento.</a:t>
            </a:r>
          </a:p>
          <a:p>
            <a:pPr algn="l"/>
            <a:endParaRPr lang="es-ES" dirty="0">
              <a:latin typeface="Arial"/>
              <a:cs typeface="Arial"/>
            </a:endParaRPr>
          </a:p>
          <a:p>
            <a:pPr algn="l"/>
            <a:r>
              <a:rPr lang="es-ES" dirty="0" smtClean="0">
                <a:latin typeface="Arial"/>
                <a:cs typeface="Arial"/>
              </a:rPr>
              <a:t>Para Weber si </a:t>
            </a:r>
            <a:r>
              <a:rPr lang="es-ES" dirty="0">
                <a:latin typeface="Arial"/>
                <a:cs typeface="Arial"/>
              </a:rPr>
              <a:t>la racionalidad y la irracionalidad </a:t>
            </a:r>
            <a:r>
              <a:rPr lang="es-ES" dirty="0" smtClean="0">
                <a:latin typeface="Arial"/>
                <a:cs typeface="Arial"/>
              </a:rPr>
              <a:t>existen conjuntamente </a:t>
            </a:r>
            <a:r>
              <a:rPr lang="es-ES" dirty="0">
                <a:latin typeface="Arial"/>
                <a:cs typeface="Arial"/>
              </a:rPr>
              <a:t>en el seno de las religiones es porque el </a:t>
            </a:r>
            <a:r>
              <a:rPr lang="es-ES" dirty="0" smtClean="0">
                <a:latin typeface="Arial"/>
                <a:cs typeface="Arial"/>
              </a:rPr>
              <a:t>comportamiento religioso </a:t>
            </a:r>
            <a:r>
              <a:rPr lang="es-ES" dirty="0">
                <a:latin typeface="Arial"/>
                <a:cs typeface="Arial"/>
              </a:rPr>
              <a:t>es, también, un tipo de acción social.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11435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SOCIOLOGÍA DE LA RELIGIÓN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2215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/>
            <a:r>
              <a:rPr lang="es-ES" dirty="0" smtClean="0">
                <a:latin typeface="Arial"/>
                <a:cs typeface="Arial"/>
              </a:rPr>
              <a:t>Weber muestra </a:t>
            </a:r>
            <a:r>
              <a:rPr lang="es-ES" dirty="0">
                <a:latin typeface="Arial"/>
                <a:cs typeface="Arial"/>
              </a:rPr>
              <a:t>cómo en la modernidad se produce </a:t>
            </a:r>
            <a:r>
              <a:rPr lang="es-ES" dirty="0" smtClean="0">
                <a:latin typeface="Arial"/>
                <a:cs typeface="Arial"/>
              </a:rPr>
              <a:t>una oposición progresiva de </a:t>
            </a:r>
            <a:r>
              <a:rPr lang="es-ES" dirty="0">
                <a:latin typeface="Arial"/>
                <a:cs typeface="Arial"/>
              </a:rPr>
              <a:t>la esfera religiosa respeto a </a:t>
            </a:r>
            <a:r>
              <a:rPr lang="es-ES" dirty="0" smtClean="0">
                <a:latin typeface="Arial"/>
                <a:cs typeface="Arial"/>
              </a:rPr>
              <a:t>otras esferas </a:t>
            </a:r>
            <a:r>
              <a:rPr lang="es-ES" dirty="0">
                <a:latin typeface="Arial"/>
                <a:cs typeface="Arial"/>
              </a:rPr>
              <a:t>de valor. </a:t>
            </a:r>
            <a:endParaRPr lang="es-ES" dirty="0" smtClean="0">
              <a:latin typeface="Arial"/>
              <a:cs typeface="Arial"/>
            </a:endParaRPr>
          </a:p>
          <a:p>
            <a:pPr algn="l"/>
            <a:endParaRPr lang="es-ES" dirty="0">
              <a:latin typeface="Arial"/>
              <a:cs typeface="Arial"/>
            </a:endParaRPr>
          </a:p>
          <a:p>
            <a:pPr algn="l"/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religión deja de impregnar la economía, la política y </a:t>
            </a:r>
            <a:r>
              <a:rPr lang="es-ES" dirty="0" smtClean="0">
                <a:latin typeface="Arial"/>
                <a:cs typeface="Arial"/>
              </a:rPr>
              <a:t>la ciencia </a:t>
            </a:r>
            <a:r>
              <a:rPr lang="es-ES" dirty="0">
                <a:latin typeface="Arial"/>
                <a:cs typeface="Arial"/>
              </a:rPr>
              <a:t>y se abre una creciente diferencia entre estos órdenes y el la </a:t>
            </a:r>
            <a:r>
              <a:rPr lang="es-ES" dirty="0" smtClean="0">
                <a:latin typeface="Arial"/>
                <a:cs typeface="Arial"/>
              </a:rPr>
              <a:t>esfera religiosa</a:t>
            </a:r>
            <a:r>
              <a:rPr lang="es-ES" dirty="0">
                <a:latin typeface="Arial"/>
                <a:cs typeface="Arial"/>
              </a:rPr>
              <a:t>, hasta constituirse dos grupos de fuerzas </a:t>
            </a:r>
            <a:r>
              <a:rPr lang="es-ES" dirty="0" smtClean="0">
                <a:latin typeface="Arial"/>
                <a:cs typeface="Arial"/>
              </a:rPr>
              <a:t>progresivamente desvinculadas </a:t>
            </a:r>
            <a:r>
              <a:rPr lang="es-ES" dirty="0">
                <a:latin typeface="Arial"/>
                <a:cs typeface="Arial"/>
              </a:rPr>
              <a:t>de ella: las de la actividad racional (economía y política) y </a:t>
            </a:r>
            <a:r>
              <a:rPr lang="es-ES" dirty="0" smtClean="0">
                <a:latin typeface="Arial"/>
                <a:cs typeface="Arial"/>
              </a:rPr>
              <a:t>las que </a:t>
            </a:r>
            <a:r>
              <a:rPr lang="es-ES" dirty="0">
                <a:latin typeface="Arial"/>
                <a:cs typeface="Arial"/>
              </a:rPr>
              <a:t>pertenecen al nivel de lo irracional (estética y erótica).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42319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SOCIOLOGÍA DE LA RELIGIÓN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L</a:t>
            </a:r>
            <a:r>
              <a:rPr lang="es-ES" dirty="0" smtClean="0">
                <a:latin typeface="Arial"/>
                <a:cs typeface="Arial"/>
              </a:rPr>
              <a:t>as </a:t>
            </a:r>
            <a:r>
              <a:rPr lang="es-ES" dirty="0">
                <a:latin typeface="Arial"/>
                <a:cs typeface="Arial"/>
              </a:rPr>
              <a:t>religiones tradicionales eran capaces de conferir al contenido de los valores</a:t>
            </a:r>
          </a:p>
          <a:p>
            <a:r>
              <a:rPr lang="es-ES" dirty="0">
                <a:latin typeface="Arial"/>
                <a:cs typeface="Arial"/>
              </a:rPr>
              <a:t>culturales la dignidad de imperativos éticos incondicionales.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Pero </a:t>
            </a:r>
            <a:r>
              <a:rPr lang="es-ES" dirty="0">
                <a:latin typeface="Arial"/>
                <a:cs typeface="Arial"/>
              </a:rPr>
              <a:t>hoy </a:t>
            </a:r>
            <a:r>
              <a:rPr lang="es-ES" dirty="0" smtClean="0">
                <a:latin typeface="Arial"/>
                <a:cs typeface="Arial"/>
              </a:rPr>
              <a:t>las prácticas </a:t>
            </a:r>
            <a:r>
              <a:rPr lang="es-ES" dirty="0">
                <a:latin typeface="Arial"/>
                <a:cs typeface="Arial"/>
              </a:rPr>
              <a:t>religiosas pertenecen al ámbito de lo privado. Las teodiceas y </a:t>
            </a:r>
            <a:r>
              <a:rPr lang="es-ES" dirty="0" smtClean="0">
                <a:latin typeface="Arial"/>
                <a:cs typeface="Arial"/>
              </a:rPr>
              <a:t>las promesas </a:t>
            </a:r>
            <a:r>
              <a:rPr lang="es-ES" dirty="0">
                <a:latin typeface="Arial"/>
                <a:cs typeface="Arial"/>
              </a:rPr>
              <a:t>de salvación se substituyen por una ética </a:t>
            </a:r>
            <a:r>
              <a:rPr lang="es-ES" dirty="0" smtClean="0">
                <a:latin typeface="Arial"/>
                <a:cs typeface="Arial"/>
              </a:rPr>
              <a:t>individual.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Mientras </a:t>
            </a:r>
            <a:r>
              <a:rPr lang="es-ES" dirty="0">
                <a:latin typeface="Arial"/>
                <a:cs typeface="Arial"/>
              </a:rPr>
              <a:t>que la religión </a:t>
            </a:r>
            <a:r>
              <a:rPr lang="es-ES" dirty="0" smtClean="0">
                <a:latin typeface="Arial"/>
                <a:cs typeface="Arial"/>
              </a:rPr>
              <a:t>podía definirse </a:t>
            </a:r>
            <a:r>
              <a:rPr lang="es-ES" dirty="0">
                <a:latin typeface="Arial"/>
                <a:cs typeface="Arial"/>
              </a:rPr>
              <a:t>como una forma de acción colectiva portadora de sentido, en </a:t>
            </a:r>
            <a:r>
              <a:rPr lang="es-ES" dirty="0" smtClean="0">
                <a:latin typeface="Arial"/>
                <a:cs typeface="Arial"/>
              </a:rPr>
              <a:t>cambio la </a:t>
            </a:r>
            <a:r>
              <a:rPr lang="es-ES" dirty="0">
                <a:latin typeface="Arial"/>
                <a:cs typeface="Arial"/>
              </a:rPr>
              <a:t>«intelectualización» está en el origen del «</a:t>
            </a:r>
            <a:r>
              <a:rPr lang="es-ES" u="sng" dirty="0">
                <a:latin typeface="Arial"/>
                <a:cs typeface="Arial"/>
              </a:rPr>
              <a:t>desencantamiento del mundo</a:t>
            </a:r>
            <a:r>
              <a:rPr lang="es-ES" dirty="0">
                <a:latin typeface="Arial"/>
                <a:cs typeface="Arial"/>
              </a:rPr>
              <a:t>».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Weber la </a:t>
            </a:r>
            <a:r>
              <a:rPr lang="es-ES" dirty="0">
                <a:latin typeface="Arial"/>
                <a:cs typeface="Arial"/>
              </a:rPr>
              <a:t>religión inserta lo </a:t>
            </a:r>
            <a:r>
              <a:rPr lang="es-ES" dirty="0" smtClean="0">
                <a:latin typeface="Arial"/>
                <a:cs typeface="Arial"/>
              </a:rPr>
              <a:t>extraordinario en </a:t>
            </a:r>
            <a:r>
              <a:rPr lang="es-ES" dirty="0">
                <a:latin typeface="Arial"/>
                <a:cs typeface="Arial"/>
              </a:rPr>
              <a:t>la vida ordinaria.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914393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DOMINACIÓN Y ACCIÓN POLÍTICA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443198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ctr"/>
            <a:r>
              <a:rPr lang="es-ES" dirty="0">
                <a:latin typeface="Arial"/>
                <a:cs typeface="Arial"/>
              </a:rPr>
              <a:t>«En última instancia –dice WEBER– sólo se puede definir el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Estado moderno, sociológicamente, partiendo de su medio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específico, propio de él así como de toda </a:t>
            </a:r>
            <a:r>
              <a:rPr lang="es-ES" dirty="0" smtClean="0">
                <a:latin typeface="Arial"/>
                <a:cs typeface="Arial"/>
              </a:rPr>
              <a:t>federación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política</a:t>
            </a:r>
            <a:r>
              <a:rPr lang="es-ES" dirty="0">
                <a:latin typeface="Arial"/>
                <a:cs typeface="Arial"/>
              </a:rPr>
              <a:t>: me </a:t>
            </a:r>
            <a:endParaRPr lang="es-ES" dirty="0" smtClean="0">
              <a:latin typeface="Arial"/>
              <a:cs typeface="Arial"/>
            </a:endParaRPr>
          </a:p>
          <a:p>
            <a:pPr algn="ctr"/>
            <a:r>
              <a:rPr lang="es-ES" dirty="0" smtClean="0">
                <a:latin typeface="Arial"/>
                <a:cs typeface="Arial"/>
              </a:rPr>
              <a:t>refiero </a:t>
            </a:r>
            <a:r>
              <a:rPr lang="es-ES" dirty="0">
                <a:latin typeface="Arial"/>
                <a:cs typeface="Arial"/>
              </a:rPr>
              <a:t>a la violencia física. </a:t>
            </a:r>
            <a:r>
              <a:rPr lang="mr-IN" dirty="0" smtClean="0">
                <a:latin typeface="Arial"/>
                <a:cs typeface="Arial"/>
              </a:rPr>
              <a:t>…</a:t>
            </a:r>
            <a:r>
              <a:rPr lang="es-ES" dirty="0" smtClean="0">
                <a:latin typeface="Arial"/>
                <a:cs typeface="Arial"/>
              </a:rPr>
              <a:t> Si </a:t>
            </a:r>
            <a:r>
              <a:rPr lang="es-ES" dirty="0">
                <a:latin typeface="Arial"/>
                <a:cs typeface="Arial"/>
              </a:rPr>
              <a:t>sólo existieran estructuras políticas </a:t>
            </a:r>
            <a:endParaRPr lang="es-ES" dirty="0" smtClean="0">
              <a:latin typeface="Arial"/>
              <a:cs typeface="Arial"/>
            </a:endParaRPr>
          </a:p>
          <a:p>
            <a:pPr algn="ctr"/>
            <a:r>
              <a:rPr lang="es-ES" dirty="0" smtClean="0">
                <a:latin typeface="Arial"/>
                <a:cs typeface="Arial"/>
              </a:rPr>
              <a:t>que no aplicasen </a:t>
            </a:r>
            <a:r>
              <a:rPr lang="es-ES" dirty="0">
                <a:latin typeface="Arial"/>
                <a:cs typeface="Arial"/>
              </a:rPr>
              <a:t>la fuerza como medio, entonces </a:t>
            </a:r>
            <a:r>
              <a:rPr lang="es-ES" dirty="0" smtClean="0">
                <a:latin typeface="Arial"/>
                <a:cs typeface="Arial"/>
              </a:rPr>
              <a:t>habría desaparecido </a:t>
            </a:r>
          </a:p>
          <a:p>
            <a:pPr algn="ctr"/>
            <a:r>
              <a:rPr lang="es-ES" dirty="0" smtClean="0">
                <a:latin typeface="Arial"/>
                <a:cs typeface="Arial"/>
              </a:rPr>
              <a:t>el </a:t>
            </a:r>
            <a:r>
              <a:rPr lang="es-ES" dirty="0">
                <a:latin typeface="Arial"/>
                <a:cs typeface="Arial"/>
              </a:rPr>
              <a:t>concepto de “Estado”, dando lugar a </a:t>
            </a:r>
            <a:r>
              <a:rPr lang="es-ES" dirty="0" smtClean="0">
                <a:latin typeface="Arial"/>
                <a:cs typeface="Arial"/>
              </a:rPr>
              <a:t>lo que </a:t>
            </a:r>
            <a:r>
              <a:rPr lang="es-ES" dirty="0">
                <a:latin typeface="Arial"/>
                <a:cs typeface="Arial"/>
              </a:rPr>
              <a:t>solemos llamar “anarquía</a:t>
            </a:r>
            <a:r>
              <a:rPr lang="es-ES" dirty="0" smtClean="0">
                <a:latin typeface="Arial"/>
                <a:cs typeface="Arial"/>
              </a:rPr>
              <a:t>”</a:t>
            </a:r>
          </a:p>
          <a:p>
            <a:pPr algn="ctr"/>
            <a:r>
              <a:rPr lang="es-ES" dirty="0" smtClean="0">
                <a:latin typeface="Arial"/>
                <a:cs typeface="Arial"/>
              </a:rPr>
              <a:t> </a:t>
            </a:r>
            <a:r>
              <a:rPr lang="es-ES" dirty="0">
                <a:latin typeface="Arial"/>
                <a:cs typeface="Arial"/>
              </a:rPr>
              <a:t>en el sentido estricto de </a:t>
            </a:r>
            <a:r>
              <a:rPr lang="es-ES" dirty="0" smtClean="0">
                <a:latin typeface="Arial"/>
                <a:cs typeface="Arial"/>
              </a:rPr>
              <a:t>la palabra</a:t>
            </a:r>
            <a:r>
              <a:rPr lang="es-ES" dirty="0">
                <a:latin typeface="Arial"/>
                <a:cs typeface="Arial"/>
              </a:rPr>
              <a:t>. Por supuesto, la fuerza no es </a:t>
            </a:r>
            <a:endParaRPr lang="es-ES" dirty="0" smtClean="0">
              <a:latin typeface="Arial"/>
              <a:cs typeface="Arial"/>
            </a:endParaRPr>
          </a:p>
          <a:p>
            <a:pPr algn="ctr"/>
            <a:r>
              <a:rPr lang="es-ES" dirty="0" smtClean="0">
                <a:latin typeface="Arial"/>
                <a:cs typeface="Arial"/>
              </a:rPr>
              <a:t>el </a:t>
            </a:r>
            <a:r>
              <a:rPr lang="es-ES" dirty="0">
                <a:latin typeface="Arial"/>
                <a:cs typeface="Arial"/>
              </a:rPr>
              <a:t>único medio </a:t>
            </a:r>
            <a:r>
              <a:rPr lang="es-ES" dirty="0" smtClean="0">
                <a:latin typeface="Arial"/>
                <a:cs typeface="Arial"/>
              </a:rPr>
              <a:t>del Estado </a:t>
            </a:r>
            <a:r>
              <a:rPr lang="es-ES" dirty="0">
                <a:latin typeface="Arial"/>
                <a:cs typeface="Arial"/>
              </a:rPr>
              <a:t>ni su único </a:t>
            </a:r>
            <a:r>
              <a:rPr lang="es-ES" dirty="0" smtClean="0">
                <a:latin typeface="Arial"/>
                <a:cs typeface="Arial"/>
              </a:rPr>
              <a:t>recurso, </a:t>
            </a:r>
            <a:r>
              <a:rPr lang="es-ES" dirty="0">
                <a:latin typeface="Arial"/>
                <a:cs typeface="Arial"/>
              </a:rPr>
              <a:t>no cabe duda, pero sí su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medio más específico. En nuestra época, precisamente, el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Estado tiene una estrecha relación con la violencia. Las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diversas instituciones del pasado –empezando por la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familia–con consideraban la violencia como un medio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absolutamente normal. Hoy, en cambio, deberíamos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formularlo así: el Estado es aquella comunidad humana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que ejerce (con éxito) el monopolio de la violencia física</a:t>
            </a:r>
          </a:p>
          <a:p>
            <a:pPr algn="ctr"/>
            <a:r>
              <a:rPr lang="es-ES" dirty="0">
                <a:latin typeface="Arial"/>
                <a:cs typeface="Arial"/>
              </a:rPr>
              <a:t>legítima dentro de un determinado territorio».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325980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DOMINACIÓN Y ACCIÓN POLÍTICA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1938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/>
            <a:r>
              <a:rPr lang="es-ES" dirty="0" smtClean="0">
                <a:latin typeface="Arial"/>
                <a:cs typeface="Arial"/>
              </a:rPr>
              <a:t>Lo que </a:t>
            </a:r>
            <a:r>
              <a:rPr lang="es-ES" dirty="0">
                <a:latin typeface="Arial"/>
                <a:cs typeface="Arial"/>
              </a:rPr>
              <a:t>caracteriza al Estado moderno es que </a:t>
            </a:r>
            <a:r>
              <a:rPr lang="es-ES" dirty="0" smtClean="0">
                <a:latin typeface="Arial"/>
                <a:cs typeface="Arial"/>
              </a:rPr>
              <a:t>no usa </a:t>
            </a:r>
            <a:r>
              <a:rPr lang="es-ES" dirty="0">
                <a:latin typeface="Arial"/>
                <a:cs typeface="Arial"/>
              </a:rPr>
              <a:t>la violencia al modo brutal de los Estados antiguos; más bien al </a:t>
            </a:r>
            <a:r>
              <a:rPr lang="es-ES" dirty="0" smtClean="0">
                <a:latin typeface="Arial"/>
                <a:cs typeface="Arial"/>
              </a:rPr>
              <a:t>contrario ha </a:t>
            </a:r>
            <a:r>
              <a:rPr lang="es-ES" dirty="0">
                <a:latin typeface="Arial"/>
                <a:cs typeface="Arial"/>
              </a:rPr>
              <a:t>conseguido hacerse indispensable en la vida de los humanos, </a:t>
            </a:r>
            <a:r>
              <a:rPr lang="es-ES" dirty="0" smtClean="0">
                <a:latin typeface="Arial"/>
                <a:cs typeface="Arial"/>
              </a:rPr>
              <a:t>convirtiéndose en </a:t>
            </a:r>
            <a:r>
              <a:rPr lang="es-ES" dirty="0">
                <a:latin typeface="Arial"/>
                <a:cs typeface="Arial"/>
              </a:rPr>
              <a:t>la fuente única de legitimación, gestionando servicios, etc. </a:t>
            </a:r>
            <a:endParaRPr lang="es-ES" dirty="0" smtClean="0">
              <a:latin typeface="Arial"/>
              <a:cs typeface="Arial"/>
            </a:endParaRPr>
          </a:p>
          <a:p>
            <a:pPr algn="l"/>
            <a:endParaRPr lang="es-ES" dirty="0">
              <a:latin typeface="Arial"/>
              <a:cs typeface="Arial"/>
            </a:endParaRPr>
          </a:p>
          <a:p>
            <a:pPr algn="l"/>
            <a:r>
              <a:rPr lang="es-ES" dirty="0" smtClean="0">
                <a:latin typeface="Arial"/>
                <a:cs typeface="Arial"/>
              </a:rPr>
              <a:t>Lo </a:t>
            </a:r>
            <a:r>
              <a:rPr lang="es-ES" dirty="0">
                <a:latin typeface="Arial"/>
                <a:cs typeface="Arial"/>
              </a:rPr>
              <a:t>fascinante </a:t>
            </a:r>
            <a:r>
              <a:rPr lang="es-ES" dirty="0" smtClean="0">
                <a:latin typeface="Arial"/>
                <a:cs typeface="Arial"/>
              </a:rPr>
              <a:t>de la </a:t>
            </a:r>
            <a:r>
              <a:rPr lang="es-ES" dirty="0">
                <a:latin typeface="Arial"/>
                <a:cs typeface="Arial"/>
              </a:rPr>
              <a:t>dominación estatal es que se logra sin una violencia aparente, a través </a:t>
            </a:r>
            <a:r>
              <a:rPr lang="es-ES" dirty="0" smtClean="0">
                <a:latin typeface="Arial"/>
                <a:cs typeface="Arial"/>
              </a:rPr>
              <a:t>del convencimiento </a:t>
            </a:r>
            <a:r>
              <a:rPr lang="es-ES" dirty="0">
                <a:latin typeface="Arial"/>
                <a:cs typeface="Arial"/>
              </a:rPr>
              <a:t>y de mecanismos carismáticos.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48856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DOMINACIÓN Y ACCIÓN POLÍTICA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323987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Que la sumisión no se </a:t>
            </a:r>
            <a:r>
              <a:rPr lang="es-ES" dirty="0" smtClean="0">
                <a:latin typeface="Arial"/>
                <a:cs typeface="Arial"/>
              </a:rPr>
              <a:t>consiga por </a:t>
            </a:r>
            <a:r>
              <a:rPr lang="es-ES" dirty="0">
                <a:latin typeface="Arial"/>
                <a:cs typeface="Arial"/>
              </a:rPr>
              <a:t>una explícita violencia sino por “adhesión” de los individuos no </a:t>
            </a:r>
            <a:r>
              <a:rPr lang="es-ES" dirty="0" smtClean="0">
                <a:latin typeface="Arial"/>
                <a:cs typeface="Arial"/>
              </a:rPr>
              <a:t>puede explicarse </a:t>
            </a:r>
            <a:r>
              <a:rPr lang="es-ES" dirty="0">
                <a:latin typeface="Arial"/>
                <a:cs typeface="Arial"/>
              </a:rPr>
              <a:t>sin acudir a mecanismos de fascinación por el poder, como los </a:t>
            </a:r>
            <a:r>
              <a:rPr lang="es-ES" dirty="0" smtClean="0">
                <a:latin typeface="Arial"/>
                <a:cs typeface="Arial"/>
              </a:rPr>
              <a:t>que se </a:t>
            </a:r>
            <a:r>
              <a:rPr lang="es-ES" dirty="0">
                <a:latin typeface="Arial"/>
                <a:cs typeface="Arial"/>
              </a:rPr>
              <a:t>mueven en el concepto de “servidumbre voluntaria” de La </a:t>
            </a:r>
            <a:r>
              <a:rPr lang="es-ES" dirty="0" err="1">
                <a:latin typeface="Arial"/>
                <a:cs typeface="Arial"/>
              </a:rPr>
              <a:t>Boétie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Ello nos lleva a 3 conceptos interrelacionados: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DOMINIO</a:t>
            </a:r>
            <a:endParaRPr lang="es-ES" dirty="0">
              <a:latin typeface="Arial"/>
              <a:cs typeface="Arial"/>
            </a:endParaRPr>
          </a:p>
          <a:p>
            <a:pPr algn="l"/>
            <a:endParaRPr lang="es-ES" dirty="0" smtClean="0">
              <a:latin typeface="Arial"/>
              <a:cs typeface="Arial"/>
            </a:endParaRPr>
          </a:p>
          <a:p>
            <a:pPr algn="l"/>
            <a:r>
              <a:rPr lang="es-ES" dirty="0" smtClean="0">
                <a:latin typeface="Arial"/>
                <a:cs typeface="Arial"/>
              </a:rPr>
              <a:t>OBEDIENCIA</a:t>
            </a:r>
          </a:p>
          <a:p>
            <a:pPr algn="l"/>
            <a:endParaRPr lang="es-ES" dirty="0">
              <a:latin typeface="Arial"/>
              <a:cs typeface="Arial"/>
            </a:endParaRPr>
          </a:p>
          <a:p>
            <a:pPr algn="l"/>
            <a:r>
              <a:rPr lang="es-ES" dirty="0" smtClean="0">
                <a:latin typeface="Arial"/>
                <a:cs typeface="Arial"/>
              </a:rPr>
              <a:t>LEGITIMIDAD</a:t>
            </a:r>
          </a:p>
        </p:txBody>
      </p:sp>
    </p:spTree>
    <p:extLst>
      <p:ext uri="{BB962C8B-B14F-4D97-AF65-F5344CB8AC3E}">
        <p14:creationId xmlns:p14="http://schemas.microsoft.com/office/powerpoint/2010/main" val="355024988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2072117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Max Weber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5535" y="2492896"/>
            <a:ext cx="4308371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/>
            <a:r>
              <a:rPr lang="es-ES" dirty="0">
                <a:latin typeface="Arial"/>
                <a:cs typeface="Arial"/>
              </a:rPr>
              <a:t>21 de abril de 1864 </a:t>
            </a:r>
            <a:r>
              <a:rPr lang="es-ES" dirty="0" smtClean="0">
                <a:latin typeface="Arial"/>
                <a:cs typeface="Arial"/>
              </a:rPr>
              <a:t>- 14 </a:t>
            </a:r>
            <a:r>
              <a:rPr lang="es-ES" dirty="0">
                <a:latin typeface="Arial"/>
                <a:cs typeface="Arial"/>
              </a:rPr>
              <a:t>de junio de </a:t>
            </a:r>
            <a:r>
              <a:rPr lang="es-ES" dirty="0" smtClean="0">
                <a:latin typeface="Arial"/>
                <a:cs typeface="Arial"/>
              </a:rPr>
              <a:t>1920</a:t>
            </a:r>
          </a:p>
          <a:p>
            <a:pPr lvl="0"/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C</a:t>
            </a:r>
            <a:r>
              <a:rPr lang="es-ES" dirty="0" smtClean="0">
                <a:latin typeface="Arial"/>
                <a:cs typeface="Arial"/>
              </a:rPr>
              <a:t>onoció </a:t>
            </a:r>
            <a:r>
              <a:rPr lang="es-ES" dirty="0">
                <a:latin typeface="Arial"/>
                <a:cs typeface="Arial"/>
              </a:rPr>
              <a:t>dos guerras nacionales (1866 y 1870), una guerra mundial</a:t>
            </a:r>
          </a:p>
          <a:p>
            <a:r>
              <a:rPr lang="es-ES_tradnl" dirty="0">
                <a:latin typeface="Arial"/>
                <a:cs typeface="Arial"/>
              </a:rPr>
              <a:t>(1914-1918) y tres revoluciones (las de 1905 y 1917 en Rusia y 1918 en</a:t>
            </a:r>
          </a:p>
          <a:p>
            <a:r>
              <a:rPr lang="es-ES_tradnl" dirty="0">
                <a:latin typeface="Arial"/>
                <a:cs typeface="Arial"/>
              </a:rPr>
              <a:t>Alemania)</a:t>
            </a:r>
            <a:r>
              <a:rPr lang="es-ES_tradnl" dirty="0" smtClean="0">
                <a:latin typeface="Arial"/>
                <a:cs typeface="Arial"/>
              </a:rPr>
              <a:t>.</a:t>
            </a:r>
          </a:p>
          <a:p>
            <a:endParaRPr lang="es-ES_tradnl" dirty="0">
              <a:latin typeface="Arial"/>
              <a:cs typeface="Arial"/>
            </a:endParaRPr>
          </a:p>
          <a:p>
            <a:r>
              <a:rPr lang="es-ES_tradnl" dirty="0" smtClean="0">
                <a:latin typeface="Arial"/>
                <a:cs typeface="Arial"/>
              </a:rPr>
              <a:t>Su </a:t>
            </a:r>
            <a:r>
              <a:rPr lang="es-ES_tradnl" dirty="0">
                <a:latin typeface="Arial"/>
                <a:cs typeface="Arial"/>
              </a:rPr>
              <a:t>disección de la sociedad burguesa </a:t>
            </a:r>
            <a:r>
              <a:rPr lang="es-ES_tradnl" dirty="0" smtClean="0">
                <a:latin typeface="Arial"/>
                <a:cs typeface="Arial"/>
              </a:rPr>
              <a:t>es una</a:t>
            </a:r>
            <a:r>
              <a:rPr lang="es-ES_tradnl" dirty="0">
                <a:latin typeface="Arial"/>
                <a:cs typeface="Arial"/>
              </a:rPr>
              <a:t> </a:t>
            </a:r>
            <a:r>
              <a:rPr lang="es-ES_tradnl" dirty="0" smtClean="0">
                <a:latin typeface="Arial"/>
                <a:cs typeface="Arial"/>
              </a:rPr>
              <a:t>consecuencia </a:t>
            </a:r>
            <a:r>
              <a:rPr lang="es-ES_tradnl" dirty="0">
                <a:latin typeface="Arial"/>
                <a:cs typeface="Arial"/>
              </a:rPr>
              <a:t>de su conocimiento vivo de la historia y de su </a:t>
            </a:r>
            <a:r>
              <a:rPr lang="es-ES_tradnl" dirty="0" smtClean="0">
                <a:latin typeface="Arial"/>
                <a:cs typeface="Arial"/>
              </a:rPr>
              <a:t>experiencia inmediata.</a:t>
            </a:r>
            <a:endParaRPr lang="es-ES" dirty="0" smtClean="0">
              <a:latin typeface="Arial"/>
              <a:cs typeface="Arial"/>
            </a:endParaRPr>
          </a:p>
          <a:p>
            <a:pPr lvl="0"/>
            <a:endParaRPr lang="es-ES" dirty="0">
              <a:latin typeface="Arial"/>
              <a:ea typeface="Arial"/>
              <a:cs typeface="Arial"/>
              <a:sym typeface="Arial"/>
            </a:endParaRPr>
          </a:p>
          <a:p>
            <a:pPr lvl="0"/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9451" y="1938581"/>
            <a:ext cx="3784600" cy="44323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DOMINACIÓN Y ACCIÓN POLÍTICA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La dominación es una construcción social y, por esto mismo, estudiar los</a:t>
            </a:r>
          </a:p>
          <a:p>
            <a:r>
              <a:rPr lang="es-ES" dirty="0">
                <a:latin typeface="Arial"/>
                <a:cs typeface="Arial"/>
              </a:rPr>
              <a:t>mecanismos de creación de la obediencia o, por mejor decir, de la docilidad</a:t>
            </a:r>
          </a:p>
          <a:p>
            <a:r>
              <a:rPr lang="es-ES" dirty="0">
                <a:latin typeface="Arial"/>
                <a:cs typeface="Arial"/>
              </a:rPr>
              <a:t>resulta imprescindible en cualquier teoría sobre el poder.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De </a:t>
            </a:r>
            <a:r>
              <a:rPr lang="es-ES" dirty="0">
                <a:latin typeface="Arial"/>
                <a:cs typeface="Arial"/>
              </a:rPr>
              <a:t>aquí que el análisis de </a:t>
            </a:r>
            <a:r>
              <a:rPr lang="es-ES" dirty="0" smtClean="0">
                <a:latin typeface="Arial"/>
                <a:cs typeface="Arial"/>
              </a:rPr>
              <a:t>las condiciones </a:t>
            </a:r>
            <a:r>
              <a:rPr lang="es-ES" dirty="0">
                <a:latin typeface="Arial"/>
                <a:cs typeface="Arial"/>
              </a:rPr>
              <a:t>de producción de la creencia en la legitimidad sea un </a:t>
            </a:r>
            <a:r>
              <a:rPr lang="es-ES" dirty="0" smtClean="0">
                <a:latin typeface="Arial"/>
                <a:cs typeface="Arial"/>
              </a:rPr>
              <a:t>elemento básico </a:t>
            </a:r>
            <a:r>
              <a:rPr lang="es-ES" dirty="0">
                <a:latin typeface="Arial"/>
                <a:cs typeface="Arial"/>
              </a:rPr>
              <a:t>en el trabajo de WEBER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·  Dominación tradicional</a:t>
            </a:r>
          </a:p>
          <a:p>
            <a:r>
              <a:rPr lang="es-ES" dirty="0">
                <a:latin typeface="Arial"/>
                <a:cs typeface="Arial"/>
              </a:rPr>
              <a:t>·  Dominación carismática</a:t>
            </a:r>
          </a:p>
          <a:p>
            <a:r>
              <a:rPr lang="es-ES" dirty="0">
                <a:latin typeface="Arial"/>
                <a:cs typeface="Arial"/>
              </a:rPr>
              <a:t>·  Dominación racional (o legal-racional)</a:t>
            </a:r>
          </a:p>
          <a:p>
            <a:r>
              <a:rPr lang="es-ES" dirty="0" smtClean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576563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BUROCRACIA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Todos los sistemas organizativos eficaces se basan en la burocracia: el Estado,</a:t>
            </a:r>
          </a:p>
          <a:p>
            <a:r>
              <a:rPr lang="es-ES" dirty="0">
                <a:latin typeface="Arial"/>
                <a:cs typeface="Arial"/>
              </a:rPr>
              <a:t>la empresa e incluso las Iglesias (el sacerdote no deja de ser el burócrata de la</a:t>
            </a:r>
          </a:p>
          <a:p>
            <a:r>
              <a:rPr lang="es-ES" dirty="0">
                <a:latin typeface="Arial"/>
                <a:cs typeface="Arial"/>
              </a:rPr>
              <a:t>fe). Sin burocracia no hay racionalización, ni sociedad basada en la ley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burocracia es para WEBER el pilar fundamental del moderno Estado de</a:t>
            </a:r>
          </a:p>
          <a:p>
            <a:r>
              <a:rPr lang="es-ES" dirty="0">
                <a:latin typeface="Arial"/>
                <a:cs typeface="Arial"/>
              </a:rPr>
              <a:t>derecho, en la medida que permite diferenciar la esfera político-administrativa</a:t>
            </a:r>
          </a:p>
          <a:p>
            <a:r>
              <a:rPr lang="es-ES" dirty="0">
                <a:latin typeface="Arial"/>
                <a:cs typeface="Arial"/>
              </a:rPr>
              <a:t>de otras esferas o niveles (la religión, la economía...).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En </a:t>
            </a:r>
            <a:r>
              <a:rPr lang="es-ES" dirty="0">
                <a:latin typeface="Arial"/>
                <a:cs typeface="Arial"/>
              </a:rPr>
              <a:t>este sentido </a:t>
            </a:r>
            <a:r>
              <a:rPr lang="es-ES" dirty="0" smtClean="0">
                <a:latin typeface="Arial"/>
                <a:cs typeface="Arial"/>
              </a:rPr>
              <a:t>cumple un </a:t>
            </a:r>
            <a:r>
              <a:rPr lang="es-ES" dirty="0">
                <a:latin typeface="Arial"/>
                <a:cs typeface="Arial"/>
              </a:rPr>
              <a:t>papel racionalizador.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Si </a:t>
            </a:r>
            <a:r>
              <a:rPr lang="es-ES" dirty="0">
                <a:latin typeface="Arial"/>
                <a:cs typeface="Arial"/>
              </a:rPr>
              <a:t>la ley es abstracta, impersonal e igualitaria, </a:t>
            </a:r>
            <a:r>
              <a:rPr lang="es-ES" dirty="0" smtClean="0">
                <a:latin typeface="Arial"/>
                <a:cs typeface="Arial"/>
              </a:rPr>
              <a:t>el burócrata </a:t>
            </a:r>
            <a:r>
              <a:rPr lang="es-ES" dirty="0">
                <a:latin typeface="Arial"/>
                <a:cs typeface="Arial"/>
              </a:rPr>
              <a:t>debe </a:t>
            </a:r>
            <a:r>
              <a:rPr lang="es-ES" dirty="0" smtClean="0">
                <a:latin typeface="Arial"/>
                <a:cs typeface="Arial"/>
              </a:rPr>
              <a:t>ser exactamente </a:t>
            </a:r>
            <a:r>
              <a:rPr lang="es-ES" dirty="0">
                <a:latin typeface="Arial"/>
                <a:cs typeface="Arial"/>
              </a:rPr>
              <a:t>así también.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 burócrata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es el </a:t>
            </a:r>
            <a:r>
              <a:rPr lang="es-ES" dirty="0">
                <a:latin typeface="Arial"/>
                <a:cs typeface="Arial"/>
              </a:rPr>
              <a:t>instrumento eficaz de la ley.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42815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APORTES METODOLÓGICOS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WEBER en la famosa primera frase de ECONOMÍA Y SOCIEDAD, define la</a:t>
            </a:r>
          </a:p>
          <a:p>
            <a:r>
              <a:rPr lang="es-ES" dirty="0">
                <a:latin typeface="Arial"/>
                <a:cs typeface="Arial"/>
              </a:rPr>
              <a:t>sociología como: «... una ciencia que se propone </a:t>
            </a:r>
            <a:r>
              <a:rPr lang="es-ES" u="sng" dirty="0">
                <a:latin typeface="Arial"/>
                <a:cs typeface="Arial"/>
              </a:rPr>
              <a:t>comprender</a:t>
            </a:r>
            <a:r>
              <a:rPr lang="es-ES" dirty="0">
                <a:latin typeface="Arial"/>
                <a:cs typeface="Arial"/>
              </a:rPr>
              <a:t> por</a:t>
            </a:r>
          </a:p>
          <a:p>
            <a:r>
              <a:rPr lang="es-ES" u="sng" dirty="0">
                <a:latin typeface="Arial"/>
                <a:cs typeface="Arial"/>
              </a:rPr>
              <a:t>interpretación</a:t>
            </a:r>
            <a:r>
              <a:rPr lang="es-ES" dirty="0">
                <a:latin typeface="Arial"/>
                <a:cs typeface="Arial"/>
              </a:rPr>
              <a:t> [</a:t>
            </a:r>
            <a:r>
              <a:rPr lang="es-ES" dirty="0" err="1">
                <a:latin typeface="Arial"/>
                <a:cs typeface="Arial"/>
              </a:rPr>
              <a:t>deutend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err="1">
                <a:latin typeface="Arial"/>
                <a:cs typeface="Arial"/>
              </a:rPr>
              <a:t>verstehen</a:t>
            </a:r>
            <a:r>
              <a:rPr lang="es-ES" dirty="0">
                <a:latin typeface="Arial"/>
                <a:cs typeface="Arial"/>
              </a:rPr>
              <a:t>] la actividad </a:t>
            </a:r>
            <a:r>
              <a:rPr lang="es-ES" dirty="0" smtClean="0">
                <a:latin typeface="Arial"/>
                <a:cs typeface="Arial"/>
              </a:rPr>
              <a:t>social, </a:t>
            </a:r>
            <a:r>
              <a:rPr lang="es-ES" dirty="0">
                <a:latin typeface="Arial"/>
                <a:cs typeface="Arial"/>
              </a:rPr>
              <a:t>y </a:t>
            </a:r>
            <a:r>
              <a:rPr lang="es-ES" dirty="0" smtClean="0">
                <a:latin typeface="Arial"/>
                <a:cs typeface="Arial"/>
              </a:rPr>
              <a:t>a partir </a:t>
            </a:r>
            <a:r>
              <a:rPr lang="es-ES" dirty="0">
                <a:latin typeface="Arial"/>
                <a:cs typeface="Arial"/>
              </a:rPr>
              <a:t>de ahí </a:t>
            </a:r>
            <a:r>
              <a:rPr lang="es-ES" u="sng" dirty="0">
                <a:latin typeface="Arial"/>
                <a:cs typeface="Arial"/>
              </a:rPr>
              <a:t>explicar</a:t>
            </a:r>
            <a:r>
              <a:rPr lang="es-ES" dirty="0">
                <a:latin typeface="Arial"/>
                <a:cs typeface="Arial"/>
              </a:rPr>
              <a:t> causalmente [</a:t>
            </a:r>
            <a:r>
              <a:rPr lang="es-ES" dirty="0" err="1">
                <a:latin typeface="Arial"/>
                <a:cs typeface="Arial"/>
              </a:rPr>
              <a:t>ursächlich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err="1">
                <a:latin typeface="Arial"/>
                <a:cs typeface="Arial"/>
              </a:rPr>
              <a:t>erklären</a:t>
            </a:r>
            <a:r>
              <a:rPr lang="es-ES" dirty="0">
                <a:latin typeface="Arial"/>
                <a:cs typeface="Arial"/>
              </a:rPr>
              <a:t>] su desarrollo y </a:t>
            </a:r>
            <a:r>
              <a:rPr lang="es-ES" dirty="0" smtClean="0">
                <a:latin typeface="Arial"/>
                <a:cs typeface="Arial"/>
              </a:rPr>
              <a:t>sus efectos</a:t>
            </a:r>
            <a:r>
              <a:rPr lang="es-ES" dirty="0">
                <a:latin typeface="Arial"/>
                <a:cs typeface="Arial"/>
              </a:rPr>
              <a:t>»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De aquí se derivan las tres etapas </a:t>
            </a:r>
            <a:r>
              <a:rPr lang="es-ES" dirty="0" smtClean="0">
                <a:latin typeface="Arial"/>
                <a:cs typeface="Arial"/>
              </a:rPr>
              <a:t>del método </a:t>
            </a:r>
            <a:r>
              <a:rPr lang="es-ES" dirty="0" err="1" smtClean="0">
                <a:latin typeface="Arial"/>
                <a:cs typeface="Arial"/>
              </a:rPr>
              <a:t>weberiano</a:t>
            </a:r>
            <a:r>
              <a:rPr lang="es-ES" dirty="0" smtClean="0">
                <a:latin typeface="Arial"/>
                <a:cs typeface="Arial"/>
              </a:rPr>
              <a:t>: </a:t>
            </a:r>
            <a:r>
              <a:rPr lang="es-ES" dirty="0">
                <a:latin typeface="Arial"/>
                <a:cs typeface="Arial"/>
              </a:rPr>
              <a:t>comprensión,</a:t>
            </a:r>
          </a:p>
          <a:p>
            <a:r>
              <a:rPr lang="es-ES" dirty="0">
                <a:latin typeface="Arial"/>
                <a:cs typeface="Arial"/>
              </a:rPr>
              <a:t>interpretación y </a:t>
            </a:r>
            <a:r>
              <a:rPr lang="es-ES" dirty="0" smtClean="0">
                <a:latin typeface="Arial"/>
                <a:cs typeface="Arial"/>
              </a:rPr>
              <a:t>explicación.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Estas </a:t>
            </a:r>
            <a:r>
              <a:rPr lang="es-ES" dirty="0">
                <a:latin typeface="Arial"/>
                <a:cs typeface="Arial"/>
              </a:rPr>
              <a:t>no han de considerarse </a:t>
            </a:r>
            <a:r>
              <a:rPr lang="es-ES" dirty="0" smtClean="0">
                <a:latin typeface="Arial"/>
                <a:cs typeface="Arial"/>
              </a:rPr>
              <a:t>una detrás de otra, </a:t>
            </a:r>
            <a:r>
              <a:rPr lang="es-ES" dirty="0">
                <a:latin typeface="Arial"/>
                <a:cs typeface="Arial"/>
              </a:rPr>
              <a:t>sino como formas de análisis convergentes de la realidad social, </a:t>
            </a:r>
            <a:r>
              <a:rPr lang="es-ES" dirty="0" smtClean="0">
                <a:latin typeface="Arial"/>
                <a:cs typeface="Arial"/>
              </a:rPr>
              <a:t>sin que </a:t>
            </a:r>
            <a:r>
              <a:rPr lang="es-ES" dirty="0">
                <a:latin typeface="Arial"/>
                <a:cs typeface="Arial"/>
              </a:rPr>
              <a:t>quepa considerar a una “superior” </a:t>
            </a:r>
            <a:r>
              <a:rPr lang="es-ES" dirty="0" smtClean="0">
                <a:latin typeface="Arial"/>
                <a:cs typeface="Arial"/>
              </a:rPr>
              <a:t>a la </a:t>
            </a:r>
            <a:r>
              <a:rPr lang="es-ES" dirty="0">
                <a:latin typeface="Arial"/>
                <a:cs typeface="Arial"/>
              </a:rPr>
              <a:t>otra.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28870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APORTES METODOLÓGICOS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«Interpretar» la acción social llega a ser posible mediante la construcción de</a:t>
            </a:r>
          </a:p>
          <a:p>
            <a:r>
              <a:rPr lang="es-ES" dirty="0">
                <a:latin typeface="Arial"/>
                <a:cs typeface="Arial"/>
              </a:rPr>
              <a:t>“ideales tipo” [</a:t>
            </a:r>
            <a:r>
              <a:rPr lang="es-ES" dirty="0" err="1" smtClean="0">
                <a:latin typeface="Arial"/>
                <a:cs typeface="Arial"/>
              </a:rPr>
              <a:t>Idealtipen</a:t>
            </a:r>
            <a:r>
              <a:rPr lang="es-ES" dirty="0" smtClean="0">
                <a:latin typeface="Arial"/>
                <a:cs typeface="Arial"/>
              </a:rPr>
              <a:t>]</a:t>
            </a:r>
            <a:r>
              <a:rPr lang="es-ES" dirty="0">
                <a:latin typeface="Arial"/>
                <a:cs typeface="Arial"/>
              </a:rPr>
              <a:t>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Un </a:t>
            </a:r>
            <a:r>
              <a:rPr lang="es-ES" dirty="0">
                <a:latin typeface="Arial"/>
                <a:cs typeface="Arial"/>
              </a:rPr>
              <a:t>“ideal tipo” es una construcción abstracta, de </a:t>
            </a:r>
            <a:r>
              <a:rPr lang="es-ES" dirty="0" smtClean="0">
                <a:latin typeface="Arial"/>
                <a:cs typeface="Arial"/>
              </a:rPr>
              <a:t>estatuto provisional</a:t>
            </a:r>
            <a:r>
              <a:rPr lang="es-ES" dirty="0">
                <a:latin typeface="Arial"/>
                <a:cs typeface="Arial"/>
              </a:rPr>
              <a:t>, susceptible de ordenar el caos, la infinita diversidad de lo real. </a:t>
            </a:r>
            <a:r>
              <a:rPr lang="es-ES" dirty="0" smtClean="0">
                <a:latin typeface="Arial"/>
                <a:cs typeface="Arial"/>
              </a:rPr>
              <a:t>No expresan </a:t>
            </a:r>
            <a:r>
              <a:rPr lang="es-ES" dirty="0">
                <a:latin typeface="Arial"/>
                <a:cs typeface="Arial"/>
              </a:rPr>
              <a:t>“la” verdad, que en tanto que concepto substancial es un ideal vano</a:t>
            </a:r>
            <a:r>
              <a:rPr lang="es-ES" dirty="0" smtClean="0">
                <a:latin typeface="Arial"/>
                <a:cs typeface="Arial"/>
              </a:rPr>
              <a:t>, sino </a:t>
            </a:r>
            <a:r>
              <a:rPr lang="es-ES" dirty="0">
                <a:latin typeface="Arial"/>
                <a:cs typeface="Arial"/>
              </a:rPr>
              <a:t>uno de sus aspectos, a través de acentuar los rasgos cualitativos de </a:t>
            </a:r>
            <a:r>
              <a:rPr lang="es-ES" dirty="0" smtClean="0">
                <a:latin typeface="Arial"/>
                <a:cs typeface="Arial"/>
              </a:rPr>
              <a:t>una realidad.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«Se obtiene un “ideal tipo” al acentuar </a:t>
            </a:r>
            <a:r>
              <a:rPr lang="es-ES" dirty="0" smtClean="0">
                <a:latin typeface="Arial"/>
                <a:cs typeface="Arial"/>
              </a:rPr>
              <a:t>unilateralmente uno </a:t>
            </a:r>
            <a:r>
              <a:rPr lang="es-ES" dirty="0">
                <a:latin typeface="Arial"/>
                <a:cs typeface="Arial"/>
              </a:rPr>
              <a:t>o varios puntos de vista y encadenar una </a:t>
            </a:r>
            <a:r>
              <a:rPr lang="es-ES" dirty="0" smtClean="0">
                <a:latin typeface="Arial"/>
                <a:cs typeface="Arial"/>
              </a:rPr>
              <a:t>multiplicidad de </a:t>
            </a:r>
            <a:r>
              <a:rPr lang="es-ES" dirty="0">
                <a:latin typeface="Arial"/>
                <a:cs typeface="Arial"/>
              </a:rPr>
              <a:t>fenómenos aislados –difusos y discretos – que </a:t>
            </a:r>
            <a:r>
              <a:rPr lang="es-ES" dirty="0" smtClean="0">
                <a:latin typeface="Arial"/>
                <a:cs typeface="Arial"/>
              </a:rPr>
              <a:t>se encuentran </a:t>
            </a:r>
            <a:r>
              <a:rPr lang="es-ES" dirty="0">
                <a:latin typeface="Arial"/>
                <a:cs typeface="Arial"/>
              </a:rPr>
              <a:t>en mayor o menor número y que se </a:t>
            </a:r>
            <a:r>
              <a:rPr lang="es-ES" dirty="0" smtClean="0">
                <a:latin typeface="Arial"/>
                <a:cs typeface="Arial"/>
              </a:rPr>
              <a:t>ordenan según </a:t>
            </a:r>
            <a:r>
              <a:rPr lang="es-ES" dirty="0">
                <a:latin typeface="Arial"/>
                <a:cs typeface="Arial"/>
              </a:rPr>
              <a:t>los precedentes puntos de vista </a:t>
            </a:r>
            <a:r>
              <a:rPr lang="es-ES" dirty="0" smtClean="0">
                <a:latin typeface="Arial"/>
                <a:cs typeface="Arial"/>
              </a:rPr>
              <a:t>elegidos unilateralmente </a:t>
            </a:r>
            <a:r>
              <a:rPr lang="es-ES" dirty="0">
                <a:latin typeface="Arial"/>
                <a:cs typeface="Arial"/>
              </a:rPr>
              <a:t>para formar un cuadro de </a:t>
            </a:r>
            <a:r>
              <a:rPr lang="es-ES" dirty="0" smtClean="0">
                <a:latin typeface="Arial"/>
                <a:cs typeface="Arial"/>
              </a:rPr>
              <a:t>pensamiento homogéneo</a:t>
            </a:r>
            <a:r>
              <a:rPr lang="es-ES" dirty="0">
                <a:latin typeface="Arial"/>
                <a:cs typeface="Arial"/>
              </a:rPr>
              <a:t>».</a:t>
            </a: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61666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71920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4 CONSTANTES EN EL PENSAMIENTO DE WEBER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1 . LA </a:t>
            </a:r>
            <a:r>
              <a:rPr lang="es-ES" dirty="0">
                <a:latin typeface="Arial"/>
                <a:cs typeface="Arial"/>
              </a:rPr>
              <a:t>ESPECIFICIDAD DEL RACIONALISMO OCCIDENTAL: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modernidad para Weber está </a:t>
            </a:r>
            <a:r>
              <a:rPr lang="es-ES" dirty="0">
                <a:latin typeface="Arial"/>
                <a:cs typeface="Arial"/>
              </a:rPr>
              <a:t>vinculada </a:t>
            </a:r>
            <a:r>
              <a:rPr lang="es-ES" dirty="0" smtClean="0">
                <a:latin typeface="Arial"/>
                <a:cs typeface="Arial"/>
              </a:rPr>
              <a:t>a dos principios: </a:t>
            </a:r>
            <a:r>
              <a:rPr lang="es-ES" dirty="0">
                <a:latin typeface="Arial"/>
                <a:cs typeface="Arial"/>
              </a:rPr>
              <a:t>la «racionalización» y al «desencantamiento del mundo».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Esos dos principios </a:t>
            </a:r>
            <a:r>
              <a:rPr lang="es-ES" dirty="0">
                <a:latin typeface="Arial"/>
                <a:cs typeface="Arial"/>
              </a:rPr>
              <a:t>de acción </a:t>
            </a:r>
            <a:r>
              <a:rPr lang="es-ES" dirty="0" smtClean="0">
                <a:latin typeface="Arial"/>
                <a:cs typeface="Arial"/>
              </a:rPr>
              <a:t>social se </a:t>
            </a:r>
            <a:r>
              <a:rPr lang="es-ES" dirty="0">
                <a:latin typeface="Arial"/>
                <a:cs typeface="Arial"/>
              </a:rPr>
              <a:t>expresan de una forma especialmente significativa en </a:t>
            </a:r>
            <a:r>
              <a:rPr lang="es-ES" dirty="0" smtClean="0">
                <a:latin typeface="Arial"/>
                <a:cs typeface="Arial"/>
              </a:rPr>
              <a:t>la organización </a:t>
            </a:r>
            <a:r>
              <a:rPr lang="es-ES" dirty="0">
                <a:latin typeface="Arial"/>
                <a:cs typeface="Arial"/>
              </a:rPr>
              <a:t>capitalista del trabajo y en el Estado burocrático </a:t>
            </a:r>
            <a:r>
              <a:rPr lang="es-ES" dirty="0" smtClean="0">
                <a:latin typeface="Arial"/>
                <a:cs typeface="Arial"/>
              </a:rPr>
              <a:t>moderno.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Y para explicar la modernidad, Weber vincula formas económicas</a:t>
            </a:r>
            <a:r>
              <a:rPr lang="es-ES" dirty="0">
                <a:latin typeface="Arial"/>
                <a:cs typeface="Arial"/>
              </a:rPr>
              <a:t>, estructuras sociales e instituciones políticas. 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574192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71920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4 CONSTANTES EN EL PENSAMIENTO DE WEBER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323987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2.- LA ORDENACIÓN DE LA CONDUCTA Y CONSTRUCCIÓN DE UN</a:t>
            </a:r>
          </a:p>
          <a:p>
            <a:r>
              <a:rPr lang="es-ES" dirty="0">
                <a:latin typeface="Arial"/>
                <a:cs typeface="Arial"/>
              </a:rPr>
              <a:t>“ORDEN VITAL” [LEBENSORDNUNG]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Un </a:t>
            </a:r>
            <a:r>
              <a:rPr lang="es-ES" dirty="0">
                <a:latin typeface="Arial"/>
                <a:cs typeface="Arial"/>
              </a:rPr>
              <a:t>segundo gran tema </a:t>
            </a:r>
            <a:r>
              <a:rPr lang="es-ES" dirty="0" err="1">
                <a:latin typeface="Arial"/>
                <a:cs typeface="Arial"/>
              </a:rPr>
              <a:t>weberiano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es el </a:t>
            </a:r>
            <a:r>
              <a:rPr lang="es-ES" dirty="0">
                <a:latin typeface="Arial"/>
                <a:cs typeface="Arial"/>
              </a:rPr>
              <a:t>de la </a:t>
            </a:r>
            <a:r>
              <a:rPr lang="es-ES" dirty="0" smtClean="0">
                <a:latin typeface="Arial"/>
                <a:cs typeface="Arial"/>
              </a:rPr>
              <a:t>construcción del </a:t>
            </a:r>
            <a:r>
              <a:rPr lang="es-ES" dirty="0">
                <a:latin typeface="Arial"/>
                <a:cs typeface="Arial"/>
              </a:rPr>
              <a:t>“</a:t>
            </a:r>
            <a:r>
              <a:rPr lang="es-ES" dirty="0" err="1">
                <a:latin typeface="Arial"/>
                <a:cs typeface="Arial"/>
              </a:rPr>
              <a:t>ethos</a:t>
            </a:r>
            <a:r>
              <a:rPr lang="es-ES" dirty="0">
                <a:latin typeface="Arial"/>
                <a:cs typeface="Arial"/>
              </a:rPr>
              <a:t>” de los </a:t>
            </a:r>
            <a:r>
              <a:rPr lang="es-ES" dirty="0" smtClean="0">
                <a:latin typeface="Arial"/>
                <a:cs typeface="Arial"/>
              </a:rPr>
              <a:t>individuos, del </a:t>
            </a:r>
            <a:r>
              <a:rPr lang="es-ES" dirty="0">
                <a:latin typeface="Arial"/>
                <a:cs typeface="Arial"/>
              </a:rPr>
              <a:t>orden normativo interiorizado, que </a:t>
            </a:r>
            <a:r>
              <a:rPr lang="es-ES" dirty="0" smtClean="0">
                <a:latin typeface="Arial"/>
                <a:cs typeface="Arial"/>
              </a:rPr>
              <a:t>le da </a:t>
            </a:r>
            <a:r>
              <a:rPr lang="es-ES" dirty="0">
                <a:latin typeface="Arial"/>
                <a:cs typeface="Arial"/>
              </a:rPr>
              <a:t>forma a </a:t>
            </a:r>
            <a:r>
              <a:rPr lang="es-ES" dirty="0" smtClean="0">
                <a:latin typeface="Arial"/>
                <a:cs typeface="Arial"/>
              </a:rPr>
              <a:t>sus conductas. 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WEBER ese </a:t>
            </a:r>
            <a:r>
              <a:rPr lang="es-ES" dirty="0">
                <a:latin typeface="Arial"/>
                <a:cs typeface="Arial"/>
              </a:rPr>
              <a:t>“</a:t>
            </a:r>
            <a:r>
              <a:rPr lang="es-ES" dirty="0" err="1">
                <a:latin typeface="Arial"/>
                <a:cs typeface="Arial"/>
              </a:rPr>
              <a:t>ethos</a:t>
            </a:r>
            <a:r>
              <a:rPr lang="es-ES" dirty="0">
                <a:latin typeface="Arial"/>
                <a:cs typeface="Arial"/>
              </a:rPr>
              <a:t>” no </a:t>
            </a:r>
            <a:r>
              <a:rPr lang="es-ES" dirty="0" smtClean="0">
                <a:latin typeface="Arial"/>
                <a:cs typeface="Arial"/>
              </a:rPr>
              <a:t>es </a:t>
            </a:r>
            <a:r>
              <a:rPr lang="es-ES" dirty="0">
                <a:latin typeface="Arial"/>
                <a:cs typeface="Arial"/>
              </a:rPr>
              <a:t>algo </a:t>
            </a:r>
            <a:r>
              <a:rPr lang="es-ES" dirty="0" smtClean="0">
                <a:latin typeface="Arial"/>
                <a:cs typeface="Arial"/>
              </a:rPr>
              <a:t>limitado </a:t>
            </a:r>
            <a:r>
              <a:rPr lang="es-ES" dirty="0">
                <a:latin typeface="Arial"/>
                <a:cs typeface="Arial"/>
              </a:rPr>
              <a:t>a las ideas, sino que tiene consecuencias </a:t>
            </a:r>
            <a:r>
              <a:rPr lang="es-ES" dirty="0" smtClean="0">
                <a:latin typeface="Arial"/>
                <a:cs typeface="Arial"/>
              </a:rPr>
              <a:t>sociales.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Mecanismos </a:t>
            </a:r>
            <a:r>
              <a:rPr lang="es-ES" dirty="0">
                <a:latin typeface="Arial"/>
                <a:cs typeface="Arial"/>
              </a:rPr>
              <a:t>subjetivos y </a:t>
            </a:r>
            <a:r>
              <a:rPr lang="es-ES" dirty="0" smtClean="0">
                <a:latin typeface="Arial"/>
                <a:cs typeface="Arial"/>
              </a:rPr>
              <a:t>objetivos no sólo </a:t>
            </a:r>
            <a:r>
              <a:rPr lang="es-ES" dirty="0">
                <a:latin typeface="Arial"/>
                <a:cs typeface="Arial"/>
              </a:rPr>
              <a:t>no resultan contradictorios, sino que se necesitan, y se explican,</a:t>
            </a:r>
          </a:p>
          <a:p>
            <a:r>
              <a:rPr lang="es-ES" dirty="0" smtClean="0">
                <a:latin typeface="Arial"/>
                <a:cs typeface="Arial"/>
              </a:rPr>
              <a:t>mutuamente</a:t>
            </a:r>
            <a:r>
              <a:rPr lang="es-ES" dirty="0">
                <a:latin typeface="Arial"/>
                <a:cs typeface="Arial"/>
              </a:rPr>
              <a:t>. 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90804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71920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4 CONSTANTES EN EL PENSAMIENTO DE WEBER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3.- LA TENSIÓN ENTRE RACIONALIDAD E IRRACIONALIDAD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Una </a:t>
            </a:r>
            <a:r>
              <a:rPr lang="es-ES" dirty="0">
                <a:latin typeface="Arial"/>
                <a:cs typeface="Arial"/>
              </a:rPr>
              <a:t>parte básica de los </a:t>
            </a:r>
            <a:r>
              <a:rPr lang="es-ES" dirty="0" smtClean="0">
                <a:latin typeface="Arial"/>
                <a:cs typeface="Arial"/>
              </a:rPr>
              <a:t>estudios históricos </a:t>
            </a:r>
            <a:r>
              <a:rPr lang="es-ES" dirty="0" err="1">
                <a:latin typeface="Arial"/>
                <a:cs typeface="Arial"/>
              </a:rPr>
              <a:t>weberianos</a:t>
            </a:r>
            <a:r>
              <a:rPr lang="es-ES" dirty="0">
                <a:latin typeface="Arial"/>
                <a:cs typeface="Arial"/>
              </a:rPr>
              <a:t> está orientada a mostrar cómo lo racional emerge de </a:t>
            </a:r>
            <a:r>
              <a:rPr lang="es-ES" dirty="0" smtClean="0">
                <a:latin typeface="Arial"/>
                <a:cs typeface="Arial"/>
              </a:rPr>
              <a:t>lo irracional</a:t>
            </a:r>
            <a:r>
              <a:rPr lang="es-ES" dirty="0">
                <a:latin typeface="Arial"/>
                <a:cs typeface="Arial"/>
              </a:rPr>
              <a:t>, de manera que no resulta posible mantener una escisión </a:t>
            </a:r>
            <a:r>
              <a:rPr lang="es-ES" dirty="0" smtClean="0">
                <a:latin typeface="Arial"/>
                <a:cs typeface="Arial"/>
              </a:rPr>
              <a:t>entre ambos </a:t>
            </a:r>
            <a:r>
              <a:rPr lang="es-ES" dirty="0">
                <a:latin typeface="Arial"/>
                <a:cs typeface="Arial"/>
              </a:rPr>
              <a:t>niveles; de hecho ni siquiera una pueden ser nítidamente diferenciados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Recordemos que para </a:t>
            </a:r>
            <a:r>
              <a:rPr lang="es-ES" dirty="0">
                <a:latin typeface="Arial"/>
                <a:cs typeface="Arial"/>
              </a:rPr>
              <a:t>WEBER ha habido un capitalismo “no</a:t>
            </a:r>
          </a:p>
          <a:p>
            <a:r>
              <a:rPr lang="es-ES" dirty="0">
                <a:latin typeface="Arial"/>
                <a:cs typeface="Arial"/>
              </a:rPr>
              <a:t>racional” (el de las ciudades de la Edad Media), </a:t>
            </a:r>
            <a:r>
              <a:rPr lang="es-ES" dirty="0" smtClean="0">
                <a:latin typeface="Arial"/>
                <a:cs typeface="Arial"/>
              </a:rPr>
              <a:t>en oposición </a:t>
            </a:r>
            <a:r>
              <a:rPr lang="es-ES" dirty="0">
                <a:latin typeface="Arial"/>
                <a:cs typeface="Arial"/>
              </a:rPr>
              <a:t>al capitalismo</a:t>
            </a:r>
          </a:p>
          <a:p>
            <a:r>
              <a:rPr lang="es-ES" dirty="0">
                <a:latin typeface="Arial"/>
                <a:cs typeface="Arial"/>
              </a:rPr>
              <a:t>racional, orientado por el mercado y por la racionalidad calvinista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Eso </a:t>
            </a:r>
            <a:r>
              <a:rPr lang="es-ES" dirty="0">
                <a:latin typeface="Arial"/>
                <a:cs typeface="Arial"/>
              </a:rPr>
              <a:t>no significa que la obra </a:t>
            </a:r>
            <a:r>
              <a:rPr lang="es-ES" dirty="0" err="1" smtClean="0">
                <a:latin typeface="Arial"/>
                <a:cs typeface="Arial"/>
              </a:rPr>
              <a:t>Weberiana</a:t>
            </a:r>
            <a:r>
              <a:rPr lang="es-ES" dirty="0" smtClean="0">
                <a:latin typeface="Arial"/>
                <a:cs typeface="Arial"/>
              </a:rPr>
              <a:t> pueda tacharse de irracional, sino </a:t>
            </a:r>
            <a:r>
              <a:rPr lang="es-ES" dirty="0">
                <a:latin typeface="Arial"/>
                <a:cs typeface="Arial"/>
              </a:rPr>
              <a:t>que nos muestra </a:t>
            </a:r>
            <a:r>
              <a:rPr lang="es-ES" dirty="0" smtClean="0">
                <a:latin typeface="Arial"/>
                <a:cs typeface="Arial"/>
              </a:rPr>
              <a:t>lo extraordinariamente </a:t>
            </a:r>
            <a:r>
              <a:rPr lang="es-ES" dirty="0">
                <a:latin typeface="Arial"/>
                <a:cs typeface="Arial"/>
              </a:rPr>
              <a:t>complejo, e incluso lo ambivalente, de la noción misma </a:t>
            </a:r>
            <a:r>
              <a:rPr lang="es-ES" dirty="0" smtClean="0">
                <a:latin typeface="Arial"/>
                <a:cs typeface="Arial"/>
              </a:rPr>
              <a:t>de racionalidad.</a:t>
            </a:r>
          </a:p>
        </p:txBody>
      </p:sp>
    </p:spTree>
    <p:extLst>
      <p:ext uri="{BB962C8B-B14F-4D97-AF65-F5344CB8AC3E}">
        <p14:creationId xmlns:p14="http://schemas.microsoft.com/office/powerpoint/2010/main" val="297212636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71920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4 CONSTANTES EN EL PENSAMIENTO DE WEBER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64949" y="2188096"/>
            <a:ext cx="8136906" cy="2769990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4.- LA INFLUENCIA DE LAS DISPOSICIONES </a:t>
            </a:r>
            <a:r>
              <a:rPr lang="es-ES" dirty="0" smtClean="0">
                <a:latin typeface="Arial"/>
                <a:cs typeface="Arial"/>
              </a:rPr>
              <a:t>ÉTICAS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burguesía, además </a:t>
            </a:r>
            <a:r>
              <a:rPr lang="es-ES" dirty="0" smtClean="0">
                <a:latin typeface="Arial"/>
                <a:cs typeface="Arial"/>
              </a:rPr>
              <a:t>de </a:t>
            </a:r>
            <a:r>
              <a:rPr lang="es-ES" dirty="0">
                <a:latin typeface="Arial"/>
                <a:cs typeface="Arial"/>
              </a:rPr>
              <a:t>ser un sistema económico, o una clase social con una serie </a:t>
            </a:r>
            <a:r>
              <a:rPr lang="es-ES" dirty="0" smtClean="0">
                <a:latin typeface="Arial"/>
                <a:cs typeface="Arial"/>
              </a:rPr>
              <a:t>de derechos </a:t>
            </a:r>
            <a:r>
              <a:rPr lang="es-ES" dirty="0">
                <a:latin typeface="Arial"/>
                <a:cs typeface="Arial"/>
              </a:rPr>
              <a:t>jurídicos es un “</a:t>
            </a:r>
            <a:r>
              <a:rPr lang="es-ES" dirty="0" err="1">
                <a:latin typeface="Arial"/>
                <a:cs typeface="Arial"/>
              </a:rPr>
              <a:t>ethos</a:t>
            </a:r>
            <a:r>
              <a:rPr lang="es-ES" dirty="0">
                <a:latin typeface="Arial"/>
                <a:cs typeface="Arial"/>
              </a:rPr>
              <a:t>”, en ruptura con los principios </a:t>
            </a:r>
            <a:r>
              <a:rPr lang="es-ES" dirty="0" smtClean="0">
                <a:latin typeface="Arial"/>
                <a:cs typeface="Arial"/>
              </a:rPr>
              <a:t>tradicionales</a:t>
            </a:r>
            <a:r>
              <a:rPr lang="es-ES" dirty="0">
                <a:latin typeface="Arial"/>
                <a:cs typeface="Arial"/>
              </a:rPr>
              <a:t>;</a:t>
            </a:r>
            <a:r>
              <a:rPr lang="es-ES" dirty="0" smtClean="0">
                <a:latin typeface="Arial"/>
                <a:cs typeface="Arial"/>
              </a:rPr>
              <a:t> centrada </a:t>
            </a:r>
            <a:r>
              <a:rPr lang="es-ES" dirty="0">
                <a:latin typeface="Arial"/>
                <a:cs typeface="Arial"/>
              </a:rPr>
              <a:t>en la conciencia profesional y que sitúa el trabajo como valor </a:t>
            </a:r>
            <a:r>
              <a:rPr lang="es-ES" dirty="0" smtClean="0">
                <a:latin typeface="Arial"/>
                <a:cs typeface="Arial"/>
              </a:rPr>
              <a:t>central que </a:t>
            </a:r>
            <a:r>
              <a:rPr lang="es-ES" dirty="0">
                <a:latin typeface="Arial"/>
                <a:cs typeface="Arial"/>
              </a:rPr>
              <a:t>da sentido a la vida.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A través de </a:t>
            </a:r>
            <a:r>
              <a:rPr lang="es-ES" dirty="0">
                <a:latin typeface="Arial"/>
                <a:cs typeface="Arial"/>
              </a:rPr>
              <a:t>la educación este “</a:t>
            </a:r>
            <a:r>
              <a:rPr lang="es-ES" dirty="0" err="1">
                <a:latin typeface="Arial"/>
                <a:cs typeface="Arial"/>
              </a:rPr>
              <a:t>ethos</a:t>
            </a:r>
            <a:r>
              <a:rPr lang="es-ES" dirty="0">
                <a:latin typeface="Arial"/>
                <a:cs typeface="Arial"/>
              </a:rPr>
              <a:t>” se acabará extendiendo a otros grupos sociales</a:t>
            </a:r>
            <a:r>
              <a:rPr lang="es-ES" dirty="0" smtClean="0">
                <a:latin typeface="Arial"/>
                <a:cs typeface="Arial"/>
              </a:rPr>
              <a:t>, incluidos </a:t>
            </a:r>
            <a:r>
              <a:rPr lang="es-ES" dirty="0">
                <a:latin typeface="Arial"/>
                <a:cs typeface="Arial"/>
              </a:rPr>
              <a:t>los obreros, para convertirse en una especie de sentido común de </a:t>
            </a:r>
            <a:r>
              <a:rPr lang="es-ES" dirty="0" smtClean="0">
                <a:latin typeface="Arial"/>
                <a:cs typeface="Arial"/>
              </a:rPr>
              <a:t>las sociedades </a:t>
            </a:r>
            <a:r>
              <a:rPr lang="es-ES" dirty="0">
                <a:latin typeface="Arial"/>
                <a:cs typeface="Arial"/>
              </a:rPr>
              <a:t>occidentales.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811564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251520" y="4581128"/>
            <a:ext cx="2570841" cy="67710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200" dirty="0" smtClean="0"/>
              <a:t>MUCHAS GRACIAS</a:t>
            </a:r>
            <a:endParaRPr lang="es-ES_tradnl" dirty="0" smtClean="0"/>
          </a:p>
          <a:p>
            <a:pPr lvl="0">
              <a:defRPr sz="1800"/>
            </a:pPr>
            <a:endParaRPr sz="2200" dirty="0"/>
          </a:p>
        </p:txBody>
      </p:sp>
      <p:pic>
        <p:nvPicPr>
          <p:cNvPr id="50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4077073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251520" y="1844824"/>
            <a:ext cx="640871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4000">
                <a:solidFill>
                  <a:srgbClr val="FFFFFF"/>
                </a:solidFill>
                <a:latin typeface="Sansation"/>
                <a:ea typeface="Sansation"/>
                <a:cs typeface="Sansation"/>
                <a:sym typeface="Sansation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s-ES_tradnl" sz="4000" dirty="0" smtClean="0">
                <a:solidFill>
                  <a:srgbClr val="FFFFFF"/>
                </a:solidFill>
              </a:rPr>
              <a:t>Max Weber 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s-ES_tradnl" sz="4000" dirty="0" smtClean="0">
                <a:solidFill>
                  <a:srgbClr val="FFFFFF"/>
                </a:solidFill>
              </a:rPr>
              <a:t>Principales aportes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46250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LAS FUENTES DEL PENSAMIENTO WEBERIANO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95535" y="2492896"/>
            <a:ext cx="8136906" cy="138499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lang="es-ES" dirty="0">
                <a:latin typeface="Arial"/>
                <a:cs typeface="Arial"/>
              </a:rPr>
              <a:t>«La honestidad de un intelectual puede medirse por su actitud frente a Marx y</a:t>
            </a:r>
          </a:p>
          <a:p>
            <a:pPr lvl="0"/>
            <a:r>
              <a:rPr lang="es-ES" dirty="0">
                <a:latin typeface="Arial"/>
                <a:cs typeface="Arial"/>
              </a:rPr>
              <a:t>Nietzsche (...) El mundo en que existimos intelectualmente nosotros mismos</a:t>
            </a:r>
          </a:p>
          <a:p>
            <a:pPr lvl="0"/>
            <a:r>
              <a:rPr lang="es-ES" dirty="0">
                <a:latin typeface="Arial"/>
                <a:cs typeface="Arial"/>
              </a:rPr>
              <a:t>es en gran parte un mundo formado por Marx y Nietzsche</a:t>
            </a:r>
            <a:r>
              <a:rPr lang="es-ES" dirty="0" smtClean="0">
                <a:latin typeface="Arial"/>
                <a:cs typeface="Arial"/>
              </a:rPr>
              <a:t>»</a:t>
            </a:r>
          </a:p>
          <a:p>
            <a:pPr lvl="0"/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WEBER </a:t>
            </a:r>
            <a:r>
              <a:rPr lang="es-ES" dirty="0" smtClean="0">
                <a:latin typeface="Arial"/>
                <a:cs typeface="Arial"/>
              </a:rPr>
              <a:t>a </a:t>
            </a:r>
            <a:r>
              <a:rPr lang="es-ES" dirty="0" err="1">
                <a:latin typeface="Arial"/>
                <a:cs typeface="Arial"/>
              </a:rPr>
              <a:t>Spengler</a:t>
            </a:r>
            <a:r>
              <a:rPr lang="es-ES" dirty="0">
                <a:latin typeface="Arial"/>
                <a:cs typeface="Arial"/>
              </a:rPr>
              <a:t>, </a:t>
            </a:r>
            <a:r>
              <a:rPr lang="es-ES" dirty="0" smtClean="0">
                <a:latin typeface="Arial"/>
                <a:cs typeface="Arial"/>
              </a:rPr>
              <a:t>febrero 1920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LAS FUENTES DEL PENSAMIENTO WEBERIANO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95535" y="2492896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MARX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 </a:t>
            </a:r>
            <a:r>
              <a:rPr lang="es-ES" dirty="0">
                <a:latin typeface="Arial"/>
                <a:cs typeface="Arial"/>
              </a:rPr>
              <a:t>análisis del capitalismo y de la burocratización, </a:t>
            </a:r>
            <a:r>
              <a:rPr lang="es-ES" dirty="0" smtClean="0">
                <a:latin typeface="Arial"/>
                <a:cs typeface="Arial"/>
              </a:rPr>
              <a:t>y la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cosificación </a:t>
            </a:r>
            <a:r>
              <a:rPr lang="es-ES" dirty="0">
                <a:latin typeface="Arial"/>
                <a:cs typeface="Arial"/>
              </a:rPr>
              <a:t>de las relaciones </a:t>
            </a:r>
            <a:r>
              <a:rPr lang="es-ES" dirty="0" smtClean="0">
                <a:latin typeface="Arial"/>
                <a:cs typeface="Arial"/>
              </a:rPr>
              <a:t>humanas las toma Weber de Marx, a partir de la crítica.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WEBER </a:t>
            </a:r>
            <a:r>
              <a:rPr lang="es-ES" dirty="0">
                <a:latin typeface="Arial"/>
                <a:cs typeface="Arial"/>
              </a:rPr>
              <a:t>no acepta </a:t>
            </a:r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hipótesis central del </a:t>
            </a:r>
            <a:r>
              <a:rPr lang="es-ES" dirty="0" smtClean="0">
                <a:latin typeface="Arial"/>
                <a:cs typeface="Arial"/>
              </a:rPr>
              <a:t>marxismo: </a:t>
            </a:r>
            <a:r>
              <a:rPr lang="es-ES" dirty="0">
                <a:latin typeface="Arial"/>
                <a:cs typeface="Arial"/>
              </a:rPr>
              <a:t>la primacía del </a:t>
            </a:r>
            <a:r>
              <a:rPr lang="es-ES" dirty="0" smtClean="0">
                <a:latin typeface="Arial"/>
                <a:cs typeface="Arial"/>
              </a:rPr>
              <a:t>factor económico </a:t>
            </a:r>
            <a:r>
              <a:rPr lang="es-ES" dirty="0">
                <a:latin typeface="Arial"/>
                <a:cs typeface="Arial"/>
              </a:rPr>
              <a:t>para explicar el capitalismo.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Weber el triunfo del </a:t>
            </a:r>
            <a:r>
              <a:rPr lang="es-ES" dirty="0">
                <a:latin typeface="Arial"/>
                <a:cs typeface="Arial"/>
              </a:rPr>
              <a:t>capitalismo </a:t>
            </a:r>
            <a:r>
              <a:rPr lang="es-ES" dirty="0" smtClean="0">
                <a:latin typeface="Arial"/>
                <a:cs typeface="Arial"/>
              </a:rPr>
              <a:t>no </a:t>
            </a:r>
            <a:r>
              <a:rPr lang="es-ES" dirty="0">
                <a:latin typeface="Arial"/>
                <a:cs typeface="Arial"/>
              </a:rPr>
              <a:t>se debe no a la </a:t>
            </a:r>
            <a:r>
              <a:rPr lang="es-ES" dirty="0" smtClean="0">
                <a:latin typeface="Arial"/>
                <a:cs typeface="Arial"/>
              </a:rPr>
              <a:t>plusvalía, </a:t>
            </a:r>
            <a:r>
              <a:rPr lang="es-ES" dirty="0">
                <a:latin typeface="Arial"/>
                <a:cs typeface="Arial"/>
              </a:rPr>
              <a:t>sino a la eficiencia social de </a:t>
            </a:r>
            <a:r>
              <a:rPr lang="es-ES" dirty="0" smtClean="0">
                <a:latin typeface="Arial"/>
                <a:cs typeface="Arial"/>
              </a:rPr>
              <a:t>los valores de la ética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protestante</a:t>
            </a:r>
            <a:r>
              <a:rPr lang="es-ES" dirty="0">
                <a:latin typeface="Arial"/>
                <a:cs typeface="Arial"/>
              </a:rPr>
              <a:t>, que </a:t>
            </a:r>
            <a:r>
              <a:rPr lang="es-ES" dirty="0" smtClean="0">
                <a:latin typeface="Arial"/>
                <a:cs typeface="Arial"/>
              </a:rPr>
              <a:t>hizo del </a:t>
            </a:r>
            <a:r>
              <a:rPr lang="es-ES" dirty="0">
                <a:latin typeface="Arial"/>
                <a:cs typeface="Arial"/>
              </a:rPr>
              <a:t>trabajo un estilo de </a:t>
            </a:r>
            <a:r>
              <a:rPr lang="es-ES" dirty="0" smtClean="0">
                <a:latin typeface="Arial"/>
                <a:cs typeface="Arial"/>
              </a:rPr>
              <a:t>vida.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423536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LAS FUENTES DEL PENSAMIENTO WEBERIANO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95535" y="2492896"/>
            <a:ext cx="8136906" cy="3600986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NIETZSCHE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WEBER retoma </a:t>
            </a:r>
            <a:r>
              <a:rPr lang="es-ES" dirty="0">
                <a:latin typeface="Arial"/>
                <a:cs typeface="Arial"/>
              </a:rPr>
              <a:t>el lugar central que ocupan los </a:t>
            </a:r>
            <a:r>
              <a:rPr lang="es-ES" dirty="0" smtClean="0">
                <a:latin typeface="Arial"/>
                <a:cs typeface="Arial"/>
              </a:rPr>
              <a:t>valores como fundadores </a:t>
            </a:r>
            <a:r>
              <a:rPr lang="es-ES" dirty="0">
                <a:latin typeface="Arial"/>
                <a:cs typeface="Arial"/>
              </a:rPr>
              <a:t>de la conciencia social que es, a la vez, </a:t>
            </a:r>
            <a:r>
              <a:rPr lang="es-ES" dirty="0" smtClean="0">
                <a:latin typeface="Arial"/>
                <a:cs typeface="Arial"/>
              </a:rPr>
              <a:t>la conciencia </a:t>
            </a:r>
            <a:r>
              <a:rPr lang="es-ES" dirty="0">
                <a:latin typeface="Arial"/>
                <a:cs typeface="Arial"/>
              </a:rPr>
              <a:t>moral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Nietzsche muestra a WEBER que los valores no son eternos y </a:t>
            </a:r>
            <a:r>
              <a:rPr lang="es-ES" dirty="0" smtClean="0">
                <a:latin typeface="Arial"/>
                <a:cs typeface="Arial"/>
              </a:rPr>
              <a:t>que dependen del </a:t>
            </a:r>
            <a:r>
              <a:rPr lang="es-ES" dirty="0">
                <a:latin typeface="Arial"/>
                <a:cs typeface="Arial"/>
              </a:rPr>
              <a:t>contexto </a:t>
            </a:r>
            <a:r>
              <a:rPr lang="es-ES" dirty="0" smtClean="0">
                <a:latin typeface="Arial"/>
                <a:cs typeface="Arial"/>
              </a:rPr>
              <a:t>histórico. También Weber toma de  </a:t>
            </a:r>
            <a:r>
              <a:rPr lang="es-ES" dirty="0">
                <a:latin typeface="Arial"/>
                <a:cs typeface="Arial"/>
              </a:rPr>
              <a:t>Nietzsche </a:t>
            </a:r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utilidad de los</a:t>
            </a:r>
          </a:p>
          <a:p>
            <a:r>
              <a:rPr lang="es-ES" dirty="0">
                <a:latin typeface="Arial"/>
                <a:cs typeface="Arial"/>
              </a:rPr>
              <a:t>valores para fundar estilos de </a:t>
            </a:r>
            <a:r>
              <a:rPr lang="es-ES" dirty="0" smtClean="0">
                <a:latin typeface="Arial"/>
                <a:cs typeface="Arial"/>
              </a:rPr>
              <a:t>vida, para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comprender </a:t>
            </a:r>
            <a:r>
              <a:rPr lang="es-ES" dirty="0">
                <a:latin typeface="Arial"/>
                <a:cs typeface="Arial"/>
              </a:rPr>
              <a:t>cómo funciona y como se articula una acción social.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Lo fundamental para WEBER es </a:t>
            </a:r>
            <a:r>
              <a:rPr lang="es-ES" dirty="0">
                <a:latin typeface="Arial"/>
                <a:cs typeface="Arial"/>
              </a:rPr>
              <a:t>comprender la influencia </a:t>
            </a:r>
            <a:r>
              <a:rPr lang="es-ES" dirty="0" smtClean="0">
                <a:latin typeface="Arial"/>
                <a:cs typeface="Arial"/>
              </a:rPr>
              <a:t>de </a:t>
            </a:r>
            <a:r>
              <a:rPr lang="es-ES" dirty="0">
                <a:latin typeface="Arial"/>
                <a:cs typeface="Arial"/>
              </a:rPr>
              <a:t>los valores sobre </a:t>
            </a:r>
            <a:r>
              <a:rPr lang="es-ES" dirty="0" smtClean="0">
                <a:latin typeface="Arial"/>
                <a:cs typeface="Arial"/>
              </a:rPr>
              <a:t>la vida y las sociedades. Para Weber los </a:t>
            </a:r>
            <a:r>
              <a:rPr lang="es-ES" dirty="0">
                <a:latin typeface="Arial"/>
                <a:cs typeface="Arial"/>
              </a:rPr>
              <a:t>valores </a:t>
            </a:r>
            <a:r>
              <a:rPr lang="es-ES" dirty="0" smtClean="0">
                <a:latin typeface="Arial"/>
                <a:cs typeface="Arial"/>
              </a:rPr>
              <a:t>son racionales, </a:t>
            </a:r>
            <a:r>
              <a:rPr lang="es-ES" dirty="0">
                <a:latin typeface="Arial"/>
                <a:cs typeface="Arial"/>
              </a:rPr>
              <a:t>incluso más racionales que los intereses </a:t>
            </a:r>
            <a:r>
              <a:rPr lang="es-ES" dirty="0" smtClean="0">
                <a:latin typeface="Arial"/>
                <a:cs typeface="Arial"/>
              </a:rPr>
              <a:t>económicos.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308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SOCIOLOGÍA DE LA ACCIÓN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95535" y="2492896"/>
            <a:ext cx="8136906" cy="2492990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«La sociología interpretativa o comprensiva considera </a:t>
            </a:r>
            <a:r>
              <a:rPr lang="es-ES" dirty="0" smtClean="0">
                <a:latin typeface="Arial"/>
                <a:cs typeface="Arial"/>
              </a:rPr>
              <a:t>al individuo </a:t>
            </a:r>
            <a:r>
              <a:rPr lang="es-ES" dirty="0">
                <a:latin typeface="Arial"/>
                <a:cs typeface="Arial"/>
              </a:rPr>
              <a:t>y su acción como su unidad básica. Como </a:t>
            </a:r>
            <a:r>
              <a:rPr lang="es-ES" dirty="0" smtClean="0">
                <a:latin typeface="Arial"/>
                <a:cs typeface="Arial"/>
              </a:rPr>
              <a:t>su átomo</a:t>
            </a:r>
            <a:r>
              <a:rPr lang="es-ES" dirty="0">
                <a:latin typeface="Arial"/>
                <a:cs typeface="Arial"/>
              </a:rPr>
              <a:t>, si puedo permitirme emplear </a:t>
            </a:r>
            <a:r>
              <a:rPr lang="es-ES" dirty="0" smtClean="0">
                <a:latin typeface="Arial"/>
                <a:cs typeface="Arial"/>
              </a:rPr>
              <a:t>excepcionalmente esta </a:t>
            </a:r>
            <a:r>
              <a:rPr lang="es-ES" dirty="0">
                <a:latin typeface="Arial"/>
                <a:cs typeface="Arial"/>
              </a:rPr>
              <a:t>discutible comparación. Desde esta perspectiva, </a:t>
            </a:r>
            <a:r>
              <a:rPr lang="es-ES" dirty="0" smtClean="0">
                <a:latin typeface="Arial"/>
                <a:cs typeface="Arial"/>
              </a:rPr>
              <a:t>el individuo </a:t>
            </a:r>
            <a:r>
              <a:rPr lang="es-ES" dirty="0">
                <a:latin typeface="Arial"/>
                <a:cs typeface="Arial"/>
              </a:rPr>
              <a:t>constituye también el límite superior y es </a:t>
            </a:r>
            <a:r>
              <a:rPr lang="es-ES" dirty="0" smtClean="0">
                <a:latin typeface="Arial"/>
                <a:cs typeface="Arial"/>
              </a:rPr>
              <a:t>el único </a:t>
            </a:r>
            <a:r>
              <a:rPr lang="es-ES" dirty="0">
                <a:latin typeface="Arial"/>
                <a:cs typeface="Arial"/>
              </a:rPr>
              <a:t>depositario de una conducta </a:t>
            </a:r>
            <a:r>
              <a:rPr lang="es-ES" dirty="0" smtClean="0">
                <a:latin typeface="Arial"/>
                <a:cs typeface="Arial"/>
              </a:rPr>
              <a:t>significativa</a:t>
            </a:r>
            <a:r>
              <a:rPr lang="mr-IN" dirty="0" smtClean="0">
                <a:latin typeface="Arial"/>
                <a:cs typeface="Arial"/>
              </a:rPr>
              <a:t>…</a:t>
            </a:r>
            <a:r>
              <a:rPr lang="es-ES" dirty="0" smtClean="0">
                <a:latin typeface="Arial"/>
                <a:cs typeface="Arial"/>
              </a:rPr>
              <a:t>».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Lo cual nos lleva a dos conceptos: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«actor socializado» y «acción </a:t>
            </a:r>
            <a:r>
              <a:rPr lang="es-ES" dirty="0" smtClean="0">
                <a:latin typeface="Arial"/>
                <a:cs typeface="Arial"/>
              </a:rPr>
              <a:t>instituida</a:t>
            </a:r>
            <a:r>
              <a:rPr lang="es-ES" dirty="0">
                <a:latin typeface="Arial"/>
                <a:cs typeface="Arial"/>
              </a:rPr>
              <a:t>»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84644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EL ACTOR SOCIALIZADO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95535" y="2492896"/>
            <a:ext cx="8136906" cy="2492990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«Actor </a:t>
            </a:r>
            <a:r>
              <a:rPr lang="es-ES" dirty="0">
                <a:latin typeface="Arial"/>
                <a:cs typeface="Arial"/>
              </a:rPr>
              <a:t>socializado</a:t>
            </a:r>
            <a:r>
              <a:rPr lang="es-ES" dirty="0" smtClean="0">
                <a:latin typeface="Arial"/>
                <a:cs typeface="Arial"/>
              </a:rPr>
              <a:t>» </a:t>
            </a:r>
            <a:r>
              <a:rPr lang="es-ES" dirty="0">
                <a:latin typeface="Arial"/>
                <a:cs typeface="Arial"/>
              </a:rPr>
              <a:t>sugiere que el individuo forma parte de una</a:t>
            </a:r>
          </a:p>
          <a:p>
            <a:r>
              <a:rPr lang="es-ES" dirty="0">
                <a:latin typeface="Arial"/>
                <a:cs typeface="Arial"/>
              </a:rPr>
              <a:t>serie de redes de relaciones sociales, fuera de las cuales no puede ser</a:t>
            </a:r>
          </a:p>
          <a:p>
            <a:r>
              <a:rPr lang="es-ES" dirty="0">
                <a:latin typeface="Arial"/>
                <a:cs typeface="Arial"/>
              </a:rPr>
              <a:t>comprendido.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 </a:t>
            </a:r>
            <a:r>
              <a:rPr lang="es-ES" dirty="0">
                <a:latin typeface="Arial"/>
                <a:cs typeface="Arial"/>
              </a:rPr>
              <a:t>punto de vista del «actor socializado», es decir, la</a:t>
            </a:r>
          </a:p>
          <a:p>
            <a:r>
              <a:rPr lang="es-ES" dirty="0">
                <a:latin typeface="Arial"/>
                <a:cs typeface="Arial"/>
              </a:rPr>
              <a:t>comprensión </a:t>
            </a:r>
            <a:r>
              <a:rPr lang="es-ES" u="sng" dirty="0">
                <a:latin typeface="Arial"/>
                <a:cs typeface="Arial"/>
              </a:rPr>
              <a:t>que los propios actores tienen de su propia función </a:t>
            </a:r>
            <a:r>
              <a:rPr lang="es-ES" dirty="0">
                <a:latin typeface="Arial"/>
                <a:cs typeface="Arial"/>
              </a:rPr>
              <a:t>es</a:t>
            </a:r>
          </a:p>
          <a:p>
            <a:r>
              <a:rPr lang="es-ES" dirty="0">
                <a:latin typeface="Arial"/>
                <a:cs typeface="Arial"/>
              </a:rPr>
              <a:t>sociológicamente </a:t>
            </a:r>
            <a:r>
              <a:rPr lang="es-ES" dirty="0" smtClean="0">
                <a:latin typeface="Arial"/>
                <a:cs typeface="Arial"/>
              </a:rPr>
              <a:t>fundamental para Weber. 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Esos </a:t>
            </a:r>
            <a:r>
              <a:rPr lang="es-ES" dirty="0">
                <a:latin typeface="Arial"/>
                <a:cs typeface="Arial"/>
              </a:rPr>
              <a:t>actores, organizados, son la base de </a:t>
            </a:r>
            <a:r>
              <a:rPr lang="es-ES" dirty="0" smtClean="0">
                <a:latin typeface="Arial"/>
                <a:cs typeface="Arial"/>
              </a:rPr>
              <a:t>toda acción </a:t>
            </a:r>
            <a:r>
              <a:rPr lang="es-ES" dirty="0">
                <a:latin typeface="Arial"/>
                <a:cs typeface="Arial"/>
              </a:rPr>
              <a:t>social.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19092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JERARQUIZACIÓN DE LOS ACTORES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443198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ANÁLISIS TRIDIMENSIONAL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Clases sociales: Para Weber las </a:t>
            </a:r>
            <a:r>
              <a:rPr lang="es-ES" dirty="0">
                <a:latin typeface="Arial"/>
                <a:cs typeface="Arial"/>
              </a:rPr>
              <a:t>clases son únicamente una de las</a:t>
            </a:r>
          </a:p>
          <a:p>
            <a:r>
              <a:rPr lang="es-ES" dirty="0">
                <a:latin typeface="Arial"/>
                <a:cs typeface="Arial"/>
              </a:rPr>
              <a:t>formas de la estratificación social, atendiendo a las condiciones de vida</a:t>
            </a:r>
          </a:p>
          <a:p>
            <a:r>
              <a:rPr lang="es-ES" dirty="0">
                <a:latin typeface="Arial"/>
                <a:cs typeface="Arial"/>
              </a:rPr>
              <a:t>material, y no constituyen un grupo consciente de su propia unidad más allá de</a:t>
            </a:r>
          </a:p>
          <a:p>
            <a:r>
              <a:rPr lang="es-ES" dirty="0">
                <a:latin typeface="Arial"/>
                <a:cs typeface="Arial"/>
              </a:rPr>
              <a:t>ciertas condiciones de vida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Grupos </a:t>
            </a:r>
            <a:r>
              <a:rPr lang="es-ES" dirty="0">
                <a:latin typeface="Arial"/>
                <a:cs typeface="Arial"/>
              </a:rPr>
              <a:t>de </a:t>
            </a:r>
            <a:r>
              <a:rPr lang="es-ES" dirty="0" smtClean="0">
                <a:latin typeface="Arial"/>
                <a:cs typeface="Arial"/>
              </a:rPr>
              <a:t>estatus</a:t>
            </a:r>
            <a:r>
              <a:rPr lang="es-ES" dirty="0">
                <a:latin typeface="Arial"/>
                <a:cs typeface="Arial"/>
              </a:rPr>
              <a:t>: </a:t>
            </a:r>
            <a:r>
              <a:rPr lang="es-ES" dirty="0" smtClean="0">
                <a:latin typeface="Arial"/>
                <a:cs typeface="Arial"/>
              </a:rPr>
              <a:t>Se </a:t>
            </a:r>
            <a:r>
              <a:rPr lang="es-ES" dirty="0">
                <a:latin typeface="Arial"/>
                <a:cs typeface="Arial"/>
              </a:rPr>
              <a:t>distinguen por su modo de consumo y por sus</a:t>
            </a:r>
          </a:p>
          <a:p>
            <a:r>
              <a:rPr lang="es-ES" dirty="0">
                <a:latin typeface="Arial"/>
                <a:cs typeface="Arial"/>
              </a:rPr>
              <a:t>prácticas sociales diferenciadas que dependen a la vez de elementos objetivos</a:t>
            </a:r>
          </a:p>
          <a:p>
            <a:r>
              <a:rPr lang="es-ES" dirty="0">
                <a:latin typeface="Arial"/>
                <a:cs typeface="Arial"/>
              </a:rPr>
              <a:t>(nacimiento, profesión, nivel educativo) y de otros puramente subjetivos</a:t>
            </a:r>
          </a:p>
          <a:p>
            <a:r>
              <a:rPr lang="es-ES" dirty="0">
                <a:latin typeface="Arial"/>
                <a:cs typeface="Arial"/>
              </a:rPr>
              <a:t>(consideración, reputación...).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Partidos políticos</a:t>
            </a:r>
            <a:r>
              <a:rPr lang="es-ES" dirty="0">
                <a:latin typeface="Arial"/>
                <a:cs typeface="Arial"/>
              </a:rPr>
              <a:t>: </a:t>
            </a:r>
            <a:r>
              <a:rPr lang="es-ES" dirty="0" smtClean="0">
                <a:latin typeface="Arial"/>
                <a:cs typeface="Arial"/>
              </a:rPr>
              <a:t>Expresan </a:t>
            </a:r>
            <a:r>
              <a:rPr lang="es-ES" dirty="0">
                <a:latin typeface="Arial"/>
                <a:cs typeface="Arial"/>
              </a:rPr>
              <a:t>y unifican en forma institucional</a:t>
            </a:r>
          </a:p>
          <a:p>
            <a:r>
              <a:rPr lang="es-ES" dirty="0">
                <a:latin typeface="Arial"/>
                <a:cs typeface="Arial"/>
              </a:rPr>
              <a:t>intereses económicos y estatus sociales comunes, aunque su creación puede</a:t>
            </a:r>
          </a:p>
          <a:p>
            <a:r>
              <a:rPr lang="es-ES" dirty="0">
                <a:latin typeface="Arial"/>
                <a:cs typeface="Arial"/>
              </a:rPr>
              <a:t>fundamentarse también en otros intereses (religiosos, éticos, etc...)</a:t>
            </a:r>
            <a:r>
              <a:rPr lang="es-ES" dirty="0" smtClean="0">
                <a:latin typeface="Arial"/>
                <a:cs typeface="Arial"/>
              </a:rPr>
              <a:t>.</a:t>
            </a:r>
            <a:endParaRPr lang="es-ES" dirty="0">
              <a:latin typeface="Arial"/>
              <a:cs typeface="Arial"/>
            </a:endParaRPr>
          </a:p>
          <a:p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540337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396092" y="1556791"/>
            <a:ext cx="7223163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LA ACCIÓN INSTITUIDA</a:t>
            </a:r>
            <a:endParaRPr sz="2400" dirty="0"/>
          </a:p>
        </p:txBody>
      </p:sp>
      <p:sp>
        <p:nvSpPr>
          <p:cNvPr id="59" name="Shape 59"/>
          <p:cNvSpPr/>
          <p:nvPr/>
        </p:nvSpPr>
        <p:spPr>
          <a:xfrm>
            <a:off x="377649" y="2188096"/>
            <a:ext cx="8136906" cy="415498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Es </a:t>
            </a:r>
            <a:r>
              <a:rPr lang="es-ES" dirty="0">
                <a:latin typeface="Arial"/>
                <a:cs typeface="Arial"/>
              </a:rPr>
              <a:t>algo más que la pura “elección racional” del supuesto individualismo</a:t>
            </a:r>
          </a:p>
          <a:p>
            <a:r>
              <a:rPr lang="es-ES" dirty="0">
                <a:latin typeface="Arial"/>
                <a:cs typeface="Arial"/>
              </a:rPr>
              <a:t>metodológico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Weber, la </a:t>
            </a:r>
            <a:r>
              <a:rPr lang="es-ES" dirty="0">
                <a:latin typeface="Arial"/>
                <a:cs typeface="Arial"/>
              </a:rPr>
              <a:t>elección de los valores, que incumbe al individuo, se refiere</a:t>
            </a:r>
          </a:p>
          <a:p>
            <a:r>
              <a:rPr lang="es-ES" dirty="0">
                <a:latin typeface="Arial"/>
                <a:cs typeface="Arial"/>
              </a:rPr>
              <a:t>implícitamente a su “grupo de estatus”. Promocionar, o no, determinados</a:t>
            </a:r>
          </a:p>
          <a:p>
            <a:r>
              <a:rPr lang="es-ES" dirty="0">
                <a:latin typeface="Arial"/>
                <a:cs typeface="Arial"/>
              </a:rPr>
              <a:t>valores depende de un grupo que siempre es institucional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 elección </a:t>
            </a:r>
            <a:r>
              <a:rPr lang="es-ES" dirty="0">
                <a:latin typeface="Arial"/>
                <a:cs typeface="Arial"/>
              </a:rPr>
              <a:t>de valores de los individuos es </a:t>
            </a:r>
            <a:r>
              <a:rPr lang="es-ES" dirty="0" smtClean="0">
                <a:latin typeface="Arial"/>
                <a:cs typeface="Arial"/>
              </a:rPr>
              <a:t>social, por eso Weber habla de un actor </a:t>
            </a:r>
            <a:r>
              <a:rPr lang="es-ES" dirty="0">
                <a:latin typeface="Arial"/>
                <a:cs typeface="Arial"/>
              </a:rPr>
              <a:t>socializado y </a:t>
            </a:r>
            <a:r>
              <a:rPr lang="es-ES" dirty="0" smtClean="0">
                <a:latin typeface="Arial"/>
                <a:cs typeface="Arial"/>
              </a:rPr>
              <a:t>de una </a:t>
            </a:r>
            <a:r>
              <a:rPr lang="es-ES" dirty="0">
                <a:latin typeface="Arial"/>
                <a:cs typeface="Arial"/>
              </a:rPr>
              <a:t>acción </a:t>
            </a:r>
            <a:r>
              <a:rPr lang="es-ES" dirty="0" smtClean="0">
                <a:latin typeface="Arial"/>
                <a:cs typeface="Arial"/>
              </a:rPr>
              <a:t>instituida, </a:t>
            </a:r>
            <a:r>
              <a:rPr lang="es-ES" dirty="0">
                <a:latin typeface="Arial"/>
                <a:cs typeface="Arial"/>
              </a:rPr>
              <a:t>elaborada en instituciones que</a:t>
            </a:r>
          </a:p>
          <a:p>
            <a:r>
              <a:rPr lang="es-ES" dirty="0">
                <a:latin typeface="Arial"/>
                <a:cs typeface="Arial"/>
              </a:rPr>
              <a:t>de por sí son jerárquicas.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Weber la </a:t>
            </a:r>
            <a:r>
              <a:rPr lang="es-ES" dirty="0">
                <a:latin typeface="Arial"/>
                <a:cs typeface="Arial"/>
              </a:rPr>
              <a:t>conformidad o disconformidad </a:t>
            </a:r>
            <a:r>
              <a:rPr lang="es-ES" dirty="0" smtClean="0">
                <a:latin typeface="Arial"/>
                <a:cs typeface="Arial"/>
              </a:rPr>
              <a:t>con respeto </a:t>
            </a:r>
            <a:r>
              <a:rPr lang="es-ES" dirty="0">
                <a:latin typeface="Arial"/>
                <a:cs typeface="Arial"/>
              </a:rPr>
              <a:t>a una </a:t>
            </a:r>
            <a:r>
              <a:rPr lang="es-ES" dirty="0" smtClean="0">
                <a:latin typeface="Arial"/>
                <a:cs typeface="Arial"/>
              </a:rPr>
              <a:t>regla constituye </a:t>
            </a:r>
            <a:r>
              <a:rPr lang="es-ES" dirty="0">
                <a:latin typeface="Arial"/>
                <a:cs typeface="Arial"/>
              </a:rPr>
              <a:t>al individuo. A</a:t>
            </a:r>
            <a:r>
              <a:rPr lang="es-ES" dirty="0" smtClean="0">
                <a:latin typeface="Arial"/>
                <a:cs typeface="Arial"/>
              </a:rPr>
              <a:t>ctuar o no según </a:t>
            </a:r>
            <a:r>
              <a:rPr lang="es-ES" dirty="0">
                <a:latin typeface="Arial"/>
                <a:cs typeface="Arial"/>
              </a:rPr>
              <a:t>la regla equivale a ser instituido</a:t>
            </a:r>
          </a:p>
          <a:p>
            <a:r>
              <a:rPr lang="es-ES" dirty="0">
                <a:latin typeface="Arial"/>
                <a:cs typeface="Arial"/>
              </a:rPr>
              <a:t>por ella.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318378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2632</Words>
  <Application>Microsoft Macintosh PowerPoint</Application>
  <PresentationFormat>Presentación en pantalla (4:3)</PresentationFormat>
  <Paragraphs>248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Default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Dra. Juana E. Suárez Conejero</cp:lastModifiedBy>
  <cp:revision>41</cp:revision>
  <dcterms:modified xsi:type="dcterms:W3CDTF">2020-03-27T21:24:31Z</dcterms:modified>
</cp:coreProperties>
</file>