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Sniglet"/>
      <p:regular r:id="rId13"/>
    </p:embeddedFont>
    <p:embeddedFont>
      <p:font typeface="Nunito"/>
      <p:regular r:id="rId14"/>
      <p:bold r:id="rId15"/>
      <p:italic r:id="rId16"/>
      <p:boldItalic r:id="rId17"/>
    </p:embeddedFont>
    <p:embeddedFont>
      <p:font typeface="Pacifico"/>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Snigle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Pacific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eacf157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eacf157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eacf157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eacf1572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7eacf157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7eacf1572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eacf157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eacf1572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eacf1572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eacf1572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eacf15725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eacf15725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idx="1" type="subTitle"/>
          </p:nvPr>
        </p:nvSpPr>
        <p:spPr>
          <a:xfrm>
            <a:off x="204175" y="1051675"/>
            <a:ext cx="4741500" cy="307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6600">
                <a:solidFill>
                  <a:srgbClr val="000000"/>
                </a:solidFill>
                <a:latin typeface="Pacifico"/>
                <a:ea typeface="Pacifico"/>
                <a:cs typeface="Pacifico"/>
                <a:sym typeface="Pacifico"/>
              </a:rPr>
              <a:t>Byung-</a:t>
            </a:r>
            <a:endParaRPr sz="6600">
              <a:solidFill>
                <a:srgbClr val="000000"/>
              </a:solidFill>
              <a:latin typeface="Pacifico"/>
              <a:ea typeface="Pacifico"/>
              <a:cs typeface="Pacifico"/>
              <a:sym typeface="Pacifico"/>
            </a:endParaRPr>
          </a:p>
          <a:p>
            <a:pPr indent="0" lvl="0" marL="0" rtl="0" algn="ctr">
              <a:spcBef>
                <a:spcPts val="0"/>
              </a:spcBef>
              <a:spcAft>
                <a:spcPts val="0"/>
              </a:spcAft>
              <a:buNone/>
            </a:pPr>
            <a:r>
              <a:rPr lang="es" sz="6600">
                <a:solidFill>
                  <a:srgbClr val="000000"/>
                </a:solidFill>
                <a:latin typeface="Pacifico"/>
                <a:ea typeface="Pacifico"/>
                <a:cs typeface="Pacifico"/>
                <a:sym typeface="Pacifico"/>
              </a:rPr>
              <a:t>Chul </a:t>
            </a:r>
            <a:endParaRPr sz="6600">
              <a:solidFill>
                <a:srgbClr val="000000"/>
              </a:solidFill>
              <a:latin typeface="Pacifico"/>
              <a:ea typeface="Pacifico"/>
              <a:cs typeface="Pacifico"/>
              <a:sym typeface="Pacifico"/>
            </a:endParaRPr>
          </a:p>
          <a:p>
            <a:pPr indent="0" lvl="0" marL="0" rtl="0" algn="ctr">
              <a:spcBef>
                <a:spcPts val="0"/>
              </a:spcBef>
              <a:spcAft>
                <a:spcPts val="0"/>
              </a:spcAft>
              <a:buNone/>
            </a:pPr>
            <a:r>
              <a:rPr lang="es" sz="6600">
                <a:solidFill>
                  <a:srgbClr val="000000"/>
                </a:solidFill>
                <a:latin typeface="Pacifico"/>
                <a:ea typeface="Pacifico"/>
                <a:cs typeface="Pacifico"/>
                <a:sym typeface="Pacifico"/>
              </a:rPr>
              <a:t>Han</a:t>
            </a:r>
            <a:endParaRPr sz="6600">
              <a:solidFill>
                <a:srgbClr val="000000"/>
              </a:solidFill>
              <a:latin typeface="Pacifico"/>
              <a:ea typeface="Pacifico"/>
              <a:cs typeface="Pacifico"/>
              <a:sym typeface="Pacifico"/>
            </a:endParaRPr>
          </a:p>
        </p:txBody>
      </p:sp>
      <p:pic>
        <p:nvPicPr>
          <p:cNvPr id="129" name="Google Shape;129;p13"/>
          <p:cNvPicPr preferRelativeResize="0"/>
          <p:nvPr/>
        </p:nvPicPr>
        <p:blipFill>
          <a:blip r:embed="rId3">
            <a:alphaModFix/>
          </a:blip>
          <a:stretch>
            <a:fillRect/>
          </a:stretch>
        </p:blipFill>
        <p:spPr>
          <a:xfrm>
            <a:off x="4694650" y="117525"/>
            <a:ext cx="4008850" cy="490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idx="1" type="body"/>
          </p:nvPr>
        </p:nvSpPr>
        <p:spPr>
          <a:xfrm>
            <a:off x="549150" y="753725"/>
            <a:ext cx="7997400" cy="3779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0"/>
                </a:solidFill>
                <a:latin typeface="Sniglet"/>
                <a:ea typeface="Sniglet"/>
                <a:cs typeface="Sniglet"/>
                <a:sym typeface="Sniglet"/>
              </a:rPr>
              <a:t>Byung-Chul Han n</a:t>
            </a:r>
            <a:r>
              <a:rPr lang="es" sz="1800">
                <a:solidFill>
                  <a:srgbClr val="000000"/>
                </a:solidFill>
                <a:latin typeface="Sniglet"/>
                <a:ea typeface="Sniglet"/>
                <a:cs typeface="Sniglet"/>
                <a:sym typeface="Sniglet"/>
              </a:rPr>
              <a:t>ació en Seúl en 1959, </a:t>
            </a:r>
            <a:r>
              <a:rPr lang="es" sz="1800">
                <a:solidFill>
                  <a:srgbClr val="000000"/>
                </a:solidFill>
                <a:latin typeface="Sniglet"/>
                <a:ea typeface="Sniglet"/>
                <a:cs typeface="Sniglet"/>
                <a:sym typeface="Sniglet"/>
              </a:rPr>
              <a:t>es un filósofo surcoreano y profesor de la Universidad de las Artes de Berlín. Ha sido reconocido como uno de los filósofos más destacados del pensamiento contemporáneo por su crítica al capitalismo, la sociedad del trabajo, la tecnología y la hipertransparencia.</a:t>
            </a:r>
            <a:endParaRPr sz="1800">
              <a:solidFill>
                <a:srgbClr val="000000"/>
              </a:solidFill>
              <a:latin typeface="Sniglet"/>
              <a:ea typeface="Sniglet"/>
              <a:cs typeface="Sniglet"/>
              <a:sym typeface="Sniglet"/>
            </a:endParaRPr>
          </a:p>
          <a:p>
            <a:pPr indent="0" lvl="0" marL="0" rtl="0" algn="just">
              <a:spcBef>
                <a:spcPts val="0"/>
              </a:spcBef>
              <a:spcAft>
                <a:spcPts val="0"/>
              </a:spcAft>
              <a:buNone/>
            </a:pPr>
            <a:r>
              <a:t/>
            </a:r>
            <a:endParaRPr sz="1800">
              <a:solidFill>
                <a:srgbClr val="000000"/>
              </a:solidFill>
              <a:latin typeface="Sniglet"/>
              <a:ea typeface="Sniglet"/>
              <a:cs typeface="Sniglet"/>
              <a:sym typeface="Sniglet"/>
            </a:endParaRPr>
          </a:p>
          <a:p>
            <a:pPr indent="0" lvl="0" marL="0" rtl="0" algn="just">
              <a:spcBef>
                <a:spcPts val="0"/>
              </a:spcBef>
              <a:spcAft>
                <a:spcPts val="0"/>
              </a:spcAft>
              <a:buNone/>
            </a:pPr>
            <a:r>
              <a:rPr lang="es" sz="1800">
                <a:solidFill>
                  <a:srgbClr val="000000"/>
                </a:solidFill>
                <a:latin typeface="Sniglet"/>
                <a:ea typeface="Sniglet"/>
                <a:cs typeface="Sniglet"/>
                <a:sym typeface="Sniglet"/>
              </a:rPr>
              <a:t>En una entrevista para el semanario Die Zeit contó que:</a:t>
            </a:r>
            <a:endParaRPr sz="1800">
              <a:solidFill>
                <a:srgbClr val="000000"/>
              </a:solidFill>
              <a:latin typeface="Sniglet"/>
              <a:ea typeface="Sniglet"/>
              <a:cs typeface="Sniglet"/>
              <a:sym typeface="Sniglet"/>
            </a:endParaRPr>
          </a:p>
          <a:p>
            <a:pPr indent="0" lvl="0" marL="0" rtl="0" algn="just">
              <a:spcBef>
                <a:spcPts val="0"/>
              </a:spcBef>
              <a:spcAft>
                <a:spcPts val="0"/>
              </a:spcAft>
              <a:buNone/>
            </a:pPr>
            <a:r>
              <a:t/>
            </a:r>
            <a:endParaRPr sz="1800">
              <a:solidFill>
                <a:srgbClr val="000000"/>
              </a:solidFill>
              <a:latin typeface="Sniglet"/>
              <a:ea typeface="Sniglet"/>
              <a:cs typeface="Sniglet"/>
              <a:sym typeface="Sniglet"/>
            </a:endParaRPr>
          </a:p>
          <a:p>
            <a:pPr indent="0" lvl="0" marL="0" rtl="0" algn="ctr">
              <a:spcBef>
                <a:spcPts val="0"/>
              </a:spcBef>
              <a:spcAft>
                <a:spcPts val="0"/>
              </a:spcAft>
              <a:buNone/>
            </a:pPr>
            <a:r>
              <a:rPr lang="es" sz="1800" u="sng">
                <a:solidFill>
                  <a:srgbClr val="000000"/>
                </a:solidFill>
                <a:latin typeface="Sniglet"/>
                <a:ea typeface="Sniglet"/>
                <a:cs typeface="Sniglet"/>
                <a:sym typeface="Sniglet"/>
              </a:rPr>
              <a:t> se decidió por estudiar metalurgia en la Universidad de Corea pero abandonó la carrera tras provocar una explosión en su casa mientras trabajaba con productos químicos. </a:t>
            </a:r>
            <a:endParaRPr sz="1800"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5"/>
          <p:cNvSpPr txBox="1"/>
          <p:nvPr>
            <p:ph idx="1" type="body"/>
          </p:nvPr>
        </p:nvSpPr>
        <p:spPr>
          <a:xfrm>
            <a:off x="376675" y="440100"/>
            <a:ext cx="8405100" cy="4359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600">
                <a:solidFill>
                  <a:srgbClr val="000000"/>
                </a:solidFill>
                <a:latin typeface="Sniglet"/>
                <a:ea typeface="Sniglet"/>
                <a:cs typeface="Sniglet"/>
                <a:sym typeface="Sniglet"/>
              </a:rPr>
              <a:t> </a:t>
            </a:r>
            <a:r>
              <a:rPr lang="es" sz="1750">
                <a:solidFill>
                  <a:srgbClr val="000000"/>
                </a:solidFill>
                <a:latin typeface="Sniglet"/>
                <a:ea typeface="Sniglet"/>
                <a:cs typeface="Sniglet"/>
                <a:sym typeface="Sniglet"/>
              </a:rPr>
              <a:t>En otra entrevista explicó:​</a:t>
            </a:r>
            <a:endParaRPr sz="1750">
              <a:solidFill>
                <a:srgbClr val="000000"/>
              </a:solidFill>
              <a:latin typeface="Sniglet"/>
              <a:ea typeface="Sniglet"/>
              <a:cs typeface="Sniglet"/>
              <a:sym typeface="Sniglet"/>
            </a:endParaRPr>
          </a:p>
          <a:p>
            <a:pPr indent="0" lvl="0" marL="0" rtl="0" algn="just">
              <a:spcBef>
                <a:spcPts val="0"/>
              </a:spcBef>
              <a:spcAft>
                <a:spcPts val="0"/>
              </a:spcAft>
              <a:buNone/>
            </a:pPr>
            <a:r>
              <a:t/>
            </a:r>
            <a:endParaRPr sz="1750">
              <a:solidFill>
                <a:srgbClr val="000000"/>
              </a:solidFill>
              <a:latin typeface="Sniglet"/>
              <a:ea typeface="Sniglet"/>
              <a:cs typeface="Sniglet"/>
              <a:sym typeface="Sniglet"/>
            </a:endParaRPr>
          </a:p>
          <a:p>
            <a:pPr indent="0" lvl="0" marL="0" rtl="0" algn="ctr">
              <a:spcBef>
                <a:spcPts val="0"/>
              </a:spcBef>
              <a:spcAft>
                <a:spcPts val="0"/>
              </a:spcAft>
              <a:buNone/>
            </a:pPr>
            <a:r>
              <a:rPr lang="es" sz="1750">
                <a:solidFill>
                  <a:srgbClr val="000000"/>
                </a:solidFill>
                <a:latin typeface="Sniglet"/>
                <a:ea typeface="Sniglet"/>
                <a:cs typeface="Sniglet"/>
                <a:sym typeface="Sniglet"/>
              </a:rPr>
              <a:t>“Al final de mis estudios [de metalurgia] me sentí como un idiota. Yo, en realidad, quería estudiar algo literario, pero en Corea ni podía cambiar de estudios ni mi familia me lo hubiera permitido. No me quedaba más remedio que irme. Mentí a mis padres y me instalé en Alemania pese a que apenas podía expresarme en alemán. [...] Yo quería estudiar literatura alemana. De filosofía no sabía nada. Supe quiénes eran Husserl y Heidegger cuando llegué a Heidelberg. Yo, que soy un romántico, pretendía estudiar literatura, pero leía demasiado despacio, de modo que no pude hacerlo. Me pasé a la filosofía. Para estudiar a Hegel la velocidad no es importante. Basta con poder leer una página por día.”</a:t>
            </a:r>
            <a:endParaRPr sz="1750">
              <a:solidFill>
                <a:srgbClr val="000000"/>
              </a:solidFill>
              <a:latin typeface="Sniglet"/>
              <a:ea typeface="Sniglet"/>
              <a:cs typeface="Sniglet"/>
              <a:sym typeface="Sniglet"/>
            </a:endParaRPr>
          </a:p>
          <a:p>
            <a:pPr indent="0" lvl="0" marL="0" rtl="0" algn="just">
              <a:spcBef>
                <a:spcPts val="0"/>
              </a:spcBef>
              <a:spcAft>
                <a:spcPts val="0"/>
              </a:spcAft>
              <a:buNone/>
            </a:pPr>
            <a:r>
              <a:t/>
            </a:r>
            <a:endParaRPr sz="1750">
              <a:solidFill>
                <a:srgbClr val="000000"/>
              </a:solidFill>
              <a:latin typeface="Sniglet"/>
              <a:ea typeface="Sniglet"/>
              <a:cs typeface="Sniglet"/>
              <a:sym typeface="Sniglet"/>
            </a:endParaRPr>
          </a:p>
          <a:p>
            <a:pPr indent="0" lvl="0" marL="0" rtl="0" algn="just">
              <a:spcBef>
                <a:spcPts val="0"/>
              </a:spcBef>
              <a:spcAft>
                <a:spcPts val="0"/>
              </a:spcAft>
              <a:buNone/>
            </a:pPr>
            <a:r>
              <a:rPr lang="es" sz="1750">
                <a:solidFill>
                  <a:srgbClr val="000000"/>
                </a:solidFill>
                <a:latin typeface="Sniglet"/>
                <a:ea typeface="Sniglet"/>
                <a:cs typeface="Sniglet"/>
                <a:sym typeface="Sniglet"/>
              </a:rPr>
              <a:t>Llegó a Alemania con 26 años sin saber alemán ni haber leído casi nada de filosofía.</a:t>
            </a:r>
            <a:endParaRPr sz="1750">
              <a:solidFill>
                <a:srgbClr val="000000"/>
              </a:solidFill>
              <a:latin typeface="Sniglet"/>
              <a:ea typeface="Sniglet"/>
              <a:cs typeface="Sniglet"/>
              <a:sym typeface="Sniglet"/>
            </a:endParaRPr>
          </a:p>
          <a:p>
            <a:pPr indent="0" lvl="0" marL="0" rtl="0" algn="just">
              <a:spcBef>
                <a:spcPts val="0"/>
              </a:spcBef>
              <a:spcAft>
                <a:spcPts val="0"/>
              </a:spcAft>
              <a:buNone/>
            </a:pPr>
            <a:r>
              <a:t/>
            </a:r>
            <a:endParaRPr sz="1600">
              <a:solidFill>
                <a:srgbClr val="000000"/>
              </a:solidFill>
              <a:latin typeface="Sniglet"/>
              <a:ea typeface="Sniglet"/>
              <a:cs typeface="Sniglet"/>
              <a:sym typeface="Sniglet"/>
            </a:endParaRPr>
          </a:p>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6"/>
          <p:cNvSpPr txBox="1"/>
          <p:nvPr>
            <p:ph idx="1" type="body"/>
          </p:nvPr>
        </p:nvSpPr>
        <p:spPr>
          <a:xfrm>
            <a:off x="313950" y="330325"/>
            <a:ext cx="8530800" cy="44847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Clr>
                <a:srgbClr val="000000"/>
              </a:buClr>
              <a:buSzPts val="1600"/>
              <a:buFont typeface="Sniglet"/>
              <a:buChar char="●"/>
            </a:pPr>
            <a:r>
              <a:rPr lang="es" sz="1600">
                <a:solidFill>
                  <a:srgbClr val="000000"/>
                </a:solidFill>
                <a:latin typeface="Sniglet"/>
                <a:ea typeface="Sniglet"/>
                <a:cs typeface="Sniglet"/>
                <a:sym typeface="Sniglet"/>
              </a:rPr>
              <a:t>Estudió filosofía en la Universidad de Friburgo y literatura alemana y teología en la Universidad de Múnich. </a:t>
            </a:r>
            <a:endParaRPr sz="1600">
              <a:solidFill>
                <a:srgbClr val="000000"/>
              </a:solidFill>
              <a:latin typeface="Sniglet"/>
              <a:ea typeface="Sniglet"/>
              <a:cs typeface="Sniglet"/>
              <a:sym typeface="Sniglet"/>
            </a:endParaRPr>
          </a:p>
          <a:p>
            <a:pPr indent="0" lvl="0" marL="457200" rtl="0" algn="just">
              <a:spcBef>
                <a:spcPts val="0"/>
              </a:spcBef>
              <a:spcAft>
                <a:spcPts val="0"/>
              </a:spcAft>
              <a:buNone/>
            </a:pPr>
            <a:r>
              <a:t/>
            </a:r>
            <a:endParaRPr sz="1600">
              <a:solidFill>
                <a:srgbClr val="000000"/>
              </a:solidFill>
              <a:latin typeface="Sniglet"/>
              <a:ea typeface="Sniglet"/>
              <a:cs typeface="Sniglet"/>
              <a:sym typeface="Sniglet"/>
            </a:endParaRPr>
          </a:p>
          <a:p>
            <a:pPr indent="-330200" lvl="0" marL="457200" rtl="0" algn="just">
              <a:spcBef>
                <a:spcPts val="0"/>
              </a:spcBef>
              <a:spcAft>
                <a:spcPts val="0"/>
              </a:spcAft>
              <a:buClr>
                <a:srgbClr val="000000"/>
              </a:buClr>
              <a:buSzPts val="1600"/>
              <a:buFont typeface="Sniglet"/>
              <a:buChar char="●"/>
            </a:pPr>
            <a:r>
              <a:rPr lang="es" sz="1600">
                <a:solidFill>
                  <a:srgbClr val="000000"/>
                </a:solidFill>
                <a:latin typeface="Sniglet"/>
                <a:ea typeface="Sniglet"/>
                <a:cs typeface="Sniglet"/>
                <a:sym typeface="Sniglet"/>
              </a:rPr>
              <a:t>En 1994 se doctoró en Friburgo con una disertación sobre Martin Heidegger. </a:t>
            </a:r>
            <a:endParaRPr sz="1600">
              <a:solidFill>
                <a:srgbClr val="000000"/>
              </a:solidFill>
              <a:latin typeface="Sniglet"/>
              <a:ea typeface="Sniglet"/>
              <a:cs typeface="Sniglet"/>
              <a:sym typeface="Sniglet"/>
            </a:endParaRPr>
          </a:p>
          <a:p>
            <a:pPr indent="0" lvl="0" marL="457200" rtl="0" algn="just">
              <a:spcBef>
                <a:spcPts val="0"/>
              </a:spcBef>
              <a:spcAft>
                <a:spcPts val="0"/>
              </a:spcAft>
              <a:buNone/>
            </a:pPr>
            <a:r>
              <a:t/>
            </a:r>
            <a:endParaRPr sz="1600">
              <a:solidFill>
                <a:srgbClr val="000000"/>
              </a:solidFill>
              <a:latin typeface="Sniglet"/>
              <a:ea typeface="Sniglet"/>
              <a:cs typeface="Sniglet"/>
              <a:sym typeface="Sniglet"/>
            </a:endParaRPr>
          </a:p>
          <a:p>
            <a:pPr indent="-330200" lvl="0" marL="457200" rtl="0" algn="just">
              <a:spcBef>
                <a:spcPts val="0"/>
              </a:spcBef>
              <a:spcAft>
                <a:spcPts val="0"/>
              </a:spcAft>
              <a:buClr>
                <a:srgbClr val="000000"/>
              </a:buClr>
              <a:buSzPts val="1600"/>
              <a:buFont typeface="Sniglet"/>
              <a:buChar char="●"/>
            </a:pPr>
            <a:r>
              <a:rPr lang="es" sz="1600">
                <a:solidFill>
                  <a:srgbClr val="000000"/>
                </a:solidFill>
                <a:latin typeface="Sniglet"/>
                <a:ea typeface="Sniglet"/>
                <a:cs typeface="Sniglet"/>
                <a:sym typeface="Sniglet"/>
              </a:rPr>
              <a:t>En 2000, se incorporó al Departamento de Filosofía de la Universidad de Basilea, donde completó su habilitación. </a:t>
            </a:r>
            <a:endParaRPr sz="1600">
              <a:solidFill>
                <a:srgbClr val="000000"/>
              </a:solidFill>
              <a:latin typeface="Sniglet"/>
              <a:ea typeface="Sniglet"/>
              <a:cs typeface="Sniglet"/>
              <a:sym typeface="Sniglet"/>
            </a:endParaRPr>
          </a:p>
          <a:p>
            <a:pPr indent="0" lvl="0" marL="457200" rtl="0" algn="just">
              <a:spcBef>
                <a:spcPts val="0"/>
              </a:spcBef>
              <a:spcAft>
                <a:spcPts val="0"/>
              </a:spcAft>
              <a:buNone/>
            </a:pPr>
            <a:r>
              <a:t/>
            </a:r>
            <a:endParaRPr sz="1600">
              <a:solidFill>
                <a:srgbClr val="000000"/>
              </a:solidFill>
              <a:latin typeface="Sniglet"/>
              <a:ea typeface="Sniglet"/>
              <a:cs typeface="Sniglet"/>
              <a:sym typeface="Sniglet"/>
            </a:endParaRPr>
          </a:p>
          <a:p>
            <a:pPr indent="-330200" lvl="0" marL="457200" rtl="0" algn="just">
              <a:spcBef>
                <a:spcPts val="0"/>
              </a:spcBef>
              <a:spcAft>
                <a:spcPts val="0"/>
              </a:spcAft>
              <a:buClr>
                <a:srgbClr val="000000"/>
              </a:buClr>
              <a:buSzPts val="1600"/>
              <a:buFont typeface="Sniglet"/>
              <a:buChar char="●"/>
            </a:pPr>
            <a:r>
              <a:rPr lang="es" sz="1600">
                <a:solidFill>
                  <a:srgbClr val="000000"/>
                </a:solidFill>
                <a:latin typeface="Sniglet"/>
                <a:ea typeface="Sniglet"/>
                <a:cs typeface="Sniglet"/>
                <a:sym typeface="Sniglet"/>
              </a:rPr>
              <a:t>En 2010 se convirtió en miembro de la facultad Sta</a:t>
            </a:r>
            <a:r>
              <a:rPr lang="es" sz="1600">
                <a:solidFill>
                  <a:srgbClr val="000000"/>
                </a:solidFill>
                <a:latin typeface="Sniglet"/>
                <a:ea typeface="Sniglet"/>
                <a:cs typeface="Sniglet"/>
                <a:sym typeface="Sniglet"/>
              </a:rPr>
              <a:t>atliche Hochschule für Gestaltung Karlsruhe, donde sus áreas de interés fueron la filosofía de los siglos XVIII, XIX y XX, la ética, la filosofía social, la fenomenología, la antropología cultural, la estética, la religión, la teoría de los medios, y la filosofía intercultural. </a:t>
            </a:r>
            <a:endParaRPr sz="1600">
              <a:solidFill>
                <a:srgbClr val="000000"/>
              </a:solidFill>
              <a:latin typeface="Sniglet"/>
              <a:ea typeface="Sniglet"/>
              <a:cs typeface="Sniglet"/>
              <a:sym typeface="Sniglet"/>
            </a:endParaRPr>
          </a:p>
          <a:p>
            <a:pPr indent="0" lvl="0" marL="457200" rtl="0" algn="just">
              <a:spcBef>
                <a:spcPts val="0"/>
              </a:spcBef>
              <a:spcAft>
                <a:spcPts val="0"/>
              </a:spcAft>
              <a:buNone/>
            </a:pPr>
            <a:r>
              <a:t/>
            </a:r>
            <a:endParaRPr sz="1600">
              <a:solidFill>
                <a:srgbClr val="000000"/>
              </a:solidFill>
              <a:latin typeface="Sniglet"/>
              <a:ea typeface="Sniglet"/>
              <a:cs typeface="Sniglet"/>
              <a:sym typeface="Sniglet"/>
            </a:endParaRPr>
          </a:p>
          <a:p>
            <a:pPr indent="-330200" lvl="0" marL="457200" rtl="0" algn="just">
              <a:spcBef>
                <a:spcPts val="0"/>
              </a:spcBef>
              <a:spcAft>
                <a:spcPts val="0"/>
              </a:spcAft>
              <a:buClr>
                <a:srgbClr val="000000"/>
              </a:buClr>
              <a:buSzPts val="1600"/>
              <a:buFont typeface="Sniglet"/>
              <a:buChar char="●"/>
            </a:pPr>
            <a:r>
              <a:rPr lang="es" sz="1600">
                <a:solidFill>
                  <a:srgbClr val="000000"/>
                </a:solidFill>
                <a:latin typeface="Sniglet"/>
                <a:ea typeface="Sniglet"/>
                <a:cs typeface="Sniglet"/>
                <a:sym typeface="Sniglet"/>
              </a:rPr>
              <a:t>Desde 2012, es profesor de estudios de filosofía y estudios culturales en la Universidad de las Artes de Berlín (UdK), donde dirige el Studium Generale, o programa de estudios generales, de reciente creación.</a:t>
            </a:r>
            <a:endParaRPr sz="1600">
              <a:solidFill>
                <a:srgbClr val="000000"/>
              </a:solidFill>
              <a:latin typeface="Sniglet"/>
              <a:ea typeface="Sniglet"/>
              <a:cs typeface="Sniglet"/>
              <a:sym typeface="Sniglet"/>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7"/>
          <p:cNvSpPr txBox="1"/>
          <p:nvPr>
            <p:ph idx="1" type="body"/>
          </p:nvPr>
        </p:nvSpPr>
        <p:spPr>
          <a:xfrm>
            <a:off x="298250" y="314675"/>
            <a:ext cx="8546400" cy="1128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700">
                <a:solidFill>
                  <a:srgbClr val="000000"/>
                </a:solidFill>
                <a:latin typeface="Sniglet"/>
                <a:ea typeface="Sniglet"/>
                <a:cs typeface="Sniglet"/>
                <a:sym typeface="Sniglet"/>
              </a:rPr>
              <a:t>Han es autor de dieciséis libros, de los cuales los más recientes son tratados acerca de lo que él denomina la «Sociedad del Cansancio» (Müdigkeitsgesellschaft), y la «Sociedad de la Transparencia» (Transparenzgesellschaft).</a:t>
            </a:r>
            <a:endParaRPr sz="1700">
              <a:solidFill>
                <a:srgbClr val="000000"/>
              </a:solidFill>
              <a:latin typeface="Sniglet"/>
              <a:ea typeface="Sniglet"/>
              <a:cs typeface="Sniglet"/>
              <a:sym typeface="Sniglet"/>
            </a:endParaRPr>
          </a:p>
          <a:p>
            <a:pPr indent="0" lvl="0" marL="0" rtl="0" algn="just">
              <a:spcBef>
                <a:spcPts val="0"/>
              </a:spcBef>
              <a:spcAft>
                <a:spcPts val="0"/>
              </a:spcAft>
              <a:buNone/>
            </a:pPr>
            <a:r>
              <a:t/>
            </a:r>
            <a:endParaRPr sz="1600">
              <a:solidFill>
                <a:srgbClr val="000000"/>
              </a:solidFill>
              <a:latin typeface="Sniglet"/>
              <a:ea typeface="Sniglet"/>
              <a:cs typeface="Sniglet"/>
              <a:sym typeface="Sniglet"/>
            </a:endParaRPr>
          </a:p>
          <a:p>
            <a:pPr indent="0" lvl="0" marL="0" rtl="0" algn="just">
              <a:spcBef>
                <a:spcPts val="0"/>
              </a:spcBef>
              <a:spcAft>
                <a:spcPts val="0"/>
              </a:spcAft>
              <a:buNone/>
            </a:pPr>
            <a:r>
              <a:t/>
            </a:r>
            <a:endParaRPr/>
          </a:p>
        </p:txBody>
      </p:sp>
      <p:pic>
        <p:nvPicPr>
          <p:cNvPr id="150" name="Google Shape;150;p17"/>
          <p:cNvPicPr preferRelativeResize="0"/>
          <p:nvPr/>
        </p:nvPicPr>
        <p:blipFill>
          <a:blip r:embed="rId3">
            <a:alphaModFix/>
          </a:blip>
          <a:stretch>
            <a:fillRect/>
          </a:stretch>
        </p:blipFill>
        <p:spPr>
          <a:xfrm>
            <a:off x="1955800" y="1390123"/>
            <a:ext cx="2218350" cy="3593728"/>
          </a:xfrm>
          <a:prstGeom prst="rect">
            <a:avLst/>
          </a:prstGeom>
          <a:noFill/>
          <a:ln>
            <a:noFill/>
          </a:ln>
        </p:spPr>
      </p:pic>
      <p:pic>
        <p:nvPicPr>
          <p:cNvPr id="151" name="Google Shape;151;p17"/>
          <p:cNvPicPr preferRelativeResize="0"/>
          <p:nvPr/>
        </p:nvPicPr>
        <p:blipFill>
          <a:blip r:embed="rId4">
            <a:alphaModFix/>
          </a:blip>
          <a:stretch>
            <a:fillRect/>
          </a:stretch>
        </p:blipFill>
        <p:spPr>
          <a:xfrm>
            <a:off x="4932650" y="1361150"/>
            <a:ext cx="2218350" cy="362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8"/>
          <p:cNvSpPr txBox="1"/>
          <p:nvPr>
            <p:ph idx="1" type="body"/>
          </p:nvPr>
        </p:nvSpPr>
        <p:spPr>
          <a:xfrm>
            <a:off x="737350" y="1255525"/>
            <a:ext cx="7587600" cy="2540400"/>
          </a:xfrm>
          <a:prstGeom prst="rect">
            <a:avLst/>
          </a:prstGeom>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None/>
            </a:pPr>
            <a:r>
              <a:rPr lang="es" sz="1800">
                <a:solidFill>
                  <a:srgbClr val="000000"/>
                </a:solidFill>
                <a:latin typeface="Sniglet"/>
                <a:ea typeface="Sniglet"/>
                <a:cs typeface="Sniglet"/>
                <a:sym typeface="Sniglet"/>
              </a:rPr>
              <a:t>Hasta hace poco, Han</a:t>
            </a:r>
            <a:r>
              <a:rPr lang="es" sz="1800">
                <a:solidFill>
                  <a:srgbClr val="000000"/>
                </a:solidFill>
                <a:latin typeface="Sniglet"/>
                <a:ea typeface="Sniglet"/>
                <a:cs typeface="Sniglet"/>
                <a:sym typeface="Sniglet"/>
              </a:rPr>
              <a:t> </a:t>
            </a:r>
            <a:r>
              <a:rPr lang="es" sz="1800">
                <a:solidFill>
                  <a:srgbClr val="000000"/>
                </a:solidFill>
                <a:latin typeface="Sniglet"/>
                <a:ea typeface="Sniglet"/>
                <a:cs typeface="Sniglet"/>
                <a:sym typeface="Sniglet"/>
              </a:rPr>
              <a:t>se negaba a dar entrevistas de radio y televisión y raramente divulga en público sus detalles biográficos o personales, incluyendo su fecha de nacimiento.​ </a:t>
            </a:r>
            <a:endParaRPr sz="1800">
              <a:solidFill>
                <a:srgbClr val="000000"/>
              </a:solidFill>
              <a:latin typeface="Sniglet"/>
              <a:ea typeface="Sniglet"/>
              <a:cs typeface="Sniglet"/>
              <a:sym typeface="Sniglet"/>
            </a:endParaRPr>
          </a:p>
          <a:p>
            <a:pPr indent="0" lvl="0" marL="0" marR="0" rtl="0" algn="just">
              <a:lnSpc>
                <a:spcPct val="115000"/>
              </a:lnSpc>
              <a:spcBef>
                <a:spcPts val="0"/>
              </a:spcBef>
              <a:spcAft>
                <a:spcPts val="0"/>
              </a:spcAft>
              <a:buNone/>
            </a:pPr>
            <a:r>
              <a:t/>
            </a:r>
            <a:endParaRPr sz="1800">
              <a:solidFill>
                <a:srgbClr val="000000"/>
              </a:solidFill>
              <a:latin typeface="Sniglet"/>
              <a:ea typeface="Sniglet"/>
              <a:cs typeface="Sniglet"/>
              <a:sym typeface="Sniglet"/>
            </a:endParaRPr>
          </a:p>
          <a:p>
            <a:pPr indent="0" lvl="0" marL="0" marR="0" rtl="0" algn="just">
              <a:lnSpc>
                <a:spcPct val="115000"/>
              </a:lnSpc>
              <a:spcBef>
                <a:spcPts val="0"/>
              </a:spcBef>
              <a:spcAft>
                <a:spcPts val="0"/>
              </a:spcAft>
              <a:buNone/>
            </a:pPr>
            <a:r>
              <a:rPr lang="es" sz="1800">
                <a:solidFill>
                  <a:srgbClr val="000000"/>
                </a:solidFill>
                <a:latin typeface="Sniglet"/>
                <a:ea typeface="Sniglet"/>
                <a:cs typeface="Sniglet"/>
                <a:sym typeface="Sniglet"/>
              </a:rPr>
              <a:t>Para rebelarse ante el capitalismo digital ha desarrollado una fórmula propia de resistencia política: no tiene smartphone, no hace turismo, solo escucha música analógica, no trata a su alumnado como clientes y dedica tiempo a cultivar su jardín, entre otras actividades.</a:t>
            </a:r>
            <a:endParaRPr sz="1800">
              <a:solidFill>
                <a:srgbClr val="000000"/>
              </a:solidFill>
              <a:latin typeface="Sniglet"/>
              <a:ea typeface="Sniglet"/>
              <a:cs typeface="Sniglet"/>
              <a:sym typeface="Sniglet"/>
            </a:endParaRPr>
          </a:p>
          <a:p>
            <a:pPr indent="0" lvl="0" marL="0" marR="0" rtl="0" algn="just">
              <a:lnSpc>
                <a:spcPct val="115000"/>
              </a:lnSpc>
              <a:spcBef>
                <a:spcPts val="0"/>
              </a:spcBef>
              <a:spcAft>
                <a:spcPts val="0"/>
              </a:spcAft>
              <a:buNone/>
            </a:pPr>
            <a:r>
              <a:t/>
            </a:r>
            <a:endParaRPr sz="1800">
              <a:solidFill>
                <a:srgbClr val="000000"/>
              </a:solidFill>
              <a:latin typeface="Sniglet"/>
              <a:ea typeface="Sniglet"/>
              <a:cs typeface="Sniglet"/>
              <a:sym typeface="Sniglet"/>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19"/>
          <p:cNvPicPr preferRelativeResize="0"/>
          <p:nvPr/>
        </p:nvPicPr>
        <p:blipFill>
          <a:blip r:embed="rId3">
            <a:alphaModFix/>
          </a:blip>
          <a:stretch>
            <a:fillRect/>
          </a:stretch>
        </p:blipFill>
        <p:spPr>
          <a:xfrm>
            <a:off x="215125" y="206225"/>
            <a:ext cx="8676549" cy="4718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