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308" r:id="rId2"/>
    <p:sldId id="309" r:id="rId3"/>
    <p:sldId id="376" r:id="rId4"/>
    <p:sldId id="377" r:id="rId5"/>
    <p:sldId id="373" r:id="rId6"/>
    <p:sldId id="355" r:id="rId7"/>
    <p:sldId id="356" r:id="rId8"/>
    <p:sldId id="333" r:id="rId9"/>
    <p:sldId id="334" r:id="rId10"/>
    <p:sldId id="337" r:id="rId11"/>
    <p:sldId id="338" r:id="rId12"/>
    <p:sldId id="339" r:id="rId13"/>
    <p:sldId id="340" r:id="rId14"/>
    <p:sldId id="341" r:id="rId15"/>
    <p:sldId id="342" r:id="rId16"/>
    <p:sldId id="335" r:id="rId17"/>
    <p:sldId id="336" r:id="rId18"/>
    <p:sldId id="374" r:id="rId19"/>
    <p:sldId id="310" r:id="rId20"/>
    <p:sldId id="311" r:id="rId21"/>
    <p:sldId id="343" r:id="rId22"/>
    <p:sldId id="344" r:id="rId23"/>
    <p:sldId id="345" r:id="rId24"/>
    <p:sldId id="346" r:id="rId25"/>
    <p:sldId id="378" r:id="rId26"/>
    <p:sldId id="379" r:id="rId27"/>
    <p:sldId id="380" r:id="rId28"/>
    <p:sldId id="347" r:id="rId29"/>
    <p:sldId id="348" r:id="rId30"/>
    <p:sldId id="349" r:id="rId31"/>
    <p:sldId id="353" r:id="rId32"/>
    <p:sldId id="354" r:id="rId33"/>
    <p:sldId id="381" r:id="rId34"/>
    <p:sldId id="319" r:id="rId35"/>
    <p:sldId id="326" r:id="rId36"/>
    <p:sldId id="327" r:id="rId37"/>
    <p:sldId id="328" r:id="rId38"/>
    <p:sldId id="329" r:id="rId39"/>
    <p:sldId id="330" r:id="rId40"/>
    <p:sldId id="331" r:id="rId41"/>
    <p:sldId id="392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3" r:id="rId53"/>
    <p:sldId id="37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84" autoAdjust="0"/>
  </p:normalViewPr>
  <p:slideViewPr>
    <p:cSldViewPr snapToGrid="0" snapToObjects="1">
      <p:cViewPr varScale="1">
        <p:scale>
          <a:sx n="106" d="100"/>
          <a:sy n="106" d="100"/>
        </p:scale>
        <p:origin x="-1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7 IDEAS CLAVE</c:v>
                </c:pt>
              </c:strCache>
            </c:strRef>
          </c:tx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spcBef>
                <a:spcPts val="0"/>
              </a:spcBef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160729" defTabSz="410751">
              <a:spcBef>
                <a:spcPts val="0"/>
              </a:spcBef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321457" defTabSz="410751">
              <a:spcBef>
                <a:spcPts val="0"/>
              </a:spcBef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482186" defTabSz="410751">
              <a:spcBef>
                <a:spcPts val="0"/>
              </a:spcBef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642915" defTabSz="410751">
              <a:spcBef>
                <a:spcPts val="0"/>
              </a:spcBef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89221548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26/02/20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tif"/><Relationship Id="rId3" Type="http://schemas.openxmlformats.org/officeDocument/2006/relationships/image" Target="../media/image16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tif"/><Relationship Id="rId3" Type="http://schemas.openxmlformats.org/officeDocument/2006/relationships/image" Target="../media/image16.t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6449" y="4659458"/>
            <a:ext cx="5551877" cy="93345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Proceso de investigación</a:t>
            </a:r>
            <a:endParaRPr lang="es-E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5467" y="5495878"/>
            <a:ext cx="4254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DRA. JUANA E. SUÁREZ CONEJERO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3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77" y="1992525"/>
            <a:ext cx="5604465" cy="402698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01168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40" y="1847002"/>
            <a:ext cx="6138543" cy="448839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50539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57" y="1275502"/>
            <a:ext cx="6484363" cy="486327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33789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98" y="1847002"/>
            <a:ext cx="6460402" cy="484530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72938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91" y="1847002"/>
            <a:ext cx="6271203" cy="470340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51490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71" y="1847002"/>
            <a:ext cx="6184854" cy="463864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19277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08202" y="2602600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 </a:t>
            </a:r>
            <a:r>
              <a:rPr lang="es-ES" sz="3000" dirty="0" smtClean="0"/>
              <a:t>Positivista (deductivo)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/>
              <a:t/>
            </a:r>
            <a:br>
              <a:rPr lang="es-ES" sz="3000" dirty="0"/>
            </a:br>
            <a:r>
              <a:rPr lang="es-ES" sz="3000" dirty="0" smtClean="0"/>
              <a:t>Paradigma </a:t>
            </a:r>
            <a:r>
              <a:rPr lang="es-ES" sz="3000" dirty="0" smtClean="0"/>
              <a:t>fenomenológico (inductivo)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82789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58" y="2389843"/>
            <a:ext cx="3589166" cy="308091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42182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426373"/>
            <a:ext cx="8229600" cy="48768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CIENCIAS Y EPISTEMOLOGÍA. LOS </a:t>
            </a:r>
            <a:r>
              <a:rPr lang="es-ES" sz="2400" dirty="0" smtClean="0"/>
              <a:t>PRINCIPIOS.</a:t>
            </a: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917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51097" y="712202"/>
            <a:ext cx="6508377" cy="1143000"/>
          </a:xfrm>
        </p:spPr>
        <p:txBody>
          <a:bodyPr/>
          <a:lstStyle/>
          <a:p>
            <a:r>
              <a:rPr lang="es-ES" sz="3000" dirty="0" smtClean="0"/>
              <a:t>Ciencias y Epistemología</a:t>
            </a:r>
            <a:endParaRPr lang="es-ES" sz="3000" dirty="0"/>
          </a:p>
        </p:txBody>
      </p:sp>
      <p:sp>
        <p:nvSpPr>
          <p:cNvPr id="4" name="Rectángulo 3"/>
          <p:cNvSpPr/>
          <p:nvPr/>
        </p:nvSpPr>
        <p:spPr>
          <a:xfrm>
            <a:off x="551097" y="2248049"/>
            <a:ext cx="7907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Según la Real Academia de la Lengua Española, ciencia, del latín </a:t>
            </a:r>
            <a:r>
              <a:rPr lang="es-ES" sz="2400" i="1" dirty="0" err="1"/>
              <a:t>scientĭa</a:t>
            </a:r>
            <a:r>
              <a:rPr lang="es-ES" sz="2400" dirty="0"/>
              <a:t>, es el conjunto de conocimientos obtenidos mediante la observación y el razonamiento, sistemáticamente estructurados y de los que se deducen principios y leyes generales.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6899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8498" y="596900"/>
            <a:ext cx="6508377" cy="1143000"/>
          </a:xfrm>
        </p:spPr>
        <p:txBody>
          <a:bodyPr/>
          <a:lstStyle/>
          <a:p>
            <a:r>
              <a:rPr lang="es-ES" sz="3000" dirty="0" smtClean="0"/>
              <a:t>Objetivos de trabajo</a:t>
            </a:r>
            <a:endParaRPr lang="es-ES" sz="3000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426373"/>
            <a:ext cx="8229600" cy="48768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 investigación social</a:t>
            </a:r>
          </a:p>
          <a:p>
            <a:r>
              <a:rPr lang="es-ES" sz="2400" dirty="0" smtClean="0"/>
              <a:t>Diferentes maneras de concebir la investigación. Paradigmas.</a:t>
            </a:r>
          </a:p>
          <a:p>
            <a:r>
              <a:rPr lang="es-ES" sz="2400" dirty="0"/>
              <a:t>Ciencias y </a:t>
            </a:r>
            <a:r>
              <a:rPr lang="es-ES" sz="2400" dirty="0" smtClean="0"/>
              <a:t>epistemología. </a:t>
            </a:r>
            <a:endParaRPr lang="es-ES" sz="2400" dirty="0" smtClean="0"/>
          </a:p>
          <a:p>
            <a:r>
              <a:rPr lang="es-ES" sz="2400" dirty="0" smtClean="0"/>
              <a:t>Los principios de la investigaci</a:t>
            </a:r>
            <a:r>
              <a:rPr lang="es-ES" sz="2400" dirty="0" smtClean="0"/>
              <a:t>ón</a:t>
            </a:r>
            <a:endParaRPr lang="es-ES" sz="2400" dirty="0" smtClean="0"/>
          </a:p>
          <a:p>
            <a:r>
              <a:rPr lang="es-ES" sz="2400" dirty="0" smtClean="0"/>
              <a:t> Los </a:t>
            </a:r>
            <a:r>
              <a:rPr lang="es-ES" sz="2400" dirty="0" smtClean="0"/>
              <a:t>3 actos epistemológicos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Algunos principios metodol</a:t>
            </a:r>
            <a:r>
              <a:rPr lang="es-ES" sz="2400" dirty="0" smtClean="0"/>
              <a:t>ógicos para el trabajo social científico.</a:t>
            </a: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907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3408" y="401177"/>
            <a:ext cx="6508377" cy="1143000"/>
          </a:xfrm>
        </p:spPr>
        <p:txBody>
          <a:bodyPr/>
          <a:lstStyle/>
          <a:p>
            <a:r>
              <a:rPr lang="es-ES" sz="3000" dirty="0"/>
              <a:t>Ciencias y Epistemología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20757" y="1544177"/>
            <a:ext cx="7206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¿Y qué es la epistemología? </a:t>
            </a:r>
            <a:endParaRPr lang="es-ES" sz="2400" dirty="0"/>
          </a:p>
          <a:p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06" y="2375174"/>
            <a:ext cx="6126617" cy="35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8498" y="423187"/>
            <a:ext cx="6508377" cy="1143000"/>
          </a:xfrm>
        </p:spPr>
        <p:txBody>
          <a:bodyPr/>
          <a:lstStyle/>
          <a:p>
            <a:r>
              <a:rPr lang="es-ES" sz="3000" dirty="0" smtClean="0"/>
              <a:t>La investigación</a:t>
            </a:r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499" y="1350675"/>
            <a:ext cx="8414524" cy="784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LOS PRINICIPIOS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Nuestro sentido común es forzosamente falso.</a:t>
            </a:r>
          </a:p>
          <a:p>
            <a:endParaRPr lang="es-ES" sz="2400" dirty="0"/>
          </a:p>
          <a:p>
            <a:r>
              <a:rPr lang="es-ES" sz="2400" dirty="0" smtClean="0"/>
              <a:t>Lo social se explica por lo social.</a:t>
            </a:r>
          </a:p>
          <a:p>
            <a:endParaRPr lang="es-ES" sz="2400" dirty="0"/>
          </a:p>
          <a:p>
            <a:r>
              <a:rPr lang="es-ES" sz="2400" dirty="0" smtClean="0"/>
              <a:t>La teoría no se puede separar de la metodología.</a:t>
            </a:r>
          </a:p>
          <a:p>
            <a:endParaRPr lang="es-ES" sz="2400" dirty="0"/>
          </a:p>
          <a:p>
            <a:r>
              <a:rPr lang="es-ES" sz="2400" dirty="0" smtClean="0"/>
              <a:t>La metodología no es una receta de cocina.</a:t>
            </a:r>
          </a:p>
          <a:p>
            <a:endParaRPr lang="es-ES" sz="2400" dirty="0"/>
          </a:p>
          <a:p>
            <a:r>
              <a:rPr lang="es-ES" sz="2400" dirty="0" smtClean="0"/>
              <a:t>La colaboración y la cooperación sobre el individualismo y la competencia.</a:t>
            </a:r>
            <a:endParaRPr lang="es-ES" sz="2400" dirty="0"/>
          </a:p>
          <a:p>
            <a:endParaRPr lang="es-ES" sz="2400" dirty="0" smtClean="0"/>
          </a:p>
          <a:p>
            <a:r>
              <a:rPr lang="es-ES" sz="2400" dirty="0" smtClean="0"/>
              <a:t>Investigar a partir de una ética de trabajo.</a:t>
            </a:r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6045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5098"/>
          <a:stretch/>
        </p:blipFill>
        <p:spPr>
          <a:xfrm>
            <a:off x="459991" y="1168400"/>
            <a:ext cx="8266861" cy="5657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498" y="377289"/>
            <a:ext cx="6508377" cy="1143000"/>
          </a:xfrm>
        </p:spPr>
        <p:txBody>
          <a:bodyPr/>
          <a:lstStyle/>
          <a:p>
            <a:r>
              <a:rPr lang="es-ES" sz="3000" dirty="0" smtClean="0"/>
              <a:t>Los sabios ciegos y el elefante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15807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4" y="1638203"/>
            <a:ext cx="8740498" cy="486832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8498" y="250411"/>
            <a:ext cx="6508377" cy="1143000"/>
          </a:xfrm>
        </p:spPr>
        <p:txBody>
          <a:bodyPr/>
          <a:lstStyle/>
          <a:p>
            <a:r>
              <a:rPr lang="es-ES" sz="3000" dirty="0" smtClean="0"/>
              <a:t>Los sabios ciegos y el elefante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95138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8498" y="300791"/>
            <a:ext cx="6508377" cy="1143000"/>
          </a:xfrm>
        </p:spPr>
        <p:txBody>
          <a:bodyPr/>
          <a:lstStyle/>
          <a:p>
            <a:r>
              <a:rPr lang="es-ES" sz="3000" dirty="0" smtClean="0"/>
              <a:t>Primer principio</a:t>
            </a:r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499" y="2147568"/>
            <a:ext cx="8414524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Necesidad de romper con nuestro sentido común “forzosamente falso”.</a:t>
            </a:r>
          </a:p>
          <a:p>
            <a:endParaRPr lang="es-ES" sz="2400" dirty="0"/>
          </a:p>
          <a:p>
            <a:r>
              <a:rPr lang="es-ES" sz="2400" dirty="0" smtClean="0"/>
              <a:t>La postura del investigador en trabajo social debe ser humilde, abierta, flexible.</a:t>
            </a:r>
          </a:p>
          <a:p>
            <a:endParaRPr lang="es-ES" sz="2400" dirty="0"/>
          </a:p>
          <a:p>
            <a:r>
              <a:rPr lang="es-ES" sz="2400" dirty="0" smtClean="0"/>
              <a:t>Investigar a partir de una ética de trabajo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93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8498" y="300791"/>
            <a:ext cx="6508377" cy="1143000"/>
          </a:xfrm>
        </p:spPr>
        <p:txBody>
          <a:bodyPr/>
          <a:lstStyle/>
          <a:p>
            <a:r>
              <a:rPr lang="es-ES" sz="3000" dirty="0" smtClean="0"/>
              <a:t>Segundo principio</a:t>
            </a:r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499" y="2147568"/>
            <a:ext cx="8414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Lo social se explica por lo social.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19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8498" y="300791"/>
            <a:ext cx="6508377" cy="1143000"/>
          </a:xfrm>
        </p:spPr>
        <p:txBody>
          <a:bodyPr/>
          <a:lstStyle/>
          <a:p>
            <a:r>
              <a:rPr lang="es-ES" sz="3000" dirty="0" smtClean="0"/>
              <a:t>Tercer principio</a:t>
            </a:r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499" y="2147568"/>
            <a:ext cx="8414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La teoría no se puede separar de la metodología.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388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8498" y="300791"/>
            <a:ext cx="6508377" cy="1143000"/>
          </a:xfrm>
        </p:spPr>
        <p:txBody>
          <a:bodyPr/>
          <a:lstStyle/>
          <a:p>
            <a:r>
              <a:rPr lang="es-ES" sz="3000" dirty="0" smtClean="0"/>
              <a:t>Cuarto principio</a:t>
            </a:r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499" y="2147568"/>
            <a:ext cx="8414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La metodología no es una receta de cocina.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47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350" y="178395"/>
            <a:ext cx="6508377" cy="1143000"/>
          </a:xfrm>
        </p:spPr>
        <p:txBody>
          <a:bodyPr/>
          <a:lstStyle/>
          <a:p>
            <a:r>
              <a:rPr lang="es-ES" sz="3000" dirty="0" smtClean="0"/>
              <a:t>Quinto principio</a:t>
            </a:r>
            <a:br>
              <a:rPr lang="es-ES" sz="3000" dirty="0" smtClean="0"/>
            </a:br>
            <a:r>
              <a:rPr lang="es-ES" sz="3000" dirty="0" smtClean="0"/>
              <a:t>La isla desierta</a:t>
            </a:r>
            <a:endParaRPr lang="es-ES" sz="3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254" y="1663848"/>
            <a:ext cx="5104946" cy="48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8384" y="2934290"/>
            <a:ext cx="8397882" cy="394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321457">
              <a:defRPr sz="1800"/>
            </a:pPr>
            <a:endParaRPr cap="all">
              <a:latin typeface="Arial"/>
              <a:ea typeface="Arial"/>
              <a:cs typeface="Arial"/>
              <a:sym typeface="Arial"/>
            </a:endParaRPr>
          </a:p>
          <a:p>
            <a:pPr defTabSz="321457">
              <a:defRPr sz="1800"/>
            </a:pPr>
            <a:endParaRPr cap="all">
              <a:latin typeface="Arial"/>
              <a:ea typeface="Arial"/>
              <a:cs typeface="Arial"/>
              <a:sym typeface="Arial"/>
            </a:endParaRP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r>
              <a:rPr cap="all">
                <a:latin typeface="Arial"/>
                <a:ea typeface="Arial"/>
                <a:cs typeface="Arial"/>
                <a:sym typeface="Arial"/>
              </a:rPr>
              <a:t>CAMBIO CULTURAL PROFUNDO.</a:t>
            </a: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endParaRPr cap="all">
              <a:latin typeface="Arial"/>
              <a:ea typeface="Arial"/>
              <a:cs typeface="Arial"/>
              <a:sym typeface="Arial"/>
            </a:endParaRP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r>
              <a:rPr cap="all">
                <a:latin typeface="Arial"/>
                <a:ea typeface="Arial"/>
                <a:cs typeface="Arial"/>
                <a:sym typeface="Arial"/>
              </a:rPr>
              <a:t>ESTANDARIZACIÓN Y TRANSCULTURACIÓN DE LA VIDA SOCIAL.</a:t>
            </a: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endParaRPr cap="all">
              <a:latin typeface="Arial"/>
              <a:ea typeface="Arial"/>
              <a:cs typeface="Arial"/>
              <a:sym typeface="Arial"/>
            </a:endParaRP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r>
              <a:rPr cap="all">
                <a:latin typeface="Arial"/>
                <a:ea typeface="Arial"/>
                <a:cs typeface="Arial"/>
                <a:sym typeface="Arial"/>
              </a:rPr>
              <a:t>PASO DE UNA SOCIEDAD DE “DEBERES” A UNA DE “DERECHOS”.</a:t>
            </a: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endParaRPr cap="all">
              <a:latin typeface="Arial"/>
              <a:ea typeface="Arial"/>
              <a:cs typeface="Arial"/>
              <a:sym typeface="Arial"/>
            </a:endParaRP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r>
              <a:rPr cap="all">
                <a:latin typeface="Arial"/>
                <a:ea typeface="Arial"/>
                <a:cs typeface="Arial"/>
                <a:sym typeface="Arial"/>
              </a:rPr>
              <a:t>INDIVIDUALISMO Y COMPETENCIA.</a:t>
            </a: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endParaRPr cap="all">
              <a:latin typeface="Arial"/>
              <a:ea typeface="Arial"/>
              <a:cs typeface="Arial"/>
              <a:sym typeface="Arial"/>
            </a:endParaRP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r>
              <a:rPr cap="all">
                <a:latin typeface="Arial"/>
                <a:ea typeface="Arial"/>
                <a:cs typeface="Arial"/>
                <a:sym typeface="Arial"/>
              </a:rPr>
              <a:t>RUPTURA DEL LAZO SOCIAL.</a:t>
            </a: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endParaRPr cap="all">
              <a:latin typeface="Arial"/>
              <a:ea typeface="Arial"/>
              <a:cs typeface="Arial"/>
              <a:sym typeface="Arial"/>
            </a:endParaRP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r>
              <a:rPr cap="all">
                <a:latin typeface="Arial"/>
                <a:ea typeface="Arial"/>
                <a:cs typeface="Arial"/>
                <a:sym typeface="Arial"/>
              </a:rPr>
              <a:t>AUSENCIA DE LA BÚSQUEDA DEL BIEN COMÚN.</a:t>
            </a:r>
          </a:p>
          <a:p>
            <a:pPr marL="217033" indent="-217033" defTabSz="321457">
              <a:buClr>
                <a:srgbClr val="FF9300"/>
              </a:buClr>
              <a:buSzPct val="75000"/>
              <a:buChar char="➡"/>
              <a:defRPr sz="1800"/>
            </a:pPr>
            <a:endParaRPr cap="all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780" y="795574"/>
            <a:ext cx="4146750" cy="2322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5399" y="1159401"/>
            <a:ext cx="2502622" cy="13430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69834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51932" y="2566618"/>
            <a:ext cx="6508377" cy="1143000"/>
          </a:xfrm>
        </p:spPr>
        <p:txBody>
          <a:bodyPr/>
          <a:lstStyle/>
          <a:p>
            <a:r>
              <a:rPr lang="es-ES" sz="3000" dirty="0" smtClean="0"/>
              <a:t>¿Qué es, qué significa, hacer investigación en ciencias sociales?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45450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127" y="1375832"/>
            <a:ext cx="8445746" cy="543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4073" y="596680"/>
            <a:ext cx="1750800" cy="6429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7718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8498" y="300791"/>
            <a:ext cx="6508377" cy="1143000"/>
          </a:xfrm>
        </p:spPr>
        <p:txBody>
          <a:bodyPr/>
          <a:lstStyle/>
          <a:p>
            <a:r>
              <a:rPr lang="es-ES" sz="3000" dirty="0" smtClean="0"/>
              <a:t>Quinto principio</a:t>
            </a:r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499" y="1321395"/>
            <a:ext cx="84145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Necesidad de cooperar y colaborar</a:t>
            </a:r>
            <a:endParaRPr lang="es-ES" sz="2400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796" y="1881838"/>
            <a:ext cx="4948227" cy="46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09643" y="300791"/>
            <a:ext cx="6508377" cy="1143000"/>
          </a:xfrm>
        </p:spPr>
        <p:txBody>
          <a:bodyPr/>
          <a:lstStyle/>
          <a:p>
            <a:r>
              <a:rPr lang="es-ES" sz="3000" dirty="0" smtClean="0"/>
              <a:t>Sexto principio</a:t>
            </a:r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499" y="1146815"/>
            <a:ext cx="8414524" cy="812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Ética en la investigación</a:t>
            </a:r>
          </a:p>
          <a:p>
            <a:endParaRPr lang="es-ES" sz="2000" dirty="0"/>
          </a:p>
          <a:p>
            <a:r>
              <a:rPr lang="es-ES" sz="2000" dirty="0" smtClean="0"/>
              <a:t>Objetividad : dejar que la realidad social hable, no encerrarla en lo que deseamos.</a:t>
            </a:r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Racionalidad : no basarnos en nuestras creencias.</a:t>
            </a:r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Sistematicidad: avanzar paso a paso, no saltar etapas.</a:t>
            </a:r>
          </a:p>
          <a:p>
            <a:endParaRPr lang="es-ES" sz="2000" dirty="0" smtClean="0"/>
          </a:p>
          <a:p>
            <a:r>
              <a:rPr lang="es-ES" sz="2000" dirty="0" smtClean="0"/>
              <a:t>Verificabilidad: no se puede comprobar la verdad, pero se debe intentar falsificar.</a:t>
            </a:r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Honestidad: los resultados son los obtenidos, los instrumentos deben apuntar hacia encontrar lo que no sabemos, no a comprobar lo que queremos que sea.</a:t>
            </a:r>
          </a:p>
          <a:p>
            <a:endParaRPr lang="es-ES" sz="2000" dirty="0"/>
          </a:p>
          <a:p>
            <a:r>
              <a:rPr lang="es-ES" sz="2000" dirty="0" smtClean="0"/>
              <a:t>Critica abierta: el conocimiento se construye desde sucesivas aproximaciones críticas.</a:t>
            </a:r>
            <a:endParaRPr lang="es-ES" sz="2000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47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426373"/>
            <a:ext cx="8229600" cy="48768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LOS </a:t>
            </a:r>
            <a:r>
              <a:rPr lang="es-ES" sz="2400" dirty="0" smtClean="0"/>
              <a:t>3 ACTOS EPISTEMOLÓGICOS.</a:t>
            </a:r>
          </a:p>
          <a:p>
            <a:pPr marL="0" indent="0"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502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7256" y="704002"/>
            <a:ext cx="6667886" cy="1143000"/>
          </a:xfrm>
        </p:spPr>
        <p:txBody>
          <a:bodyPr/>
          <a:lstStyle/>
          <a:p>
            <a:r>
              <a:rPr lang="es-ES" sz="3000" dirty="0" smtClean="0"/>
              <a:t>Los 3 actos epistemológicos de la investigación</a:t>
            </a:r>
            <a:endParaRPr lang="es-ES" sz="3000" dirty="0"/>
          </a:p>
        </p:txBody>
      </p:sp>
      <p:sp>
        <p:nvSpPr>
          <p:cNvPr id="4" name="Rectángulo 3"/>
          <p:cNvSpPr/>
          <p:nvPr/>
        </p:nvSpPr>
        <p:spPr>
          <a:xfrm>
            <a:off x="743108" y="2406829"/>
            <a:ext cx="79070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/>
              <a:t>Ruptura</a:t>
            </a:r>
          </a:p>
          <a:p>
            <a:endParaRPr lang="es-ES_tradnl" sz="2400" dirty="0"/>
          </a:p>
          <a:p>
            <a:r>
              <a:rPr lang="es-ES_tradnl" sz="2400" dirty="0" smtClean="0"/>
              <a:t>Estructuración</a:t>
            </a:r>
          </a:p>
          <a:p>
            <a:endParaRPr lang="es-ES_tradnl" sz="2400" dirty="0"/>
          </a:p>
          <a:p>
            <a:r>
              <a:rPr lang="es-ES_tradnl" sz="2400" dirty="0" smtClean="0"/>
              <a:t>Observación / Comprobación</a:t>
            </a:r>
            <a:endParaRPr lang="es-MX" sz="2400" dirty="0"/>
          </a:p>
          <a:p>
            <a:r>
              <a:rPr lang="es-ES" dirty="0"/>
              <a:t> </a:t>
            </a:r>
            <a:endParaRPr lang="es-MX" dirty="0"/>
          </a:p>
          <a:p>
            <a:r>
              <a:rPr lang="es-ES" dirty="0"/>
              <a:t>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658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256" y="1874154"/>
            <a:ext cx="51022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400" dirty="0"/>
          </a:p>
          <a:p>
            <a:r>
              <a:rPr lang="es-ES_tradnl" sz="2400" dirty="0" smtClean="0"/>
              <a:t>Ruptura</a:t>
            </a:r>
          </a:p>
          <a:p>
            <a:endParaRPr lang="es-ES_tradnl" sz="2400" dirty="0"/>
          </a:p>
          <a:p>
            <a:r>
              <a:rPr lang="es-ES_tradnl" sz="2400" dirty="0" smtClean="0"/>
              <a:t>Necesidad de desprendernos de nuestras prenociones, de nuestros dogmas, de nuestro sentido común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" dirty="0"/>
              <a:t> </a:t>
            </a:r>
            <a:endParaRPr lang="es-MX" dirty="0"/>
          </a:p>
          <a:p>
            <a:r>
              <a:rPr lang="es-ES" dirty="0"/>
              <a:t> 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591" y="2043015"/>
            <a:ext cx="3036185" cy="426614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47256" y="704002"/>
            <a:ext cx="6667886" cy="1143000"/>
          </a:xfrm>
        </p:spPr>
        <p:txBody>
          <a:bodyPr/>
          <a:lstStyle/>
          <a:p>
            <a:r>
              <a:rPr lang="es-ES" sz="3000" dirty="0" smtClean="0"/>
              <a:t>Los 3 actos epistemológicos de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3571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47255" y="1524697"/>
            <a:ext cx="57688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/>
          </a:p>
          <a:p>
            <a:r>
              <a:rPr lang="es-ES_tradnl" sz="2400" dirty="0" smtClean="0"/>
              <a:t>Estructuración</a:t>
            </a:r>
          </a:p>
          <a:p>
            <a:endParaRPr lang="es-ES_tradnl" sz="2400" dirty="0" smtClean="0"/>
          </a:p>
          <a:p>
            <a:r>
              <a:rPr lang="es-ES_tradnl" sz="2400" dirty="0" smtClean="0"/>
              <a:t>La importancia de un punto de vista teórico</a:t>
            </a:r>
          </a:p>
          <a:p>
            <a:endParaRPr lang="es-ES_tradnl" sz="2400" dirty="0"/>
          </a:p>
          <a:p>
            <a:endParaRPr lang="es-ES_tradnl" sz="2400" dirty="0"/>
          </a:p>
          <a:p>
            <a:r>
              <a:rPr lang="es-ES_tradnl" sz="2400" dirty="0" smtClean="0"/>
              <a:t>Dos ejemplos:</a:t>
            </a:r>
          </a:p>
          <a:p>
            <a:endParaRPr lang="es-ES_tradnl" sz="2400" dirty="0"/>
          </a:p>
          <a:p>
            <a:r>
              <a:rPr lang="es-ES_tradnl" sz="2400" dirty="0" smtClean="0"/>
              <a:t>La empleada doméstica y la “señora” de la casa.</a:t>
            </a:r>
          </a:p>
          <a:p>
            <a:endParaRPr lang="es-ES_tradnl" sz="2400" dirty="0"/>
          </a:p>
          <a:p>
            <a:r>
              <a:rPr lang="es-ES_tradnl" sz="2400" dirty="0" smtClean="0"/>
              <a:t>La delincuencia como inadaptación social.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" dirty="0"/>
              <a:t> </a:t>
            </a:r>
            <a:endParaRPr lang="es-MX" dirty="0"/>
          </a:p>
          <a:p>
            <a:r>
              <a:rPr lang="es-ES" dirty="0"/>
              <a:t> 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144" y="4349341"/>
            <a:ext cx="2829847" cy="20044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191" y="2046057"/>
            <a:ext cx="1155700" cy="21336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47256" y="704002"/>
            <a:ext cx="6667886" cy="1143000"/>
          </a:xfrm>
        </p:spPr>
        <p:txBody>
          <a:bodyPr/>
          <a:lstStyle/>
          <a:p>
            <a:r>
              <a:rPr lang="es-ES" sz="3000" dirty="0" smtClean="0"/>
              <a:t>Los 3 actos epistemológicos de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24489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1097" y="1870060"/>
            <a:ext cx="7907028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/>
          </a:p>
          <a:p>
            <a:r>
              <a:rPr lang="es-ES_tradnl" sz="2400" dirty="0" smtClean="0"/>
              <a:t>Papel de la teoría</a:t>
            </a:r>
          </a:p>
          <a:p>
            <a:endParaRPr lang="es-ES_tradnl" sz="2400" dirty="0"/>
          </a:p>
          <a:p>
            <a:r>
              <a:rPr lang="es-ES_tradnl" sz="2400" dirty="0" smtClean="0"/>
              <a:t>No en un cortar y pegar de párrafos interesantes sobre nuestro objeto de estudio.</a:t>
            </a:r>
          </a:p>
          <a:p>
            <a:endParaRPr lang="es-ES_tradnl" sz="2400" dirty="0"/>
          </a:p>
          <a:p>
            <a:r>
              <a:rPr lang="es-ES_tradnl" sz="2400" dirty="0" smtClean="0"/>
              <a:t>Estructuración para “leer” nuestro objeto.</a:t>
            </a:r>
          </a:p>
          <a:p>
            <a:endParaRPr lang="es-ES_tradnl" sz="2400" dirty="0"/>
          </a:p>
          <a:p>
            <a:r>
              <a:rPr lang="es-ES_tradnl" sz="2400" dirty="0" smtClean="0"/>
              <a:t>DEDUCCIÓN – MODELO SISTÉMICO</a:t>
            </a:r>
          </a:p>
          <a:p>
            <a:endParaRPr lang="es-ES_tradnl" sz="2400" dirty="0"/>
          </a:p>
          <a:p>
            <a:r>
              <a:rPr lang="es-ES_tradnl" sz="2400" dirty="0" smtClean="0"/>
              <a:t>INDUCCIÓN – MODELO CONSTRUIDO O INDUCTIVO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" dirty="0"/>
              <a:t> </a:t>
            </a:r>
            <a:endParaRPr lang="es-MX" dirty="0"/>
          </a:p>
          <a:p>
            <a:r>
              <a:rPr lang="es-ES" dirty="0"/>
              <a:t> </a:t>
            </a:r>
            <a:endParaRPr lang="es-MX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47256" y="704002"/>
            <a:ext cx="6667886" cy="1143000"/>
          </a:xfrm>
        </p:spPr>
        <p:txBody>
          <a:bodyPr/>
          <a:lstStyle/>
          <a:p>
            <a:r>
              <a:rPr lang="es-ES" sz="3000" dirty="0" smtClean="0"/>
              <a:t>Los 3 actos epistemológicos de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05640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1097" y="3102775"/>
            <a:ext cx="7907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400" dirty="0"/>
          </a:p>
          <a:p>
            <a:r>
              <a:rPr lang="es-ES_tradnl" sz="2400" dirty="0" smtClean="0"/>
              <a:t>Observación / Comprobación</a:t>
            </a:r>
            <a:endParaRPr lang="es-MX" sz="2400" dirty="0"/>
          </a:p>
          <a:p>
            <a:r>
              <a:rPr lang="es-ES" dirty="0"/>
              <a:t> </a:t>
            </a:r>
            <a:endParaRPr lang="es-MX" dirty="0"/>
          </a:p>
          <a:p>
            <a:r>
              <a:rPr lang="es-ES" dirty="0"/>
              <a:t> 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884" y="2118543"/>
            <a:ext cx="3810000" cy="4394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47256" y="704002"/>
            <a:ext cx="6667886" cy="1143000"/>
          </a:xfrm>
        </p:spPr>
        <p:txBody>
          <a:bodyPr/>
          <a:lstStyle/>
          <a:p>
            <a:r>
              <a:rPr lang="es-ES" sz="3000" dirty="0" smtClean="0"/>
              <a:t>Los 3 actos epistemológicos de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55036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256" y="2198089"/>
            <a:ext cx="790702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/>
              <a:t>ES UN IR Y VENIR ENTRE ESTOS ACTOS EPISTEMOLÓGICOS</a:t>
            </a:r>
          </a:p>
          <a:p>
            <a:endParaRPr lang="es-ES_tradnl" sz="2400" dirty="0"/>
          </a:p>
          <a:p>
            <a:r>
              <a:rPr lang="es-ES_tradnl" sz="2400" dirty="0" smtClean="0"/>
              <a:t>NO HAY RECETAS ÚNICAS</a:t>
            </a:r>
          </a:p>
          <a:p>
            <a:endParaRPr lang="es-ES_tradnl" sz="2400" dirty="0"/>
          </a:p>
          <a:p>
            <a:r>
              <a:rPr lang="es-ES_tradnl" sz="2400" dirty="0" smtClean="0"/>
              <a:t>NO HAY UN ORDEN ÚNICO</a:t>
            </a:r>
          </a:p>
          <a:p>
            <a:endParaRPr lang="es-ES_tradnl" sz="2400" dirty="0"/>
          </a:p>
          <a:p>
            <a:r>
              <a:rPr lang="es-ES_tradnl" sz="2400" dirty="0" smtClean="0"/>
              <a:t>DEPENDE DEL PARADIGMA EN QUE NOS SITUEMOS</a:t>
            </a:r>
          </a:p>
          <a:p>
            <a:endParaRPr lang="es-ES_tradnl" sz="2400" dirty="0"/>
          </a:p>
          <a:p>
            <a:r>
              <a:rPr lang="es-ES" sz="2400" dirty="0"/>
              <a:t> </a:t>
            </a:r>
            <a:endParaRPr lang="es-MX" sz="2400" dirty="0"/>
          </a:p>
          <a:p>
            <a:r>
              <a:rPr lang="es-ES" sz="2400" dirty="0"/>
              <a:t> </a:t>
            </a:r>
            <a:endParaRPr lang="es-MX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7256" y="704002"/>
            <a:ext cx="6667886" cy="1143000"/>
          </a:xfrm>
        </p:spPr>
        <p:txBody>
          <a:bodyPr/>
          <a:lstStyle/>
          <a:p>
            <a:r>
              <a:rPr lang="es-ES" sz="3000" dirty="0" smtClean="0"/>
              <a:t>Los 3 actos epistemológicos de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90072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66308" y="2067205"/>
            <a:ext cx="6508377" cy="1143000"/>
          </a:xfrm>
        </p:spPr>
        <p:txBody>
          <a:bodyPr/>
          <a:lstStyle/>
          <a:p>
            <a:r>
              <a:rPr lang="es-ES" sz="3000" dirty="0" smtClean="0"/>
              <a:t>¿Qué es un problema de las ciencias sociales?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¿En qué se diferencia de un problema social?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24784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58" y="2389843"/>
            <a:ext cx="3589166" cy="308091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7256" y="704002"/>
            <a:ext cx="6667886" cy="1143000"/>
          </a:xfrm>
        </p:spPr>
        <p:txBody>
          <a:bodyPr/>
          <a:lstStyle/>
          <a:p>
            <a:r>
              <a:rPr lang="es-ES" sz="3000" dirty="0" smtClean="0"/>
              <a:t>Los 3 actos epistemológicos de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71765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426373"/>
            <a:ext cx="8229600" cy="48768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ALGUNOS PRINCIPIOS METODOL</a:t>
            </a:r>
            <a:r>
              <a:rPr lang="es-ES" sz="2400" dirty="0" smtClean="0"/>
              <a:t>ÓGICOS PARA EL TRABAJO SOCIAL CIENTÍFICO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47471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social científico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012739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s-ES" sz="2400" dirty="0" smtClean="0"/>
              <a:t>ACCIÓN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101273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sz="2400" dirty="0" smtClean="0"/>
              <a:t>INVESTIGACIÓN</a:t>
            </a:r>
          </a:p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6"/>
          </p:nvPr>
        </p:nvSpPr>
        <p:spPr>
          <a:xfrm>
            <a:off x="4410075" y="3171648"/>
            <a:ext cx="3657600" cy="802672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s-ES" sz="2400" smtClean="0"/>
              <a:t>INTERVENCIÓN</a:t>
            </a:r>
            <a:endParaRPr lang="es-ES" dirty="0" smtClean="0"/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815895" y="4838698"/>
            <a:ext cx="7415809" cy="118930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 smtClean="0"/>
              <a:t>La intervención sin investigación es importante, pero entra dentro del campo del activismo y no en el de las ciencias.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9513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social científico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Tesis Maestría</a:t>
            </a:r>
          </a:p>
          <a:p>
            <a:pPr marL="0" indent="0">
              <a:buNone/>
            </a:pPr>
            <a:r>
              <a:rPr lang="es-ES" dirty="0" smtClean="0"/>
              <a:t>COMO MÍNIMO:</a:t>
            </a:r>
          </a:p>
          <a:p>
            <a:pPr marL="0" indent="0">
              <a:buNone/>
            </a:pPr>
            <a:r>
              <a:rPr lang="es-ES" dirty="0" smtClean="0"/>
              <a:t>Producción de nuevos conocimientos empíricos sobre el objeto de estudio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5"/>
          </p:nvPr>
        </p:nvSpPr>
        <p:spPr>
          <a:xfrm>
            <a:off x="498518" y="2734127"/>
            <a:ext cx="3657600" cy="19863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400" dirty="0" smtClean="0"/>
              <a:t>Tesis de Licenciatura</a:t>
            </a:r>
            <a:endParaRPr lang="es-ES" sz="2400" dirty="0"/>
          </a:p>
          <a:p>
            <a:pPr marL="0" indent="0">
              <a:buNone/>
            </a:pPr>
            <a:r>
              <a:rPr lang="es-ES" dirty="0" smtClean="0"/>
              <a:t>COMO MÍNIMO:</a:t>
            </a:r>
          </a:p>
          <a:p>
            <a:pPr marL="0" indent="0">
              <a:buNone/>
            </a:pPr>
            <a:r>
              <a:rPr lang="es-ES" dirty="0" smtClean="0"/>
              <a:t>Profundización del objeto de estudio desde su exploración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6"/>
          </p:nvPr>
        </p:nvSpPr>
        <p:spPr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Tesis Doctoral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COMO MÍNIMO:</a:t>
            </a:r>
          </a:p>
          <a:p>
            <a:pPr marL="0" indent="0">
              <a:buNone/>
            </a:pPr>
            <a:r>
              <a:rPr lang="es-ES" dirty="0" smtClean="0"/>
              <a:t>Producción de nuevos conocimientos teóricos sobre el objeto de estudio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85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961056511"/>
              </p:ext>
            </p:extLst>
          </p:nvPr>
        </p:nvGraphicFramePr>
        <p:xfrm>
          <a:off x="1524000" y="23914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La metodología de la investigación </a:t>
            </a:r>
            <a:r>
              <a:rPr lang="es-ES" dirty="0" smtClean="0"/>
              <a:t>para el trabajo </a:t>
            </a:r>
            <a:r>
              <a:rPr lang="es-ES" dirty="0" smtClean="0"/>
              <a:t>social </a:t>
            </a:r>
            <a:r>
              <a:rPr lang="es-ES" dirty="0" smtClean="0"/>
              <a:t>cient</a:t>
            </a:r>
            <a:r>
              <a:rPr lang="es-ES" dirty="0" smtClean="0"/>
              <a:t>ífico </a:t>
            </a:r>
            <a:r>
              <a:rPr lang="es-ES" dirty="0" smtClean="0"/>
              <a:t>se </a:t>
            </a:r>
            <a:r>
              <a:rPr lang="es-ES" dirty="0" smtClean="0"/>
              <a:t>estructura alrededor de: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90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 1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1887169" y="954072"/>
            <a:ext cx="5023731" cy="41449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400" dirty="0"/>
              <a:t>La metodología no es un momento en la investigación. La metodología es un eje articulador de 3 momentos epistemológicos: ruptura (distancia), estructuración (explicación), comprobación (observación). </a:t>
            </a:r>
            <a:r>
              <a:rPr lang="es-ES" sz="2400" dirty="0" smtClean="0"/>
              <a:t>En </a:t>
            </a:r>
            <a:r>
              <a:rPr lang="es-ES" sz="2400" dirty="0"/>
              <a:t>el TS se añade un 4to momento, la </a:t>
            </a:r>
            <a:r>
              <a:rPr lang="es-ES" sz="2400" dirty="0" smtClean="0"/>
              <a:t>intervención - acción </a:t>
            </a:r>
            <a:r>
              <a:rPr lang="es-ES" sz="2400" dirty="0"/>
              <a:t>(o los elementos o pautas para la intervención).</a:t>
            </a:r>
          </a:p>
        </p:txBody>
      </p:sp>
    </p:spTree>
    <p:extLst>
      <p:ext uri="{BB962C8B-B14F-4D97-AF65-F5344CB8AC3E}">
        <p14:creationId xmlns:p14="http://schemas.microsoft.com/office/powerpoint/2010/main" val="268961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 2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124311" y="716930"/>
            <a:ext cx="4549447" cy="41449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400" dirty="0"/>
              <a:t>La investigación </a:t>
            </a:r>
            <a:r>
              <a:rPr lang="es-ES" sz="2400" dirty="0" smtClean="0"/>
              <a:t>en Trabajo Social puede </a:t>
            </a:r>
            <a:r>
              <a:rPr lang="es-ES" sz="2400" dirty="0"/>
              <a:t>partir del paradigma positivista (RECI - la explicación condiciona la observación) o del fenomenológico (RCEI - la observación condiciona la explicación), en dependencia de cómo nos situemos </a:t>
            </a:r>
            <a:r>
              <a:rPr lang="es-ES" sz="2400" dirty="0" err="1"/>
              <a:t>epistemologicamente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36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 3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1734509" y="1106729"/>
            <a:ext cx="6048799" cy="48647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400" dirty="0"/>
              <a:t>La investigación </a:t>
            </a:r>
            <a:r>
              <a:rPr lang="es-ES" sz="2400" dirty="0" smtClean="0"/>
              <a:t>debe tener </a:t>
            </a:r>
            <a:r>
              <a:rPr lang="es-ES" sz="2400" dirty="0" smtClean="0"/>
              <a:t>coherencia metodológica. Esta es </a:t>
            </a:r>
            <a:r>
              <a:rPr lang="es-ES" sz="2400" dirty="0"/>
              <a:t>la columna vertebral de la investigación y consiste en alinear </a:t>
            </a:r>
            <a:r>
              <a:rPr lang="es-ES" sz="2400" dirty="0" smtClean="0"/>
              <a:t>todas sus </a:t>
            </a:r>
            <a:r>
              <a:rPr lang="es-ES" sz="2400" dirty="0"/>
              <a:t>etapas: pregunta, problema o problemática, objetivos, modelo de análisis (conceptos, relaciones entre conceptos y conceptos y fenómenos (hipótesis</a:t>
            </a:r>
            <a:r>
              <a:rPr lang="es-ES" sz="2400" dirty="0" smtClean="0"/>
              <a:t>)), observación (operacionalización</a:t>
            </a:r>
            <a:r>
              <a:rPr lang="es-ES" sz="2400" dirty="0"/>
              <a:t>, instrumentos de observación, instrumentos de análisis de la </a:t>
            </a:r>
            <a:r>
              <a:rPr lang="es-ES" sz="2400" dirty="0" smtClean="0"/>
              <a:t>información) </a:t>
            </a:r>
            <a:r>
              <a:rPr lang="es-ES" sz="2400" dirty="0"/>
              <a:t>y </a:t>
            </a:r>
            <a:r>
              <a:rPr lang="es-ES" sz="2400" dirty="0" smtClean="0"/>
              <a:t>análisis de resultados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55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 4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524550" y="-683313"/>
            <a:ext cx="2468717" cy="48647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400" dirty="0"/>
              <a:t>La metodología es una herramienta, no un fin en sí mismo. El acento debe ser puesto en la investigación y la metodología debe ser subyacente.</a:t>
            </a:r>
          </a:p>
        </p:txBody>
      </p:sp>
    </p:spTree>
    <p:extLst>
      <p:ext uri="{BB962C8B-B14F-4D97-AF65-F5344CB8AC3E}">
        <p14:creationId xmlns:p14="http://schemas.microsoft.com/office/powerpoint/2010/main" val="366178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 5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3524550" y="-683313"/>
            <a:ext cx="2468717" cy="48647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400" dirty="0"/>
              <a:t>Las hipótesis se derivan de la construcción de conocimientos, de la explicación científica (modelo de análisis). Otra forma de planteamiento es una prenoción.</a:t>
            </a:r>
          </a:p>
        </p:txBody>
      </p:sp>
    </p:spTree>
    <p:extLst>
      <p:ext uri="{BB962C8B-B14F-4D97-AF65-F5344CB8AC3E}">
        <p14:creationId xmlns:p14="http://schemas.microsoft.com/office/powerpoint/2010/main" val="267350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426373"/>
            <a:ext cx="8229600" cy="48768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DIFERENTES MANERAS DE CONCEBIR LA INVESTIGACIÓN. PARADIGMAS.</a:t>
            </a:r>
          </a:p>
          <a:p>
            <a:pPr marL="0" indent="0"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14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 6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369421" y="471817"/>
            <a:ext cx="4258758" cy="434449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400" dirty="0"/>
              <a:t>En el momento epistemológico de construir </a:t>
            </a:r>
            <a:r>
              <a:rPr lang="es-ES" sz="2400" dirty="0" smtClean="0"/>
              <a:t>conocimientos, </a:t>
            </a:r>
            <a:r>
              <a:rPr lang="es-ES" sz="2400" dirty="0"/>
              <a:t>al realizar la explicación científica, las hipótesis se construyen para ser falsificadas. En consecuencia, tan importante como los resultados esperados es el análisis de la desviación entre lo esperado y lo observado.</a:t>
            </a:r>
          </a:p>
        </p:txBody>
      </p:sp>
    </p:spTree>
    <p:extLst>
      <p:ext uri="{BB962C8B-B14F-4D97-AF65-F5344CB8AC3E}">
        <p14:creationId xmlns:p14="http://schemas.microsoft.com/office/powerpoint/2010/main" val="197671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 7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660112" y="181126"/>
            <a:ext cx="3677378" cy="434449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2400" dirty="0"/>
              <a:t>No podemos dividir la metodología en cuantitativa o cuantitativa. Lo que entra en la dicotomía </a:t>
            </a:r>
            <a:r>
              <a:rPr lang="es-ES" sz="2400" dirty="0" smtClean="0"/>
              <a:t>cuantitativo/cualitativo </a:t>
            </a:r>
            <a:r>
              <a:rPr lang="es-ES" sz="2400" dirty="0"/>
              <a:t>es el análisis de la información. Y no necesariamente se debe a la intervención de las matemáticas.</a:t>
            </a:r>
          </a:p>
        </p:txBody>
      </p:sp>
    </p:spTree>
    <p:extLst>
      <p:ext uri="{BB962C8B-B14F-4D97-AF65-F5344CB8AC3E}">
        <p14:creationId xmlns:p14="http://schemas.microsoft.com/office/powerpoint/2010/main" val="148545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58" y="2389843"/>
            <a:ext cx="3589166" cy="308091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7256" y="704002"/>
            <a:ext cx="6667886" cy="1143000"/>
          </a:xfrm>
        </p:spPr>
        <p:txBody>
          <a:bodyPr/>
          <a:lstStyle/>
          <a:p>
            <a:r>
              <a:rPr lang="es-ES" sz="2400" dirty="0"/>
              <a:t>ALGUNOS PRINCIPIOS METODOLÓGICOS PARA EL TRABAJO SOCIAL CIENTÍFICO.</a:t>
            </a:r>
          </a:p>
        </p:txBody>
      </p:sp>
    </p:spTree>
    <p:extLst>
      <p:ext uri="{BB962C8B-B14F-4D97-AF65-F5344CB8AC3E}">
        <p14:creationId xmlns:p14="http://schemas.microsoft.com/office/powerpoint/2010/main" val="245609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6449" y="4659458"/>
            <a:ext cx="5551877" cy="93345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Proceso de investigación</a:t>
            </a:r>
            <a:endParaRPr lang="es-E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5467" y="5495878"/>
            <a:ext cx="4254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DRA. JUANA E. SUÁREZ CONEJERO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89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8498" y="469086"/>
            <a:ext cx="6508377" cy="1143000"/>
          </a:xfrm>
        </p:spPr>
        <p:txBody>
          <a:bodyPr/>
          <a:lstStyle/>
          <a:p>
            <a:r>
              <a:rPr lang="es-ES" sz="3000" dirty="0" smtClean="0"/>
              <a:t>Relación entre las ciencias sociales</a:t>
            </a:r>
            <a:endParaRPr lang="es-ES" sz="3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10034"/>
          <a:stretch/>
        </p:blipFill>
        <p:spPr>
          <a:xfrm>
            <a:off x="2992084" y="1679746"/>
            <a:ext cx="5660938" cy="50929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8498" y="1486760"/>
            <a:ext cx="8414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34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49" y="2034832"/>
            <a:ext cx="5001737" cy="467834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8499" y="1460981"/>
            <a:ext cx="8414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RUPTURA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8498" y="469086"/>
            <a:ext cx="6508377" cy="1143000"/>
          </a:xfrm>
        </p:spPr>
        <p:txBody>
          <a:bodyPr/>
          <a:lstStyle/>
          <a:p>
            <a:r>
              <a:rPr lang="es-ES" sz="3000" dirty="0" smtClean="0"/>
              <a:t>Relación entre las ciencias sociales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24111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74273" y="931682"/>
            <a:ext cx="7206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¿Qué son los paradigmas? </a:t>
            </a:r>
            <a:endParaRPr lang="es-ES" sz="24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700" t="14104"/>
          <a:stretch/>
        </p:blipFill>
        <p:spPr>
          <a:xfrm>
            <a:off x="1681486" y="1644292"/>
            <a:ext cx="4955626" cy="4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4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4272" y="874139"/>
            <a:ext cx="866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MATRIZ DISCIPLINARIA, UNA VISIÓN DEL MUNDO </a:t>
            </a:r>
            <a:endParaRPr lang="es-ES" sz="2400" dirty="0"/>
          </a:p>
          <a:p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700" t="14104"/>
          <a:stretch/>
        </p:blipFill>
        <p:spPr>
          <a:xfrm>
            <a:off x="1681486" y="1644292"/>
            <a:ext cx="4955626" cy="492535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25598" y="254267"/>
            <a:ext cx="6508377" cy="1143000"/>
          </a:xfrm>
        </p:spPr>
        <p:txBody>
          <a:bodyPr/>
          <a:lstStyle/>
          <a:p>
            <a:r>
              <a:rPr lang="es-ES" sz="3000" dirty="0" smtClean="0"/>
              <a:t>Paradigmas en la investigación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96529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ntaj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1111</Words>
  <Application>Microsoft Macintosh PowerPoint</Application>
  <PresentationFormat>Presentación en pantalla (4:3)</PresentationFormat>
  <Paragraphs>249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Tema1</vt:lpstr>
      <vt:lpstr>Proceso de investigación</vt:lpstr>
      <vt:lpstr>Objetivos de trabajo</vt:lpstr>
      <vt:lpstr>¿Qué es, qué significa, hacer investigación en ciencias sociales?</vt:lpstr>
      <vt:lpstr>¿Qué es un problema de las ciencias sociales?  ¿En qué se diferencia de un problema social?</vt:lpstr>
      <vt:lpstr>Presentación de PowerPoint</vt:lpstr>
      <vt:lpstr>Relación entre las ciencias sociales</vt:lpstr>
      <vt:lpstr>Relación entre las ciencias sociales</vt:lpstr>
      <vt:lpstr>Paradigmas en la investigación</vt:lpstr>
      <vt:lpstr>Paradigmas en la investigación</vt:lpstr>
      <vt:lpstr>Paradigmas en la investigación</vt:lpstr>
      <vt:lpstr>Paradigmas en la investigación</vt:lpstr>
      <vt:lpstr>Paradigmas en la investigación</vt:lpstr>
      <vt:lpstr>Paradigmas en la investigación</vt:lpstr>
      <vt:lpstr>Paradigmas en la investigación</vt:lpstr>
      <vt:lpstr>Paradigmas en la investigación</vt:lpstr>
      <vt:lpstr>Paradigma Positivista (deductivo)  Paradigma fenomenológico (inductivo)</vt:lpstr>
      <vt:lpstr>Paradigmas en la investigación</vt:lpstr>
      <vt:lpstr>Presentación de PowerPoint</vt:lpstr>
      <vt:lpstr>Ciencias y Epistemología</vt:lpstr>
      <vt:lpstr>Ciencias y Epistemología</vt:lpstr>
      <vt:lpstr>La investigación</vt:lpstr>
      <vt:lpstr>Los sabios ciegos y el elefante</vt:lpstr>
      <vt:lpstr>Los sabios ciegos y el elefante</vt:lpstr>
      <vt:lpstr>Primer principio</vt:lpstr>
      <vt:lpstr>Segundo principio</vt:lpstr>
      <vt:lpstr>Tercer principio</vt:lpstr>
      <vt:lpstr>Cuarto principio</vt:lpstr>
      <vt:lpstr>Quinto principio La isla desierta</vt:lpstr>
      <vt:lpstr>Presentación de PowerPoint</vt:lpstr>
      <vt:lpstr>Presentación de PowerPoint</vt:lpstr>
      <vt:lpstr>Quinto principio</vt:lpstr>
      <vt:lpstr>Sexto principio</vt:lpstr>
      <vt:lpstr>Presentación de PowerPoint</vt:lpstr>
      <vt:lpstr>Los 3 actos epistemológicos de la investigación</vt:lpstr>
      <vt:lpstr>Los 3 actos epistemológicos de la investigación</vt:lpstr>
      <vt:lpstr>Los 3 actos epistemológicos de la investigación</vt:lpstr>
      <vt:lpstr>Los 3 actos epistemológicos de la investigación</vt:lpstr>
      <vt:lpstr>Los 3 actos epistemológicos de la investigación</vt:lpstr>
      <vt:lpstr>Los 3 actos epistemológicos de la investigación</vt:lpstr>
      <vt:lpstr>Los 3 actos epistemológicos de la investigación</vt:lpstr>
      <vt:lpstr>Presentación de PowerPoint</vt:lpstr>
      <vt:lpstr>Trabajo social científico</vt:lpstr>
      <vt:lpstr>Trabajo social científico</vt:lpstr>
      <vt:lpstr>Presentación de PowerPoint</vt:lpstr>
      <vt:lpstr>Idea 1</vt:lpstr>
      <vt:lpstr>Idea 2</vt:lpstr>
      <vt:lpstr>Idea 3</vt:lpstr>
      <vt:lpstr>Idea 4</vt:lpstr>
      <vt:lpstr>Idea 5</vt:lpstr>
      <vt:lpstr>Idea 6</vt:lpstr>
      <vt:lpstr>Idea 7</vt:lpstr>
      <vt:lpstr>ALGUNOS PRINCIPIOS METODOLÓGICOS PARA EL TRABAJO SOCIAL CIENTÍFICO.</vt:lpstr>
      <vt:lpstr>Proceso de investigación</vt:lpstr>
    </vt:vector>
  </TitlesOfParts>
  <Company>Grupo Avance Educativo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Dra. Juana E. Suárez Conejero</dc:creator>
  <cp:lastModifiedBy>Dra. Juana E. Suárez Conejero</cp:lastModifiedBy>
  <cp:revision>111</cp:revision>
  <dcterms:created xsi:type="dcterms:W3CDTF">2014-10-17T14:55:24Z</dcterms:created>
  <dcterms:modified xsi:type="dcterms:W3CDTF">2020-02-26T13:44:09Z</dcterms:modified>
</cp:coreProperties>
</file>