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ibeye"/>
      <p:regular r:id="rId18"/>
    </p:embeddedFont>
    <p:embeddedFont>
      <p:font typeface="Old Standard TT"/>
      <p:regular r:id="rId19"/>
      <p:bold r:id="rId20"/>
      <p:italic r:id="rId21"/>
    </p:embeddedFont>
    <p:embeddedFont>
      <p:font typeface="Handlee"/>
      <p:regular r:id="rId22"/>
    </p:embeddedFont>
    <p:embeddedFont>
      <p:font typeface="Patrick Hand SC"/>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ldStandardTT-bold.fntdata"/><Relationship Id="rId11" Type="http://schemas.openxmlformats.org/officeDocument/2006/relationships/slide" Target="slides/slide7.xml"/><Relationship Id="rId22" Type="http://schemas.openxmlformats.org/officeDocument/2006/relationships/font" Target="fonts/Handlee-regular.fntdata"/><Relationship Id="rId10" Type="http://schemas.openxmlformats.org/officeDocument/2006/relationships/slide" Target="slides/slide6.xml"/><Relationship Id="rId21" Type="http://schemas.openxmlformats.org/officeDocument/2006/relationships/font" Target="fonts/OldStandardTT-italic.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PatrickHandS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OldStandardTT-regular.fntdata"/><Relationship Id="rId6" Type="http://schemas.openxmlformats.org/officeDocument/2006/relationships/slide" Target="slides/slide2.xml"/><Relationship Id="rId18" Type="http://schemas.openxmlformats.org/officeDocument/2006/relationships/font" Target="fonts/Ribeye-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f00778e8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f00778e8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f00778e8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f00778e8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f00778e8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f00778e8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f00778e8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f00778e8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f00778e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f00778e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f00778e8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f00778e8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f00778e8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f00778e8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f00778e8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f00778e8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f00778e8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f00778e8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f00778e8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f00778e8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f00778e8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f00778e8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f00778e8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f00778e8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4417500" y="541425"/>
            <a:ext cx="4389900" cy="3777600"/>
          </a:xfrm>
          <a:prstGeom prst="rect">
            <a:avLst/>
          </a:prstGeom>
        </p:spPr>
        <p:txBody>
          <a:bodyPr anchorCtr="0" anchor="b" bIns="91425" lIns="91425" spcFirstLastPara="1" rIns="91425" wrap="square" tIns="91425">
            <a:noAutofit/>
          </a:bodyPr>
          <a:lstStyle/>
          <a:p>
            <a:pPr indent="0" lvl="0" marL="0" marR="0" rtl="0" algn="ctr">
              <a:lnSpc>
                <a:spcPct val="100000"/>
              </a:lnSpc>
              <a:spcBef>
                <a:spcPts val="0"/>
              </a:spcBef>
              <a:spcAft>
                <a:spcPts val="0"/>
              </a:spcAft>
              <a:buNone/>
            </a:pPr>
            <a:r>
              <a:rPr lang="es" sz="7000">
                <a:latin typeface="Ribeye"/>
                <a:ea typeface="Ribeye"/>
                <a:cs typeface="Ribeye"/>
                <a:sym typeface="Ribeye"/>
              </a:rPr>
              <a:t>Zygmunt Bauman</a:t>
            </a:r>
            <a:endParaRPr sz="7000">
              <a:latin typeface="Ribeye"/>
              <a:ea typeface="Ribeye"/>
              <a:cs typeface="Ribeye"/>
              <a:sym typeface="Ribeye"/>
            </a:endParaRPr>
          </a:p>
          <a:p>
            <a:pPr indent="0" lvl="0" marL="0" marR="0" rtl="0" algn="ctr">
              <a:lnSpc>
                <a:spcPct val="100000"/>
              </a:lnSpc>
              <a:spcBef>
                <a:spcPts val="0"/>
              </a:spcBef>
              <a:spcAft>
                <a:spcPts val="0"/>
              </a:spcAft>
              <a:buNone/>
            </a:pPr>
            <a:r>
              <a:t/>
            </a:r>
            <a:endParaRPr sz="7000">
              <a:latin typeface="Ribeye"/>
              <a:ea typeface="Ribeye"/>
              <a:cs typeface="Ribeye"/>
              <a:sym typeface="Ribeye"/>
            </a:endParaRPr>
          </a:p>
          <a:p>
            <a:pPr indent="0" lvl="0" marL="0" marR="0" rtl="0" algn="ctr">
              <a:lnSpc>
                <a:spcPct val="100000"/>
              </a:lnSpc>
              <a:spcBef>
                <a:spcPts val="0"/>
              </a:spcBef>
              <a:spcAft>
                <a:spcPts val="0"/>
              </a:spcAft>
              <a:buNone/>
            </a:pPr>
            <a:r>
              <a:rPr lang="es" sz="2400">
                <a:latin typeface="Ribeye"/>
                <a:ea typeface="Ribeye"/>
                <a:cs typeface="Ribeye"/>
                <a:sym typeface="Ribeye"/>
              </a:rPr>
              <a:t>19 Nov 1925-9 Enero 2017</a:t>
            </a:r>
            <a:endParaRPr sz="2400">
              <a:latin typeface="Ribeye"/>
              <a:ea typeface="Ribeye"/>
              <a:cs typeface="Ribeye"/>
              <a:sym typeface="Ribeye"/>
            </a:endParaRPr>
          </a:p>
          <a:p>
            <a:pPr indent="0" lvl="0" marL="0" marR="0" rtl="0" algn="ctr">
              <a:lnSpc>
                <a:spcPct val="100000"/>
              </a:lnSpc>
              <a:spcBef>
                <a:spcPts val="0"/>
              </a:spcBef>
              <a:spcAft>
                <a:spcPts val="0"/>
              </a:spcAft>
              <a:buClr>
                <a:srgbClr val="000000"/>
              </a:buClr>
              <a:buSzPts val="1100"/>
              <a:buFont typeface="Arial"/>
              <a:buNone/>
            </a:pPr>
            <a:r>
              <a:rPr lang="es" sz="1750">
                <a:latin typeface="Ribeye"/>
                <a:ea typeface="Ribeye"/>
                <a:cs typeface="Ribeye"/>
                <a:sym typeface="Ribeye"/>
              </a:rPr>
              <a:t>Poznán, Polonia-Leeds,Inglaterra</a:t>
            </a:r>
            <a:endParaRPr sz="1750">
              <a:latin typeface="Ribeye"/>
              <a:ea typeface="Ribeye"/>
              <a:cs typeface="Ribeye"/>
              <a:sym typeface="Ribeye"/>
            </a:endParaRPr>
          </a:p>
        </p:txBody>
      </p:sp>
      <p:pic>
        <p:nvPicPr>
          <p:cNvPr id="60" name="Google Shape;60;p13"/>
          <p:cNvPicPr preferRelativeResize="0"/>
          <p:nvPr/>
        </p:nvPicPr>
        <p:blipFill>
          <a:blip r:embed="rId3">
            <a:alphaModFix/>
          </a:blip>
          <a:stretch>
            <a:fillRect/>
          </a:stretch>
        </p:blipFill>
        <p:spPr>
          <a:xfrm>
            <a:off x="484650" y="0"/>
            <a:ext cx="3711375"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2"/>
          <p:cNvSpPr txBox="1"/>
          <p:nvPr>
            <p:ph idx="1" type="body"/>
          </p:nvPr>
        </p:nvSpPr>
        <p:spPr>
          <a:xfrm>
            <a:off x="311700" y="319925"/>
            <a:ext cx="8520600" cy="4248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3000">
                <a:solidFill>
                  <a:srgbClr val="000000"/>
                </a:solidFill>
                <a:latin typeface="Patrick Hand SC"/>
                <a:ea typeface="Patrick Hand SC"/>
                <a:cs typeface="Patrick Hand SC"/>
                <a:sym typeface="Patrick Hand SC"/>
              </a:rPr>
              <a:t>Hubo una </a:t>
            </a:r>
            <a:r>
              <a:rPr lang="es" sz="3000">
                <a:solidFill>
                  <a:srgbClr val="000000"/>
                </a:solidFill>
                <a:latin typeface="Patrick Hand SC"/>
                <a:ea typeface="Patrick Hand SC"/>
                <a:cs typeface="Patrick Hand SC"/>
                <a:sym typeface="Patrick Hand SC"/>
              </a:rPr>
              <a:t>ampliación</a:t>
            </a:r>
            <a:r>
              <a:rPr lang="es" sz="3000">
                <a:solidFill>
                  <a:srgbClr val="000000"/>
                </a:solidFill>
                <a:latin typeface="Patrick Hand SC"/>
                <a:ea typeface="Patrick Hand SC"/>
                <a:cs typeface="Patrick Hand SC"/>
                <a:sym typeface="Patrick Hand SC"/>
              </a:rPr>
              <a:t> de los límites del comportamiento </a:t>
            </a:r>
            <a:r>
              <a:rPr lang="es" sz="3000">
                <a:solidFill>
                  <a:srgbClr val="000000"/>
                </a:solidFill>
                <a:latin typeface="Patrick Hand SC"/>
                <a:ea typeface="Patrick Hand SC"/>
                <a:cs typeface="Patrick Hand SC"/>
                <a:sym typeface="Patrick Hand SC"/>
              </a:rPr>
              <a:t>públicamente</a:t>
            </a:r>
            <a:r>
              <a:rPr lang="es" sz="3000">
                <a:solidFill>
                  <a:srgbClr val="000000"/>
                </a:solidFill>
                <a:latin typeface="Patrick Hand SC"/>
                <a:ea typeface="Patrick Hand SC"/>
                <a:cs typeface="Patrick Hand SC"/>
                <a:sym typeface="Patrick Hand SC"/>
              </a:rPr>
              <a:t> aceptable. </a:t>
            </a:r>
            <a:endParaRPr sz="3000">
              <a:solidFill>
                <a:srgbClr val="000000"/>
              </a:solidFill>
              <a:latin typeface="Patrick Hand SC"/>
              <a:ea typeface="Patrick Hand SC"/>
              <a:cs typeface="Patrick Hand SC"/>
              <a:sym typeface="Patrick Hand SC"/>
            </a:endParaRPr>
          </a:p>
          <a:p>
            <a:pPr indent="0" lvl="0" marL="0" rtl="0" algn="just">
              <a:spcBef>
                <a:spcPts val="1600"/>
              </a:spcBef>
              <a:spcAft>
                <a:spcPts val="0"/>
              </a:spcAft>
              <a:buNone/>
            </a:pPr>
            <a:r>
              <a:rPr lang="es" sz="3000">
                <a:solidFill>
                  <a:srgbClr val="000000"/>
                </a:solidFill>
                <a:latin typeface="Patrick Hand SC"/>
                <a:ea typeface="Patrick Hand SC"/>
                <a:cs typeface="Patrick Hand SC"/>
                <a:sym typeface="Patrick Hand SC"/>
              </a:rPr>
              <a:t>La importancia radica en que se rechazaba la vieja ordenación histórica de las relaciones humanas dentro de la sociedad, expresadas, sancionadas y simbolizadas por las convenciones y las prohibiciones sociales.</a:t>
            </a:r>
            <a:endParaRPr sz="3000">
              <a:solidFill>
                <a:srgbClr val="000000"/>
              </a:solidFill>
              <a:latin typeface="Patrick Hand SC"/>
              <a:ea typeface="Patrick Hand SC"/>
              <a:cs typeface="Patrick Hand SC"/>
              <a:sym typeface="Patrick Hand SC"/>
            </a:endParaRPr>
          </a:p>
          <a:p>
            <a:pPr indent="0" lvl="0" marL="0" rtl="0" algn="just">
              <a:spcBef>
                <a:spcPts val="1600"/>
              </a:spcBef>
              <a:spcAft>
                <a:spcPts val="1600"/>
              </a:spcAft>
              <a:buNone/>
            </a:pPr>
            <a:r>
              <a:t/>
            </a:r>
            <a:endParaRPr sz="3000">
              <a:solidFill>
                <a:srgbClr val="000000"/>
              </a:solidFill>
              <a:latin typeface="Patrick Hand SC"/>
              <a:ea typeface="Patrick Hand SC"/>
              <a:cs typeface="Patrick Hand SC"/>
              <a:sym typeface="Patrick Hand S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3"/>
          <p:cNvSpPr txBox="1"/>
          <p:nvPr>
            <p:ph idx="1" type="body"/>
          </p:nvPr>
        </p:nvSpPr>
        <p:spPr>
          <a:xfrm>
            <a:off x="311700" y="319925"/>
            <a:ext cx="8520600" cy="4248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2400">
                <a:solidFill>
                  <a:srgbClr val="000000"/>
                </a:solidFill>
                <a:latin typeface="Patrick Hand SC"/>
                <a:ea typeface="Patrick Hand SC"/>
                <a:cs typeface="Patrick Hand SC"/>
                <a:sym typeface="Patrick Hand SC"/>
              </a:rPr>
              <a:t>Lo más significativo es que este rechazo se hizo en nombre de la ilimitada autonomía del deseo </a:t>
            </a:r>
            <a:r>
              <a:rPr lang="es" sz="2400">
                <a:solidFill>
                  <a:srgbClr val="000000"/>
                </a:solidFill>
                <a:latin typeface="Patrick Hand SC"/>
                <a:ea typeface="Patrick Hand SC"/>
                <a:cs typeface="Patrick Hand SC"/>
                <a:sym typeface="Patrick Hand SC"/>
              </a:rPr>
              <a:t>individual</a:t>
            </a:r>
            <a:r>
              <a:rPr lang="es" sz="2400">
                <a:solidFill>
                  <a:srgbClr val="000000"/>
                </a:solidFill>
                <a:latin typeface="Patrick Hand SC"/>
                <a:ea typeface="Patrick Hand SC"/>
                <a:cs typeface="Patrick Hand SC"/>
                <a:sym typeface="Patrick Hand SC"/>
              </a:rPr>
              <a:t>, con lo que se partía de la premisa de un mundo de un individualismo egocéntrico llevado hasta el límite.</a:t>
            </a:r>
            <a:endParaRPr sz="2400">
              <a:solidFill>
                <a:srgbClr val="000000"/>
              </a:solidFill>
              <a:latin typeface="Patrick Hand SC"/>
              <a:ea typeface="Patrick Hand SC"/>
              <a:cs typeface="Patrick Hand SC"/>
              <a:sym typeface="Patrick Hand SC"/>
            </a:endParaRPr>
          </a:p>
          <a:p>
            <a:pPr indent="0" lvl="0" marL="0" rtl="0" algn="just">
              <a:spcBef>
                <a:spcPts val="1600"/>
              </a:spcBef>
              <a:spcAft>
                <a:spcPts val="0"/>
              </a:spcAft>
              <a:buNone/>
            </a:pPr>
            <a:r>
              <a:rPr lang="es" sz="2400">
                <a:solidFill>
                  <a:srgbClr val="000000"/>
                </a:solidFill>
                <a:latin typeface="Patrick Hand SC"/>
                <a:ea typeface="Patrick Hand SC"/>
                <a:cs typeface="Patrick Hand SC"/>
                <a:sym typeface="Patrick Hand SC"/>
              </a:rPr>
              <a:t>De modo que se dió por sentado que el mundo estaba compuesto por millones de seres humanos convencidos y determinados de ir en pos de la satisfacción de sus propios deseos.</a:t>
            </a:r>
            <a:endParaRPr sz="2400">
              <a:solidFill>
                <a:srgbClr val="000000"/>
              </a:solidFill>
              <a:latin typeface="Patrick Hand SC"/>
              <a:ea typeface="Patrick Hand SC"/>
              <a:cs typeface="Patrick Hand SC"/>
              <a:sym typeface="Patrick Hand SC"/>
            </a:endParaRPr>
          </a:p>
          <a:p>
            <a:pPr indent="0" lvl="0" marL="0" rtl="0" algn="just">
              <a:spcBef>
                <a:spcPts val="1600"/>
              </a:spcBef>
              <a:spcAft>
                <a:spcPts val="0"/>
              </a:spcAft>
              <a:buNone/>
            </a:pPr>
            <a:r>
              <a:rPr lang="es" sz="2400">
                <a:solidFill>
                  <a:srgbClr val="000000"/>
                </a:solidFill>
                <a:latin typeface="Patrick Hand SC"/>
                <a:ea typeface="Patrick Hand SC"/>
                <a:cs typeface="Patrick Hand SC"/>
                <a:sym typeface="Patrick Hand SC"/>
              </a:rPr>
              <a:t>Así la revolución cultural del SXX puede ser vista como el triunfo del individuo sobre la sociedad, o como la gradual desintegración de los antiguos tejidos y convenciones sociales.</a:t>
            </a:r>
            <a:endParaRPr sz="2400">
              <a:solidFill>
                <a:srgbClr val="000000"/>
              </a:solidFill>
              <a:latin typeface="Patrick Hand SC"/>
              <a:ea typeface="Patrick Hand SC"/>
              <a:cs typeface="Patrick Hand SC"/>
              <a:sym typeface="Patrick Hand SC"/>
            </a:endParaRPr>
          </a:p>
          <a:p>
            <a:pPr indent="0" lvl="0" marL="0" rtl="0" algn="just">
              <a:spcBef>
                <a:spcPts val="1600"/>
              </a:spcBef>
              <a:spcAft>
                <a:spcPts val="1600"/>
              </a:spcAft>
              <a:buNone/>
            </a:pPr>
            <a:r>
              <a:t/>
            </a:r>
            <a:endParaRPr sz="2400">
              <a:solidFill>
                <a:srgbClr val="000000"/>
              </a:solidFill>
              <a:latin typeface="Patrick Hand SC"/>
              <a:ea typeface="Patrick Hand SC"/>
              <a:cs typeface="Patrick Hand SC"/>
              <a:sym typeface="Patrick Hand S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4"/>
          <p:cNvSpPr txBox="1"/>
          <p:nvPr>
            <p:ph idx="1" type="body"/>
          </p:nvPr>
        </p:nvSpPr>
        <p:spPr>
          <a:xfrm>
            <a:off x="311700" y="307625"/>
            <a:ext cx="8520600" cy="4261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2700">
                <a:solidFill>
                  <a:srgbClr val="000000"/>
                </a:solidFill>
                <a:latin typeface="Patrick Hand SC"/>
                <a:ea typeface="Patrick Hand SC"/>
                <a:cs typeface="Patrick Hand SC"/>
                <a:sym typeface="Patrick Hand SC"/>
              </a:rPr>
              <a:t>Así mismo al ya no ser aceptadas las viejas prácticas e instituciones como parte del modo de ordenación social que </a:t>
            </a:r>
            <a:r>
              <a:rPr lang="es" sz="2700">
                <a:solidFill>
                  <a:srgbClr val="000000"/>
                </a:solidFill>
                <a:latin typeface="Patrick Hand SC"/>
                <a:ea typeface="Patrick Hand SC"/>
                <a:cs typeface="Patrick Hand SC"/>
                <a:sym typeface="Patrick Hand SC"/>
              </a:rPr>
              <a:t>unía</a:t>
            </a:r>
            <a:r>
              <a:rPr lang="es" sz="2700">
                <a:solidFill>
                  <a:srgbClr val="000000"/>
                </a:solidFill>
                <a:latin typeface="Patrick Hand SC"/>
                <a:ea typeface="Patrick Hand SC"/>
                <a:cs typeface="Patrick Hand SC"/>
                <a:sym typeface="Patrick Hand SC"/>
              </a:rPr>
              <a:t> a unos individuos con otros, lo que </a:t>
            </a:r>
            <a:r>
              <a:rPr lang="es" sz="2700">
                <a:solidFill>
                  <a:srgbClr val="000000"/>
                </a:solidFill>
                <a:latin typeface="Patrick Hand SC"/>
                <a:ea typeface="Patrick Hand SC"/>
                <a:cs typeface="Patrick Hand SC"/>
                <a:sym typeface="Patrick Hand SC"/>
              </a:rPr>
              <a:t>garantizaba</a:t>
            </a:r>
            <a:r>
              <a:rPr lang="es" sz="2700">
                <a:solidFill>
                  <a:srgbClr val="000000"/>
                </a:solidFill>
                <a:latin typeface="Patrick Hand SC"/>
                <a:ea typeface="Patrick Hand SC"/>
                <a:cs typeface="Patrick Hand SC"/>
                <a:sym typeface="Patrick Hand SC"/>
              </a:rPr>
              <a:t> la cooperación y la reproducción social, la mayor parte de la capacidad de estructuración de la vida social humana desapareció, y quedaron reducidas a simples manifestaciones de las preferencias individuales. por tanto,</a:t>
            </a:r>
            <a:r>
              <a:rPr b="1" lang="es" sz="2700" u="sng">
                <a:solidFill>
                  <a:srgbClr val="000000"/>
                </a:solidFill>
                <a:latin typeface="Patrick Hand SC"/>
                <a:ea typeface="Patrick Hand SC"/>
                <a:cs typeface="Patrick Hand SC"/>
                <a:sym typeface="Patrick Hand SC"/>
              </a:rPr>
              <a:t> la incertidumbre y la imprevisibilidad</a:t>
            </a:r>
            <a:r>
              <a:rPr lang="es" sz="2700">
                <a:solidFill>
                  <a:srgbClr val="000000"/>
                </a:solidFill>
                <a:latin typeface="Patrick Hand SC"/>
                <a:ea typeface="Patrick Hand SC"/>
                <a:cs typeface="Patrick Hand SC"/>
                <a:sym typeface="Patrick Hand SC"/>
              </a:rPr>
              <a:t> se hicieron presentes. </a:t>
            </a:r>
            <a:endParaRPr sz="2700">
              <a:solidFill>
                <a:srgbClr val="000000"/>
              </a:solidFill>
              <a:latin typeface="Patrick Hand SC"/>
              <a:ea typeface="Patrick Hand SC"/>
              <a:cs typeface="Patrick Hand SC"/>
              <a:sym typeface="Patrick Hand SC"/>
            </a:endParaRPr>
          </a:p>
          <a:p>
            <a:pPr indent="0" lvl="0" marL="0" rtl="0" algn="just">
              <a:spcBef>
                <a:spcPts val="1600"/>
              </a:spcBef>
              <a:spcAft>
                <a:spcPts val="1600"/>
              </a:spcAft>
              <a:buNone/>
            </a:pPr>
            <a:r>
              <a:t/>
            </a:r>
            <a:endParaRPr sz="2400">
              <a:solidFill>
                <a:srgbClr val="000000"/>
              </a:solidFill>
              <a:latin typeface="Patrick Hand SC"/>
              <a:ea typeface="Patrick Hand SC"/>
              <a:cs typeface="Patrick Hand SC"/>
              <a:sym typeface="Patrick Hand S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5"/>
          <p:cNvSpPr txBox="1"/>
          <p:nvPr>
            <p:ph idx="1" type="body"/>
          </p:nvPr>
        </p:nvSpPr>
        <p:spPr>
          <a:xfrm>
            <a:off x="311700" y="824425"/>
            <a:ext cx="8520600" cy="331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3000">
                <a:solidFill>
                  <a:srgbClr val="000000"/>
                </a:solidFill>
                <a:latin typeface="Handlee"/>
                <a:ea typeface="Handlee"/>
                <a:cs typeface="Handlee"/>
                <a:sym typeface="Handlee"/>
              </a:rPr>
              <a:t>“... los acontecimientos públicos forman parte de nuestras vidas. No sólo sirven como punto de referencia de nuestra vida privada, sino que dan forma a nuestra experiencia vital, tanto privada como pública.” </a:t>
            </a:r>
            <a:endParaRPr b="1" sz="3000">
              <a:solidFill>
                <a:srgbClr val="000000"/>
              </a:solidFill>
              <a:latin typeface="Handlee"/>
              <a:ea typeface="Handlee"/>
              <a:cs typeface="Handlee"/>
              <a:sym typeface="Handlee"/>
            </a:endParaRPr>
          </a:p>
          <a:p>
            <a:pPr indent="0" lvl="0" marL="0" rtl="0" algn="ctr">
              <a:spcBef>
                <a:spcPts val="1600"/>
              </a:spcBef>
              <a:spcAft>
                <a:spcPts val="1600"/>
              </a:spcAft>
              <a:buNone/>
            </a:pPr>
            <a:r>
              <a:rPr b="1" lang="es" sz="3000">
                <a:solidFill>
                  <a:srgbClr val="000000"/>
                </a:solidFill>
                <a:latin typeface="Handlee"/>
                <a:ea typeface="Handlee"/>
                <a:cs typeface="Handlee"/>
                <a:sym typeface="Handlee"/>
              </a:rPr>
              <a:t>Eric Hobsbawm</a:t>
            </a:r>
            <a:endParaRPr b="1" sz="3000">
              <a:solidFill>
                <a:srgbClr val="000000"/>
              </a:solidFill>
              <a:latin typeface="Handlee"/>
              <a:ea typeface="Handlee"/>
              <a:cs typeface="Handlee"/>
              <a:sym typeface="Handl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77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3600">
                <a:latin typeface="Ribeye"/>
                <a:ea typeface="Ribeye"/>
                <a:cs typeface="Ribeye"/>
                <a:sym typeface="Ribeye"/>
              </a:rPr>
              <a:t>Biografía</a:t>
            </a:r>
            <a:endParaRPr sz="3600">
              <a:latin typeface="Ribeye"/>
              <a:ea typeface="Ribeye"/>
              <a:cs typeface="Ribeye"/>
              <a:sym typeface="Ribeye"/>
            </a:endParaRPr>
          </a:p>
        </p:txBody>
      </p:sp>
      <p:sp>
        <p:nvSpPr>
          <p:cNvPr id="66" name="Google Shape;66;p1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1"/>
              </a:buClr>
              <a:buSzPts val="1100"/>
              <a:buFont typeface="Arial"/>
              <a:buNone/>
            </a:pPr>
            <a:r>
              <a:rPr lang="es" sz="2400">
                <a:solidFill>
                  <a:schemeClr val="dk1"/>
                </a:solidFill>
              </a:rPr>
              <a:t>•</a:t>
            </a:r>
            <a:r>
              <a:rPr lang="es" sz="3000">
                <a:solidFill>
                  <a:schemeClr val="dk1"/>
                </a:solidFill>
                <a:latin typeface="Patrick Hand SC"/>
                <a:ea typeface="Patrick Hand SC"/>
                <a:cs typeface="Patrick Hand SC"/>
                <a:sym typeface="Patrick Hand SC"/>
              </a:rPr>
              <a:t>Nació en una familia humilde de polacos judíos no practicantes.</a:t>
            </a:r>
            <a:endParaRPr sz="3000">
              <a:solidFill>
                <a:schemeClr val="dk1"/>
              </a:solidFill>
              <a:latin typeface="Patrick Hand SC"/>
              <a:ea typeface="Patrick Hand SC"/>
              <a:cs typeface="Patrick Hand SC"/>
              <a:sym typeface="Patrick Hand SC"/>
            </a:endParaRPr>
          </a:p>
          <a:p>
            <a:pPr indent="0" lvl="0" marL="0" rtl="0" algn="ctr">
              <a:lnSpc>
                <a:spcPct val="90000"/>
              </a:lnSpc>
              <a:spcBef>
                <a:spcPts val="1000"/>
              </a:spcBef>
              <a:spcAft>
                <a:spcPts val="0"/>
              </a:spcAft>
              <a:buClr>
                <a:schemeClr val="dk1"/>
              </a:buClr>
              <a:buSzPts val="1100"/>
              <a:buFont typeface="Arial"/>
              <a:buNone/>
            </a:pPr>
            <a:r>
              <a:rPr lang="es" sz="3000">
                <a:solidFill>
                  <a:schemeClr val="dk1"/>
                </a:solidFill>
                <a:latin typeface="Patrick Hand SC"/>
                <a:ea typeface="Patrick Hand SC"/>
                <a:cs typeface="Patrick Hand SC"/>
                <a:sym typeface="Patrick Hand SC"/>
              </a:rPr>
              <a:t>•Cuando Polonia fue invadida por la Alemania nazi en 1939 su familia escapó hacia el este en su huida del nazismo, se trasladó a la Unión Soviética.</a:t>
            </a:r>
            <a:endParaRPr sz="3000">
              <a:solidFill>
                <a:schemeClr val="dk1"/>
              </a:solidFill>
              <a:latin typeface="Patrick Hand SC"/>
              <a:ea typeface="Patrick Hand SC"/>
              <a:cs typeface="Patrick Hand SC"/>
              <a:sym typeface="Patrick Hand SC"/>
            </a:endParaRPr>
          </a:p>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idx="1" type="body"/>
          </p:nvPr>
        </p:nvSpPr>
        <p:spPr>
          <a:xfrm>
            <a:off x="311700" y="332225"/>
            <a:ext cx="8520600" cy="4236600"/>
          </a:xfrm>
          <a:prstGeom prst="rect">
            <a:avLst/>
          </a:prstGeom>
        </p:spPr>
        <p:txBody>
          <a:bodyPr anchorCtr="0" anchor="t" bIns="91425" lIns="91425" spcFirstLastPara="1" rIns="91425" wrap="square" tIns="91425">
            <a:noAutofit/>
          </a:bodyPr>
          <a:lstStyle/>
          <a:p>
            <a:pPr indent="0" lvl="0" marL="0" rtl="0" algn="just">
              <a:lnSpc>
                <a:spcPct val="90000"/>
              </a:lnSpc>
              <a:spcBef>
                <a:spcPts val="1000"/>
              </a:spcBef>
              <a:spcAft>
                <a:spcPts val="0"/>
              </a:spcAft>
              <a:buClr>
                <a:schemeClr val="dk1"/>
              </a:buClr>
              <a:buSzPts val="1100"/>
              <a:buFont typeface="Arial"/>
              <a:buNone/>
            </a:pPr>
            <a:r>
              <a:rPr lang="es" sz="2800">
                <a:solidFill>
                  <a:schemeClr val="dk1"/>
                </a:solidFill>
              </a:rPr>
              <a:t>•</a:t>
            </a:r>
            <a:r>
              <a:rPr lang="es" sz="2700">
                <a:solidFill>
                  <a:schemeClr val="dk1"/>
                </a:solidFill>
                <a:latin typeface="Patrick Hand SC"/>
                <a:ea typeface="Patrick Hand SC"/>
                <a:cs typeface="Patrick Hand SC"/>
                <a:sym typeface="Patrick Hand SC"/>
              </a:rPr>
              <a:t>Se alistó en el primer ejército polaco controlado por los soviéticos, trabajando como instructor en educación política y participó en las batalla de Kolberg y Berlín.</a:t>
            </a:r>
            <a:endParaRPr sz="2700">
              <a:solidFill>
                <a:schemeClr val="dk1"/>
              </a:solidFill>
              <a:latin typeface="Patrick Hand SC"/>
              <a:ea typeface="Patrick Hand SC"/>
              <a:cs typeface="Patrick Hand SC"/>
              <a:sym typeface="Patrick Hand SC"/>
            </a:endParaRPr>
          </a:p>
          <a:p>
            <a:pPr indent="0" lvl="0" marL="0" rtl="0" algn="just">
              <a:lnSpc>
                <a:spcPct val="90000"/>
              </a:lnSpc>
              <a:spcBef>
                <a:spcPts val="1000"/>
              </a:spcBef>
              <a:spcAft>
                <a:spcPts val="0"/>
              </a:spcAft>
              <a:buClr>
                <a:schemeClr val="dk1"/>
              </a:buClr>
              <a:buSzPts val="1100"/>
              <a:buFont typeface="Arial"/>
              <a:buNone/>
            </a:pPr>
            <a:r>
              <a:rPr lang="es" sz="2700">
                <a:solidFill>
                  <a:schemeClr val="dk1"/>
                </a:solidFill>
                <a:latin typeface="Patrick Hand SC"/>
                <a:ea typeface="Patrick Hand SC"/>
                <a:cs typeface="Patrick Hand SC"/>
                <a:sym typeface="Patrick Hand SC"/>
              </a:rPr>
              <a:t>•Según el Instituto de la Memoria Nacional polaco, desde 1945 hasta 1953 fue un oficial político del Cuerpo de Seguridad Interna (Korpus Bezpieczeństwa Wewnętrznego, en polaco; KBW), una unidad militar formada para combatir a la insurgencia nacionalista de Ucrania.</a:t>
            </a:r>
            <a:endParaRPr sz="2700">
              <a:solidFill>
                <a:schemeClr val="dk1"/>
              </a:solidFill>
              <a:latin typeface="Patrick Hand SC"/>
              <a:ea typeface="Patrick Hand SC"/>
              <a:cs typeface="Patrick Hand SC"/>
              <a:sym typeface="Patrick Hand SC"/>
            </a:endParaRPr>
          </a:p>
          <a:p>
            <a:pPr indent="0" lvl="0" marL="0" rtl="0" algn="l">
              <a:spcBef>
                <a:spcPts val="0"/>
              </a:spcBef>
              <a:spcAft>
                <a:spcPts val="160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311700" y="246100"/>
            <a:ext cx="8520600" cy="4322700"/>
          </a:xfrm>
          <a:prstGeom prst="rect">
            <a:avLst/>
          </a:prstGeom>
        </p:spPr>
        <p:txBody>
          <a:bodyPr anchorCtr="0" anchor="t" bIns="91425" lIns="91425" spcFirstLastPara="1" rIns="91425" wrap="square" tIns="91425">
            <a:noAutofit/>
          </a:bodyPr>
          <a:lstStyle/>
          <a:p>
            <a:pPr indent="0" lvl="0" marL="0" rtl="0" algn="just">
              <a:lnSpc>
                <a:spcPct val="90000"/>
              </a:lnSpc>
              <a:spcBef>
                <a:spcPts val="1000"/>
              </a:spcBef>
              <a:spcAft>
                <a:spcPts val="0"/>
              </a:spcAft>
              <a:buClr>
                <a:schemeClr val="dk1"/>
              </a:buClr>
              <a:buSzPts val="1100"/>
              <a:buFont typeface="Arial"/>
              <a:buNone/>
            </a:pPr>
            <a:r>
              <a:rPr lang="es" sz="2000">
                <a:solidFill>
                  <a:schemeClr val="dk1"/>
                </a:solidFill>
              </a:rPr>
              <a:t>•</a:t>
            </a:r>
            <a:r>
              <a:rPr lang="es" sz="2300">
                <a:solidFill>
                  <a:schemeClr val="dk1"/>
                </a:solidFill>
                <a:latin typeface="Patrick Hand SC"/>
                <a:ea typeface="Patrick Hand SC"/>
                <a:cs typeface="Patrick Hand SC"/>
                <a:sym typeface="Patrick Hand SC"/>
              </a:rPr>
              <a:t>En 1954 regresa a Polonia, donde militó en el Partido Comunista​ y fue profesor de filosofía y sociología en la Universidad de Varsovia</a:t>
            </a:r>
            <a:endParaRPr sz="2300">
              <a:solidFill>
                <a:schemeClr val="dk1"/>
              </a:solidFill>
              <a:latin typeface="Patrick Hand SC"/>
              <a:ea typeface="Patrick Hand SC"/>
              <a:cs typeface="Patrick Hand SC"/>
              <a:sym typeface="Patrick Hand SC"/>
            </a:endParaRPr>
          </a:p>
          <a:p>
            <a:pPr indent="0" lvl="0" marL="0" rtl="0" algn="just">
              <a:lnSpc>
                <a:spcPct val="90000"/>
              </a:lnSpc>
              <a:spcBef>
                <a:spcPts val="1000"/>
              </a:spcBef>
              <a:spcAft>
                <a:spcPts val="0"/>
              </a:spcAft>
              <a:buClr>
                <a:schemeClr val="dk1"/>
              </a:buClr>
              <a:buSzPts val="1100"/>
              <a:buFont typeface="Arial"/>
              <a:buNone/>
            </a:pPr>
            <a:r>
              <a:rPr lang="es" sz="2300">
                <a:solidFill>
                  <a:schemeClr val="dk1"/>
                </a:solidFill>
                <a:latin typeface="Patrick Hand SC"/>
                <a:ea typeface="Patrick Hand SC"/>
                <a:cs typeface="Patrick Hand SC"/>
                <a:sym typeface="Patrick Hand SC"/>
              </a:rPr>
              <a:t>•Después de los sucesos de marzo de 1968 se ve forzado a irse nuevamente de Polonia a causa de la política antisemita.</a:t>
            </a:r>
            <a:endParaRPr sz="2300">
              <a:solidFill>
                <a:schemeClr val="dk1"/>
              </a:solidFill>
              <a:latin typeface="Patrick Hand SC"/>
              <a:ea typeface="Patrick Hand SC"/>
              <a:cs typeface="Patrick Hand SC"/>
              <a:sym typeface="Patrick Hand SC"/>
            </a:endParaRPr>
          </a:p>
          <a:p>
            <a:pPr indent="0" lvl="0" marL="0" rtl="0" algn="just">
              <a:lnSpc>
                <a:spcPct val="90000"/>
              </a:lnSpc>
              <a:spcBef>
                <a:spcPts val="1000"/>
              </a:spcBef>
              <a:spcAft>
                <a:spcPts val="0"/>
              </a:spcAft>
              <a:buClr>
                <a:schemeClr val="dk1"/>
              </a:buClr>
              <a:buSzPts val="1100"/>
              <a:buFont typeface="Arial"/>
              <a:buNone/>
            </a:pPr>
            <a:r>
              <a:rPr lang="es" sz="2300">
                <a:solidFill>
                  <a:schemeClr val="dk1"/>
                </a:solidFill>
                <a:latin typeface="Patrick Hand SC"/>
                <a:ea typeface="Patrick Hand SC"/>
                <a:cs typeface="Patrick Hand SC"/>
                <a:sym typeface="Patrick Hand SC"/>
              </a:rPr>
              <a:t>•La crisis política polaca de 1968 describe las principales protestas de estudiantes e intelectuales contra los comunistas del gobierno de la República Popular de Polonia, su represión por los servicios de seguridad, y la concurrente campaña "anti-sionista" emprendida como respuesta a la crisis política por el Gobierno polaco. Las protestas coincidieron con los acontecimientos de la </a:t>
            </a:r>
            <a:r>
              <a:rPr b="1" lang="es" sz="2300">
                <a:solidFill>
                  <a:schemeClr val="dk1"/>
                </a:solidFill>
                <a:latin typeface="Patrick Hand SC"/>
                <a:ea typeface="Patrick Hand SC"/>
                <a:cs typeface="Patrick Hand SC"/>
                <a:sym typeface="Patrick Hand SC"/>
              </a:rPr>
              <a:t>Primavera de Praga </a:t>
            </a:r>
            <a:r>
              <a:rPr lang="es" sz="2300">
                <a:solidFill>
                  <a:schemeClr val="dk1"/>
                </a:solidFill>
                <a:latin typeface="Patrick Hand SC"/>
                <a:ea typeface="Patrick Hand SC"/>
                <a:cs typeface="Patrick Hand SC"/>
                <a:sym typeface="Patrick Hand SC"/>
              </a:rPr>
              <a:t>en la vecina Checoslovaquia.</a:t>
            </a:r>
            <a:endParaRPr sz="2300">
              <a:solidFill>
                <a:schemeClr val="dk1"/>
              </a:solidFill>
              <a:latin typeface="Patrick Hand SC"/>
              <a:ea typeface="Patrick Hand SC"/>
              <a:cs typeface="Patrick Hand SC"/>
              <a:sym typeface="Patrick Hand SC"/>
            </a:endParaRPr>
          </a:p>
          <a:p>
            <a:pPr indent="0" lvl="0" marL="0" rtl="0" algn="just">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311700" y="344550"/>
            <a:ext cx="8520600" cy="4224300"/>
          </a:xfrm>
          <a:prstGeom prst="rect">
            <a:avLst/>
          </a:prstGeom>
        </p:spPr>
        <p:txBody>
          <a:bodyPr anchorCtr="0" anchor="t" bIns="91425" lIns="91425" spcFirstLastPara="1" rIns="91425" wrap="square" tIns="91425">
            <a:noAutofit/>
          </a:bodyPr>
          <a:lstStyle/>
          <a:p>
            <a:pPr indent="0" lvl="0" marL="0" rtl="0" algn="just">
              <a:lnSpc>
                <a:spcPct val="90000"/>
              </a:lnSpc>
              <a:spcBef>
                <a:spcPts val="1000"/>
              </a:spcBef>
              <a:spcAft>
                <a:spcPts val="0"/>
              </a:spcAft>
              <a:buClr>
                <a:schemeClr val="dk1"/>
              </a:buClr>
              <a:buSzPts val="1100"/>
              <a:buFont typeface="Arial"/>
              <a:buNone/>
            </a:pPr>
            <a:r>
              <a:rPr lang="es" sz="2400">
                <a:solidFill>
                  <a:schemeClr val="dk1"/>
                </a:solidFill>
              </a:rPr>
              <a:t>•</a:t>
            </a:r>
            <a:r>
              <a:rPr lang="es" sz="3000">
                <a:solidFill>
                  <a:schemeClr val="dk1"/>
                </a:solidFill>
                <a:latin typeface="Patrick Hand SC"/>
                <a:ea typeface="Patrick Hand SC"/>
                <a:cs typeface="Patrick Hand SC"/>
                <a:sym typeface="Patrick Hand SC"/>
              </a:rPr>
              <a:t>Posteriormente a su purga de la Universidad de Varsovia, enseñó sociología en países como Israel, Estados Unidos y Canadá.</a:t>
            </a:r>
            <a:endParaRPr sz="3000">
              <a:solidFill>
                <a:schemeClr val="dk1"/>
              </a:solidFill>
              <a:latin typeface="Patrick Hand SC"/>
              <a:ea typeface="Patrick Hand SC"/>
              <a:cs typeface="Patrick Hand SC"/>
              <a:sym typeface="Patrick Hand SC"/>
            </a:endParaRPr>
          </a:p>
          <a:p>
            <a:pPr indent="0" lvl="0" marL="0" rtl="0" algn="just">
              <a:lnSpc>
                <a:spcPct val="90000"/>
              </a:lnSpc>
              <a:spcBef>
                <a:spcPts val="1000"/>
              </a:spcBef>
              <a:spcAft>
                <a:spcPts val="0"/>
              </a:spcAft>
              <a:buClr>
                <a:schemeClr val="dk1"/>
              </a:buClr>
              <a:buSzPts val="1100"/>
              <a:buFont typeface="Arial"/>
              <a:buNone/>
            </a:pPr>
            <a:r>
              <a:rPr lang="es" sz="3000">
                <a:solidFill>
                  <a:schemeClr val="dk1"/>
                </a:solidFill>
                <a:latin typeface="Patrick Hand SC"/>
                <a:ea typeface="Patrick Hand SC"/>
                <a:cs typeface="Patrick Hand SC"/>
                <a:sym typeface="Patrick Hand SC"/>
              </a:rPr>
              <a:t>•Desde 1971 residió en Inglaterra, donde fue profesor en la Universidad de Leeds, hasta la fecha de su muerte el 9 de enero del 2017.</a:t>
            </a:r>
            <a:endParaRPr sz="3000">
              <a:solidFill>
                <a:schemeClr val="dk1"/>
              </a:solidFill>
              <a:latin typeface="Patrick Hand SC"/>
              <a:ea typeface="Patrick Hand SC"/>
              <a:cs typeface="Patrick Hand SC"/>
              <a:sym typeface="Patrick Hand SC"/>
            </a:endParaRPr>
          </a:p>
          <a:p>
            <a:pPr indent="0" lvl="0" marL="0" rtl="0" algn="just">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0"/>
            <a:ext cx="8520600" cy="74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3000">
                <a:latin typeface="Ribeye"/>
                <a:ea typeface="Ribeye"/>
                <a:cs typeface="Ribeye"/>
                <a:sym typeface="Ribeye"/>
              </a:rPr>
              <a:t>Contexto Social</a:t>
            </a:r>
            <a:endParaRPr sz="3000">
              <a:latin typeface="Ribeye"/>
              <a:ea typeface="Ribeye"/>
              <a:cs typeface="Ribeye"/>
              <a:sym typeface="Ribeye"/>
            </a:endParaRPr>
          </a:p>
        </p:txBody>
      </p:sp>
      <p:sp>
        <p:nvSpPr>
          <p:cNvPr id="87" name="Google Shape;87;p18"/>
          <p:cNvSpPr txBox="1"/>
          <p:nvPr>
            <p:ph idx="1" type="body"/>
          </p:nvPr>
        </p:nvSpPr>
        <p:spPr>
          <a:xfrm>
            <a:off x="311700" y="627550"/>
            <a:ext cx="8520600" cy="3941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2400">
                <a:solidFill>
                  <a:srgbClr val="000000"/>
                </a:solidFill>
                <a:latin typeface="Patrick Hand SC"/>
                <a:ea typeface="Patrick Hand SC"/>
                <a:cs typeface="Patrick Hand SC"/>
                <a:sym typeface="Patrick Hand SC"/>
              </a:rPr>
              <a:t>La sociología surgió para dar respuesta al deseo de entender y mejorar la sociedad moderna, surgida durante la Ilustración y para comprender los efectos de la industrialización, la racionalización y el capitalismo.</a:t>
            </a:r>
            <a:endParaRPr sz="2400">
              <a:solidFill>
                <a:srgbClr val="000000"/>
              </a:solidFill>
              <a:latin typeface="Patrick Hand SC"/>
              <a:ea typeface="Patrick Hand SC"/>
              <a:cs typeface="Patrick Hand SC"/>
              <a:sym typeface="Patrick Hand SC"/>
            </a:endParaRPr>
          </a:p>
          <a:p>
            <a:pPr indent="0" lvl="0" marL="0" rtl="0" algn="just">
              <a:spcBef>
                <a:spcPts val="1600"/>
              </a:spcBef>
              <a:spcAft>
                <a:spcPts val="0"/>
              </a:spcAft>
              <a:buNone/>
            </a:pPr>
            <a:r>
              <a:rPr lang="es" sz="2400">
                <a:solidFill>
                  <a:srgbClr val="000000"/>
                </a:solidFill>
                <a:latin typeface="Patrick Hand SC"/>
                <a:ea typeface="Patrick Hand SC"/>
                <a:cs typeface="Patrick Hand SC"/>
                <a:sym typeface="Patrick Hand SC"/>
              </a:rPr>
              <a:t>Sin embargo finales del SXX otra fuerza impulsora del cambio social se hizo evidente: La Globalización. </a:t>
            </a:r>
            <a:endParaRPr sz="2400">
              <a:solidFill>
                <a:srgbClr val="000000"/>
              </a:solidFill>
              <a:latin typeface="Patrick Hand SC"/>
              <a:ea typeface="Patrick Hand SC"/>
              <a:cs typeface="Patrick Hand SC"/>
              <a:sym typeface="Patrick Hand SC"/>
            </a:endParaRPr>
          </a:p>
          <a:p>
            <a:pPr indent="0" lvl="0" marL="0" rtl="0" algn="just">
              <a:spcBef>
                <a:spcPts val="1600"/>
              </a:spcBef>
              <a:spcAft>
                <a:spcPts val="0"/>
              </a:spcAft>
              <a:buNone/>
            </a:pPr>
            <a:r>
              <a:rPr lang="es" sz="2400">
                <a:solidFill>
                  <a:srgbClr val="000000"/>
                </a:solidFill>
                <a:latin typeface="Patrick Hand SC"/>
                <a:ea typeface="Patrick Hand SC"/>
                <a:cs typeface="Patrick Hand SC"/>
                <a:sym typeface="Patrick Hand SC"/>
              </a:rPr>
              <a:t>Algunos la entienden como una nueva era Postindustrial y Postmoderna y otros, como Bauman, entienden la globalización como la mera </a:t>
            </a:r>
            <a:r>
              <a:rPr lang="es" sz="2400">
                <a:solidFill>
                  <a:srgbClr val="000000"/>
                </a:solidFill>
                <a:latin typeface="Patrick Hand SC"/>
                <a:ea typeface="Patrick Hand SC"/>
                <a:cs typeface="Patrick Hand SC"/>
                <a:sym typeface="Patrick Hand SC"/>
              </a:rPr>
              <a:t>continuación</a:t>
            </a:r>
            <a:r>
              <a:rPr lang="es" sz="2400">
                <a:solidFill>
                  <a:srgbClr val="000000"/>
                </a:solidFill>
                <a:latin typeface="Patrick Hand SC"/>
                <a:ea typeface="Patrick Hand SC"/>
                <a:cs typeface="Patrick Hand SC"/>
                <a:sym typeface="Patrick Hand SC"/>
              </a:rPr>
              <a:t> del proceso de la modernidad.</a:t>
            </a:r>
            <a:endParaRPr sz="2400">
              <a:solidFill>
                <a:srgbClr val="000000"/>
              </a:solidFill>
              <a:latin typeface="Patrick Hand SC"/>
              <a:ea typeface="Patrick Hand SC"/>
              <a:cs typeface="Patrick Hand SC"/>
              <a:sym typeface="Patrick Hand SC"/>
            </a:endParaRPr>
          </a:p>
          <a:p>
            <a:pPr indent="0" lvl="0" marL="0" rtl="0" algn="l">
              <a:spcBef>
                <a:spcPts val="1600"/>
              </a:spcBef>
              <a:spcAft>
                <a:spcPts val="1600"/>
              </a:spcAft>
              <a:buNone/>
            </a:pPr>
            <a:r>
              <a:t/>
            </a:r>
            <a:endParaRPr sz="2400">
              <a:latin typeface="Patrick Hand SC"/>
              <a:ea typeface="Patrick Hand SC"/>
              <a:cs typeface="Patrick Hand SC"/>
              <a:sym typeface="Patrick Hand S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ph idx="1" type="body"/>
          </p:nvPr>
        </p:nvSpPr>
        <p:spPr>
          <a:xfrm>
            <a:off x="311700" y="344550"/>
            <a:ext cx="8520600" cy="4224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2400">
                <a:solidFill>
                  <a:srgbClr val="000000"/>
                </a:solidFill>
                <a:latin typeface="Patrick Hand SC"/>
                <a:ea typeface="Patrick Hand SC"/>
                <a:cs typeface="Patrick Hand SC"/>
                <a:sym typeface="Patrick Hand SC"/>
              </a:rPr>
              <a:t>Posteriormente a la 2GM se estableció una economía mundial universal cuyo funcionamiento trascendió las fronteras estatales, y por tanto las fronteras ideológicas. </a:t>
            </a:r>
            <a:endParaRPr sz="2400">
              <a:solidFill>
                <a:srgbClr val="000000"/>
              </a:solidFill>
              <a:latin typeface="Patrick Hand SC"/>
              <a:ea typeface="Patrick Hand SC"/>
              <a:cs typeface="Patrick Hand SC"/>
              <a:sym typeface="Patrick Hand SC"/>
            </a:endParaRPr>
          </a:p>
          <a:p>
            <a:pPr indent="0" lvl="0" marL="0" rtl="0" algn="just">
              <a:spcBef>
                <a:spcPts val="1600"/>
              </a:spcBef>
              <a:spcAft>
                <a:spcPts val="1600"/>
              </a:spcAft>
              <a:buNone/>
            </a:pPr>
            <a:r>
              <a:rPr lang="es" sz="2400">
                <a:solidFill>
                  <a:srgbClr val="000000"/>
                </a:solidFill>
                <a:latin typeface="Patrick Hand SC"/>
                <a:ea typeface="Patrick Hand SC"/>
                <a:cs typeface="Patrick Hand SC"/>
                <a:sym typeface="Patrick Hand SC"/>
              </a:rPr>
              <a:t>A su vez se vivió una revolución cultural y moral que implicó la transformación drástica de las pautas convencionales de conducta social e individual. Esto significó la desintegración de antiguas normas por las que se regían las relaciones sociales humanas y con ella la ruptura de los vínculos entre las generaciones, es decir una ruptura entre el pasado y el presente.</a:t>
            </a:r>
            <a:endParaRPr sz="2400">
              <a:solidFill>
                <a:srgbClr val="000000"/>
              </a:solidFill>
              <a:latin typeface="Patrick Hand SC"/>
              <a:ea typeface="Patrick Hand SC"/>
              <a:cs typeface="Patrick Hand SC"/>
              <a:sym typeface="Patrick Hand S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125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3000">
                <a:latin typeface="Ribeye"/>
                <a:ea typeface="Ribeye"/>
                <a:cs typeface="Ribeye"/>
                <a:sym typeface="Ribeye"/>
              </a:rPr>
              <a:t>La Cultura Juvenil</a:t>
            </a:r>
            <a:endParaRPr sz="3000">
              <a:latin typeface="Ribeye"/>
              <a:ea typeface="Ribeye"/>
              <a:cs typeface="Ribeye"/>
              <a:sym typeface="Ribeye"/>
            </a:endParaRPr>
          </a:p>
        </p:txBody>
      </p:sp>
      <p:sp>
        <p:nvSpPr>
          <p:cNvPr id="98" name="Google Shape;98;p20"/>
          <p:cNvSpPr txBox="1"/>
          <p:nvPr>
            <p:ph idx="1" type="body"/>
          </p:nvPr>
        </p:nvSpPr>
        <p:spPr>
          <a:xfrm>
            <a:off x="311700" y="799825"/>
            <a:ext cx="8520600" cy="3769200"/>
          </a:xfrm>
          <a:prstGeom prst="rect">
            <a:avLst/>
          </a:prstGeom>
        </p:spPr>
        <p:txBody>
          <a:bodyPr anchorCtr="0" anchor="t" bIns="91425" lIns="91425" spcFirstLastPara="1" rIns="91425" wrap="square" tIns="91425">
            <a:noAutofit/>
          </a:bodyPr>
          <a:lstStyle/>
          <a:p>
            <a:pPr indent="-384175" lvl="0" marL="457200" rtl="0" algn="just">
              <a:spcBef>
                <a:spcPts val="0"/>
              </a:spcBef>
              <a:spcAft>
                <a:spcPts val="0"/>
              </a:spcAft>
              <a:buClr>
                <a:srgbClr val="000000"/>
              </a:buClr>
              <a:buSzPts val="2450"/>
              <a:buFont typeface="Patrick Hand SC"/>
              <a:buAutoNum type="arabicPeriod"/>
            </a:pPr>
            <a:r>
              <a:rPr lang="es" sz="2450">
                <a:solidFill>
                  <a:srgbClr val="000000"/>
                </a:solidFill>
                <a:latin typeface="Patrick Hand SC"/>
                <a:ea typeface="Patrick Hand SC"/>
                <a:cs typeface="Patrick Hand SC"/>
                <a:sym typeface="Patrick Hand SC"/>
              </a:rPr>
              <a:t>La juventud pasó a ser vista no como una fase preparatoria para la vida adulta, sino como la fase culminante del pleno desarrollo humano. </a:t>
            </a:r>
            <a:endParaRPr sz="2450">
              <a:solidFill>
                <a:srgbClr val="000000"/>
              </a:solidFill>
              <a:latin typeface="Patrick Hand SC"/>
              <a:ea typeface="Patrick Hand SC"/>
              <a:cs typeface="Patrick Hand SC"/>
              <a:sym typeface="Patrick Hand SC"/>
            </a:endParaRPr>
          </a:p>
          <a:p>
            <a:pPr indent="-384175" lvl="0" marL="457200" rtl="0" algn="just">
              <a:spcBef>
                <a:spcPts val="0"/>
              </a:spcBef>
              <a:spcAft>
                <a:spcPts val="0"/>
              </a:spcAft>
              <a:buClr>
                <a:srgbClr val="000000"/>
              </a:buClr>
              <a:buSzPts val="2450"/>
              <a:buFont typeface="Patrick Hand SC"/>
              <a:buAutoNum type="arabicPeriod"/>
            </a:pPr>
            <a:r>
              <a:rPr lang="es" sz="2450">
                <a:solidFill>
                  <a:srgbClr val="000000"/>
                </a:solidFill>
                <a:latin typeface="Patrick Hand SC"/>
                <a:ea typeface="Patrick Hand SC"/>
                <a:cs typeface="Patrick Hand SC"/>
                <a:sym typeface="Patrick Hand SC"/>
              </a:rPr>
              <a:t>Se convirtió en dominante en las economías desarrolladas de mercado puesto que reflejaba un poder adquisitivo y además cada nueva generación de adultos se había socializado formando parte de una cultura juvenil con conciencia propia. además la velocidad del cambio tecnológico le dio una ventaja sobre edades más conservadoras.</a:t>
            </a:r>
            <a:endParaRPr sz="2450">
              <a:solidFill>
                <a:srgbClr val="000000"/>
              </a:solidFill>
              <a:latin typeface="Patrick Hand SC"/>
              <a:ea typeface="Patrick Hand SC"/>
              <a:cs typeface="Patrick Hand SC"/>
              <a:sym typeface="Patrick Hand S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1"/>
          <p:cNvSpPr txBox="1"/>
          <p:nvPr>
            <p:ph idx="1" type="body"/>
          </p:nvPr>
        </p:nvSpPr>
        <p:spPr>
          <a:xfrm>
            <a:off x="311700" y="381450"/>
            <a:ext cx="8520600" cy="4187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2400">
                <a:solidFill>
                  <a:srgbClr val="000000"/>
                </a:solidFill>
                <a:latin typeface="Patrick Hand SC"/>
                <a:ea typeface="Patrick Hand SC"/>
                <a:cs typeface="Patrick Hand SC"/>
                <a:sym typeface="Patrick Hand SC"/>
              </a:rPr>
              <a:t>Características de la cultura juvenil: Populista e iconoclasta.</a:t>
            </a:r>
            <a:endParaRPr sz="2400">
              <a:solidFill>
                <a:srgbClr val="000000"/>
              </a:solidFill>
              <a:latin typeface="Patrick Hand SC"/>
              <a:ea typeface="Patrick Hand SC"/>
              <a:cs typeface="Patrick Hand SC"/>
              <a:sym typeface="Patrick Hand SC"/>
            </a:endParaRPr>
          </a:p>
          <a:p>
            <a:pPr indent="0" lvl="0" marL="0" rtl="0" algn="just">
              <a:spcBef>
                <a:spcPts val="1600"/>
              </a:spcBef>
              <a:spcAft>
                <a:spcPts val="0"/>
              </a:spcAft>
              <a:buNone/>
            </a:pPr>
            <a:r>
              <a:rPr lang="es" sz="2400">
                <a:solidFill>
                  <a:srgbClr val="000000"/>
                </a:solidFill>
                <a:latin typeface="Patrick Hand SC"/>
                <a:ea typeface="Patrick Hand SC"/>
                <a:cs typeface="Patrick Hand SC"/>
                <a:sym typeface="Patrick Hand SC"/>
              </a:rPr>
              <a:t>Esto se vió plasmado en el Mayo </a:t>
            </a:r>
            <a:r>
              <a:rPr lang="es" sz="2400">
                <a:solidFill>
                  <a:srgbClr val="000000"/>
                </a:solidFill>
                <a:latin typeface="Patrick Hand SC"/>
                <a:ea typeface="Patrick Hand SC"/>
                <a:cs typeface="Patrick Hand SC"/>
                <a:sym typeface="Patrick Hand SC"/>
              </a:rPr>
              <a:t>Francés</a:t>
            </a:r>
            <a:r>
              <a:rPr lang="es" sz="2400">
                <a:solidFill>
                  <a:srgbClr val="000000"/>
                </a:solidFill>
                <a:latin typeface="Patrick Hand SC"/>
                <a:ea typeface="Patrick Hand SC"/>
                <a:cs typeface="Patrick Hand SC"/>
                <a:sym typeface="Patrick Hand SC"/>
              </a:rPr>
              <a:t> de 1968 con consignas que no eran consignas políticas en el sentido tradicional, sino más bien eran anuncios públicos de sentimientos y deseos privados, como: “Prohibido Prohibir”, la consigna del nuevo feminismo “lo personal es político” o “Cuando pienso en la revolución me dan ganas de hacer el amor”. </a:t>
            </a:r>
            <a:endParaRPr sz="2400">
              <a:solidFill>
                <a:srgbClr val="000000"/>
              </a:solidFill>
              <a:latin typeface="Patrick Hand SC"/>
              <a:ea typeface="Patrick Hand SC"/>
              <a:cs typeface="Patrick Hand SC"/>
              <a:sym typeface="Patrick Hand SC"/>
            </a:endParaRPr>
          </a:p>
          <a:p>
            <a:pPr indent="0" lvl="0" marL="0" rtl="0" algn="just">
              <a:spcBef>
                <a:spcPts val="1600"/>
              </a:spcBef>
              <a:spcAft>
                <a:spcPts val="0"/>
              </a:spcAft>
              <a:buNone/>
            </a:pPr>
            <a:r>
              <a:rPr lang="es" sz="2400">
                <a:solidFill>
                  <a:srgbClr val="000000"/>
                </a:solidFill>
                <a:latin typeface="Patrick Hand SC"/>
                <a:ea typeface="Patrick Hand SC"/>
                <a:cs typeface="Patrick Hand SC"/>
                <a:sym typeface="Patrick Hand SC"/>
              </a:rPr>
              <a:t>Así pues la </a:t>
            </a:r>
            <a:r>
              <a:rPr lang="es" sz="2400">
                <a:solidFill>
                  <a:srgbClr val="000000"/>
                </a:solidFill>
                <a:latin typeface="Patrick Hand SC"/>
                <a:ea typeface="Patrick Hand SC"/>
                <a:cs typeface="Patrick Hand SC"/>
                <a:sym typeface="Patrick Hand SC"/>
              </a:rPr>
              <a:t>liberación</a:t>
            </a:r>
            <a:r>
              <a:rPr lang="es" sz="2400">
                <a:solidFill>
                  <a:srgbClr val="000000"/>
                </a:solidFill>
                <a:latin typeface="Patrick Hand SC"/>
                <a:ea typeface="Patrick Hand SC"/>
                <a:cs typeface="Patrick Hand SC"/>
                <a:sym typeface="Patrick Hand SC"/>
              </a:rPr>
              <a:t> personal y la liberación social iban de la mano. </a:t>
            </a:r>
            <a:endParaRPr sz="2400">
              <a:solidFill>
                <a:srgbClr val="000000"/>
              </a:solidFill>
              <a:latin typeface="Patrick Hand SC"/>
              <a:ea typeface="Patrick Hand SC"/>
              <a:cs typeface="Patrick Hand SC"/>
              <a:sym typeface="Patrick Hand SC"/>
            </a:endParaRPr>
          </a:p>
          <a:p>
            <a:pPr indent="0" lvl="0" marL="0" rtl="0" algn="l">
              <a:spcBef>
                <a:spcPts val="1600"/>
              </a:spcBef>
              <a:spcAft>
                <a:spcPts val="0"/>
              </a:spcAft>
              <a:buNone/>
            </a:pPr>
            <a:r>
              <a:t/>
            </a:r>
            <a:endParaRPr sz="2400">
              <a:solidFill>
                <a:srgbClr val="000000"/>
              </a:solidFill>
              <a:latin typeface="Patrick Hand SC"/>
              <a:ea typeface="Patrick Hand SC"/>
              <a:cs typeface="Patrick Hand SC"/>
              <a:sym typeface="Patrick Hand SC"/>
            </a:endParaRPr>
          </a:p>
          <a:p>
            <a:pPr indent="0" lvl="0" marL="0" rtl="0" algn="l">
              <a:spcBef>
                <a:spcPts val="1600"/>
              </a:spcBef>
              <a:spcAft>
                <a:spcPts val="1600"/>
              </a:spcAft>
              <a:buNone/>
            </a:pPr>
            <a:r>
              <a:t/>
            </a:r>
            <a:endParaRPr sz="2400">
              <a:solidFill>
                <a:srgbClr val="000000"/>
              </a:solidFill>
              <a:latin typeface="Patrick Hand SC"/>
              <a:ea typeface="Patrick Hand SC"/>
              <a:cs typeface="Patrick Hand SC"/>
              <a:sym typeface="Patrick Hand SC"/>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