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56" r:id="rId2"/>
    <p:sldId id="346" r:id="rId3"/>
    <p:sldId id="388" r:id="rId4"/>
    <p:sldId id="286" r:id="rId5"/>
    <p:sldId id="288" r:id="rId6"/>
    <p:sldId id="287" r:id="rId7"/>
    <p:sldId id="348" r:id="rId8"/>
    <p:sldId id="289" r:id="rId9"/>
    <p:sldId id="290" r:id="rId10"/>
    <p:sldId id="291" r:id="rId11"/>
    <p:sldId id="292" r:id="rId12"/>
    <p:sldId id="293" r:id="rId13"/>
    <p:sldId id="294" r:id="rId14"/>
    <p:sldId id="295" r:id="rId15"/>
    <p:sldId id="296" r:id="rId16"/>
    <p:sldId id="297" r:id="rId17"/>
    <p:sldId id="298" r:id="rId18"/>
    <p:sldId id="299" r:id="rId19"/>
    <p:sldId id="358" r:id="rId20"/>
    <p:sldId id="389" r:id="rId21"/>
    <p:sldId id="359" r:id="rId22"/>
    <p:sldId id="360" r:id="rId23"/>
    <p:sldId id="361" r:id="rId24"/>
    <p:sldId id="362" r:id="rId25"/>
    <p:sldId id="363" r:id="rId26"/>
    <p:sldId id="394" r:id="rId27"/>
    <p:sldId id="395" r:id="rId28"/>
    <p:sldId id="396" r:id="rId29"/>
    <p:sldId id="397" r:id="rId30"/>
    <p:sldId id="384" r:id="rId31"/>
    <p:sldId id="379" r:id="rId32"/>
    <p:sldId id="386" r:id="rId33"/>
    <p:sldId id="365" r:id="rId34"/>
    <p:sldId id="366" r:id="rId35"/>
    <p:sldId id="367" r:id="rId36"/>
    <p:sldId id="368" r:id="rId37"/>
    <p:sldId id="398" r:id="rId38"/>
    <p:sldId id="399" r:id="rId39"/>
    <p:sldId id="400" r:id="rId40"/>
    <p:sldId id="387" r:id="rId41"/>
    <p:sldId id="369" r:id="rId42"/>
    <p:sldId id="370" r:id="rId43"/>
    <p:sldId id="371" r:id="rId44"/>
    <p:sldId id="374" r:id="rId45"/>
    <p:sldId id="375" r:id="rId46"/>
    <p:sldId id="376" r:id="rId47"/>
    <p:sldId id="377" r:id="rId48"/>
    <p:sldId id="378" r:id="rId49"/>
    <p:sldId id="302" r:id="rId50"/>
    <p:sldId id="303" r:id="rId51"/>
    <p:sldId id="304" r:id="rId52"/>
    <p:sldId id="305" r:id="rId53"/>
    <p:sldId id="306" r:id="rId54"/>
    <p:sldId id="307" r:id="rId55"/>
    <p:sldId id="285" r:id="rId56"/>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1230"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3534947"/>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Texto del título</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Nivel de texto 1</a:t>
            </a:r>
          </a:p>
          <a:p>
            <a:pPr lvl="1">
              <a:defRPr sz="1800">
                <a:solidFill>
                  <a:srgbClr val="000000"/>
                </a:solidFill>
              </a:defRPr>
            </a:pPr>
            <a:r>
              <a:rPr sz="3200">
                <a:solidFill>
                  <a:srgbClr val="888888"/>
                </a:solidFill>
              </a:rPr>
              <a:t>Nivel de texto 2</a:t>
            </a:r>
          </a:p>
          <a:p>
            <a:pPr lvl="2">
              <a:defRPr sz="1800">
                <a:solidFill>
                  <a:srgbClr val="000000"/>
                </a:solidFill>
              </a:defRPr>
            </a:pPr>
            <a:r>
              <a:rPr sz="3200">
                <a:solidFill>
                  <a:srgbClr val="888888"/>
                </a:solidFill>
              </a:rPr>
              <a:t>Nivel de texto 3</a:t>
            </a:r>
          </a:p>
          <a:p>
            <a:pPr lvl="3">
              <a:defRPr sz="1800">
                <a:solidFill>
                  <a:srgbClr val="000000"/>
                </a:solidFill>
              </a:defRPr>
            </a:pPr>
            <a:r>
              <a:rPr sz="3200">
                <a:solidFill>
                  <a:srgbClr val="888888"/>
                </a:solidFill>
              </a:rPr>
              <a:t>Nivel de texto 4</a:t>
            </a:r>
          </a:p>
          <a:p>
            <a:pPr lvl="4">
              <a:defRPr sz="1800">
                <a:solidFill>
                  <a:srgbClr val="000000"/>
                </a:solidFill>
              </a:defRPr>
            </a:pPr>
            <a:r>
              <a:rPr sz="3200">
                <a:solidFill>
                  <a:srgbClr val="888888"/>
                </a:solidFill>
              </a:rPr>
              <a:t>Nivel de texto 5</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Texto del título</a:t>
            </a:r>
          </a:p>
        </p:txBody>
      </p:sp>
      <p:sp>
        <p:nvSpPr>
          <p:cNvPr id="40" name="Shape 40"/>
          <p:cNvSpPr>
            <a:spLocks noGrp="1"/>
          </p:cNvSpPr>
          <p:nvPr>
            <p:ph type="body" idx="1"/>
          </p:nvPr>
        </p:nvSpPr>
        <p:spPr>
          <a:prstGeom prst="rect">
            <a:avLst/>
          </a:prstGeom>
        </p:spPr>
        <p:txBody>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Texto del título</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Texto del título</a:t>
            </a:r>
          </a:p>
        </p:txBody>
      </p:sp>
      <p:sp>
        <p:nvSpPr>
          <p:cNvPr id="11" name="Shape 11"/>
          <p:cNvSpPr>
            <a:spLocks noGrp="1"/>
          </p:cNvSpPr>
          <p:nvPr>
            <p:ph type="body" idx="1"/>
          </p:nvPr>
        </p:nvSpPr>
        <p:spPr>
          <a:prstGeom prst="rect">
            <a:avLst/>
          </a:prstGeom>
        </p:spPr>
        <p:txBody>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Texto del título</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Nivel de texto 1</a:t>
            </a:r>
          </a:p>
          <a:p>
            <a:pPr lvl="1">
              <a:defRPr sz="1800">
                <a:solidFill>
                  <a:srgbClr val="000000"/>
                </a:solidFill>
              </a:defRPr>
            </a:pPr>
            <a:r>
              <a:rPr sz="2000">
                <a:solidFill>
                  <a:srgbClr val="888888"/>
                </a:solidFill>
              </a:rPr>
              <a:t>Nivel de texto 2</a:t>
            </a:r>
          </a:p>
          <a:p>
            <a:pPr lvl="2">
              <a:defRPr sz="1800">
                <a:solidFill>
                  <a:srgbClr val="000000"/>
                </a:solidFill>
              </a:defRPr>
            </a:pPr>
            <a:r>
              <a:rPr sz="2000">
                <a:solidFill>
                  <a:srgbClr val="888888"/>
                </a:solidFill>
              </a:rPr>
              <a:t>Nivel de texto 3</a:t>
            </a:r>
          </a:p>
          <a:p>
            <a:pPr lvl="3">
              <a:defRPr sz="1800">
                <a:solidFill>
                  <a:srgbClr val="000000"/>
                </a:solidFill>
              </a:defRPr>
            </a:pPr>
            <a:r>
              <a:rPr sz="2000">
                <a:solidFill>
                  <a:srgbClr val="888888"/>
                </a:solidFill>
              </a:rPr>
              <a:t>Nivel de texto 4</a:t>
            </a:r>
          </a:p>
          <a:p>
            <a:pPr lvl="4">
              <a:defRPr sz="1800">
                <a:solidFill>
                  <a:srgbClr val="000000"/>
                </a:solidFill>
              </a:defRPr>
            </a:pPr>
            <a:r>
              <a:rPr sz="2000">
                <a:solidFill>
                  <a:srgbClr val="888888"/>
                </a:solidFill>
              </a:rPr>
              <a:t>Nivel de texto 5</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Texto del título</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Nivel de texto 1</a:t>
            </a:r>
          </a:p>
          <a:p>
            <a:pPr lvl="1">
              <a:defRPr sz="1800"/>
            </a:pPr>
            <a:r>
              <a:rPr sz="2800"/>
              <a:t>Nivel de texto 2</a:t>
            </a:r>
          </a:p>
          <a:p>
            <a:pPr lvl="2">
              <a:defRPr sz="1800"/>
            </a:pPr>
            <a:r>
              <a:rPr sz="2800"/>
              <a:t>Nivel de texto 3</a:t>
            </a:r>
          </a:p>
          <a:p>
            <a:pPr lvl="3">
              <a:defRPr sz="1800"/>
            </a:pPr>
            <a:r>
              <a:rPr sz="2800"/>
              <a:t>Nivel de texto 4</a:t>
            </a:r>
          </a:p>
          <a:p>
            <a:pPr lvl="4">
              <a:defRPr sz="1800"/>
            </a:pPr>
            <a:r>
              <a:rPr sz="2800"/>
              <a:t>Nivel de texto 5</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Texto del título</a:t>
            </a:r>
          </a:p>
        </p:txBody>
      </p:sp>
      <p:sp>
        <p:nvSpPr>
          <p:cNvPr id="23" name="Shape 23"/>
          <p:cNvSpPr>
            <a:spLocks noGrp="1"/>
          </p:cNvSpPr>
          <p:nvPr>
            <p:ph type="body" idx="1"/>
          </p:nvPr>
        </p:nvSpPr>
        <p:spPr>
          <a:xfrm>
            <a:off x="457200" y="1435465"/>
            <a:ext cx="4040188" cy="739411"/>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Nivel de texto 1</a:t>
            </a:r>
          </a:p>
          <a:p>
            <a:pPr lvl="1">
              <a:defRPr sz="1800" b="0"/>
            </a:pPr>
            <a:r>
              <a:rPr sz="2400" b="1"/>
              <a:t>Nivel de texto 2</a:t>
            </a:r>
          </a:p>
          <a:p>
            <a:pPr lvl="2">
              <a:defRPr sz="1800" b="0"/>
            </a:pPr>
            <a:r>
              <a:rPr sz="2400" b="1"/>
              <a:t>Nivel de texto 3</a:t>
            </a:r>
          </a:p>
          <a:p>
            <a:pPr lvl="3">
              <a:defRPr sz="1800" b="0"/>
            </a:pPr>
            <a:r>
              <a:rPr sz="2400" b="1"/>
              <a:t>Nivel de texto 4</a:t>
            </a:r>
          </a:p>
          <a:p>
            <a:pPr lvl="4">
              <a:defRPr sz="1800" b="0"/>
            </a:pPr>
            <a:r>
              <a:rPr sz="2400" b="1"/>
              <a:t>Nivel de texto 5</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Texto del título</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Texto del título</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Texto del título</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Nivel de texto 1</a:t>
            </a:r>
          </a:p>
          <a:p>
            <a:pPr lvl="1">
              <a:defRPr sz="1800"/>
            </a:pPr>
            <a:r>
              <a:rPr sz="1400"/>
              <a:t>Nivel de texto 2</a:t>
            </a:r>
          </a:p>
          <a:p>
            <a:pPr lvl="2">
              <a:defRPr sz="1800"/>
            </a:pPr>
            <a:r>
              <a:rPr sz="1400"/>
              <a:t>Nivel de texto 3</a:t>
            </a:r>
          </a:p>
          <a:p>
            <a:pPr lvl="3">
              <a:defRPr sz="1800"/>
            </a:pPr>
            <a:r>
              <a:rPr sz="1400"/>
              <a:t>Nivel de texto 4</a:t>
            </a:r>
          </a:p>
          <a:p>
            <a:pPr lvl="4">
              <a:defRPr sz="1800"/>
            </a:pPr>
            <a:r>
              <a:rPr sz="1400"/>
              <a:t>Nivel de texto 5</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Texto del título</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p:nvPr/>
        </p:nvSpPr>
        <p:spPr>
          <a:xfrm>
            <a:off x="755577" y="4581128"/>
            <a:ext cx="6271102" cy="2062103"/>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200">
                <a:latin typeface="Arial"/>
                <a:ea typeface="Arial"/>
                <a:cs typeface="Arial"/>
                <a:sym typeface="Arial"/>
              </a:defRPr>
            </a:lvl1pPr>
          </a:lstStyle>
          <a:p>
            <a:pPr lvl="0">
              <a:defRPr sz="1800"/>
            </a:pPr>
            <a:r>
              <a:rPr sz="2200" dirty="0"/>
              <a:t>Dra. Juana E. Suárez </a:t>
            </a:r>
            <a:r>
              <a:rPr sz="2200" dirty="0" smtClean="0"/>
              <a:t>Conejero</a:t>
            </a:r>
            <a:endParaRPr lang="es-ES_tradnl" sz="2200" dirty="0" smtClean="0"/>
          </a:p>
          <a:p>
            <a:pPr lvl="0">
              <a:defRPr sz="1800"/>
            </a:pPr>
            <a:endParaRPr lang="es-ES_tradnl" dirty="0"/>
          </a:p>
          <a:p>
            <a:pPr lvl="0">
              <a:defRPr sz="1800"/>
            </a:pPr>
            <a:r>
              <a:rPr lang="es-ES_tradnl" sz="2200" dirty="0" smtClean="0"/>
              <a:t>Lectura comentada de:</a:t>
            </a:r>
          </a:p>
          <a:p>
            <a:pPr lvl="0">
              <a:defRPr sz="1800"/>
            </a:pPr>
            <a:endParaRPr lang="es-ES_tradnl" dirty="0"/>
          </a:p>
          <a:p>
            <a:pPr lvl="0">
              <a:defRPr sz="1800"/>
            </a:pPr>
            <a:r>
              <a:rPr lang="es-ES_tradnl" dirty="0"/>
              <a:t>http://</a:t>
            </a:r>
            <a:r>
              <a:rPr lang="es-ES_tradnl" dirty="0" err="1"/>
              <a:t>www.scielo.cl</a:t>
            </a:r>
            <a:r>
              <a:rPr lang="es-ES_tradnl" dirty="0"/>
              <a:t>/</a:t>
            </a:r>
            <a:r>
              <a:rPr lang="es-ES_tradnl" dirty="0" err="1"/>
              <a:t>scielo.php?script</a:t>
            </a:r>
            <a:r>
              <a:rPr lang="es-ES_tradnl" dirty="0"/>
              <a:t>=</a:t>
            </a:r>
            <a:r>
              <a:rPr lang="es-ES_tradnl" dirty="0" err="1"/>
              <a:t>sci_arttext&amp;pid</a:t>
            </a:r>
            <a:r>
              <a:rPr lang="es-ES_tradnl" dirty="0"/>
              <a:t>=S0250-71612008000200008</a:t>
            </a:r>
            <a:endParaRPr lang="es-ES_tradnl" sz="2200" dirty="0" smtClean="0"/>
          </a:p>
          <a:p>
            <a:pPr lvl="0">
              <a:defRPr sz="1800"/>
            </a:pPr>
            <a:endParaRPr lang="es-ES_tradnl" dirty="0"/>
          </a:p>
        </p:txBody>
      </p:sp>
      <p:pic>
        <p:nvPicPr>
          <p:cNvPr id="50" name="image1.png"/>
          <p:cNvPicPr/>
          <p:nvPr/>
        </p:nvPicPr>
        <p:blipFill>
          <a:blip r:embed="rId2">
            <a:extLst/>
          </a:blip>
          <a:stretch>
            <a:fillRect/>
          </a:stretch>
        </p:blipFill>
        <p:spPr>
          <a:xfrm>
            <a:off x="1" y="0"/>
            <a:ext cx="9144001" cy="4077073"/>
          </a:xfrm>
          <a:prstGeom prst="rect">
            <a:avLst/>
          </a:prstGeom>
          <a:ln w="12700">
            <a:miter lim="400000"/>
          </a:ln>
        </p:spPr>
      </p:pic>
      <p:sp>
        <p:nvSpPr>
          <p:cNvPr id="51" name="Shape 51"/>
          <p:cNvSpPr/>
          <p:nvPr/>
        </p:nvSpPr>
        <p:spPr>
          <a:xfrm>
            <a:off x="251520" y="1844824"/>
            <a:ext cx="6408712" cy="132343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4000">
                <a:solidFill>
                  <a:srgbClr val="FFFFFF"/>
                </a:solidFill>
                <a:latin typeface="Sansation"/>
                <a:ea typeface="Sansation"/>
                <a:cs typeface="Sansation"/>
                <a:sym typeface="Sansation"/>
              </a:defRPr>
            </a:lvl1pPr>
          </a:lstStyle>
          <a:p>
            <a:pPr lvl="0">
              <a:defRPr sz="1800">
                <a:solidFill>
                  <a:srgbClr val="000000"/>
                </a:solidFill>
              </a:defRPr>
            </a:pPr>
            <a:r>
              <a:rPr sz="4000" dirty="0" smtClean="0">
                <a:solidFill>
                  <a:srgbClr val="FFFFFF"/>
                </a:solidFill>
              </a:rPr>
              <a:t>La</a:t>
            </a:r>
            <a:r>
              <a:rPr lang="es-ES_tradnl" sz="4000" dirty="0" smtClean="0">
                <a:solidFill>
                  <a:srgbClr val="FFFFFF"/>
                </a:solidFill>
              </a:rPr>
              <a:t> teoría social de </a:t>
            </a:r>
            <a:r>
              <a:rPr lang="es-ES_tradnl" sz="4000" dirty="0" err="1" smtClean="0">
                <a:solidFill>
                  <a:srgbClr val="FFFFFF"/>
                </a:solidFill>
              </a:rPr>
              <a:t>Saskia</a:t>
            </a:r>
            <a:r>
              <a:rPr lang="es-ES_tradnl" sz="4000" dirty="0" smtClean="0">
                <a:solidFill>
                  <a:srgbClr val="FFFFFF"/>
                </a:solidFill>
              </a:rPr>
              <a:t> </a:t>
            </a:r>
            <a:r>
              <a:rPr lang="es-ES_tradnl" sz="4000" dirty="0" err="1" smtClean="0">
                <a:solidFill>
                  <a:srgbClr val="FFFFFF"/>
                </a:solidFill>
              </a:rPr>
              <a:t>Sassen</a:t>
            </a:r>
            <a:endParaRPr sz="4000" dirty="0">
              <a:solidFill>
                <a:srgbClr val="FFFFFF"/>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1" y="1556791"/>
            <a:ext cx="7279416"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La sociología de la globalización de </a:t>
            </a:r>
            <a:r>
              <a:rPr lang="es-ES_tradnl" sz="2400" dirty="0" err="1" smtClean="0"/>
              <a:t>Saskia</a:t>
            </a:r>
            <a:r>
              <a:rPr lang="es-ES_tradnl" sz="2400" dirty="0" smtClean="0"/>
              <a:t> </a:t>
            </a:r>
            <a:r>
              <a:rPr lang="es-ES_tradnl" sz="2400" dirty="0" err="1" smtClean="0"/>
              <a:t>Sassen</a:t>
            </a:r>
            <a:endParaRPr sz="2400" dirty="0"/>
          </a:p>
        </p:txBody>
      </p:sp>
      <p:sp>
        <p:nvSpPr>
          <p:cNvPr id="55" name="Shape 55"/>
          <p:cNvSpPr/>
          <p:nvPr/>
        </p:nvSpPr>
        <p:spPr>
          <a:xfrm>
            <a:off x="396092" y="2230587"/>
            <a:ext cx="8136906" cy="2215992"/>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endParaRPr lang="es-ES" dirty="0">
              <a:latin typeface="Arial"/>
              <a:cs typeface="Arial"/>
            </a:endParaRPr>
          </a:p>
          <a:p>
            <a:r>
              <a:rPr lang="es-ES" dirty="0" smtClean="0">
                <a:latin typeface="Arial"/>
                <a:cs typeface="Arial"/>
              </a:rPr>
              <a:t>Globalización: formación </a:t>
            </a:r>
            <a:r>
              <a:rPr lang="es-ES" dirty="0">
                <a:latin typeface="Arial"/>
                <a:cs typeface="Arial"/>
              </a:rPr>
              <a:t>de procesos e instituciones </a:t>
            </a:r>
            <a:r>
              <a:rPr lang="es-ES" dirty="0" smtClean="0">
                <a:latin typeface="Arial"/>
                <a:cs typeface="Arial"/>
              </a:rPr>
              <a:t>globales, dentro de los territorios nacionales, conectados a </a:t>
            </a:r>
            <a:r>
              <a:rPr lang="es-ES" dirty="0">
                <a:latin typeface="Arial"/>
                <a:cs typeface="Arial"/>
              </a:rPr>
              <a:t>través de </a:t>
            </a:r>
            <a:r>
              <a:rPr lang="es-ES" dirty="0" smtClean="0">
                <a:latin typeface="Arial"/>
                <a:cs typeface="Arial"/>
              </a:rPr>
              <a:t>redes </a:t>
            </a:r>
            <a:r>
              <a:rPr lang="es-ES" dirty="0">
                <a:latin typeface="Arial"/>
                <a:cs typeface="Arial"/>
              </a:rPr>
              <a:t>o entidades </a:t>
            </a:r>
            <a:r>
              <a:rPr lang="es-ES" dirty="0" smtClean="0">
                <a:latin typeface="Arial"/>
                <a:cs typeface="Arial"/>
              </a:rPr>
              <a:t>transfronterizas</a:t>
            </a:r>
            <a:r>
              <a:rPr lang="es-ES" dirty="0">
                <a:latin typeface="Arial"/>
                <a:cs typeface="Arial"/>
              </a:rPr>
              <a:t>. </a:t>
            </a:r>
            <a:endParaRPr lang="es-ES" dirty="0" smtClean="0">
              <a:latin typeface="Arial"/>
              <a:cs typeface="Arial"/>
            </a:endParaRPr>
          </a:p>
          <a:p>
            <a:endParaRPr lang="es-ES" dirty="0">
              <a:latin typeface="Arial"/>
              <a:cs typeface="Arial"/>
            </a:endParaRPr>
          </a:p>
          <a:p>
            <a:r>
              <a:rPr lang="es-ES" dirty="0" smtClean="0">
                <a:latin typeface="Arial"/>
                <a:cs typeface="Arial"/>
              </a:rPr>
              <a:t>Esta definición de globalización permite comprender el por qué los </a:t>
            </a:r>
            <a:r>
              <a:rPr lang="es-ES" dirty="0">
                <a:latin typeface="Arial"/>
                <a:cs typeface="Arial"/>
              </a:rPr>
              <a:t>procesos globales logran desestabilizar las jerarquías centradas en el Estado-nación</a:t>
            </a:r>
            <a:r>
              <a:rPr lang="es-ES" dirty="0" smtClean="0">
                <a:latin typeface="Arial"/>
                <a:cs typeface="Arial"/>
              </a:rPr>
              <a:t>.</a:t>
            </a:r>
          </a:p>
          <a:p>
            <a:endParaRPr lang="es-ES" dirty="0" smtClean="0">
              <a:latin typeface="Arial"/>
              <a:cs typeface="Arial"/>
            </a:endParaRPr>
          </a:p>
        </p:txBody>
      </p:sp>
    </p:spTree>
    <p:extLst>
      <p:ext uri="{BB962C8B-B14F-4D97-AF65-F5344CB8AC3E}">
        <p14:creationId xmlns:p14="http://schemas.microsoft.com/office/powerpoint/2010/main" val="403730155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1" y="1556791"/>
            <a:ext cx="7279416"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La sociología de la globalización de </a:t>
            </a:r>
            <a:r>
              <a:rPr lang="es-ES_tradnl" sz="2400" dirty="0" err="1" smtClean="0"/>
              <a:t>Saskia</a:t>
            </a:r>
            <a:r>
              <a:rPr lang="es-ES_tradnl" sz="2400" dirty="0" smtClean="0"/>
              <a:t> </a:t>
            </a:r>
            <a:r>
              <a:rPr lang="es-ES_tradnl" sz="2400" dirty="0" err="1" smtClean="0"/>
              <a:t>Sassen</a:t>
            </a:r>
            <a:endParaRPr sz="2400" dirty="0"/>
          </a:p>
        </p:txBody>
      </p:sp>
      <p:sp>
        <p:nvSpPr>
          <p:cNvPr id="55" name="Shape 55"/>
          <p:cNvSpPr/>
          <p:nvPr/>
        </p:nvSpPr>
        <p:spPr>
          <a:xfrm>
            <a:off x="396092" y="2230587"/>
            <a:ext cx="8136906" cy="3323987"/>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endParaRPr lang="es-ES" dirty="0">
              <a:latin typeface="Arial"/>
              <a:cs typeface="Arial"/>
            </a:endParaRPr>
          </a:p>
          <a:p>
            <a:r>
              <a:rPr lang="es-ES" dirty="0" smtClean="0">
                <a:latin typeface="Arial"/>
                <a:cs typeface="Arial"/>
              </a:rPr>
              <a:t>Todo lo anterior ha traído como consecuencia una </a:t>
            </a:r>
            <a:r>
              <a:rPr lang="es-ES" dirty="0">
                <a:latin typeface="Arial"/>
                <a:cs typeface="Arial"/>
              </a:rPr>
              <a:t>reformulación de </a:t>
            </a:r>
            <a:r>
              <a:rPr lang="es-ES" dirty="0" smtClean="0">
                <a:latin typeface="Arial"/>
                <a:cs typeface="Arial"/>
              </a:rPr>
              <a:t>los </a:t>
            </a:r>
            <a:r>
              <a:rPr lang="es-ES" dirty="0">
                <a:latin typeface="Arial"/>
                <a:cs typeface="Arial"/>
              </a:rPr>
              <a:t>lugares estratégicos que articulan el nuevo sistema. </a:t>
            </a:r>
            <a:endParaRPr lang="es-ES" dirty="0" smtClean="0">
              <a:latin typeface="Arial"/>
              <a:cs typeface="Arial"/>
            </a:endParaRPr>
          </a:p>
          <a:p>
            <a:endParaRPr lang="es-ES" dirty="0">
              <a:latin typeface="Arial"/>
              <a:cs typeface="Arial"/>
            </a:endParaRPr>
          </a:p>
          <a:p>
            <a:r>
              <a:rPr lang="es-ES" dirty="0" smtClean="0">
                <a:latin typeface="Arial"/>
                <a:cs typeface="Arial"/>
              </a:rPr>
              <a:t>Con el </a:t>
            </a:r>
            <a:r>
              <a:rPr lang="es-ES" dirty="0">
                <a:latin typeface="Arial"/>
                <a:cs typeface="Arial"/>
              </a:rPr>
              <a:t>debilitamiento o </a:t>
            </a:r>
            <a:r>
              <a:rPr lang="es-ES" dirty="0" smtClean="0">
                <a:latin typeface="Arial"/>
                <a:cs typeface="Arial"/>
              </a:rPr>
              <a:t>desarticulación </a:t>
            </a:r>
            <a:r>
              <a:rPr lang="es-ES" dirty="0">
                <a:latin typeface="Arial"/>
                <a:cs typeface="Arial"/>
              </a:rPr>
              <a:t>parcial de lo </a:t>
            </a:r>
            <a:r>
              <a:rPr lang="es-ES" dirty="0" smtClean="0">
                <a:latin typeface="Arial"/>
                <a:cs typeface="Arial"/>
              </a:rPr>
              <a:t>nacional, </a:t>
            </a:r>
            <a:r>
              <a:rPr lang="es-ES" dirty="0">
                <a:latin typeface="Arial"/>
                <a:cs typeface="Arial"/>
              </a:rPr>
              <a:t>se dan las condiciones necesarias para que </a:t>
            </a:r>
            <a:r>
              <a:rPr lang="es-ES" dirty="0" smtClean="0">
                <a:latin typeface="Arial"/>
                <a:cs typeface="Arial"/>
              </a:rPr>
              <a:t>se creen otras </a:t>
            </a:r>
            <a:r>
              <a:rPr lang="es-ES" dirty="0">
                <a:latin typeface="Arial"/>
                <a:cs typeface="Arial"/>
              </a:rPr>
              <a:t>escalas y </a:t>
            </a:r>
            <a:r>
              <a:rPr lang="es-ES" dirty="0" smtClean="0">
                <a:latin typeface="Arial"/>
                <a:cs typeface="Arial"/>
              </a:rPr>
              <a:t>espacios de relaciones sociales. </a:t>
            </a:r>
          </a:p>
          <a:p>
            <a:endParaRPr lang="es-ES" dirty="0">
              <a:latin typeface="Arial"/>
              <a:cs typeface="Arial"/>
            </a:endParaRPr>
          </a:p>
          <a:p>
            <a:r>
              <a:rPr lang="es-ES" dirty="0" smtClean="0">
                <a:latin typeface="Arial"/>
                <a:cs typeface="Arial"/>
              </a:rPr>
              <a:t>Por ejemplo: la escala </a:t>
            </a:r>
            <a:r>
              <a:rPr lang="es-ES" dirty="0" err="1" smtClean="0">
                <a:latin typeface="Arial"/>
                <a:cs typeface="Arial"/>
              </a:rPr>
              <a:t>subnacional</a:t>
            </a:r>
            <a:r>
              <a:rPr lang="es-ES" dirty="0">
                <a:latin typeface="Arial"/>
                <a:cs typeface="Arial"/>
              </a:rPr>
              <a:t>: ciudades y regiones, y la </a:t>
            </a:r>
            <a:r>
              <a:rPr lang="es-ES" dirty="0" smtClean="0">
                <a:latin typeface="Arial"/>
                <a:cs typeface="Arial"/>
              </a:rPr>
              <a:t>escala supranacional</a:t>
            </a:r>
            <a:r>
              <a:rPr lang="es-ES" dirty="0">
                <a:latin typeface="Arial"/>
                <a:cs typeface="Arial"/>
              </a:rPr>
              <a:t>: mercados </a:t>
            </a:r>
            <a:r>
              <a:rPr lang="es-ES" dirty="0" smtClean="0">
                <a:latin typeface="Arial"/>
                <a:cs typeface="Arial"/>
              </a:rPr>
              <a:t>globales.</a:t>
            </a:r>
          </a:p>
          <a:p>
            <a:endParaRPr lang="es-ES" dirty="0">
              <a:latin typeface="Arial"/>
              <a:cs typeface="Arial"/>
            </a:endParaRPr>
          </a:p>
          <a:p>
            <a:endParaRPr lang="es-ES" dirty="0" smtClean="0">
              <a:latin typeface="Arial"/>
              <a:cs typeface="Arial"/>
            </a:endParaRPr>
          </a:p>
        </p:txBody>
      </p:sp>
    </p:spTree>
    <p:extLst>
      <p:ext uri="{BB962C8B-B14F-4D97-AF65-F5344CB8AC3E}">
        <p14:creationId xmlns:p14="http://schemas.microsoft.com/office/powerpoint/2010/main" val="392332528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1" y="1556791"/>
            <a:ext cx="7279416"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El Estado y la economía global</a:t>
            </a:r>
            <a:endParaRPr sz="2400" dirty="0"/>
          </a:p>
        </p:txBody>
      </p:sp>
      <p:sp>
        <p:nvSpPr>
          <p:cNvPr id="55" name="Shape 55"/>
          <p:cNvSpPr/>
          <p:nvPr/>
        </p:nvSpPr>
        <p:spPr>
          <a:xfrm>
            <a:off x="396092" y="2230587"/>
            <a:ext cx="8136906" cy="2769990"/>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endParaRPr lang="es-ES" dirty="0">
              <a:latin typeface="Arial"/>
              <a:cs typeface="Arial"/>
            </a:endParaRPr>
          </a:p>
          <a:p>
            <a:r>
              <a:rPr lang="es-ES" dirty="0" smtClean="0">
                <a:latin typeface="Arial"/>
                <a:cs typeface="Arial"/>
              </a:rPr>
              <a:t>No se alteran </a:t>
            </a:r>
            <a:r>
              <a:rPr lang="es-ES" dirty="0">
                <a:latin typeface="Arial"/>
                <a:cs typeface="Arial"/>
              </a:rPr>
              <a:t>las fronteras geográficas </a:t>
            </a:r>
            <a:r>
              <a:rPr lang="es-ES" dirty="0" smtClean="0">
                <a:latin typeface="Arial"/>
                <a:cs typeface="Arial"/>
              </a:rPr>
              <a:t>de los Estados - nación, pero sí </a:t>
            </a:r>
            <a:r>
              <a:rPr lang="es-ES" dirty="0">
                <a:latin typeface="Arial"/>
                <a:cs typeface="Arial"/>
              </a:rPr>
              <a:t>cambia el significado de la autoridad exclusiva del Estado sobre </a:t>
            </a:r>
            <a:r>
              <a:rPr lang="es-ES" dirty="0" smtClean="0">
                <a:latin typeface="Arial"/>
                <a:cs typeface="Arial"/>
              </a:rPr>
              <a:t>su territorio. </a:t>
            </a:r>
          </a:p>
          <a:p>
            <a:endParaRPr lang="es-ES" dirty="0">
              <a:latin typeface="Arial"/>
              <a:cs typeface="Arial"/>
            </a:endParaRPr>
          </a:p>
          <a:p>
            <a:r>
              <a:rPr lang="es-ES" dirty="0" smtClean="0">
                <a:latin typeface="Arial"/>
                <a:cs typeface="Arial"/>
              </a:rPr>
              <a:t>Hay </a:t>
            </a:r>
            <a:r>
              <a:rPr lang="es-ES" dirty="0">
                <a:latin typeface="Arial"/>
                <a:cs typeface="Arial"/>
              </a:rPr>
              <a:t>un cambio de rol del </a:t>
            </a:r>
            <a:r>
              <a:rPr lang="es-ES" dirty="0" smtClean="0">
                <a:latin typeface="Arial"/>
                <a:cs typeface="Arial"/>
              </a:rPr>
              <a:t>Estado:  </a:t>
            </a:r>
          </a:p>
          <a:p>
            <a:endParaRPr lang="es-ES" dirty="0">
              <a:latin typeface="Arial"/>
              <a:cs typeface="Arial"/>
            </a:endParaRPr>
          </a:p>
          <a:p>
            <a:pPr marL="538163" indent="-358775">
              <a:buFont typeface="+mj-lt"/>
              <a:buAutoNum type="arabicPeriod"/>
            </a:pPr>
            <a:r>
              <a:rPr lang="es-ES" dirty="0">
                <a:latin typeface="Arial"/>
                <a:cs typeface="Arial"/>
              </a:rPr>
              <a:t>R</a:t>
            </a:r>
            <a:r>
              <a:rPr lang="es-ES" dirty="0" smtClean="0">
                <a:latin typeface="Arial"/>
                <a:cs typeface="Arial"/>
              </a:rPr>
              <a:t>enuncia </a:t>
            </a:r>
            <a:r>
              <a:rPr lang="es-ES" dirty="0">
                <a:latin typeface="Arial"/>
                <a:cs typeface="Arial"/>
              </a:rPr>
              <a:t>a </a:t>
            </a:r>
            <a:r>
              <a:rPr lang="es-ES" dirty="0" smtClean="0">
                <a:latin typeface="Arial"/>
                <a:cs typeface="Arial"/>
              </a:rPr>
              <a:t>las formas </a:t>
            </a:r>
            <a:r>
              <a:rPr lang="es-ES" dirty="0">
                <a:latin typeface="Arial"/>
                <a:cs typeface="Arial"/>
              </a:rPr>
              <a:t>tradicionales de </a:t>
            </a:r>
            <a:r>
              <a:rPr lang="es-ES" dirty="0" smtClean="0">
                <a:latin typeface="Arial"/>
                <a:cs typeface="Arial"/>
              </a:rPr>
              <a:t>control.</a:t>
            </a:r>
          </a:p>
          <a:p>
            <a:pPr marL="538163" indent="-358775">
              <a:buFont typeface="+mj-lt"/>
              <a:buAutoNum type="arabicPeriod"/>
            </a:pPr>
            <a:r>
              <a:rPr lang="es-ES" dirty="0">
                <a:latin typeface="Arial"/>
                <a:cs typeface="Arial"/>
              </a:rPr>
              <a:t>R</a:t>
            </a:r>
            <a:r>
              <a:rPr lang="es-ES" dirty="0" smtClean="0">
                <a:latin typeface="Arial"/>
                <a:cs typeface="Arial"/>
              </a:rPr>
              <a:t>egistra </a:t>
            </a:r>
            <a:r>
              <a:rPr lang="es-ES" dirty="0">
                <a:latin typeface="Arial"/>
                <a:cs typeface="Arial"/>
              </a:rPr>
              <a:t>nuevas modalidades de participación que ayudan a potenciar la globalización.	</a:t>
            </a:r>
          </a:p>
          <a:p>
            <a:endParaRPr lang="es-ES" dirty="0" smtClean="0">
              <a:latin typeface="Arial"/>
              <a:cs typeface="Arial"/>
            </a:endParaRPr>
          </a:p>
        </p:txBody>
      </p:sp>
    </p:spTree>
    <p:extLst>
      <p:ext uri="{BB962C8B-B14F-4D97-AF65-F5344CB8AC3E}">
        <p14:creationId xmlns:p14="http://schemas.microsoft.com/office/powerpoint/2010/main" val="427918750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1" y="1556791"/>
            <a:ext cx="4739320"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El Estado y la economía global</a:t>
            </a:r>
            <a:endParaRPr sz="2400" dirty="0"/>
          </a:p>
        </p:txBody>
      </p:sp>
      <p:sp>
        <p:nvSpPr>
          <p:cNvPr id="55" name="Shape 55"/>
          <p:cNvSpPr/>
          <p:nvPr/>
        </p:nvSpPr>
        <p:spPr>
          <a:xfrm>
            <a:off x="396092" y="2230587"/>
            <a:ext cx="8136906" cy="4154984"/>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smtClean="0">
                <a:latin typeface="Arial"/>
                <a:cs typeface="Arial"/>
              </a:rPr>
              <a:t>Para </a:t>
            </a:r>
            <a:r>
              <a:rPr lang="es-ES" dirty="0" err="1" smtClean="0">
                <a:latin typeface="Arial"/>
                <a:cs typeface="Arial"/>
              </a:rPr>
              <a:t>Saskia</a:t>
            </a:r>
            <a:r>
              <a:rPr lang="es-ES" dirty="0" smtClean="0">
                <a:latin typeface="Arial"/>
                <a:cs typeface="Arial"/>
              </a:rPr>
              <a:t> </a:t>
            </a:r>
            <a:r>
              <a:rPr lang="es-ES" dirty="0" err="1" smtClean="0">
                <a:latin typeface="Arial"/>
                <a:cs typeface="Arial"/>
              </a:rPr>
              <a:t>Sassen</a:t>
            </a:r>
            <a:r>
              <a:rPr lang="es-ES" dirty="0" smtClean="0">
                <a:latin typeface="Arial"/>
                <a:cs typeface="Arial"/>
              </a:rPr>
              <a:t> las ciencias sociales contemporáneas tienen 3 posturas sobre el Estado y la globalización:</a:t>
            </a:r>
          </a:p>
          <a:p>
            <a:endParaRPr lang="es-ES" dirty="0">
              <a:latin typeface="Arial"/>
              <a:cs typeface="Arial"/>
            </a:endParaRPr>
          </a:p>
          <a:p>
            <a:pPr marL="285750" indent="-285750">
              <a:buFont typeface="Arial"/>
              <a:buChar char="•"/>
            </a:pPr>
            <a:r>
              <a:rPr lang="es-ES" dirty="0" smtClean="0">
                <a:latin typeface="Arial"/>
                <a:cs typeface="Arial"/>
              </a:rPr>
              <a:t>La </a:t>
            </a:r>
            <a:r>
              <a:rPr lang="es-ES" dirty="0">
                <a:latin typeface="Arial"/>
                <a:cs typeface="Arial"/>
              </a:rPr>
              <a:t>globalización victimiza al Estado y disminuye su importancia</a:t>
            </a:r>
            <a:r>
              <a:rPr lang="es-ES" dirty="0" smtClean="0">
                <a:latin typeface="Arial"/>
                <a:cs typeface="Arial"/>
              </a:rPr>
              <a:t>.</a:t>
            </a:r>
          </a:p>
          <a:p>
            <a:pPr marL="285750" indent="-285750">
              <a:buFont typeface="Arial"/>
              <a:buChar char="•"/>
            </a:pPr>
            <a:endParaRPr lang="es-ES" dirty="0">
              <a:latin typeface="Arial"/>
              <a:cs typeface="Arial"/>
            </a:endParaRPr>
          </a:p>
          <a:p>
            <a:pPr marL="285750" indent="-285750">
              <a:buFont typeface="Arial"/>
              <a:buChar char="•"/>
            </a:pPr>
            <a:r>
              <a:rPr lang="es-ES" dirty="0" smtClean="0">
                <a:latin typeface="Arial"/>
                <a:cs typeface="Arial"/>
              </a:rPr>
              <a:t>Es </a:t>
            </a:r>
            <a:r>
              <a:rPr lang="es-ES" dirty="0">
                <a:latin typeface="Arial"/>
                <a:cs typeface="Arial"/>
              </a:rPr>
              <a:t>poco lo que ha cambiado y en última instancia los </a:t>
            </a:r>
            <a:r>
              <a:rPr lang="es-ES" dirty="0" smtClean="0">
                <a:latin typeface="Arial"/>
                <a:cs typeface="Arial"/>
              </a:rPr>
              <a:t>Estados </a:t>
            </a:r>
            <a:r>
              <a:rPr lang="es-ES" dirty="0">
                <a:latin typeface="Arial"/>
                <a:cs typeface="Arial"/>
              </a:rPr>
              <a:t>siguen haciendo lo que siempre han hecho</a:t>
            </a:r>
            <a:r>
              <a:rPr lang="es-ES" dirty="0" smtClean="0">
                <a:latin typeface="Arial"/>
                <a:cs typeface="Arial"/>
              </a:rPr>
              <a:t>.</a:t>
            </a:r>
          </a:p>
          <a:p>
            <a:pPr marL="285750" indent="-285750">
              <a:buFont typeface="Arial"/>
              <a:buChar char="•"/>
            </a:pPr>
            <a:endParaRPr lang="es-ES" dirty="0">
              <a:latin typeface="Arial"/>
              <a:cs typeface="Arial"/>
            </a:endParaRPr>
          </a:p>
          <a:p>
            <a:pPr marL="285750" indent="-285750">
              <a:buFont typeface="Arial"/>
              <a:buChar char="•"/>
            </a:pPr>
            <a:r>
              <a:rPr lang="es-ES" dirty="0" smtClean="0">
                <a:latin typeface="Arial"/>
                <a:cs typeface="Arial"/>
              </a:rPr>
              <a:t>El </a:t>
            </a:r>
            <a:r>
              <a:rPr lang="es-ES" dirty="0">
                <a:latin typeface="Arial"/>
                <a:cs typeface="Arial"/>
              </a:rPr>
              <a:t>Estado se adapta e incluso puede verse transformado por la globalización, con lo que asegura su rol en el </a:t>
            </a:r>
            <a:r>
              <a:rPr lang="es-ES" dirty="0" smtClean="0">
                <a:latin typeface="Arial"/>
                <a:cs typeface="Arial"/>
              </a:rPr>
              <a:t>proceso.</a:t>
            </a:r>
          </a:p>
          <a:p>
            <a:pPr marL="285750" indent="-285750">
              <a:buFont typeface="Arial"/>
              <a:buChar char="•"/>
            </a:pPr>
            <a:endParaRPr lang="es-ES" dirty="0">
              <a:latin typeface="Arial"/>
              <a:cs typeface="Arial"/>
            </a:endParaRPr>
          </a:p>
          <a:p>
            <a:pPr marL="285750" indent="-285750">
              <a:buFont typeface="Arial"/>
              <a:buChar char="•"/>
            </a:pPr>
            <a:endParaRPr lang="es-ES" dirty="0" smtClean="0">
              <a:latin typeface="Arial"/>
              <a:cs typeface="Arial"/>
            </a:endParaRPr>
          </a:p>
          <a:p>
            <a:r>
              <a:rPr lang="es-ES" dirty="0">
                <a:latin typeface="Arial"/>
                <a:cs typeface="Arial"/>
              </a:rPr>
              <a:t>Todas estas posiciones comparten el supuesto de que lo nacional y lo global se excluyen mutuamente. </a:t>
            </a:r>
          </a:p>
          <a:p>
            <a:endParaRPr lang="es-ES" dirty="0">
              <a:latin typeface="Arial"/>
              <a:cs typeface="Arial"/>
            </a:endParaRPr>
          </a:p>
        </p:txBody>
      </p:sp>
    </p:spTree>
    <p:extLst>
      <p:ext uri="{BB962C8B-B14F-4D97-AF65-F5344CB8AC3E}">
        <p14:creationId xmlns:p14="http://schemas.microsoft.com/office/powerpoint/2010/main" val="170727032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1" y="1556791"/>
            <a:ext cx="4739320"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El Estado y la economía global</a:t>
            </a:r>
            <a:endParaRPr sz="2400" dirty="0"/>
          </a:p>
        </p:txBody>
      </p:sp>
      <p:sp>
        <p:nvSpPr>
          <p:cNvPr id="55" name="Shape 55"/>
          <p:cNvSpPr/>
          <p:nvPr/>
        </p:nvSpPr>
        <p:spPr>
          <a:xfrm>
            <a:off x="396092" y="2230587"/>
            <a:ext cx="8136906" cy="2215992"/>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endParaRPr lang="es-ES" dirty="0">
              <a:latin typeface="Arial"/>
              <a:cs typeface="Arial"/>
            </a:endParaRPr>
          </a:p>
          <a:p>
            <a:r>
              <a:rPr lang="es-ES" dirty="0" smtClean="0">
                <a:latin typeface="Arial"/>
                <a:cs typeface="Arial"/>
              </a:rPr>
              <a:t>Para </a:t>
            </a:r>
            <a:r>
              <a:rPr lang="es-ES" dirty="0" err="1" smtClean="0">
                <a:latin typeface="Arial"/>
                <a:cs typeface="Arial"/>
              </a:rPr>
              <a:t>Saskia</a:t>
            </a:r>
            <a:r>
              <a:rPr lang="es-ES" dirty="0" smtClean="0">
                <a:latin typeface="Arial"/>
                <a:cs typeface="Arial"/>
              </a:rPr>
              <a:t> </a:t>
            </a:r>
            <a:r>
              <a:rPr lang="es-ES" dirty="0" err="1" smtClean="0">
                <a:latin typeface="Arial"/>
                <a:cs typeface="Arial"/>
              </a:rPr>
              <a:t>Sassen</a:t>
            </a:r>
            <a:r>
              <a:rPr lang="es-ES" dirty="0" smtClean="0">
                <a:latin typeface="Arial"/>
                <a:cs typeface="Arial"/>
              </a:rPr>
              <a:t> esto no es así: la </a:t>
            </a:r>
            <a:r>
              <a:rPr lang="es-ES" dirty="0">
                <a:latin typeface="Arial"/>
                <a:cs typeface="Arial"/>
              </a:rPr>
              <a:t>inserción </a:t>
            </a:r>
            <a:r>
              <a:rPr lang="es-ES" dirty="0" smtClean="0">
                <a:latin typeface="Arial"/>
                <a:cs typeface="Arial"/>
              </a:rPr>
              <a:t>en lo </a:t>
            </a:r>
            <a:r>
              <a:rPr lang="es-ES" dirty="0">
                <a:latin typeface="Arial"/>
                <a:cs typeface="Arial"/>
              </a:rPr>
              <a:t>global requiere </a:t>
            </a:r>
            <a:r>
              <a:rPr lang="es-ES" dirty="0" smtClean="0">
                <a:latin typeface="Arial"/>
                <a:cs typeface="Arial"/>
              </a:rPr>
              <a:t>de una </a:t>
            </a:r>
            <a:r>
              <a:rPr lang="es-ES" dirty="0">
                <a:latin typeface="Arial"/>
                <a:cs typeface="Arial"/>
              </a:rPr>
              <a:t>eliminación sólo parcial de </a:t>
            </a:r>
            <a:r>
              <a:rPr lang="es-ES" dirty="0" smtClean="0">
                <a:latin typeface="Arial"/>
                <a:cs typeface="Arial"/>
              </a:rPr>
              <a:t>lo nacional. Es decir, la eliminación de lo nacional, la eliminación del Estado, no es total.</a:t>
            </a:r>
          </a:p>
          <a:p>
            <a:endParaRPr lang="es-ES" dirty="0">
              <a:latin typeface="Arial"/>
              <a:cs typeface="Arial"/>
            </a:endParaRPr>
          </a:p>
          <a:p>
            <a:r>
              <a:rPr lang="es-ES" dirty="0" smtClean="0">
                <a:latin typeface="Arial"/>
                <a:cs typeface="Arial"/>
              </a:rPr>
              <a:t>Por lo </a:t>
            </a:r>
            <a:r>
              <a:rPr lang="es-ES" dirty="0">
                <a:latin typeface="Arial"/>
                <a:cs typeface="Arial"/>
              </a:rPr>
              <a:t>tanto, </a:t>
            </a:r>
            <a:r>
              <a:rPr lang="es-ES" dirty="0" smtClean="0">
                <a:latin typeface="Arial"/>
                <a:cs typeface="Arial"/>
              </a:rPr>
              <a:t>la globalización necesita la </a:t>
            </a:r>
            <a:r>
              <a:rPr lang="es-ES" dirty="0">
                <a:latin typeface="Arial"/>
                <a:cs typeface="Arial"/>
              </a:rPr>
              <a:t>participación del </a:t>
            </a:r>
            <a:r>
              <a:rPr lang="es-ES" dirty="0" smtClean="0">
                <a:latin typeface="Arial"/>
                <a:cs typeface="Arial"/>
              </a:rPr>
              <a:t>Estado, </a:t>
            </a:r>
            <a:r>
              <a:rPr lang="es-ES" dirty="0">
                <a:latin typeface="Arial"/>
                <a:cs typeface="Arial"/>
              </a:rPr>
              <a:t>incluso cuando éste renuncie a su papel regulador de la economía. </a:t>
            </a:r>
            <a:endParaRPr lang="es-ES" dirty="0" smtClean="0">
              <a:latin typeface="Arial"/>
              <a:cs typeface="Arial"/>
            </a:endParaRPr>
          </a:p>
          <a:p>
            <a:endParaRPr lang="es-ES" dirty="0">
              <a:latin typeface="Arial"/>
              <a:cs typeface="Arial"/>
            </a:endParaRPr>
          </a:p>
        </p:txBody>
      </p:sp>
    </p:spTree>
    <p:extLst>
      <p:ext uri="{BB962C8B-B14F-4D97-AF65-F5344CB8AC3E}">
        <p14:creationId xmlns:p14="http://schemas.microsoft.com/office/powerpoint/2010/main" val="301710588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1" y="1556791"/>
            <a:ext cx="4739320"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El Estado y la economía global</a:t>
            </a:r>
            <a:endParaRPr sz="2400" dirty="0"/>
          </a:p>
        </p:txBody>
      </p:sp>
      <p:sp>
        <p:nvSpPr>
          <p:cNvPr id="55" name="Shape 55"/>
          <p:cNvSpPr/>
          <p:nvPr/>
        </p:nvSpPr>
        <p:spPr>
          <a:xfrm>
            <a:off x="396092" y="2230587"/>
            <a:ext cx="8136906" cy="3046988"/>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endParaRPr lang="es-ES" dirty="0">
              <a:latin typeface="Arial"/>
              <a:cs typeface="Arial"/>
            </a:endParaRPr>
          </a:p>
          <a:p>
            <a:r>
              <a:rPr lang="es-ES" dirty="0" smtClean="0">
                <a:latin typeface="Arial"/>
                <a:cs typeface="Arial"/>
              </a:rPr>
              <a:t>Para </a:t>
            </a:r>
            <a:r>
              <a:rPr lang="es-ES" dirty="0" err="1" smtClean="0">
                <a:latin typeface="Arial"/>
                <a:cs typeface="Arial"/>
              </a:rPr>
              <a:t>Saskia</a:t>
            </a:r>
            <a:r>
              <a:rPr lang="es-ES" dirty="0" smtClean="0">
                <a:latin typeface="Arial"/>
                <a:cs typeface="Arial"/>
              </a:rPr>
              <a:t> </a:t>
            </a:r>
            <a:r>
              <a:rPr lang="es-ES" dirty="0" err="1" smtClean="0">
                <a:latin typeface="Arial"/>
                <a:cs typeface="Arial"/>
              </a:rPr>
              <a:t>Sassen</a:t>
            </a:r>
            <a:r>
              <a:rPr lang="es-ES" dirty="0" smtClean="0">
                <a:latin typeface="Arial"/>
                <a:cs typeface="Arial"/>
              </a:rPr>
              <a:t> </a:t>
            </a:r>
            <a:r>
              <a:rPr lang="es-ES" dirty="0">
                <a:latin typeface="Arial"/>
                <a:cs typeface="Arial"/>
              </a:rPr>
              <a:t>la autonomía del Estado se ha </a:t>
            </a:r>
            <a:r>
              <a:rPr lang="es-ES" dirty="0" smtClean="0">
                <a:latin typeface="Arial"/>
                <a:cs typeface="Arial"/>
              </a:rPr>
              <a:t>evaporado, pero ello no quiere decir que el Estado se esté evaporando.</a:t>
            </a:r>
          </a:p>
          <a:p>
            <a:endParaRPr lang="es-ES" dirty="0">
              <a:latin typeface="Arial"/>
              <a:cs typeface="Arial"/>
            </a:endParaRPr>
          </a:p>
          <a:p>
            <a:r>
              <a:rPr lang="es-ES" dirty="0" smtClean="0">
                <a:latin typeface="Arial"/>
                <a:cs typeface="Arial"/>
              </a:rPr>
              <a:t>El Estado sigue siendo un </a:t>
            </a:r>
            <a:r>
              <a:rPr lang="es-ES" dirty="0">
                <a:latin typeface="Arial"/>
                <a:cs typeface="Arial"/>
              </a:rPr>
              <a:t>espacio estratégico para la </a:t>
            </a:r>
            <a:r>
              <a:rPr lang="es-ES" dirty="0" smtClean="0">
                <a:latin typeface="Arial"/>
                <a:cs typeface="Arial"/>
              </a:rPr>
              <a:t>globalización, porque:</a:t>
            </a:r>
          </a:p>
          <a:p>
            <a:endParaRPr lang="es-ES" dirty="0">
              <a:latin typeface="Arial"/>
              <a:cs typeface="Arial"/>
            </a:endParaRPr>
          </a:p>
          <a:p>
            <a:pPr marL="358775" indent="-179388">
              <a:buFont typeface="Arial"/>
              <a:buChar char="•"/>
            </a:pPr>
            <a:r>
              <a:rPr lang="es-ES" dirty="0" smtClean="0">
                <a:latin typeface="Arial"/>
                <a:cs typeface="Arial"/>
              </a:rPr>
              <a:t>en </a:t>
            </a:r>
            <a:r>
              <a:rPr lang="es-ES" dirty="0">
                <a:latin typeface="Arial"/>
                <a:cs typeface="Arial"/>
              </a:rPr>
              <a:t>él </a:t>
            </a:r>
            <a:r>
              <a:rPr lang="es-ES" dirty="0" smtClean="0">
                <a:latin typeface="Arial"/>
                <a:cs typeface="Arial"/>
              </a:rPr>
              <a:t>está la </a:t>
            </a:r>
            <a:r>
              <a:rPr lang="es-ES" dirty="0">
                <a:latin typeface="Arial"/>
                <a:cs typeface="Arial"/>
              </a:rPr>
              <a:t>capacidad de cumplir </a:t>
            </a:r>
            <a:r>
              <a:rPr lang="es-ES" dirty="0" smtClean="0">
                <a:latin typeface="Arial"/>
                <a:cs typeface="Arial"/>
              </a:rPr>
              <a:t>determinados objetivos específicos, </a:t>
            </a:r>
            <a:r>
              <a:rPr lang="es-ES" dirty="0">
                <a:latin typeface="Arial"/>
                <a:cs typeface="Arial"/>
              </a:rPr>
              <a:t>gracias a la centralización del poder </a:t>
            </a:r>
            <a:r>
              <a:rPr lang="es-ES" dirty="0" smtClean="0">
                <a:latin typeface="Arial"/>
                <a:cs typeface="Arial"/>
              </a:rPr>
              <a:t>coercitivo.</a:t>
            </a:r>
          </a:p>
          <a:p>
            <a:pPr marL="358775" indent="-179388">
              <a:buFont typeface="Arial"/>
              <a:buChar char="•"/>
            </a:pPr>
            <a:endParaRPr lang="es-ES" dirty="0">
              <a:latin typeface="Arial"/>
              <a:cs typeface="Arial"/>
            </a:endParaRPr>
          </a:p>
          <a:p>
            <a:pPr marL="358775" indent="-179388">
              <a:buFont typeface="Arial"/>
              <a:buChar char="•"/>
            </a:pPr>
            <a:r>
              <a:rPr lang="es-ES" dirty="0" smtClean="0">
                <a:latin typeface="Arial"/>
                <a:cs typeface="Arial"/>
              </a:rPr>
              <a:t>ofrece </a:t>
            </a:r>
            <a:r>
              <a:rPr lang="es-ES" dirty="0">
                <a:latin typeface="Arial"/>
                <a:cs typeface="Arial"/>
              </a:rPr>
              <a:t>un </a:t>
            </a:r>
            <a:r>
              <a:rPr lang="es-ES" dirty="0" smtClean="0">
                <a:latin typeface="Arial"/>
                <a:cs typeface="Arial"/>
              </a:rPr>
              <a:t>espacio para articular </a:t>
            </a:r>
            <a:r>
              <a:rPr lang="es-ES" dirty="0">
                <a:latin typeface="Arial"/>
                <a:cs typeface="Arial"/>
              </a:rPr>
              <a:t>las estrategias de acción </a:t>
            </a:r>
            <a:r>
              <a:rPr lang="es-ES" dirty="0" smtClean="0">
                <a:latin typeface="Arial"/>
                <a:cs typeface="Arial"/>
              </a:rPr>
              <a:t>colectiva.</a:t>
            </a:r>
          </a:p>
          <a:p>
            <a:endParaRPr lang="es-ES" dirty="0" smtClean="0">
              <a:latin typeface="Arial"/>
              <a:cs typeface="Arial"/>
            </a:endParaRPr>
          </a:p>
        </p:txBody>
      </p:sp>
    </p:spTree>
    <p:extLst>
      <p:ext uri="{BB962C8B-B14F-4D97-AF65-F5344CB8AC3E}">
        <p14:creationId xmlns:p14="http://schemas.microsoft.com/office/powerpoint/2010/main" val="36855456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1" y="1556791"/>
            <a:ext cx="4739320"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El Estado y la economía global</a:t>
            </a:r>
            <a:endParaRPr sz="2400" dirty="0"/>
          </a:p>
        </p:txBody>
      </p:sp>
      <p:sp>
        <p:nvSpPr>
          <p:cNvPr id="55" name="Shape 55"/>
          <p:cNvSpPr/>
          <p:nvPr/>
        </p:nvSpPr>
        <p:spPr>
          <a:xfrm>
            <a:off x="396092" y="2230587"/>
            <a:ext cx="8136906" cy="4431984"/>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smtClean="0">
                <a:latin typeface="Arial"/>
                <a:cs typeface="Arial"/>
              </a:rPr>
              <a:t>"</a:t>
            </a:r>
            <a:r>
              <a:rPr lang="es-ES" dirty="0">
                <a:latin typeface="Arial"/>
                <a:cs typeface="Arial"/>
              </a:rPr>
              <a:t>En síntesis, el espacio </a:t>
            </a:r>
            <a:r>
              <a:rPr lang="es-ES" dirty="0" smtClean="0">
                <a:latin typeface="Arial"/>
                <a:cs typeface="Arial"/>
              </a:rPr>
              <a:t>… del </a:t>
            </a:r>
            <a:r>
              <a:rPr lang="es-ES" dirty="0">
                <a:latin typeface="Arial"/>
                <a:cs typeface="Arial"/>
              </a:rPr>
              <a:t>mercado global de capitales se intersecta al menos de dos maneras específicas con el ámbito de la autoridad estatal y con el derecho. Por un </a:t>
            </a:r>
            <a:r>
              <a:rPr lang="es-ES" dirty="0" smtClean="0">
                <a:latin typeface="Arial"/>
                <a:cs typeface="Arial"/>
              </a:rPr>
              <a:t>lado, </a:t>
            </a:r>
            <a:r>
              <a:rPr lang="es-ES" dirty="0">
                <a:latin typeface="Arial"/>
                <a:cs typeface="Arial"/>
              </a:rPr>
              <a:t>la intersección se da mediante la introducción en las políticas de Estado nacionales, de un nuevo tipo de normas que reflejan la lógica operativa del mercado global de capitales. Por otro lado, una segunda intersección se da mediante la inserción parcial de los mercados financieros </a:t>
            </a:r>
            <a:r>
              <a:rPr lang="es-ES" dirty="0" smtClean="0">
                <a:latin typeface="Arial"/>
                <a:cs typeface="Arial"/>
              </a:rPr>
              <a:t>en </a:t>
            </a:r>
            <a:r>
              <a:rPr lang="es-ES" dirty="0">
                <a:latin typeface="Arial"/>
                <a:cs typeface="Arial"/>
              </a:rPr>
              <a:t>los centros financieros concretos, lo que devuelve al mercado global de capitales, al menos en parte, al ámbito de los gobiernos nacionales</a:t>
            </a:r>
            <a:r>
              <a:rPr lang="es-ES" dirty="0" smtClean="0">
                <a:latin typeface="Arial"/>
                <a:cs typeface="Arial"/>
              </a:rPr>
              <a:t>.”</a:t>
            </a:r>
          </a:p>
          <a:p>
            <a:endParaRPr lang="es-ES" dirty="0">
              <a:latin typeface="Arial"/>
              <a:cs typeface="Arial"/>
            </a:endParaRPr>
          </a:p>
          <a:p>
            <a:r>
              <a:rPr lang="es-ES" dirty="0" smtClean="0">
                <a:latin typeface="Arial"/>
                <a:cs typeface="Arial"/>
              </a:rPr>
              <a:t>EN CONCLUSIÓN: </a:t>
            </a:r>
          </a:p>
          <a:p>
            <a:endParaRPr lang="es-ES" dirty="0">
              <a:latin typeface="Arial"/>
              <a:cs typeface="Arial"/>
            </a:endParaRPr>
          </a:p>
          <a:p>
            <a:r>
              <a:rPr lang="es-ES" dirty="0" smtClean="0">
                <a:latin typeface="Arial"/>
                <a:cs typeface="Arial"/>
              </a:rPr>
              <a:t>Lo nacional </a:t>
            </a:r>
            <a:r>
              <a:rPr lang="es-ES" dirty="0">
                <a:latin typeface="Arial"/>
                <a:cs typeface="Arial"/>
              </a:rPr>
              <a:t>y lo global están íntimamente </a:t>
            </a:r>
            <a:r>
              <a:rPr lang="es-ES" dirty="0" smtClean="0">
                <a:latin typeface="Arial"/>
                <a:cs typeface="Arial"/>
              </a:rPr>
              <a:t>mezclados en </a:t>
            </a:r>
            <a:r>
              <a:rPr lang="es-ES" dirty="0">
                <a:latin typeface="Arial"/>
                <a:cs typeface="Arial"/>
              </a:rPr>
              <a:t>procesos complejos de articulación </a:t>
            </a:r>
            <a:r>
              <a:rPr lang="es-ES" dirty="0" smtClean="0">
                <a:latin typeface="Arial"/>
                <a:cs typeface="Arial"/>
              </a:rPr>
              <a:t>de la globalización.</a:t>
            </a:r>
          </a:p>
          <a:p>
            <a:endParaRPr lang="es-ES" dirty="0">
              <a:latin typeface="Arial"/>
              <a:cs typeface="Arial"/>
            </a:endParaRPr>
          </a:p>
          <a:p>
            <a:r>
              <a:rPr lang="es-ES" dirty="0" smtClean="0">
                <a:latin typeface="Arial"/>
                <a:cs typeface="Arial"/>
              </a:rPr>
              <a:t>El Estado no desaparece, si bien pierde su autonomía, es un actor importante en el proceso de globalización.</a:t>
            </a:r>
          </a:p>
        </p:txBody>
      </p:sp>
    </p:spTree>
    <p:extLst>
      <p:ext uri="{BB962C8B-B14F-4D97-AF65-F5344CB8AC3E}">
        <p14:creationId xmlns:p14="http://schemas.microsoft.com/office/powerpoint/2010/main" val="211401633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1" y="1556791"/>
            <a:ext cx="2530541"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La ciudad global</a:t>
            </a:r>
            <a:endParaRPr sz="2400" dirty="0"/>
          </a:p>
        </p:txBody>
      </p:sp>
      <p:sp>
        <p:nvSpPr>
          <p:cNvPr id="55" name="Shape 55"/>
          <p:cNvSpPr/>
          <p:nvPr/>
        </p:nvSpPr>
        <p:spPr>
          <a:xfrm>
            <a:off x="396092" y="2230587"/>
            <a:ext cx="8136906" cy="3046988"/>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smtClean="0">
                <a:latin typeface="Arial"/>
                <a:cs typeface="Arial"/>
              </a:rPr>
              <a:t>La ciudad global es el </a:t>
            </a:r>
            <a:r>
              <a:rPr lang="es-ES" dirty="0">
                <a:latin typeface="Arial"/>
                <a:cs typeface="Arial"/>
              </a:rPr>
              <a:t>lugar de las prácticas de producción de la globalización, </a:t>
            </a:r>
            <a:r>
              <a:rPr lang="es-ES" dirty="0" smtClean="0">
                <a:latin typeface="Arial"/>
                <a:cs typeface="Arial"/>
              </a:rPr>
              <a:t>concepto básico para </a:t>
            </a:r>
            <a:r>
              <a:rPr lang="es-ES" dirty="0">
                <a:latin typeface="Arial"/>
                <a:cs typeface="Arial"/>
              </a:rPr>
              <a:t>comprender </a:t>
            </a:r>
            <a:r>
              <a:rPr lang="es-ES" dirty="0" smtClean="0">
                <a:latin typeface="Arial"/>
                <a:cs typeface="Arial"/>
              </a:rPr>
              <a:t>la articulación entre lo local y lo global</a:t>
            </a:r>
            <a:r>
              <a:rPr lang="es-ES" dirty="0">
                <a:latin typeface="Arial"/>
                <a:cs typeface="Arial"/>
              </a:rPr>
              <a:t>. </a:t>
            </a:r>
            <a:endParaRPr lang="es-ES" dirty="0" smtClean="0">
              <a:latin typeface="Arial"/>
              <a:cs typeface="Arial"/>
            </a:endParaRPr>
          </a:p>
          <a:p>
            <a:endParaRPr lang="es-ES" dirty="0" smtClean="0">
              <a:latin typeface="Arial"/>
              <a:cs typeface="Arial"/>
            </a:endParaRPr>
          </a:p>
          <a:p>
            <a:r>
              <a:rPr lang="es-ES" dirty="0" smtClean="0">
                <a:latin typeface="Arial"/>
                <a:cs typeface="Arial"/>
              </a:rPr>
              <a:t>La ciudad global, como concepto, permite comprender el nuevo lugar donde se producen los procesos </a:t>
            </a:r>
            <a:r>
              <a:rPr lang="es-ES" dirty="0">
                <a:latin typeface="Arial"/>
                <a:cs typeface="Arial"/>
              </a:rPr>
              <a:t>de trabajo, </a:t>
            </a:r>
            <a:r>
              <a:rPr lang="es-ES" dirty="0" smtClean="0">
                <a:latin typeface="Arial"/>
                <a:cs typeface="Arial"/>
              </a:rPr>
              <a:t>y devela la </a:t>
            </a:r>
            <a:r>
              <a:rPr lang="es-ES" dirty="0" err="1" smtClean="0">
                <a:latin typeface="Arial"/>
                <a:cs typeface="Arial"/>
              </a:rPr>
              <a:t>hipermovilidad</a:t>
            </a:r>
            <a:r>
              <a:rPr lang="es-ES" dirty="0" smtClean="0">
                <a:latin typeface="Arial"/>
                <a:cs typeface="Arial"/>
              </a:rPr>
              <a:t> </a:t>
            </a:r>
            <a:r>
              <a:rPr lang="es-ES" dirty="0">
                <a:latin typeface="Arial"/>
                <a:cs typeface="Arial"/>
              </a:rPr>
              <a:t>del capital y el poder de las empresas </a:t>
            </a:r>
            <a:r>
              <a:rPr lang="es-ES" dirty="0" smtClean="0">
                <a:latin typeface="Arial"/>
                <a:cs typeface="Arial"/>
              </a:rPr>
              <a:t>multinacionales.</a:t>
            </a:r>
          </a:p>
          <a:p>
            <a:endParaRPr lang="es-ES" dirty="0">
              <a:latin typeface="Arial"/>
              <a:cs typeface="Arial"/>
            </a:endParaRPr>
          </a:p>
          <a:p>
            <a:r>
              <a:rPr lang="es-ES" dirty="0" smtClean="0">
                <a:latin typeface="Arial"/>
                <a:cs typeface="Arial"/>
              </a:rPr>
              <a:t>El concepto de ciudad global contiene en sí mismo la </a:t>
            </a:r>
            <a:r>
              <a:rPr lang="es-ES" dirty="0">
                <a:latin typeface="Arial"/>
                <a:cs typeface="Arial"/>
              </a:rPr>
              <a:t>gran variedad </a:t>
            </a:r>
            <a:r>
              <a:rPr lang="es-ES" dirty="0" smtClean="0">
                <a:latin typeface="Arial"/>
                <a:cs typeface="Arial"/>
              </a:rPr>
              <a:t>de </a:t>
            </a:r>
            <a:r>
              <a:rPr lang="es-ES" dirty="0">
                <a:latin typeface="Arial"/>
                <a:cs typeface="Arial"/>
              </a:rPr>
              <a:t>culturas de </a:t>
            </a:r>
            <a:r>
              <a:rPr lang="es-ES" dirty="0" smtClean="0">
                <a:latin typeface="Arial"/>
                <a:cs typeface="Arial"/>
              </a:rPr>
              <a:t>trabajo y a los </a:t>
            </a:r>
            <a:r>
              <a:rPr lang="es-ES" dirty="0">
                <a:latin typeface="Arial"/>
                <a:cs typeface="Arial"/>
              </a:rPr>
              <a:t>sectores poderosos </a:t>
            </a:r>
            <a:r>
              <a:rPr lang="es-ES" dirty="0" smtClean="0">
                <a:latin typeface="Arial"/>
                <a:cs typeface="Arial"/>
              </a:rPr>
              <a:t>y desfavorecidos </a:t>
            </a:r>
            <a:r>
              <a:rPr lang="es-ES" dirty="0">
                <a:latin typeface="Arial"/>
                <a:cs typeface="Arial"/>
              </a:rPr>
              <a:t>que forman parte de la economía </a:t>
            </a:r>
            <a:r>
              <a:rPr lang="es-ES" dirty="0" smtClean="0">
                <a:latin typeface="Arial"/>
                <a:cs typeface="Arial"/>
              </a:rPr>
              <a:t>global.</a:t>
            </a:r>
          </a:p>
          <a:p>
            <a:endParaRPr lang="es-ES" dirty="0" smtClean="0">
              <a:latin typeface="Arial"/>
              <a:cs typeface="Arial"/>
            </a:endParaRPr>
          </a:p>
        </p:txBody>
      </p:sp>
    </p:spTree>
    <p:extLst>
      <p:ext uri="{BB962C8B-B14F-4D97-AF65-F5344CB8AC3E}">
        <p14:creationId xmlns:p14="http://schemas.microsoft.com/office/powerpoint/2010/main" val="391349412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1" y="1556791"/>
            <a:ext cx="2530541"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La ciudad global</a:t>
            </a:r>
            <a:endParaRPr sz="2400" dirty="0"/>
          </a:p>
        </p:txBody>
      </p:sp>
      <p:sp>
        <p:nvSpPr>
          <p:cNvPr id="55" name="Shape 55"/>
          <p:cNvSpPr/>
          <p:nvPr/>
        </p:nvSpPr>
        <p:spPr>
          <a:xfrm>
            <a:off x="396092" y="2230587"/>
            <a:ext cx="8136906" cy="3046988"/>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endParaRPr lang="es-ES" dirty="0" smtClean="0">
              <a:latin typeface="Arial"/>
              <a:cs typeface="Arial"/>
            </a:endParaRPr>
          </a:p>
          <a:p>
            <a:r>
              <a:rPr lang="es-ES" dirty="0" smtClean="0">
                <a:latin typeface="Arial"/>
                <a:cs typeface="Arial"/>
              </a:rPr>
              <a:t>Este concepto devela las nuevas </a:t>
            </a:r>
            <a:r>
              <a:rPr lang="es-ES" dirty="0">
                <a:latin typeface="Arial"/>
                <a:cs typeface="Arial"/>
              </a:rPr>
              <a:t>formas de desigualdad derivadas de la globalización </a:t>
            </a:r>
            <a:r>
              <a:rPr lang="es-ES" dirty="0" smtClean="0">
                <a:latin typeface="Arial"/>
                <a:cs typeface="Arial"/>
              </a:rPr>
              <a:t>económica.</a:t>
            </a:r>
          </a:p>
          <a:p>
            <a:endParaRPr lang="es-ES" dirty="0">
              <a:latin typeface="Arial"/>
              <a:cs typeface="Arial"/>
            </a:endParaRPr>
          </a:p>
          <a:p>
            <a:r>
              <a:rPr lang="es-ES" dirty="0" smtClean="0">
                <a:latin typeface="Arial"/>
                <a:cs typeface="Arial"/>
              </a:rPr>
              <a:t>Para </a:t>
            </a:r>
            <a:r>
              <a:rPr lang="es-ES" dirty="0" err="1" smtClean="0">
                <a:latin typeface="Arial"/>
                <a:cs typeface="Arial"/>
              </a:rPr>
              <a:t>Saskia</a:t>
            </a:r>
            <a:r>
              <a:rPr lang="es-ES" dirty="0" smtClean="0">
                <a:latin typeface="Arial"/>
                <a:cs typeface="Arial"/>
              </a:rPr>
              <a:t> </a:t>
            </a:r>
            <a:r>
              <a:rPr lang="es-ES" dirty="0" err="1" smtClean="0">
                <a:latin typeface="Arial"/>
                <a:cs typeface="Arial"/>
              </a:rPr>
              <a:t>Sassen</a:t>
            </a:r>
            <a:r>
              <a:rPr lang="es-ES" dirty="0" smtClean="0">
                <a:latin typeface="Arial"/>
                <a:cs typeface="Arial"/>
              </a:rPr>
              <a:t> el concepto de ciudad global "</a:t>
            </a:r>
            <a:r>
              <a:rPr lang="es-ES" dirty="0">
                <a:latin typeface="Arial"/>
                <a:cs typeface="Arial"/>
              </a:rPr>
              <a:t>Permite preguntarse si a partir de la década de los </a:t>
            </a:r>
            <a:r>
              <a:rPr lang="es-ES" dirty="0" smtClean="0">
                <a:latin typeface="Arial"/>
                <a:cs typeface="Arial"/>
              </a:rPr>
              <a:t>80, </a:t>
            </a:r>
            <a:r>
              <a:rPr lang="es-ES" dirty="0">
                <a:latin typeface="Arial"/>
                <a:cs typeface="Arial"/>
              </a:rPr>
              <a:t>fenómenos tales como el poder, la movilidad del capital, la desigualdad, el desamparo, la clase profesional, las pandillas o la </a:t>
            </a:r>
            <a:r>
              <a:rPr lang="es-ES" dirty="0" smtClean="0">
                <a:latin typeface="Arial"/>
                <a:cs typeface="Arial"/>
              </a:rPr>
              <a:t>política, </a:t>
            </a:r>
            <a:r>
              <a:rPr lang="es-ES" dirty="0">
                <a:latin typeface="Arial"/>
                <a:cs typeface="Arial"/>
              </a:rPr>
              <a:t>adquieren </a:t>
            </a:r>
            <a:r>
              <a:rPr lang="es-ES" dirty="0" smtClean="0">
                <a:latin typeface="Arial"/>
                <a:cs typeface="Arial"/>
              </a:rPr>
              <a:t>nuevas modalidades</a:t>
            </a:r>
            <a:r>
              <a:rPr lang="es-ES" dirty="0">
                <a:latin typeface="Arial"/>
                <a:cs typeface="Arial"/>
              </a:rPr>
              <a:t>, aunque sólo sea en algunos de sus componentes, que </a:t>
            </a:r>
            <a:r>
              <a:rPr lang="es-ES" dirty="0" smtClean="0">
                <a:latin typeface="Arial"/>
                <a:cs typeface="Arial"/>
              </a:rPr>
              <a:t>permiten </a:t>
            </a:r>
            <a:r>
              <a:rPr lang="es-ES" dirty="0">
                <a:latin typeface="Arial"/>
                <a:cs typeface="Arial"/>
              </a:rPr>
              <a:t>distinguirlos de modo suficiente de los fenómenos anteriores y, como consecuencia, especificarlos como nuevos, aun cuando en términos generales esto sea difícil de </a:t>
            </a:r>
            <a:r>
              <a:rPr lang="es-ES" dirty="0" smtClean="0">
                <a:latin typeface="Arial"/>
                <a:cs typeface="Arial"/>
              </a:rPr>
              <a:t>establecer”.</a:t>
            </a:r>
          </a:p>
        </p:txBody>
      </p:sp>
    </p:spTree>
    <p:extLst>
      <p:ext uri="{BB962C8B-B14F-4D97-AF65-F5344CB8AC3E}">
        <p14:creationId xmlns:p14="http://schemas.microsoft.com/office/powerpoint/2010/main" val="12411709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457199" y="-607078"/>
            <a:ext cx="8229600" cy="5128592"/>
          </a:xfrm>
        </p:spPr>
        <p:txBody>
          <a:bodyPr>
            <a:normAutofit/>
          </a:bodyPr>
          <a:lstStyle/>
          <a:p>
            <a:r>
              <a:rPr lang="es-CO" sz="3200" dirty="0" smtClean="0">
                <a:solidFill>
                  <a:srgbClr val="000000"/>
                </a:solidFill>
                <a:latin typeface="Arial"/>
                <a:ea typeface="Tahoma" panose="020B0604030504040204" pitchFamily="34" charset="0"/>
                <a:cs typeface="Arial"/>
              </a:rPr>
              <a:t>Ciudad Global</a:t>
            </a:r>
            <a:r>
              <a:rPr lang="es-CO" sz="3200" dirty="0" smtClean="0">
                <a:solidFill>
                  <a:srgbClr val="000000"/>
                </a:solidFill>
                <a:latin typeface="Arial"/>
                <a:cs typeface="Arial"/>
              </a:rPr>
              <a:t/>
            </a:r>
            <a:br>
              <a:rPr lang="es-CO" sz="3200" dirty="0" smtClean="0">
                <a:solidFill>
                  <a:srgbClr val="000000"/>
                </a:solidFill>
                <a:latin typeface="Arial"/>
                <a:cs typeface="Arial"/>
              </a:rPr>
            </a:br>
            <a:r>
              <a:rPr lang="es-CO" sz="3200" dirty="0" smtClean="0">
                <a:solidFill>
                  <a:srgbClr val="000000"/>
                </a:solidFill>
                <a:latin typeface="Arial"/>
                <a:cs typeface="Arial"/>
              </a:rPr>
              <a:t/>
            </a:r>
            <a:br>
              <a:rPr lang="es-CO" sz="3200" dirty="0" smtClean="0">
                <a:solidFill>
                  <a:srgbClr val="000000"/>
                </a:solidFill>
                <a:latin typeface="Arial"/>
                <a:cs typeface="Arial"/>
              </a:rPr>
            </a:br>
            <a:r>
              <a:rPr lang="es-CO" sz="2800" dirty="0" smtClean="0">
                <a:latin typeface="Arial"/>
                <a:cs typeface="Arial"/>
              </a:rPr>
              <a:t/>
            </a:r>
            <a:br>
              <a:rPr lang="es-CO" sz="2800" dirty="0" smtClean="0">
                <a:latin typeface="Arial"/>
                <a:cs typeface="Arial"/>
              </a:rPr>
            </a:br>
            <a:endParaRPr lang="es-CO" sz="2800" dirty="0">
              <a:latin typeface="Arial"/>
              <a:cs typeface="Arial"/>
            </a:endParaRPr>
          </a:p>
        </p:txBody>
      </p:sp>
      <p:pic>
        <p:nvPicPr>
          <p:cNvPr id="6" name="image1.png"/>
          <p:cNvPicPr/>
          <p:nvPr/>
        </p:nvPicPr>
        <p:blipFill>
          <a:blip r:embed="rId3">
            <a:extLst/>
          </a:blip>
          <a:stretch>
            <a:fillRect/>
          </a:stretch>
        </p:blipFill>
        <p:spPr>
          <a:xfrm>
            <a:off x="1" y="0"/>
            <a:ext cx="9144001" cy="1047750"/>
          </a:xfrm>
          <a:prstGeom prst="rect">
            <a:avLst/>
          </a:prstGeom>
          <a:ln w="12700">
            <a:miter lim="400000"/>
          </a:ln>
        </p:spPr>
      </p:pic>
      <p:pic>
        <p:nvPicPr>
          <p:cNvPr id="7" name="Imagen 6"/>
          <p:cNvPicPr>
            <a:picLocks noChangeAspect="1"/>
          </p:cNvPicPr>
          <p:nvPr/>
        </p:nvPicPr>
        <p:blipFill>
          <a:blip r:embed="rId4"/>
          <a:stretch>
            <a:fillRect/>
          </a:stretch>
        </p:blipFill>
        <p:spPr>
          <a:xfrm>
            <a:off x="0" y="1593981"/>
            <a:ext cx="9143999" cy="5506423"/>
          </a:xfrm>
          <a:prstGeom prst="rect">
            <a:avLst/>
          </a:prstGeom>
        </p:spPr>
      </p:pic>
    </p:spTree>
    <p:extLst>
      <p:ext uri="{BB962C8B-B14F-4D97-AF65-F5344CB8AC3E}">
        <p14:creationId xmlns:p14="http://schemas.microsoft.com/office/powerpoint/2010/main" val="23126329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CO"/>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49905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457199" y="-395436"/>
            <a:ext cx="8229600" cy="5128592"/>
          </a:xfrm>
        </p:spPr>
        <p:txBody>
          <a:bodyPr>
            <a:normAutofit/>
          </a:bodyPr>
          <a:lstStyle/>
          <a:p>
            <a:r>
              <a:rPr lang="es-CO" sz="3200" dirty="0" smtClean="0">
                <a:solidFill>
                  <a:srgbClr val="000000"/>
                </a:solidFill>
                <a:latin typeface="Arial"/>
                <a:ea typeface="Tahoma" panose="020B0604030504040204" pitchFamily="34" charset="0"/>
                <a:cs typeface="Arial"/>
              </a:rPr>
              <a:t>Ciudad Global</a:t>
            </a:r>
            <a:r>
              <a:rPr lang="es-CO" sz="3200" dirty="0" smtClean="0">
                <a:solidFill>
                  <a:srgbClr val="000000"/>
                </a:solidFill>
                <a:latin typeface="Arial"/>
                <a:cs typeface="Arial"/>
              </a:rPr>
              <a:t/>
            </a:r>
            <a:br>
              <a:rPr lang="es-CO" sz="3200" dirty="0" smtClean="0">
                <a:solidFill>
                  <a:srgbClr val="000000"/>
                </a:solidFill>
                <a:latin typeface="Arial"/>
                <a:cs typeface="Arial"/>
              </a:rPr>
            </a:br>
            <a:r>
              <a:rPr lang="es-CO" sz="3200" dirty="0" smtClean="0">
                <a:solidFill>
                  <a:srgbClr val="000000"/>
                </a:solidFill>
                <a:latin typeface="Arial"/>
                <a:cs typeface="Arial"/>
              </a:rPr>
              <a:t/>
            </a:r>
            <a:br>
              <a:rPr lang="es-CO" sz="3200" dirty="0" smtClean="0">
                <a:solidFill>
                  <a:srgbClr val="000000"/>
                </a:solidFill>
                <a:latin typeface="Arial"/>
                <a:cs typeface="Arial"/>
              </a:rPr>
            </a:br>
            <a:r>
              <a:rPr lang="es-CO" sz="2800" dirty="0" smtClean="0">
                <a:latin typeface="Arial"/>
                <a:cs typeface="Arial"/>
              </a:rPr>
              <a:t/>
            </a:r>
            <a:br>
              <a:rPr lang="es-CO" sz="2800" dirty="0" smtClean="0">
                <a:latin typeface="Arial"/>
                <a:cs typeface="Arial"/>
              </a:rPr>
            </a:br>
            <a:r>
              <a:rPr lang="es-CO" sz="2800" dirty="0" smtClean="0">
                <a:latin typeface="Arial"/>
                <a:cs typeface="Arial"/>
              </a:rPr>
              <a:t>Estrategia de múltiples localizaciones</a:t>
            </a:r>
            <a:endParaRPr lang="es-CO" sz="2800" dirty="0">
              <a:latin typeface="Arial"/>
              <a:cs typeface="Arial"/>
            </a:endParaRPr>
          </a:p>
        </p:txBody>
      </p:sp>
      <p:sp>
        <p:nvSpPr>
          <p:cNvPr id="5" name="4 Flecha abajo"/>
          <p:cNvSpPr/>
          <p:nvPr/>
        </p:nvSpPr>
        <p:spPr>
          <a:xfrm>
            <a:off x="4306923" y="1886533"/>
            <a:ext cx="481101" cy="515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124" name="Picture 4" descr="http://images.eldiario.es/agendapublica/globalizacion_EDIIMA20140725_0285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615" y="3717032"/>
            <a:ext cx="5287874" cy="295232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1.png"/>
          <p:cNvPicPr/>
          <p:nvPr/>
        </p:nvPicPr>
        <p:blipFill>
          <a:blip r:embed="rId4">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9064695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755576" y="1939378"/>
            <a:ext cx="7776864" cy="5145435"/>
          </a:xfrm>
        </p:spPr>
        <p:txBody>
          <a:bodyPr>
            <a:normAutofit/>
          </a:bodyPr>
          <a:lstStyle/>
          <a:p>
            <a:pPr marL="0" indent="0" algn="ctr">
              <a:buNone/>
            </a:pPr>
            <a:r>
              <a:rPr lang="es-CO" sz="2400" dirty="0" smtClean="0">
                <a:solidFill>
                  <a:srgbClr val="000000"/>
                </a:solidFill>
                <a:latin typeface="Arial"/>
                <a:cs typeface="Arial"/>
              </a:rPr>
              <a:t>La dispersión de la producción industrial  es paralela a la concentración de los servicios y a la centralización del poder en las ciudades globales. </a:t>
            </a:r>
          </a:p>
          <a:p>
            <a:pPr marL="0" indent="0" algn="ctr">
              <a:buNone/>
            </a:pPr>
            <a:r>
              <a:rPr lang="es-CO" sz="2400" dirty="0" smtClean="0">
                <a:solidFill>
                  <a:srgbClr val="000000"/>
                </a:solidFill>
                <a:latin typeface="Arial"/>
                <a:cs typeface="Arial"/>
              </a:rPr>
              <a:t>La  dispersión de las actividades y la centralización de las funciones ha hecho surgir “ciudades globales” como </a:t>
            </a:r>
            <a:r>
              <a:rPr lang="es-CO" sz="2400" dirty="0" err="1" smtClean="0">
                <a:solidFill>
                  <a:srgbClr val="000000"/>
                </a:solidFill>
                <a:latin typeface="Arial"/>
                <a:cs typeface="Arial"/>
              </a:rPr>
              <a:t>Tokyo</a:t>
            </a:r>
            <a:r>
              <a:rPr lang="es-CO" sz="2400" dirty="0" smtClean="0">
                <a:solidFill>
                  <a:srgbClr val="000000"/>
                </a:solidFill>
                <a:latin typeface="Arial"/>
                <a:cs typeface="Arial"/>
              </a:rPr>
              <a:t>, New York y Londres. </a:t>
            </a:r>
            <a:endParaRPr lang="es-CO" sz="2400" dirty="0">
              <a:solidFill>
                <a:srgbClr val="000000"/>
              </a:solidFill>
              <a:latin typeface="Arial"/>
              <a:cs typeface="Arial"/>
            </a:endParaRPr>
          </a:p>
        </p:txBody>
      </p:sp>
      <p:pic>
        <p:nvPicPr>
          <p:cNvPr id="4" name="image1.png"/>
          <p:cNvPicPr/>
          <p:nvPr/>
        </p:nvPicPr>
        <p:blipFill>
          <a:blip r:embed="rId3">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10444491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89856"/>
            <a:ext cx="8229600" cy="1143000"/>
          </a:xfrm>
        </p:spPr>
        <p:txBody>
          <a:bodyPr>
            <a:noAutofit/>
          </a:bodyPr>
          <a:lstStyle/>
          <a:p>
            <a:r>
              <a:rPr lang="es-CO" sz="2800" dirty="0" smtClean="0">
                <a:solidFill>
                  <a:schemeClr val="tx1"/>
                </a:solidFill>
                <a:latin typeface="Arial"/>
                <a:ea typeface="Tahoma" panose="020B0604030504040204" pitchFamily="34" charset="0"/>
                <a:cs typeface="Arial"/>
              </a:rPr>
              <a:t>Ciudad global</a:t>
            </a:r>
            <a:endParaRPr lang="es-CO" sz="2800" dirty="0">
              <a:solidFill>
                <a:schemeClr val="tx1"/>
              </a:solidFill>
              <a:latin typeface="Arial"/>
              <a:ea typeface="Tahoma" panose="020B0604030504040204" pitchFamily="34" charset="0"/>
              <a:cs typeface="Arial"/>
            </a:endParaRPr>
          </a:p>
        </p:txBody>
      </p:sp>
      <p:sp>
        <p:nvSpPr>
          <p:cNvPr id="4" name="3 CuadroTexto"/>
          <p:cNvSpPr txBox="1"/>
          <p:nvPr/>
        </p:nvSpPr>
        <p:spPr>
          <a:xfrm>
            <a:off x="467544" y="2499438"/>
            <a:ext cx="4824536" cy="3323987"/>
          </a:xfrm>
          <a:prstGeom prst="rect">
            <a:avLst/>
          </a:prstGeom>
          <a:noFill/>
        </p:spPr>
        <p:txBody>
          <a:bodyPr wrap="square" rtlCol="0">
            <a:spAutoFit/>
          </a:bodyPr>
          <a:lstStyle/>
          <a:p>
            <a:pPr algn="l"/>
            <a:endParaRPr lang="es-CO" sz="2400" dirty="0">
              <a:latin typeface="Arial"/>
              <a:cs typeface="Arial"/>
            </a:endParaRPr>
          </a:p>
          <a:p>
            <a:pPr algn="l"/>
            <a:r>
              <a:rPr lang="es-CO" sz="2400" dirty="0" smtClean="0">
                <a:latin typeface="Arial"/>
                <a:cs typeface="Arial"/>
              </a:rPr>
              <a:t>La </a:t>
            </a:r>
            <a:r>
              <a:rPr lang="es-CO" sz="2400" dirty="0">
                <a:latin typeface="Arial"/>
                <a:cs typeface="Arial"/>
              </a:rPr>
              <a:t>expansión de empleos </a:t>
            </a:r>
            <a:r>
              <a:rPr lang="es-CO" sz="2400" dirty="0" smtClean="0">
                <a:latin typeface="Arial"/>
                <a:cs typeface="Arial"/>
              </a:rPr>
              <a:t>de bajos salarios, su </a:t>
            </a:r>
            <a:r>
              <a:rPr lang="es-CO" sz="2400" dirty="0">
                <a:latin typeface="Arial"/>
                <a:cs typeface="Arial"/>
              </a:rPr>
              <a:t>inclusión en dinámicas de </a:t>
            </a:r>
            <a:r>
              <a:rPr lang="es-CO" sz="2400" dirty="0" smtClean="0">
                <a:latin typeface="Arial"/>
                <a:cs typeface="Arial"/>
              </a:rPr>
              <a:t>transición demográfica</a:t>
            </a:r>
            <a:r>
              <a:rPr lang="es-CO" sz="2400" dirty="0">
                <a:latin typeface="Arial"/>
                <a:cs typeface="Arial"/>
              </a:rPr>
              <a:t>, y su consecuente </a:t>
            </a:r>
            <a:r>
              <a:rPr lang="es-CO" sz="2400" dirty="0" smtClean="0">
                <a:latin typeface="Arial"/>
                <a:cs typeface="Arial"/>
              </a:rPr>
              <a:t>invisibilidad.</a:t>
            </a:r>
          </a:p>
          <a:p>
            <a:pPr algn="l"/>
            <a:endParaRPr lang="es-CO" sz="2400" dirty="0">
              <a:latin typeface="Arial"/>
              <a:cs typeface="Arial"/>
            </a:endParaRPr>
          </a:p>
          <a:p>
            <a:pPr algn="l"/>
            <a:r>
              <a:rPr lang="es-CO" sz="2400" dirty="0" smtClean="0">
                <a:latin typeface="Arial"/>
                <a:cs typeface="Arial"/>
              </a:rPr>
              <a:t>EXPLUSIÓN SOCIAL</a:t>
            </a:r>
            <a:endParaRPr lang="es-CO" sz="2400" dirty="0">
              <a:latin typeface="Arial"/>
              <a:cs typeface="Arial"/>
            </a:endParaRPr>
          </a:p>
          <a:p>
            <a:endParaRPr lang="es-CO" dirty="0"/>
          </a:p>
        </p:txBody>
      </p:sp>
      <p:pic>
        <p:nvPicPr>
          <p:cNvPr id="4100" name="Picture 4" descr="http://www.fsc-inserta.es/Actualidad/Noticias/PublishingImages/Natha/salario-j%C3%B3ve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624245"/>
            <a:ext cx="3779912" cy="286751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1.png"/>
          <p:cNvPicPr/>
          <p:nvPr/>
        </p:nvPicPr>
        <p:blipFill>
          <a:blip r:embed="rId3">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36783647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4960596" y="1434694"/>
            <a:ext cx="3888432" cy="5760640"/>
          </a:xfrm>
        </p:spPr>
        <p:txBody>
          <a:bodyPr>
            <a:normAutofit/>
          </a:bodyPr>
          <a:lstStyle/>
          <a:p>
            <a:pPr marL="0" indent="0">
              <a:buNone/>
            </a:pPr>
            <a:r>
              <a:rPr lang="es-CO" sz="2400" dirty="0" smtClean="0">
                <a:solidFill>
                  <a:srgbClr val="000000"/>
                </a:solidFill>
                <a:latin typeface="Arial"/>
                <a:cs typeface="Arial"/>
              </a:rPr>
              <a:t>Las TIC y la globalización económica han producido una nueva espacialidad urbana que depende de </a:t>
            </a:r>
            <a:r>
              <a:rPr lang="es-CO" sz="2400" dirty="0">
                <a:solidFill>
                  <a:srgbClr val="000000"/>
                </a:solidFill>
                <a:latin typeface="Arial"/>
                <a:cs typeface="Arial"/>
              </a:rPr>
              <a:t>redes desterritorializadas y transfronterizas y de </a:t>
            </a:r>
            <a:r>
              <a:rPr lang="es-CO" sz="2400" dirty="0" smtClean="0">
                <a:solidFill>
                  <a:srgbClr val="000000"/>
                </a:solidFill>
                <a:latin typeface="Arial"/>
                <a:cs typeface="Arial"/>
              </a:rPr>
              <a:t>localizaciones territoriales </a:t>
            </a:r>
            <a:r>
              <a:rPr lang="es-CO" sz="2400" dirty="0">
                <a:solidFill>
                  <a:srgbClr val="000000"/>
                </a:solidFill>
                <a:latin typeface="Arial"/>
                <a:cs typeface="Arial"/>
              </a:rPr>
              <a:t>con concentraciones masivas </a:t>
            </a:r>
            <a:r>
              <a:rPr lang="es-CO" sz="2400" dirty="0" smtClean="0">
                <a:solidFill>
                  <a:srgbClr val="000000"/>
                </a:solidFill>
                <a:latin typeface="Arial"/>
                <a:cs typeface="Arial"/>
              </a:rPr>
              <a:t>de recursos</a:t>
            </a:r>
            <a:r>
              <a:rPr lang="es-CO" sz="2400" dirty="0">
                <a:latin typeface="Arial"/>
                <a:cs typeface="Arial"/>
              </a:rPr>
              <a:t>.</a:t>
            </a:r>
          </a:p>
          <a:p>
            <a:pPr marL="0" indent="0" algn="ctr">
              <a:buNone/>
            </a:pPr>
            <a:endParaRPr lang="es-CO" sz="2800" dirty="0">
              <a:solidFill>
                <a:srgbClr val="92D050"/>
              </a:solidFill>
            </a:endParaRPr>
          </a:p>
          <a:p>
            <a:pPr marL="0" indent="0">
              <a:buNone/>
            </a:pPr>
            <a:endParaRPr lang="es-CO" dirty="0"/>
          </a:p>
          <a:p>
            <a:pPr marL="0" indent="0">
              <a:buNone/>
            </a:pPr>
            <a:endParaRPr lang="es-CO" dirty="0"/>
          </a:p>
        </p:txBody>
      </p:sp>
      <p:pic>
        <p:nvPicPr>
          <p:cNvPr id="4" name="image1.png"/>
          <p:cNvPicPr/>
          <p:nvPr/>
        </p:nvPicPr>
        <p:blipFill>
          <a:blip r:embed="rId3">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28520695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https://t3rope.files.wordpress.com/2015/03/globaliz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60648"/>
            <a:ext cx="5731182" cy="7416824"/>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76739" y="1852967"/>
            <a:ext cx="4104456" cy="5472608"/>
          </a:xfrm>
        </p:spPr>
        <p:txBody>
          <a:bodyPr>
            <a:normAutofit/>
          </a:bodyPr>
          <a:lstStyle/>
          <a:p>
            <a:pPr marL="0" indent="0" algn="ctr">
              <a:buNone/>
            </a:pPr>
            <a:r>
              <a:rPr lang="es-CO" sz="2800" dirty="0" smtClean="0">
                <a:solidFill>
                  <a:srgbClr val="000000"/>
                </a:solidFill>
                <a:latin typeface="Arial"/>
                <a:ea typeface="Tahoma" panose="020B0604030504040204" pitchFamily="34" charset="0"/>
                <a:cs typeface="Arial"/>
              </a:rPr>
              <a:t>EFECTOS DE LAS TIC’S Y DE LAS REDES DIGITALES EN LA ORGANIZACIÓN ESPACIAL DE LA ACTIVIDAD ECONÓMICA</a:t>
            </a:r>
          </a:p>
          <a:p>
            <a:pPr marL="0" indent="0" algn="ctr">
              <a:buNone/>
            </a:pPr>
            <a:endParaRPr lang="es-CO" sz="2800" dirty="0">
              <a:solidFill>
                <a:srgbClr val="92D050"/>
              </a:solidFill>
            </a:endParaRPr>
          </a:p>
          <a:p>
            <a:pPr marL="0" indent="0">
              <a:buNone/>
            </a:pPr>
            <a:endParaRPr lang="es-CO" dirty="0"/>
          </a:p>
          <a:p>
            <a:pPr marL="0" indent="0">
              <a:buNone/>
            </a:pPr>
            <a:endParaRPr lang="es-CO" dirty="0"/>
          </a:p>
        </p:txBody>
      </p:sp>
      <p:pic>
        <p:nvPicPr>
          <p:cNvPr id="4" name="image1.png"/>
          <p:cNvPicPr/>
          <p:nvPr/>
        </p:nvPicPr>
        <p:blipFill>
          <a:blip r:embed="rId3">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38405332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2000"/>
                                        <p:tgtEl>
                                          <p:spTgt spid="13315"/>
                                        </p:tgtEl>
                                      </p:cBhvr>
                                    </p:animEffect>
                                    <p:anim calcmode="lin" valueType="num">
                                      <p:cBhvr>
                                        <p:cTn id="8" dur="2000" fill="hold"/>
                                        <p:tgtEl>
                                          <p:spTgt spid="13315"/>
                                        </p:tgtEl>
                                        <p:attrNameLst>
                                          <p:attrName>ppt_w</p:attrName>
                                        </p:attrNameLst>
                                      </p:cBhvr>
                                      <p:tavLst>
                                        <p:tav tm="0" fmla="#ppt_w*sin(2.5*pi*$)">
                                          <p:val>
                                            <p:fltVal val="0"/>
                                          </p:val>
                                        </p:tav>
                                        <p:tav tm="100000">
                                          <p:val>
                                            <p:fltVal val="1"/>
                                          </p:val>
                                        </p:tav>
                                      </p:tavLst>
                                    </p:anim>
                                    <p:anim calcmode="lin" valueType="num">
                                      <p:cBhvr>
                                        <p:cTn id="9" dur="2000" fill="hold"/>
                                        <p:tgtEl>
                                          <p:spTgt spid="13315"/>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43861" y="1299609"/>
            <a:ext cx="6984776" cy="5688632"/>
          </a:xfrm>
        </p:spPr>
        <p:txBody>
          <a:bodyPr>
            <a:normAutofit/>
          </a:bodyPr>
          <a:lstStyle/>
          <a:p>
            <a:pPr marL="0" indent="0">
              <a:buNone/>
            </a:pPr>
            <a:r>
              <a:rPr lang="es-CO" sz="2800" dirty="0" smtClean="0">
                <a:solidFill>
                  <a:srgbClr val="000000"/>
                </a:solidFill>
                <a:latin typeface="Arial"/>
                <a:cs typeface="Arial"/>
              </a:rPr>
              <a:t>Las </a:t>
            </a:r>
            <a:r>
              <a:rPr lang="es-CO" sz="2800" dirty="0" err="1" smtClean="0">
                <a:solidFill>
                  <a:srgbClr val="000000"/>
                </a:solidFill>
                <a:latin typeface="Arial"/>
                <a:cs typeface="Arial"/>
              </a:rPr>
              <a:t>TIC’s</a:t>
            </a:r>
            <a:r>
              <a:rPr lang="es-CO" sz="2800" dirty="0" smtClean="0">
                <a:solidFill>
                  <a:srgbClr val="000000"/>
                </a:solidFill>
                <a:latin typeface="Arial"/>
                <a:cs typeface="Arial"/>
              </a:rPr>
              <a:t> facilitan la </a:t>
            </a:r>
            <a:r>
              <a:rPr lang="es-CO" sz="2800" dirty="0">
                <a:solidFill>
                  <a:srgbClr val="000000"/>
                </a:solidFill>
                <a:latin typeface="Arial"/>
                <a:cs typeface="Arial"/>
              </a:rPr>
              <a:t>dispersión geográfica de </a:t>
            </a:r>
            <a:r>
              <a:rPr lang="es-CO" sz="2800" dirty="0" smtClean="0">
                <a:solidFill>
                  <a:srgbClr val="000000"/>
                </a:solidFill>
                <a:latin typeface="Arial"/>
                <a:cs typeface="Arial"/>
              </a:rPr>
              <a:t>las actividades </a:t>
            </a:r>
            <a:r>
              <a:rPr lang="es-CO" sz="2800" dirty="0">
                <a:solidFill>
                  <a:srgbClr val="000000"/>
                </a:solidFill>
                <a:latin typeface="Arial"/>
                <a:cs typeface="Arial"/>
              </a:rPr>
              <a:t>económicas manteniendo la integración </a:t>
            </a:r>
            <a:r>
              <a:rPr lang="es-CO" sz="2800" dirty="0" smtClean="0">
                <a:solidFill>
                  <a:srgbClr val="000000"/>
                </a:solidFill>
                <a:latin typeface="Arial"/>
                <a:cs typeface="Arial"/>
              </a:rPr>
              <a:t>sistémica, también </a:t>
            </a:r>
            <a:r>
              <a:rPr lang="es-CO" sz="2800" dirty="0">
                <a:solidFill>
                  <a:srgbClr val="000000"/>
                </a:solidFill>
                <a:latin typeface="Arial"/>
                <a:cs typeface="Arial"/>
              </a:rPr>
              <a:t>tienen como efecto fortalecer </a:t>
            </a:r>
            <a:r>
              <a:rPr lang="es-CO" sz="2800" dirty="0" smtClean="0">
                <a:solidFill>
                  <a:srgbClr val="000000"/>
                </a:solidFill>
                <a:latin typeface="Arial"/>
                <a:cs typeface="Arial"/>
              </a:rPr>
              <a:t>la importancia de </a:t>
            </a:r>
            <a:r>
              <a:rPr lang="es-CO" sz="2800" dirty="0">
                <a:solidFill>
                  <a:srgbClr val="000000"/>
                </a:solidFill>
                <a:latin typeface="Arial"/>
                <a:cs typeface="Arial"/>
              </a:rPr>
              <a:t>la coordinación central y de las funciones de control </a:t>
            </a:r>
            <a:r>
              <a:rPr lang="es-CO" sz="2800" dirty="0" smtClean="0">
                <a:solidFill>
                  <a:srgbClr val="000000"/>
                </a:solidFill>
                <a:latin typeface="Arial"/>
                <a:cs typeface="Arial"/>
              </a:rPr>
              <a:t>de empresas </a:t>
            </a:r>
            <a:r>
              <a:rPr lang="es-CO" sz="2800" dirty="0">
                <a:solidFill>
                  <a:srgbClr val="000000"/>
                </a:solidFill>
                <a:latin typeface="Arial"/>
                <a:cs typeface="Arial"/>
              </a:rPr>
              <a:t>y mercados</a:t>
            </a:r>
            <a:r>
              <a:rPr lang="es-CO" sz="2800" dirty="0" smtClean="0">
                <a:solidFill>
                  <a:srgbClr val="000000"/>
                </a:solidFill>
                <a:latin typeface="Arial"/>
                <a:cs typeface="Arial"/>
              </a:rPr>
              <a:t>.</a:t>
            </a:r>
          </a:p>
          <a:p>
            <a:pPr marL="0" indent="0">
              <a:buNone/>
            </a:pPr>
            <a:endParaRPr lang="es-CO" sz="2800" dirty="0">
              <a:solidFill>
                <a:srgbClr val="000000"/>
              </a:solidFill>
              <a:latin typeface="Arial"/>
              <a:cs typeface="Arial"/>
            </a:endParaRPr>
          </a:p>
          <a:p>
            <a:pPr marL="0" indent="0">
              <a:buNone/>
            </a:pPr>
            <a:r>
              <a:rPr lang="es-CO" sz="2800" dirty="0">
                <a:solidFill>
                  <a:srgbClr val="000000"/>
                </a:solidFill>
                <a:latin typeface="Arial"/>
                <a:cs typeface="Arial"/>
              </a:rPr>
              <a:t>Las redes digitales contribuyen también a la producción </a:t>
            </a:r>
            <a:r>
              <a:rPr lang="es-CO" sz="2800" dirty="0" smtClean="0">
                <a:solidFill>
                  <a:srgbClr val="000000"/>
                </a:solidFill>
                <a:latin typeface="Arial"/>
                <a:cs typeface="Arial"/>
              </a:rPr>
              <a:t>de </a:t>
            </a:r>
            <a:r>
              <a:rPr lang="es-CO" sz="2800" dirty="0" err="1" smtClean="0">
                <a:solidFill>
                  <a:srgbClr val="000000"/>
                </a:solidFill>
                <a:latin typeface="Arial"/>
                <a:cs typeface="Arial"/>
              </a:rPr>
              <a:t>contrageografías</a:t>
            </a:r>
            <a:r>
              <a:rPr lang="es-CO" sz="2800" dirty="0" smtClean="0">
                <a:solidFill>
                  <a:srgbClr val="000000"/>
                </a:solidFill>
                <a:latin typeface="Arial"/>
                <a:cs typeface="Arial"/>
              </a:rPr>
              <a:t> </a:t>
            </a:r>
            <a:r>
              <a:rPr lang="es-CO" sz="2800" dirty="0">
                <a:solidFill>
                  <a:srgbClr val="000000"/>
                </a:solidFill>
                <a:latin typeface="Arial"/>
                <a:cs typeface="Arial"/>
              </a:rPr>
              <a:t>de la globalización. </a:t>
            </a:r>
          </a:p>
        </p:txBody>
      </p:sp>
      <p:sp>
        <p:nvSpPr>
          <p:cNvPr id="2" name="1 Rectángulo"/>
          <p:cNvSpPr/>
          <p:nvPr/>
        </p:nvSpPr>
        <p:spPr>
          <a:xfrm>
            <a:off x="383588" y="1484784"/>
            <a:ext cx="1111493" cy="923330"/>
          </a:xfrm>
          <a:prstGeom prst="rect">
            <a:avLst/>
          </a:prstGeom>
          <a:noFill/>
        </p:spPr>
        <p:txBody>
          <a:bodyPr wrap="square" lIns="91440" tIns="45720" rIns="91440" bIns="45720">
            <a:spAutoFit/>
          </a:bodyPr>
          <a:lstStyle/>
          <a:p>
            <a:pPr algn="ctr"/>
            <a:r>
              <a:rPr lang="es-E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a:t>
            </a:r>
            <a:endPar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4 Rectángulo"/>
          <p:cNvSpPr/>
          <p:nvPr/>
        </p:nvSpPr>
        <p:spPr>
          <a:xfrm>
            <a:off x="383587" y="4941168"/>
            <a:ext cx="1111493" cy="923330"/>
          </a:xfrm>
          <a:prstGeom prst="rect">
            <a:avLst/>
          </a:prstGeom>
          <a:noFill/>
        </p:spPr>
        <p:txBody>
          <a:bodyPr wrap="square" lIns="91440" tIns="45720" rIns="91440" bIns="45720">
            <a:spAutoFit/>
          </a:bodyPr>
          <a:lstStyle/>
          <a:p>
            <a:pPr algn="ctr"/>
            <a:r>
              <a:rPr lang="es-E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endPar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6" name="image1.png"/>
          <p:cNvPicPr/>
          <p:nvPr/>
        </p:nvPicPr>
        <p:blipFill>
          <a:blip r:embed="rId2">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41815930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0" y="1556791"/>
            <a:ext cx="6340685" cy="1015663"/>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LAS CONSECUENCIAS</a:t>
            </a:r>
          </a:p>
          <a:p>
            <a:pPr lvl="0">
              <a:defRPr sz="1800"/>
            </a:pPr>
            <a:endParaRPr lang="es-ES_tradnl" dirty="0"/>
          </a:p>
          <a:p>
            <a:pPr lvl="0">
              <a:defRPr sz="1800"/>
            </a:pPr>
            <a:r>
              <a:rPr lang="es-ES_tradnl" sz="2400" dirty="0" smtClean="0"/>
              <a:t>DEUDA EXTERNA</a:t>
            </a:r>
            <a:endParaRPr sz="2400" dirty="0"/>
          </a:p>
        </p:txBody>
      </p:sp>
    </p:spTree>
    <p:extLst>
      <p:ext uri="{BB962C8B-B14F-4D97-AF65-F5344CB8AC3E}">
        <p14:creationId xmlns:p14="http://schemas.microsoft.com/office/powerpoint/2010/main" val="4933915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teinteresa.es/mundo/Ninos-trabajo_esclavo_TINIMA20120416_1195_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47315"/>
            <a:ext cx="9144000" cy="5133475"/>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0" y="3933056"/>
            <a:ext cx="9144000" cy="2924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733128" y="4241366"/>
            <a:ext cx="7632848" cy="1815882"/>
          </a:xfrm>
          <a:prstGeom prst="rect">
            <a:avLst/>
          </a:prstGeom>
          <a:noFill/>
        </p:spPr>
        <p:txBody>
          <a:bodyPr wrap="square" rtlCol="0">
            <a:spAutoFit/>
          </a:bodyPr>
          <a:lstStyle/>
          <a:p>
            <a:pPr algn="ctr"/>
            <a:r>
              <a:rPr lang="es-CO" sz="2800" dirty="0" smtClean="0">
                <a:solidFill>
                  <a:srgbClr val="000000"/>
                </a:solidFill>
                <a:latin typeface="Arial"/>
                <a:cs typeface="Arial"/>
              </a:rPr>
              <a:t>Los efectos </a:t>
            </a:r>
            <a:r>
              <a:rPr lang="es-CO" sz="2800" dirty="0">
                <a:solidFill>
                  <a:srgbClr val="000000"/>
                </a:solidFill>
                <a:latin typeface="Arial"/>
                <a:cs typeface="Arial"/>
              </a:rPr>
              <a:t>perjudiciales de la deuda </a:t>
            </a:r>
            <a:r>
              <a:rPr lang="es-CO" sz="2800" dirty="0" smtClean="0">
                <a:solidFill>
                  <a:srgbClr val="000000"/>
                </a:solidFill>
                <a:latin typeface="Arial"/>
                <a:cs typeface="Arial"/>
              </a:rPr>
              <a:t>se reflejan en </a:t>
            </a:r>
            <a:r>
              <a:rPr lang="es-CO" sz="2800" dirty="0">
                <a:solidFill>
                  <a:srgbClr val="000000"/>
                </a:solidFill>
                <a:latin typeface="Arial"/>
                <a:cs typeface="Arial"/>
              </a:rPr>
              <a:t>los </a:t>
            </a:r>
            <a:r>
              <a:rPr lang="es-CO" sz="2800" dirty="0" smtClean="0">
                <a:solidFill>
                  <a:srgbClr val="000000"/>
                </a:solidFill>
                <a:latin typeface="Arial"/>
                <a:cs typeface="Arial"/>
              </a:rPr>
              <a:t>programas estatales </a:t>
            </a:r>
            <a:r>
              <a:rPr lang="es-CO" sz="2800" dirty="0">
                <a:solidFill>
                  <a:srgbClr val="000000"/>
                </a:solidFill>
                <a:latin typeface="Arial"/>
                <a:cs typeface="Arial"/>
              </a:rPr>
              <a:t>para las mujeres y los niños, </a:t>
            </a:r>
            <a:r>
              <a:rPr lang="es-CO" sz="2800" dirty="0" smtClean="0">
                <a:solidFill>
                  <a:srgbClr val="000000"/>
                </a:solidFill>
                <a:latin typeface="Arial"/>
                <a:cs typeface="Arial"/>
              </a:rPr>
              <a:t>especialmente en las áreas de salud y educación.</a:t>
            </a:r>
            <a:endParaRPr lang="es-CO" sz="2800" dirty="0">
              <a:solidFill>
                <a:srgbClr val="000000"/>
              </a:solidFill>
              <a:latin typeface="Arial"/>
              <a:cs typeface="Arial"/>
            </a:endParaRPr>
          </a:p>
        </p:txBody>
      </p:sp>
      <p:pic>
        <p:nvPicPr>
          <p:cNvPr id="5" name="image1.png"/>
          <p:cNvPicPr/>
          <p:nvPr/>
        </p:nvPicPr>
        <p:blipFill>
          <a:blip r:embed="rId3">
            <a:extLst/>
          </a:blip>
          <a:stretch>
            <a:fillRect/>
          </a:stretch>
        </p:blipFill>
        <p:spPr>
          <a:xfrm>
            <a:off x="1" y="-243408"/>
            <a:ext cx="9144001" cy="1047750"/>
          </a:xfrm>
          <a:prstGeom prst="rect">
            <a:avLst/>
          </a:prstGeom>
          <a:ln w="12700">
            <a:miter lim="400000"/>
          </a:ln>
        </p:spPr>
      </p:pic>
    </p:spTree>
    <p:extLst>
      <p:ext uri="{BB962C8B-B14F-4D97-AF65-F5344CB8AC3E}">
        <p14:creationId xmlns:p14="http://schemas.microsoft.com/office/powerpoint/2010/main" val="8276648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467544" y="1075466"/>
            <a:ext cx="8229600" cy="4525963"/>
          </a:xfrm>
        </p:spPr>
        <p:txBody>
          <a:bodyPr>
            <a:normAutofit/>
          </a:bodyPr>
          <a:lstStyle/>
          <a:p>
            <a:pPr marL="0" indent="0" algn="ctr">
              <a:buNone/>
            </a:pPr>
            <a:r>
              <a:rPr lang="es-CO" sz="2800" dirty="0">
                <a:solidFill>
                  <a:srgbClr val="FF0000"/>
                </a:solidFill>
                <a:latin typeface="Arial"/>
                <a:ea typeface="Tahoma" panose="020B0604030504040204" pitchFamily="34" charset="0"/>
                <a:cs typeface="Arial"/>
              </a:rPr>
              <a:t>I</a:t>
            </a:r>
            <a:r>
              <a:rPr lang="es-CO" sz="2800" dirty="0" smtClean="0">
                <a:solidFill>
                  <a:srgbClr val="FF0000"/>
                </a:solidFill>
                <a:latin typeface="Arial"/>
                <a:ea typeface="Tahoma" panose="020B0604030504040204" pitchFamily="34" charset="0"/>
                <a:cs typeface="Arial"/>
              </a:rPr>
              <a:t>ntereses </a:t>
            </a:r>
            <a:r>
              <a:rPr lang="es-CO" sz="2800" dirty="0">
                <a:solidFill>
                  <a:srgbClr val="FF0000"/>
                </a:solidFill>
                <a:latin typeface="Arial"/>
                <a:ea typeface="Tahoma" panose="020B0604030504040204" pitchFamily="34" charset="0"/>
                <a:cs typeface="Arial"/>
              </a:rPr>
              <a:t>de la deuda </a:t>
            </a:r>
            <a:r>
              <a:rPr lang="es-CO" sz="2800" dirty="0" smtClean="0">
                <a:solidFill>
                  <a:srgbClr val="FF0000"/>
                </a:solidFill>
                <a:latin typeface="Arial"/>
                <a:ea typeface="Tahoma" panose="020B0604030504040204" pitchFamily="34" charset="0"/>
                <a:cs typeface="Arial"/>
              </a:rPr>
              <a:t>externa</a:t>
            </a:r>
          </a:p>
          <a:p>
            <a:pPr marL="0" indent="0" algn="ctr">
              <a:buNone/>
            </a:pPr>
            <a:endParaRPr lang="es-CO" sz="2800" dirty="0" smtClean="0">
              <a:latin typeface="Arial"/>
              <a:cs typeface="Arial"/>
            </a:endParaRPr>
          </a:p>
          <a:p>
            <a:pPr marL="0" indent="0" algn="ctr">
              <a:buNone/>
            </a:pPr>
            <a:r>
              <a:rPr lang="es-CO" sz="2800" dirty="0">
                <a:latin typeface="Arial"/>
                <a:cs typeface="Arial"/>
              </a:rPr>
              <a:t>F</a:t>
            </a:r>
            <a:r>
              <a:rPr lang="es-CO" sz="2800" dirty="0" smtClean="0">
                <a:latin typeface="Arial"/>
                <a:cs typeface="Arial"/>
              </a:rPr>
              <a:t>ormación de</a:t>
            </a:r>
          </a:p>
          <a:p>
            <a:pPr marL="0" indent="0" algn="ctr">
              <a:buNone/>
            </a:pPr>
            <a:r>
              <a:rPr lang="es-CO" sz="2800" dirty="0">
                <a:latin typeface="Arial"/>
                <a:cs typeface="Arial"/>
              </a:rPr>
              <a:t>c</a:t>
            </a:r>
            <a:r>
              <a:rPr lang="es-CO" sz="2800" dirty="0" smtClean="0">
                <a:latin typeface="Arial"/>
                <a:cs typeface="Arial"/>
              </a:rPr>
              <a:t>ontrageografías </a:t>
            </a:r>
            <a:r>
              <a:rPr lang="es-CO" sz="2800" dirty="0">
                <a:latin typeface="Arial"/>
                <a:cs typeface="Arial"/>
              </a:rPr>
              <a:t>de la </a:t>
            </a:r>
            <a:r>
              <a:rPr lang="es-CO" sz="2800" dirty="0" smtClean="0">
                <a:latin typeface="Arial"/>
                <a:cs typeface="Arial"/>
              </a:rPr>
              <a:t>supervivencia</a:t>
            </a:r>
          </a:p>
          <a:p>
            <a:pPr marL="0" indent="0" algn="ctr">
              <a:buNone/>
            </a:pPr>
            <a:endParaRPr lang="es-CO" sz="2800" dirty="0" smtClean="0">
              <a:latin typeface="Arial"/>
              <a:cs typeface="Arial"/>
            </a:endParaRPr>
          </a:p>
          <a:p>
            <a:pPr marL="0" indent="0" algn="ctr">
              <a:buNone/>
            </a:pPr>
            <a:r>
              <a:rPr lang="es-CO" sz="2800" dirty="0">
                <a:latin typeface="Arial"/>
                <a:cs typeface="Arial"/>
              </a:rPr>
              <a:t>P</a:t>
            </a:r>
            <a:r>
              <a:rPr lang="es-CO" sz="2800" dirty="0" smtClean="0">
                <a:latin typeface="Arial"/>
                <a:cs typeface="Arial"/>
              </a:rPr>
              <a:t>roducción </a:t>
            </a:r>
            <a:r>
              <a:rPr lang="es-CO" sz="2800" dirty="0">
                <a:latin typeface="Arial"/>
                <a:cs typeface="Arial"/>
              </a:rPr>
              <a:t>de nuevas ganancias y estrategias de </a:t>
            </a:r>
            <a:r>
              <a:rPr lang="es-CO" sz="2800" dirty="0" smtClean="0">
                <a:latin typeface="Arial"/>
                <a:cs typeface="Arial"/>
              </a:rPr>
              <a:t>financiación por </a:t>
            </a:r>
            <a:r>
              <a:rPr lang="es-CO" sz="2800" dirty="0">
                <a:latin typeface="Arial"/>
                <a:cs typeface="Arial"/>
              </a:rPr>
              <a:t>parte los </a:t>
            </a:r>
            <a:r>
              <a:rPr lang="es-CO" sz="2800" dirty="0" smtClean="0">
                <a:latin typeface="Arial"/>
                <a:cs typeface="Arial"/>
              </a:rPr>
              <a:t>gobiernos</a:t>
            </a:r>
            <a:endParaRPr lang="es-CO" sz="2800" dirty="0">
              <a:latin typeface="Arial"/>
              <a:cs typeface="Arial"/>
            </a:endParaRPr>
          </a:p>
        </p:txBody>
      </p:sp>
      <p:sp>
        <p:nvSpPr>
          <p:cNvPr id="5" name="4 Flecha abajo"/>
          <p:cNvSpPr/>
          <p:nvPr/>
        </p:nvSpPr>
        <p:spPr>
          <a:xfrm>
            <a:off x="4427984" y="1654393"/>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Flecha abajo"/>
          <p:cNvSpPr/>
          <p:nvPr/>
        </p:nvSpPr>
        <p:spPr>
          <a:xfrm>
            <a:off x="4427984" y="317697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1.png"/>
          <p:cNvPicPr/>
          <p:nvPr/>
        </p:nvPicPr>
        <p:blipFill>
          <a:blip r:embed="rId3">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32518540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768252"/>
            <a:ext cx="8229600" cy="1143000"/>
          </a:xfrm>
        </p:spPr>
        <p:txBody>
          <a:bodyPr>
            <a:noAutofit/>
          </a:bodyPr>
          <a:lstStyle/>
          <a:p>
            <a:r>
              <a:rPr lang="es-CO" sz="3200" dirty="0" smtClean="0">
                <a:solidFill>
                  <a:srgbClr val="000000"/>
                </a:solidFill>
                <a:latin typeface="Arial"/>
                <a:ea typeface="Tahoma" panose="020B0604030504040204" pitchFamily="34" charset="0"/>
                <a:cs typeface="Arial"/>
              </a:rPr>
              <a:t>Deuda externa </a:t>
            </a:r>
            <a:br>
              <a:rPr lang="es-CO" sz="3200" dirty="0" smtClean="0">
                <a:solidFill>
                  <a:srgbClr val="000000"/>
                </a:solidFill>
                <a:latin typeface="Arial"/>
                <a:ea typeface="Tahoma" panose="020B0604030504040204" pitchFamily="34" charset="0"/>
                <a:cs typeface="Arial"/>
              </a:rPr>
            </a:br>
            <a:r>
              <a:rPr lang="es-CO" sz="3200" dirty="0" smtClean="0">
                <a:solidFill>
                  <a:srgbClr val="000000"/>
                </a:solidFill>
                <a:latin typeface="Arial"/>
                <a:ea typeface="Tahoma" panose="020B0604030504040204" pitchFamily="34" charset="0"/>
                <a:cs typeface="Arial"/>
              </a:rPr>
              <a:t/>
            </a:r>
            <a:br>
              <a:rPr lang="es-CO" sz="3200" dirty="0" smtClean="0">
                <a:solidFill>
                  <a:srgbClr val="000000"/>
                </a:solidFill>
                <a:latin typeface="Arial"/>
                <a:ea typeface="Tahoma" panose="020B0604030504040204" pitchFamily="34" charset="0"/>
                <a:cs typeface="Arial"/>
              </a:rPr>
            </a:br>
            <a:r>
              <a:rPr lang="es-CO" sz="3200" dirty="0">
                <a:solidFill>
                  <a:srgbClr val="000000"/>
                </a:solidFill>
                <a:latin typeface="Arial"/>
                <a:ea typeface="Tahoma" panose="020B0604030504040204" pitchFamily="34" charset="0"/>
                <a:cs typeface="Arial"/>
              </a:rPr>
              <a:t/>
            </a:r>
            <a:br>
              <a:rPr lang="es-CO" sz="3200" dirty="0">
                <a:solidFill>
                  <a:srgbClr val="000000"/>
                </a:solidFill>
                <a:latin typeface="Arial"/>
                <a:ea typeface="Tahoma" panose="020B0604030504040204" pitchFamily="34" charset="0"/>
                <a:cs typeface="Arial"/>
              </a:rPr>
            </a:br>
            <a:r>
              <a:rPr lang="es-CO" sz="3200" dirty="0" smtClean="0">
                <a:solidFill>
                  <a:srgbClr val="000000"/>
                </a:solidFill>
                <a:latin typeface="Arial"/>
                <a:ea typeface="Tahoma" panose="020B0604030504040204" pitchFamily="34" charset="0"/>
                <a:cs typeface="Arial"/>
              </a:rPr>
              <a:t>Nueva economía transnacional</a:t>
            </a:r>
            <a:endParaRPr lang="es-CO" sz="3200" dirty="0">
              <a:solidFill>
                <a:srgbClr val="000000"/>
              </a:solidFill>
              <a:latin typeface="Arial"/>
              <a:ea typeface="Tahoma" panose="020B0604030504040204" pitchFamily="34" charset="0"/>
              <a:cs typeface="Arial"/>
            </a:endParaRPr>
          </a:p>
        </p:txBody>
      </p:sp>
      <p:sp>
        <p:nvSpPr>
          <p:cNvPr id="5" name="4 Más"/>
          <p:cNvSpPr/>
          <p:nvPr/>
        </p:nvSpPr>
        <p:spPr>
          <a:xfrm>
            <a:off x="4476812" y="2132856"/>
            <a:ext cx="504056" cy="57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Igual que"/>
          <p:cNvSpPr/>
          <p:nvPr/>
        </p:nvSpPr>
        <p:spPr>
          <a:xfrm>
            <a:off x="4285202" y="3420235"/>
            <a:ext cx="887276" cy="57606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7" name="6 CuadroTexto"/>
          <p:cNvSpPr txBox="1"/>
          <p:nvPr/>
        </p:nvSpPr>
        <p:spPr>
          <a:xfrm>
            <a:off x="1342327" y="3212976"/>
            <a:ext cx="7056784" cy="2677656"/>
          </a:xfrm>
          <a:prstGeom prst="rect">
            <a:avLst/>
          </a:prstGeom>
          <a:noFill/>
        </p:spPr>
        <p:txBody>
          <a:bodyPr wrap="square" rtlCol="0">
            <a:spAutoFit/>
          </a:bodyPr>
          <a:lstStyle/>
          <a:p>
            <a:pPr algn="ctr"/>
            <a:endParaRPr lang="es-CO" sz="2800" dirty="0" smtClean="0">
              <a:latin typeface="Arial"/>
              <a:cs typeface="Arial"/>
            </a:endParaRPr>
          </a:p>
          <a:p>
            <a:pPr algn="ctr"/>
            <a:endParaRPr lang="es-CO" sz="2800" dirty="0" smtClean="0">
              <a:latin typeface="Arial"/>
              <a:cs typeface="Arial"/>
            </a:endParaRPr>
          </a:p>
          <a:p>
            <a:pPr algn="ctr"/>
            <a:r>
              <a:rPr lang="es-CO" sz="2800" dirty="0" smtClean="0">
                <a:latin typeface="Arial"/>
                <a:cs typeface="Arial"/>
              </a:rPr>
              <a:t>Nueva Clase Servil</a:t>
            </a:r>
          </a:p>
          <a:p>
            <a:pPr algn="r"/>
            <a:endParaRPr lang="es-CO" sz="2800" dirty="0" smtClean="0">
              <a:latin typeface="Arial"/>
              <a:cs typeface="Arial"/>
            </a:endParaRPr>
          </a:p>
          <a:p>
            <a:pPr algn="r"/>
            <a:endParaRPr lang="es-CO" sz="2800" dirty="0" smtClean="0">
              <a:latin typeface="Arial"/>
              <a:cs typeface="Arial"/>
            </a:endParaRPr>
          </a:p>
          <a:p>
            <a:pPr algn="ctr"/>
            <a:r>
              <a:rPr lang="es-CO" sz="2800" dirty="0" smtClean="0">
                <a:latin typeface="Arial"/>
                <a:cs typeface="Arial"/>
              </a:rPr>
              <a:t>Sectores menos favorecidos  </a:t>
            </a:r>
            <a:endParaRPr lang="es-CO" sz="2800" dirty="0">
              <a:latin typeface="Arial"/>
              <a:cs typeface="Arial"/>
            </a:endParaRPr>
          </a:p>
        </p:txBody>
      </p:sp>
      <p:sp>
        <p:nvSpPr>
          <p:cNvPr id="10" name="9 Flecha abajo"/>
          <p:cNvSpPr/>
          <p:nvPr/>
        </p:nvSpPr>
        <p:spPr>
          <a:xfrm>
            <a:off x="4548820" y="4833156"/>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1.png"/>
          <p:cNvPicPr/>
          <p:nvPr/>
        </p:nvPicPr>
        <p:blipFill>
          <a:blip r:embed="rId2">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4579147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396092" y="2397098"/>
            <a:ext cx="7488832" cy="5145435"/>
          </a:xfrm>
        </p:spPr>
        <p:txBody>
          <a:bodyPr>
            <a:normAutofit/>
          </a:bodyPr>
          <a:lstStyle/>
          <a:p>
            <a:pPr marL="0" indent="0" algn="l">
              <a:buNone/>
            </a:pPr>
            <a:r>
              <a:rPr lang="es-CO" sz="2000" dirty="0">
                <a:latin typeface="Arial"/>
                <a:cs typeface="Arial"/>
              </a:rPr>
              <a:t>S</a:t>
            </a:r>
            <a:r>
              <a:rPr lang="es-CO" sz="2000" dirty="0" smtClean="0">
                <a:latin typeface="Arial"/>
                <a:cs typeface="Arial"/>
              </a:rPr>
              <a:t>ocióloga, economista y escritora neerlandesa-argentina.</a:t>
            </a:r>
          </a:p>
          <a:p>
            <a:pPr marL="0" indent="0" algn="l">
              <a:buNone/>
            </a:pPr>
            <a:r>
              <a:rPr lang="es-CO" sz="2000" dirty="0">
                <a:latin typeface="Arial"/>
                <a:cs typeface="Arial"/>
              </a:rPr>
              <a:t>E</a:t>
            </a:r>
            <a:r>
              <a:rPr lang="es-CO" sz="2000" dirty="0" smtClean="0">
                <a:latin typeface="Arial"/>
                <a:cs typeface="Arial"/>
              </a:rPr>
              <a:t>specialista en las áreas de globalización y de la sociología de las grandes ciudades del mundo. </a:t>
            </a:r>
            <a:endParaRPr lang="es-CO" sz="2000" dirty="0">
              <a:latin typeface="Arial"/>
              <a:cs typeface="Arial"/>
            </a:endParaRPr>
          </a:p>
          <a:p>
            <a:pPr marL="0" indent="0" algn="l">
              <a:buNone/>
            </a:pPr>
            <a:r>
              <a:rPr lang="es-CO" sz="2000" dirty="0" smtClean="0">
                <a:latin typeface="Arial"/>
                <a:cs typeface="Arial"/>
              </a:rPr>
              <a:t>Profesora de sociología en la Universidad de Columbia y en la Escuela de Economía y Política de Londres.</a:t>
            </a:r>
          </a:p>
          <a:p>
            <a:pPr marL="0" indent="0">
              <a:buNone/>
            </a:pPr>
            <a:endParaRPr lang="es-CO" dirty="0" smtClean="0"/>
          </a:p>
          <a:p>
            <a:pPr marL="0" indent="0">
              <a:buNone/>
            </a:pPr>
            <a:endParaRPr lang="es-CO" dirty="0"/>
          </a:p>
        </p:txBody>
      </p:sp>
      <p:pic>
        <p:nvPicPr>
          <p:cNvPr id="4" name="image1.png"/>
          <p:cNvPicPr/>
          <p:nvPr/>
        </p:nvPicPr>
        <p:blipFill>
          <a:blip r:embed="rId3">
            <a:extLst/>
          </a:blip>
          <a:stretch>
            <a:fillRect/>
          </a:stretch>
        </p:blipFill>
        <p:spPr>
          <a:xfrm>
            <a:off x="1" y="0"/>
            <a:ext cx="9144001" cy="1047750"/>
          </a:xfrm>
          <a:prstGeom prst="rect">
            <a:avLst/>
          </a:prstGeom>
          <a:ln w="12700">
            <a:miter lim="400000"/>
          </a:ln>
        </p:spPr>
      </p:pic>
      <p:sp>
        <p:nvSpPr>
          <p:cNvPr id="5" name="Shape 54"/>
          <p:cNvSpPr/>
          <p:nvPr/>
        </p:nvSpPr>
        <p:spPr>
          <a:xfrm>
            <a:off x="396092" y="1556791"/>
            <a:ext cx="2299130"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err="1" smtClean="0"/>
              <a:t>Saskia</a:t>
            </a:r>
            <a:r>
              <a:rPr lang="es-ES_tradnl" sz="2400" dirty="0" smtClean="0"/>
              <a:t> </a:t>
            </a:r>
            <a:r>
              <a:rPr lang="es-ES_tradnl" sz="2400" dirty="0" err="1" smtClean="0"/>
              <a:t>Sassen</a:t>
            </a:r>
            <a:endParaRPr sz="2400" dirty="0"/>
          </a:p>
        </p:txBody>
      </p:sp>
    </p:spTree>
    <p:extLst>
      <p:ext uri="{BB962C8B-B14F-4D97-AF65-F5344CB8AC3E}">
        <p14:creationId xmlns:p14="http://schemas.microsoft.com/office/powerpoint/2010/main" val="4041647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0" y="1556791"/>
            <a:ext cx="6340685" cy="1015663"/>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LAS CONSECUENCIAS</a:t>
            </a:r>
          </a:p>
          <a:p>
            <a:pPr lvl="0">
              <a:defRPr sz="1800"/>
            </a:pPr>
            <a:endParaRPr lang="es-ES_tradnl" dirty="0"/>
          </a:p>
          <a:p>
            <a:pPr lvl="0">
              <a:defRPr sz="1800"/>
            </a:pPr>
            <a:r>
              <a:rPr lang="es-ES_tradnl" sz="2400" dirty="0" smtClean="0"/>
              <a:t>DESEMPLEO Y PRECARIZACIÓN</a:t>
            </a:r>
            <a:endParaRPr sz="2400" dirty="0"/>
          </a:p>
        </p:txBody>
      </p:sp>
    </p:spTree>
    <p:extLst>
      <p:ext uri="{BB962C8B-B14F-4D97-AF65-F5344CB8AC3E}">
        <p14:creationId xmlns:p14="http://schemas.microsoft.com/office/powerpoint/2010/main" val="154370235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761235" y="540206"/>
            <a:ext cx="3681729" cy="6124754"/>
          </a:xfrm>
          <a:prstGeom prst="rect">
            <a:avLst/>
          </a:prstGeom>
          <a:noFill/>
        </p:spPr>
        <p:txBody>
          <a:bodyPr wrap="square" rtlCol="0">
            <a:spAutoFit/>
          </a:bodyPr>
          <a:lstStyle/>
          <a:p>
            <a:pPr algn="ctr"/>
            <a:r>
              <a:rPr lang="es-CO" sz="2800" dirty="0" smtClean="0">
                <a:solidFill>
                  <a:srgbClr val="FF0000"/>
                </a:solidFill>
                <a:latin typeface="Arial"/>
                <a:ea typeface="Tahoma" panose="020B0604030504040204" pitchFamily="34" charset="0"/>
                <a:cs typeface="Arial"/>
              </a:rPr>
              <a:t>Desempleo</a:t>
            </a:r>
          </a:p>
          <a:p>
            <a:pPr algn="ctr"/>
            <a:endParaRPr lang="es-CO" sz="2800" dirty="0" smtClean="0">
              <a:solidFill>
                <a:srgbClr val="FF0000"/>
              </a:solidFill>
              <a:latin typeface="Arial"/>
              <a:ea typeface="Tahoma" panose="020B0604030504040204" pitchFamily="34" charset="0"/>
              <a:cs typeface="Arial"/>
            </a:endParaRPr>
          </a:p>
          <a:p>
            <a:pPr algn="ctr"/>
            <a:endParaRPr lang="es-CO" sz="2800" dirty="0">
              <a:solidFill>
                <a:srgbClr val="FF0000"/>
              </a:solidFill>
              <a:latin typeface="Arial"/>
              <a:ea typeface="Tahoma" panose="020B0604030504040204" pitchFamily="34" charset="0"/>
              <a:cs typeface="Arial"/>
            </a:endParaRPr>
          </a:p>
          <a:p>
            <a:pPr algn="ctr"/>
            <a:r>
              <a:rPr lang="es-CO" sz="2800" dirty="0" smtClean="0">
                <a:solidFill>
                  <a:schemeClr val="tx1">
                    <a:lumMod val="95000"/>
                    <a:lumOff val="5000"/>
                  </a:schemeClr>
                </a:solidFill>
                <a:latin typeface="Arial"/>
                <a:ea typeface="Tahoma" panose="020B0604030504040204" pitchFamily="34" charset="0"/>
                <a:cs typeface="Arial"/>
              </a:rPr>
              <a:t>En los sectores tradicionales</a:t>
            </a:r>
          </a:p>
          <a:p>
            <a:pPr algn="ctr"/>
            <a:endParaRPr lang="es-CO" sz="2800" dirty="0" smtClean="0">
              <a:solidFill>
                <a:schemeClr val="tx1">
                  <a:lumMod val="95000"/>
                  <a:lumOff val="5000"/>
                </a:schemeClr>
              </a:solidFill>
              <a:latin typeface="Arial"/>
              <a:ea typeface="Tahoma" panose="020B0604030504040204" pitchFamily="34" charset="0"/>
              <a:cs typeface="Arial"/>
            </a:endParaRPr>
          </a:p>
          <a:p>
            <a:pPr algn="ctr"/>
            <a:endParaRPr lang="es-CO" sz="2800" dirty="0">
              <a:solidFill>
                <a:schemeClr val="tx1">
                  <a:lumMod val="95000"/>
                  <a:lumOff val="5000"/>
                </a:schemeClr>
              </a:solidFill>
              <a:latin typeface="Arial"/>
              <a:ea typeface="Tahoma" panose="020B0604030504040204" pitchFamily="34" charset="0"/>
              <a:cs typeface="Arial"/>
            </a:endParaRPr>
          </a:p>
          <a:p>
            <a:pPr algn="ctr"/>
            <a:r>
              <a:rPr lang="es-CO" sz="2800" dirty="0" smtClean="0">
                <a:solidFill>
                  <a:schemeClr val="tx1">
                    <a:lumMod val="95000"/>
                    <a:lumOff val="5000"/>
                  </a:schemeClr>
                </a:solidFill>
                <a:latin typeface="Arial"/>
                <a:ea typeface="Tahoma" panose="020B0604030504040204" pitchFamily="34" charset="0"/>
                <a:cs typeface="Arial"/>
              </a:rPr>
              <a:t>Presión sobre las mujeres</a:t>
            </a:r>
          </a:p>
          <a:p>
            <a:pPr algn="ctr"/>
            <a:endParaRPr lang="es-CO" sz="2800" dirty="0" smtClean="0">
              <a:solidFill>
                <a:schemeClr val="tx1">
                  <a:lumMod val="95000"/>
                  <a:lumOff val="5000"/>
                </a:schemeClr>
              </a:solidFill>
              <a:latin typeface="Arial"/>
              <a:ea typeface="Tahoma" panose="020B0604030504040204" pitchFamily="34" charset="0"/>
              <a:cs typeface="Arial"/>
            </a:endParaRPr>
          </a:p>
          <a:p>
            <a:pPr algn="ctr"/>
            <a:endParaRPr lang="es-CO" sz="2800" dirty="0">
              <a:solidFill>
                <a:schemeClr val="tx1">
                  <a:lumMod val="95000"/>
                  <a:lumOff val="5000"/>
                </a:schemeClr>
              </a:solidFill>
              <a:latin typeface="Arial"/>
              <a:ea typeface="Tahoma" panose="020B0604030504040204" pitchFamily="34" charset="0"/>
              <a:cs typeface="Arial"/>
            </a:endParaRPr>
          </a:p>
          <a:p>
            <a:pPr algn="ctr"/>
            <a:r>
              <a:rPr lang="es-CO" sz="2800" dirty="0" smtClean="0">
                <a:solidFill>
                  <a:schemeClr val="tx1">
                    <a:lumMod val="95000"/>
                    <a:lumOff val="5000"/>
                  </a:schemeClr>
                </a:solidFill>
                <a:latin typeface="Arial"/>
                <a:ea typeface="Tahoma" panose="020B0604030504040204" pitchFamily="34" charset="0"/>
                <a:cs typeface="Arial"/>
              </a:rPr>
              <a:t>Búsqueda de modos de supervivencia doméstica</a:t>
            </a:r>
            <a:endParaRPr lang="es-CO" sz="2800" dirty="0">
              <a:solidFill>
                <a:schemeClr val="tx1">
                  <a:lumMod val="95000"/>
                  <a:lumOff val="5000"/>
                </a:schemeClr>
              </a:solidFill>
              <a:latin typeface="Arial"/>
              <a:ea typeface="Tahoma" panose="020B0604030504040204" pitchFamily="34" charset="0"/>
              <a:cs typeface="Arial"/>
            </a:endParaRPr>
          </a:p>
        </p:txBody>
      </p:sp>
      <p:pic>
        <p:nvPicPr>
          <p:cNvPr id="7170" name="Picture 2" descr="http://www.voicesofyouth.org/assets/54504fe5c8691-ful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2761235" cy="351878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ncontrarte.aporrea.org/imagenes/111/muj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964" y="1631083"/>
            <a:ext cx="2712074" cy="3518782"/>
          </a:xfrm>
          <a:prstGeom prst="rect">
            <a:avLst/>
          </a:prstGeom>
          <a:noFill/>
          <a:extLst>
            <a:ext uri="{909E8E84-426E-40DD-AFC4-6F175D3DCCD1}">
              <a14:hiddenFill xmlns:a14="http://schemas.microsoft.com/office/drawing/2010/main">
                <a:solidFill>
                  <a:srgbClr val="FFFFFF"/>
                </a:solidFill>
              </a14:hiddenFill>
            </a:ext>
          </a:extLst>
        </p:spPr>
      </p:pic>
      <p:sp>
        <p:nvSpPr>
          <p:cNvPr id="10" name="9 Flecha abajo"/>
          <p:cNvSpPr/>
          <p:nvPr/>
        </p:nvSpPr>
        <p:spPr>
          <a:xfrm>
            <a:off x="4444938" y="2901429"/>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Flecha abajo"/>
          <p:cNvSpPr/>
          <p:nvPr/>
        </p:nvSpPr>
        <p:spPr>
          <a:xfrm>
            <a:off x="4402646" y="4643526"/>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CuadroTexto"/>
          <p:cNvSpPr txBox="1"/>
          <p:nvPr/>
        </p:nvSpPr>
        <p:spPr>
          <a:xfrm>
            <a:off x="156481" y="5301208"/>
            <a:ext cx="2448272" cy="954107"/>
          </a:xfrm>
          <a:prstGeom prst="rect">
            <a:avLst/>
          </a:prstGeom>
          <a:noFill/>
        </p:spPr>
        <p:txBody>
          <a:bodyPr wrap="square" rtlCol="0">
            <a:spAutoFit/>
          </a:bodyPr>
          <a:lstStyle/>
          <a:p>
            <a:pPr algn="ctr"/>
            <a:r>
              <a:rPr lang="es-CO" sz="2800" dirty="0" smtClean="0">
                <a:solidFill>
                  <a:srgbClr val="0070C0"/>
                </a:solidFill>
                <a:latin typeface="Arial"/>
                <a:cs typeface="Arial"/>
              </a:rPr>
              <a:t>Desempleo masculino</a:t>
            </a:r>
            <a:endParaRPr lang="es-CO" sz="2800" dirty="0">
              <a:solidFill>
                <a:srgbClr val="0070C0"/>
              </a:solidFill>
              <a:latin typeface="Arial"/>
              <a:cs typeface="Arial"/>
            </a:endParaRPr>
          </a:p>
        </p:txBody>
      </p:sp>
      <p:sp>
        <p:nvSpPr>
          <p:cNvPr id="13" name="12 CuadroTexto"/>
          <p:cNvSpPr txBox="1"/>
          <p:nvPr/>
        </p:nvSpPr>
        <p:spPr>
          <a:xfrm>
            <a:off x="6576331" y="5358358"/>
            <a:ext cx="2448272" cy="954107"/>
          </a:xfrm>
          <a:prstGeom prst="rect">
            <a:avLst/>
          </a:prstGeom>
          <a:noFill/>
        </p:spPr>
        <p:txBody>
          <a:bodyPr wrap="square" rtlCol="0">
            <a:spAutoFit/>
          </a:bodyPr>
          <a:lstStyle/>
          <a:p>
            <a:pPr algn="ctr"/>
            <a:r>
              <a:rPr lang="es-CO" sz="2800" dirty="0" smtClean="0">
                <a:solidFill>
                  <a:srgbClr val="0070C0"/>
                </a:solidFill>
                <a:latin typeface="Arial"/>
                <a:cs typeface="Arial"/>
              </a:rPr>
              <a:t>Desempleo femenino</a:t>
            </a:r>
            <a:endParaRPr lang="es-CO" sz="2800" dirty="0">
              <a:solidFill>
                <a:srgbClr val="0070C0"/>
              </a:solidFill>
              <a:latin typeface="Arial"/>
              <a:cs typeface="Arial"/>
            </a:endParaRPr>
          </a:p>
        </p:txBody>
      </p:sp>
      <p:sp>
        <p:nvSpPr>
          <p:cNvPr id="16" name="15 Flecha abajo"/>
          <p:cNvSpPr/>
          <p:nvPr/>
        </p:nvSpPr>
        <p:spPr>
          <a:xfrm rot="16200000">
            <a:off x="2694149" y="5649343"/>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16 Flecha abajo"/>
          <p:cNvSpPr/>
          <p:nvPr/>
        </p:nvSpPr>
        <p:spPr>
          <a:xfrm rot="5400000">
            <a:off x="6235275" y="5649344"/>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image1.png"/>
          <p:cNvPicPr/>
          <p:nvPr/>
        </p:nvPicPr>
        <p:blipFill>
          <a:blip r:embed="rId4">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6473135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0" y="1556791"/>
            <a:ext cx="6340685" cy="1015663"/>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LAS CONSECUENCIAS</a:t>
            </a:r>
          </a:p>
          <a:p>
            <a:pPr lvl="0">
              <a:defRPr sz="1800"/>
            </a:pPr>
            <a:endParaRPr lang="es-ES_tradnl" dirty="0"/>
          </a:p>
          <a:p>
            <a:pPr lvl="0">
              <a:defRPr sz="1800"/>
            </a:pPr>
            <a:r>
              <a:rPr lang="es-ES_tradnl" sz="2400" dirty="0" smtClean="0"/>
              <a:t>FEMINIZACIÓN DE LA SUPERVIVENCIA</a:t>
            </a:r>
          </a:p>
        </p:txBody>
      </p:sp>
    </p:spTree>
    <p:extLst>
      <p:ext uri="{BB962C8B-B14F-4D97-AF65-F5344CB8AC3E}">
        <p14:creationId xmlns:p14="http://schemas.microsoft.com/office/powerpoint/2010/main" val="1543702356"/>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nmanodebollo.com/wp-content/uploads/2014/03/pobreza-muj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7" y="909542"/>
            <a:ext cx="11017224" cy="695554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611560" y="224333"/>
            <a:ext cx="4747909" cy="7056784"/>
          </a:xfrm>
          <a:prstGeom prst="roundRect">
            <a:avLst/>
          </a:prstGeom>
          <a:solidFill>
            <a:srgbClr val="E006B6">
              <a:alpha val="60784"/>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786961" y="620688"/>
            <a:ext cx="4397106" cy="5818658"/>
          </a:xfrm>
        </p:spPr>
        <p:txBody>
          <a:bodyPr>
            <a:normAutofit/>
          </a:bodyPr>
          <a:lstStyle/>
          <a:p>
            <a:r>
              <a:rPr lang="es-CO" sz="2700" b="1" dirty="0" smtClean="0">
                <a:solidFill>
                  <a:srgbClr val="000000"/>
                </a:solidFill>
                <a:latin typeface="Arial"/>
                <a:ea typeface="Tahoma" panose="020B0604030504040204" pitchFamily="34" charset="0"/>
                <a:cs typeface="Arial"/>
              </a:rPr>
              <a:t>Deuda </a:t>
            </a:r>
            <a:br>
              <a:rPr lang="es-CO" sz="2700" b="1" dirty="0" smtClean="0">
                <a:solidFill>
                  <a:srgbClr val="000000"/>
                </a:solidFill>
                <a:latin typeface="Arial"/>
                <a:ea typeface="Tahoma" panose="020B0604030504040204" pitchFamily="34" charset="0"/>
                <a:cs typeface="Arial"/>
              </a:rPr>
            </a:br>
            <a:r>
              <a:rPr lang="es-CO" sz="2700" b="1" dirty="0" smtClean="0">
                <a:solidFill>
                  <a:srgbClr val="000000"/>
                </a:solidFill>
                <a:latin typeface="Arial"/>
                <a:ea typeface="Tahoma" panose="020B0604030504040204" pitchFamily="34" charset="0"/>
                <a:cs typeface="Arial"/>
              </a:rPr>
              <a:t/>
            </a:r>
            <a:br>
              <a:rPr lang="es-CO" sz="2700" b="1" dirty="0" smtClean="0">
                <a:solidFill>
                  <a:srgbClr val="000000"/>
                </a:solidFill>
                <a:latin typeface="Arial"/>
                <a:ea typeface="Tahoma" panose="020B0604030504040204" pitchFamily="34" charset="0"/>
                <a:cs typeface="Arial"/>
              </a:rPr>
            </a:br>
            <a:r>
              <a:rPr lang="es-CO" sz="2700" b="1" dirty="0" smtClean="0">
                <a:solidFill>
                  <a:srgbClr val="000000"/>
                </a:solidFill>
                <a:latin typeface="Arial"/>
                <a:ea typeface="Tahoma" panose="020B0604030504040204" pitchFamily="34" charset="0"/>
                <a:cs typeface="Arial"/>
              </a:rPr>
              <a:t>Recortes de programas estatales dirigidos a mujeres y niños.</a:t>
            </a:r>
            <a:br>
              <a:rPr lang="es-CO" sz="2700" b="1" dirty="0" smtClean="0">
                <a:solidFill>
                  <a:srgbClr val="000000"/>
                </a:solidFill>
                <a:latin typeface="Arial"/>
                <a:ea typeface="Tahoma" panose="020B0604030504040204" pitchFamily="34" charset="0"/>
                <a:cs typeface="Arial"/>
              </a:rPr>
            </a:br>
            <a:r>
              <a:rPr lang="es-CO" sz="2700" b="1" dirty="0" smtClean="0">
                <a:solidFill>
                  <a:srgbClr val="000000"/>
                </a:solidFill>
                <a:latin typeface="Arial"/>
                <a:ea typeface="Tahoma" panose="020B0604030504040204" pitchFamily="34" charset="0"/>
                <a:cs typeface="Arial"/>
              </a:rPr>
              <a:t/>
            </a:r>
            <a:br>
              <a:rPr lang="es-CO" sz="2700" b="1" dirty="0" smtClean="0">
                <a:solidFill>
                  <a:srgbClr val="000000"/>
                </a:solidFill>
                <a:latin typeface="Arial"/>
                <a:ea typeface="Tahoma" panose="020B0604030504040204" pitchFamily="34" charset="0"/>
                <a:cs typeface="Arial"/>
              </a:rPr>
            </a:br>
            <a:r>
              <a:rPr lang="es-CO" sz="2700" b="1" dirty="0" smtClean="0">
                <a:solidFill>
                  <a:srgbClr val="000000"/>
                </a:solidFill>
                <a:latin typeface="Arial"/>
                <a:ea typeface="Tahoma" panose="020B0604030504040204" pitchFamily="34" charset="0"/>
                <a:cs typeface="Arial"/>
              </a:rPr>
              <a:t>Los hogares deben enfrentar los costos que conlleva el desempleo masculino.</a:t>
            </a:r>
            <a:r>
              <a:rPr lang="es-CO" sz="33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r>
            <a:br>
              <a:rPr lang="es-CO" sz="3300" b="1"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endParaRPr lang="es-CO" sz="33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image1.png"/>
          <p:cNvPicPr/>
          <p:nvPr/>
        </p:nvPicPr>
        <p:blipFill>
          <a:blip r:embed="rId3">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24638757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556792"/>
            <a:ext cx="7560840" cy="1152128"/>
          </a:xfrm>
        </p:spPr>
        <p:txBody>
          <a:bodyPr>
            <a:normAutofit fontScale="25000" lnSpcReduction="20000"/>
          </a:bodyPr>
          <a:lstStyle/>
          <a:p>
            <a:pPr marL="0" indent="0" algn="ctr">
              <a:lnSpc>
                <a:spcPct val="120000"/>
              </a:lnSpc>
              <a:buNone/>
            </a:pPr>
            <a:r>
              <a:rPr lang="es-CO" sz="14400" dirty="0" smtClean="0">
                <a:solidFill>
                  <a:srgbClr val="000000"/>
                </a:solidFill>
                <a:latin typeface="Arial"/>
                <a:ea typeface="Tahoma" panose="020B0604030504040204" pitchFamily="34" charset="0"/>
                <a:cs typeface="Arial"/>
              </a:rPr>
              <a:t>Indicadores de la feminización de la supervivencia</a:t>
            </a:r>
          </a:p>
          <a:p>
            <a:pPr marL="0" indent="0">
              <a:buNone/>
            </a:pPr>
            <a:endParaRPr lang="es-CO" dirty="0"/>
          </a:p>
        </p:txBody>
      </p:sp>
      <p:sp>
        <p:nvSpPr>
          <p:cNvPr id="2" name="1 CuadroTexto"/>
          <p:cNvSpPr txBox="1"/>
          <p:nvPr/>
        </p:nvSpPr>
        <p:spPr>
          <a:xfrm>
            <a:off x="4278982" y="3764841"/>
            <a:ext cx="4464496" cy="2308324"/>
          </a:xfrm>
          <a:prstGeom prst="rect">
            <a:avLst/>
          </a:prstGeom>
          <a:noFill/>
        </p:spPr>
        <p:txBody>
          <a:bodyPr wrap="square" rtlCol="0">
            <a:spAutoFit/>
          </a:bodyPr>
          <a:lstStyle/>
          <a:p>
            <a:pPr algn="ctr"/>
            <a:r>
              <a:rPr lang="es-CO" sz="2400" dirty="0" smtClean="0">
                <a:latin typeface="Arial"/>
                <a:cs typeface="Arial"/>
              </a:rPr>
              <a:t>-La disminución de oportunidades con respecto al empleo masculino.</a:t>
            </a:r>
          </a:p>
          <a:p>
            <a:pPr algn="ctr"/>
            <a:r>
              <a:rPr lang="es-CO" sz="2400" dirty="0" smtClean="0">
                <a:latin typeface="Arial"/>
                <a:cs typeface="Arial"/>
              </a:rPr>
              <a:t>-La caída de ingresos de las mujeres en muchos países </a:t>
            </a:r>
          </a:p>
          <a:p>
            <a:pPr algn="ctr"/>
            <a:endParaRPr lang="es-CO" sz="2400" dirty="0" smtClean="0">
              <a:latin typeface="Arial"/>
              <a:cs typeface="Arial"/>
            </a:endParaRPr>
          </a:p>
        </p:txBody>
      </p:sp>
      <p:pic>
        <p:nvPicPr>
          <p:cNvPr id="2050" name="Picture 2" descr="http://cedetrabajo.org/wp-content/uploads/2013/04/Septiembre-16-El-Tiempo-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80" y="3447038"/>
            <a:ext cx="4263702" cy="341096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1.png"/>
          <p:cNvPicPr/>
          <p:nvPr/>
        </p:nvPicPr>
        <p:blipFill>
          <a:blip r:embed="rId3">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23473117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1000"/>
                                        <p:tgtEl>
                                          <p:spTgt spid="2050"/>
                                        </p:tgtEl>
                                      </p:cBhvr>
                                    </p:animEffect>
                                    <p:anim calcmode="lin" valueType="num">
                                      <p:cBhvr>
                                        <p:cTn id="21" dur="1000" fill="hold"/>
                                        <p:tgtEl>
                                          <p:spTgt spid="2050"/>
                                        </p:tgtEl>
                                        <p:attrNameLst>
                                          <p:attrName>ppt_x</p:attrName>
                                        </p:attrNameLst>
                                      </p:cBhvr>
                                      <p:tavLst>
                                        <p:tav tm="0">
                                          <p:val>
                                            <p:strVal val="#ppt_x"/>
                                          </p:val>
                                        </p:tav>
                                        <p:tav tm="100000">
                                          <p:val>
                                            <p:strVal val="#ppt_x"/>
                                          </p:val>
                                        </p:tav>
                                      </p:tavLst>
                                    </p:anim>
                                    <p:anim calcmode="lin" valueType="num">
                                      <p:cBhvr>
                                        <p:cTn id="2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5148064" y="1350378"/>
            <a:ext cx="3600400" cy="5256583"/>
          </a:xfrm>
        </p:spPr>
        <p:txBody>
          <a:bodyPr>
            <a:normAutofit/>
          </a:bodyPr>
          <a:lstStyle/>
          <a:p>
            <a:pPr marL="0" indent="0" algn="ctr">
              <a:buNone/>
            </a:pPr>
            <a:r>
              <a:rPr lang="es-CO" sz="2400" dirty="0" smtClean="0">
                <a:latin typeface="Arial"/>
                <a:cs typeface="Arial"/>
              </a:rPr>
              <a:t>La importancia y la adopción que han venido adquiriendo los sistemas de producción de las grandes empresas multinacionales que dejan a un lado las formas más tradicionales de producción de las empresas nacionales. </a:t>
            </a:r>
          </a:p>
          <a:p>
            <a:pPr marL="0" indent="0" algn="just">
              <a:buNone/>
            </a:pPr>
            <a:endParaRPr lang="es-CO" dirty="0" smtClean="0"/>
          </a:p>
          <a:p>
            <a:pPr marL="0" indent="0">
              <a:buNone/>
            </a:pPr>
            <a:endParaRPr lang="es-CO" dirty="0"/>
          </a:p>
        </p:txBody>
      </p:sp>
      <p:pic>
        <p:nvPicPr>
          <p:cNvPr id="4099" name="Picture 3" descr="https://economic-globalization.wikispaces.com/file/view/nike.jpg/228600798/313x236/ni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92043"/>
            <a:ext cx="4610416" cy="347622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1.png"/>
          <p:cNvPicPr/>
          <p:nvPr/>
        </p:nvPicPr>
        <p:blipFill>
          <a:blip r:embed="rId4">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6918464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7961" y="1340768"/>
            <a:ext cx="8136904" cy="1384995"/>
          </a:xfrm>
          <a:prstGeom prst="rect">
            <a:avLst/>
          </a:prstGeom>
        </p:spPr>
        <p:txBody>
          <a:bodyPr wrap="square">
            <a:spAutoFit/>
          </a:bodyPr>
          <a:lstStyle/>
          <a:p>
            <a:pPr algn="ctr"/>
            <a:r>
              <a:rPr lang="es-CO" sz="2800" dirty="0"/>
              <a:t> </a:t>
            </a:r>
            <a:r>
              <a:rPr lang="es-CO" sz="2800" dirty="0">
                <a:latin typeface="Arial"/>
                <a:cs typeface="Arial"/>
              </a:rPr>
              <a:t>Se está empezando </a:t>
            </a:r>
            <a:r>
              <a:rPr lang="es-CO" sz="2800" dirty="0" smtClean="0">
                <a:latin typeface="Arial"/>
                <a:cs typeface="Arial"/>
              </a:rPr>
              <a:t>a observar </a:t>
            </a:r>
            <a:r>
              <a:rPr lang="es-CO" sz="2800" dirty="0">
                <a:latin typeface="Arial"/>
                <a:cs typeface="Arial"/>
              </a:rPr>
              <a:t>una feminización de la supervivencia de los hogares, pero también en relación </a:t>
            </a:r>
            <a:r>
              <a:rPr lang="es-CO" sz="2800" dirty="0" smtClean="0">
                <a:latin typeface="Arial"/>
                <a:cs typeface="Arial"/>
              </a:rPr>
              <a:t>al tráfico </a:t>
            </a:r>
            <a:r>
              <a:rPr lang="es-CO" sz="2800" dirty="0">
                <a:latin typeface="Arial"/>
                <a:cs typeface="Arial"/>
              </a:rPr>
              <a:t>ilícito de seres </a:t>
            </a:r>
            <a:r>
              <a:rPr lang="es-CO" sz="2800" dirty="0" smtClean="0">
                <a:latin typeface="Arial"/>
                <a:cs typeface="Arial"/>
              </a:rPr>
              <a:t>humanos.</a:t>
            </a:r>
          </a:p>
        </p:txBody>
      </p:sp>
      <p:grpSp>
        <p:nvGrpSpPr>
          <p:cNvPr id="4" name="3 Grupo"/>
          <p:cNvGrpSpPr/>
          <p:nvPr/>
        </p:nvGrpSpPr>
        <p:grpSpPr>
          <a:xfrm>
            <a:off x="-612576" y="3264338"/>
            <a:ext cx="11290562" cy="3593662"/>
            <a:chOff x="-612576" y="3264338"/>
            <a:chExt cx="11290562" cy="3593662"/>
          </a:xfrm>
        </p:grpSpPr>
        <p:pic>
          <p:nvPicPr>
            <p:cNvPr id="22531" name="Picture 3" descr="http://www.fao.org/uploads/media/2_women_empowerment_621x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3288166"/>
              <a:ext cx="6501074" cy="3569834"/>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descr="http://sermujerhoy.com/wp-content/uploads/2013/09/51ca6aea5c6db_565_3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264338"/>
              <a:ext cx="6322010" cy="3569419"/>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age1.png"/>
          <p:cNvPicPr/>
          <p:nvPr/>
        </p:nvPicPr>
        <p:blipFill>
          <a:blip r:embed="rId4">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15828531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0" y="1556791"/>
            <a:ext cx="6340685" cy="1015663"/>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LAS CONSECUENCIAS</a:t>
            </a:r>
          </a:p>
          <a:p>
            <a:pPr lvl="0">
              <a:defRPr sz="1800"/>
            </a:pPr>
            <a:endParaRPr lang="es-ES_tradnl" dirty="0"/>
          </a:p>
          <a:p>
            <a:pPr lvl="0">
              <a:defRPr sz="1800"/>
            </a:pPr>
            <a:r>
              <a:rPr lang="es-ES_tradnl" sz="2400" dirty="0" smtClean="0"/>
              <a:t>MOVIMIENTOS MIGRATORIOS</a:t>
            </a:r>
            <a:endParaRPr sz="2400" dirty="0"/>
          </a:p>
        </p:txBody>
      </p:sp>
    </p:spTree>
    <p:extLst>
      <p:ext uri="{BB962C8B-B14F-4D97-AF65-F5344CB8AC3E}">
        <p14:creationId xmlns:p14="http://schemas.microsoft.com/office/powerpoint/2010/main" val="279176384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0" y="1556791"/>
            <a:ext cx="6340685"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Los movimientos migratorios internacionales</a:t>
            </a:r>
            <a:endParaRPr sz="2400" dirty="0"/>
          </a:p>
        </p:txBody>
      </p:sp>
      <p:sp>
        <p:nvSpPr>
          <p:cNvPr id="55" name="Shape 55"/>
          <p:cNvSpPr/>
          <p:nvPr/>
        </p:nvSpPr>
        <p:spPr>
          <a:xfrm>
            <a:off x="396092" y="2230587"/>
            <a:ext cx="8136906" cy="2215992"/>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endParaRPr lang="es-ES" dirty="0" smtClean="0">
              <a:latin typeface="Arial"/>
              <a:cs typeface="Arial"/>
            </a:endParaRPr>
          </a:p>
          <a:p>
            <a:r>
              <a:rPr lang="es-ES" dirty="0">
                <a:latin typeface="Arial"/>
                <a:cs typeface="Arial"/>
              </a:rPr>
              <a:t>En la globalización, y específicamente </a:t>
            </a:r>
            <a:r>
              <a:rPr lang="es-ES" dirty="0" smtClean="0">
                <a:latin typeface="Arial"/>
                <a:cs typeface="Arial"/>
              </a:rPr>
              <a:t>en la </a:t>
            </a:r>
            <a:r>
              <a:rPr lang="es-ES" dirty="0">
                <a:latin typeface="Arial"/>
                <a:cs typeface="Arial"/>
              </a:rPr>
              <a:t>ciudad global, adquiere importancia el estudio de </a:t>
            </a:r>
            <a:r>
              <a:rPr lang="es-ES" dirty="0" smtClean="0">
                <a:latin typeface="Arial"/>
                <a:cs typeface="Arial"/>
              </a:rPr>
              <a:t>lo global en lo nacional y viceversa.</a:t>
            </a:r>
          </a:p>
          <a:p>
            <a:endParaRPr lang="es-ES" dirty="0">
              <a:latin typeface="Arial"/>
              <a:cs typeface="Arial"/>
            </a:endParaRPr>
          </a:p>
          <a:p>
            <a:r>
              <a:rPr lang="es-ES" dirty="0" smtClean="0">
                <a:latin typeface="Arial"/>
                <a:cs typeface="Arial"/>
              </a:rPr>
              <a:t>Un ejemplo de ello son </a:t>
            </a:r>
            <a:r>
              <a:rPr lang="es-ES" dirty="0">
                <a:latin typeface="Arial"/>
                <a:cs typeface="Arial"/>
              </a:rPr>
              <a:t>los movimientos migratorios </a:t>
            </a:r>
            <a:r>
              <a:rPr lang="es-ES" dirty="0" smtClean="0">
                <a:latin typeface="Arial"/>
                <a:cs typeface="Arial"/>
              </a:rPr>
              <a:t>internacionales, pues constituyen una forma de articulación que supera al Estado</a:t>
            </a:r>
            <a:r>
              <a:rPr lang="es-ES" dirty="0">
                <a:latin typeface="Arial"/>
                <a:cs typeface="Arial"/>
              </a:rPr>
              <a:t>-nación</a:t>
            </a:r>
            <a:r>
              <a:rPr lang="es-ES" dirty="0" smtClean="0">
                <a:latin typeface="Arial"/>
                <a:cs typeface="Arial"/>
              </a:rPr>
              <a:t>.</a:t>
            </a:r>
          </a:p>
          <a:p>
            <a:endParaRPr lang="es-ES" dirty="0">
              <a:latin typeface="Arial"/>
              <a:cs typeface="Arial"/>
            </a:endParaRPr>
          </a:p>
          <a:p>
            <a:endParaRPr lang="es-ES" dirty="0" smtClean="0">
              <a:latin typeface="Arial"/>
              <a:cs typeface="Arial"/>
            </a:endParaRPr>
          </a:p>
        </p:txBody>
      </p:sp>
    </p:spTree>
    <p:extLst>
      <p:ext uri="{BB962C8B-B14F-4D97-AF65-F5344CB8AC3E}">
        <p14:creationId xmlns:p14="http://schemas.microsoft.com/office/powerpoint/2010/main" val="4156395023"/>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0" y="1556791"/>
            <a:ext cx="6340685"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Los movimientos migratorios internacionales</a:t>
            </a:r>
            <a:endParaRPr sz="2400" dirty="0"/>
          </a:p>
        </p:txBody>
      </p:sp>
      <p:sp>
        <p:nvSpPr>
          <p:cNvPr id="55" name="Shape 55"/>
          <p:cNvSpPr/>
          <p:nvPr/>
        </p:nvSpPr>
        <p:spPr>
          <a:xfrm>
            <a:off x="396092" y="2230587"/>
            <a:ext cx="8136906" cy="4431984"/>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smtClean="0">
                <a:latin typeface="Arial"/>
                <a:cs typeface="Arial"/>
              </a:rPr>
              <a:t>Para </a:t>
            </a:r>
            <a:r>
              <a:rPr lang="es-ES" dirty="0" err="1" smtClean="0">
                <a:latin typeface="Arial"/>
                <a:cs typeface="Arial"/>
              </a:rPr>
              <a:t>Saskia</a:t>
            </a:r>
            <a:r>
              <a:rPr lang="es-ES" dirty="0" smtClean="0">
                <a:latin typeface="Arial"/>
                <a:cs typeface="Arial"/>
              </a:rPr>
              <a:t> </a:t>
            </a:r>
            <a:r>
              <a:rPr lang="es-ES" dirty="0" err="1" smtClean="0">
                <a:latin typeface="Arial"/>
                <a:cs typeface="Arial"/>
              </a:rPr>
              <a:t>Sassen</a:t>
            </a:r>
            <a:r>
              <a:rPr lang="es-ES" dirty="0" smtClean="0">
                <a:latin typeface="Arial"/>
                <a:cs typeface="Arial"/>
              </a:rPr>
              <a:t> la </a:t>
            </a:r>
            <a:r>
              <a:rPr lang="es-ES" dirty="0">
                <a:latin typeface="Arial"/>
                <a:cs typeface="Arial"/>
              </a:rPr>
              <a:t>migración </a:t>
            </a:r>
            <a:r>
              <a:rPr lang="es-ES" dirty="0" smtClean="0">
                <a:latin typeface="Arial"/>
                <a:cs typeface="Arial"/>
              </a:rPr>
              <a:t>internacional adquiere </a:t>
            </a:r>
            <a:r>
              <a:rPr lang="es-ES" dirty="0">
                <a:latin typeface="Arial"/>
                <a:cs typeface="Arial"/>
              </a:rPr>
              <a:t>nuevas dimensiones en el contexto de globalización. </a:t>
            </a:r>
            <a:endParaRPr lang="es-ES" dirty="0" smtClean="0">
              <a:latin typeface="Arial"/>
              <a:cs typeface="Arial"/>
            </a:endParaRPr>
          </a:p>
          <a:p>
            <a:endParaRPr lang="es-ES" dirty="0">
              <a:latin typeface="Arial"/>
              <a:cs typeface="Arial"/>
            </a:endParaRPr>
          </a:p>
          <a:p>
            <a:r>
              <a:rPr lang="es-ES" dirty="0" smtClean="0">
                <a:latin typeface="Arial"/>
                <a:cs typeface="Arial"/>
              </a:rPr>
              <a:t>¿Por qué?</a:t>
            </a:r>
          </a:p>
          <a:p>
            <a:endParaRPr lang="es-ES" dirty="0">
              <a:latin typeface="Arial"/>
              <a:cs typeface="Arial"/>
            </a:endParaRPr>
          </a:p>
          <a:p>
            <a:r>
              <a:rPr lang="es-ES" dirty="0" smtClean="0">
                <a:latin typeface="Arial"/>
                <a:cs typeface="Arial"/>
              </a:rPr>
              <a:t>Porque </a:t>
            </a:r>
            <a:r>
              <a:rPr lang="es-ES" dirty="0">
                <a:latin typeface="Arial"/>
                <a:cs typeface="Arial"/>
              </a:rPr>
              <a:t>genera nuevos </a:t>
            </a:r>
            <a:r>
              <a:rPr lang="es-ES" dirty="0" smtClean="0">
                <a:latin typeface="Arial"/>
                <a:cs typeface="Arial"/>
              </a:rPr>
              <a:t>imaginarios, a </a:t>
            </a:r>
            <a:r>
              <a:rPr lang="es-ES" dirty="0">
                <a:latin typeface="Arial"/>
                <a:cs typeface="Arial"/>
              </a:rPr>
              <a:t>partir de los cuales </a:t>
            </a:r>
            <a:r>
              <a:rPr lang="es-ES" dirty="0" smtClean="0">
                <a:latin typeface="Arial"/>
                <a:cs typeface="Arial"/>
              </a:rPr>
              <a:t>emigrar aparece </a:t>
            </a:r>
            <a:r>
              <a:rPr lang="es-ES" dirty="0">
                <a:latin typeface="Arial"/>
                <a:cs typeface="Arial"/>
              </a:rPr>
              <a:t>como una </a:t>
            </a:r>
            <a:r>
              <a:rPr lang="es-ES" dirty="0" smtClean="0">
                <a:latin typeface="Arial"/>
                <a:cs typeface="Arial"/>
              </a:rPr>
              <a:t>opción, </a:t>
            </a:r>
            <a:r>
              <a:rPr lang="es-ES" dirty="0">
                <a:latin typeface="Arial"/>
                <a:cs typeface="Arial"/>
              </a:rPr>
              <a:t>cuando antes no lo era. </a:t>
            </a:r>
            <a:endParaRPr lang="es-ES" dirty="0" smtClean="0">
              <a:latin typeface="Arial"/>
              <a:cs typeface="Arial"/>
            </a:endParaRPr>
          </a:p>
          <a:p>
            <a:endParaRPr lang="es-ES" dirty="0" smtClean="0">
              <a:latin typeface="Arial"/>
              <a:cs typeface="Arial"/>
            </a:endParaRPr>
          </a:p>
          <a:p>
            <a:r>
              <a:rPr lang="es-ES" dirty="0" smtClean="0">
                <a:latin typeface="Arial"/>
                <a:cs typeface="Arial"/>
              </a:rPr>
              <a:t>La “exportación </a:t>
            </a:r>
            <a:r>
              <a:rPr lang="es-ES" dirty="0">
                <a:latin typeface="Arial"/>
                <a:cs typeface="Arial"/>
              </a:rPr>
              <a:t>organizada de mano de </a:t>
            </a:r>
            <a:r>
              <a:rPr lang="es-ES" dirty="0" smtClean="0">
                <a:latin typeface="Arial"/>
                <a:cs typeface="Arial"/>
              </a:rPr>
              <a:t>obra” (legal o ilegal) </a:t>
            </a:r>
            <a:r>
              <a:rPr lang="es-ES" dirty="0">
                <a:latin typeface="Arial"/>
                <a:cs typeface="Arial"/>
              </a:rPr>
              <a:t>agrega una </a:t>
            </a:r>
            <a:r>
              <a:rPr lang="es-ES" dirty="0" smtClean="0">
                <a:latin typeface="Arial"/>
                <a:cs typeface="Arial"/>
              </a:rPr>
              <a:t>dinámica </a:t>
            </a:r>
            <a:r>
              <a:rPr lang="es-ES" dirty="0">
                <a:latin typeface="Arial"/>
                <a:cs typeface="Arial"/>
              </a:rPr>
              <a:t>de mercado </a:t>
            </a:r>
            <a:r>
              <a:rPr lang="es-ES" dirty="0" smtClean="0">
                <a:latin typeface="Arial"/>
                <a:cs typeface="Arial"/>
              </a:rPr>
              <a:t>al tema migratorio. </a:t>
            </a:r>
          </a:p>
          <a:p>
            <a:endParaRPr lang="es-ES" dirty="0" smtClean="0">
              <a:latin typeface="Arial"/>
              <a:cs typeface="Arial"/>
            </a:endParaRPr>
          </a:p>
          <a:p>
            <a:r>
              <a:rPr lang="es-ES" dirty="0" smtClean="0">
                <a:latin typeface="Arial"/>
                <a:cs typeface="Arial"/>
              </a:rPr>
              <a:t>La articulación </a:t>
            </a:r>
            <a:r>
              <a:rPr lang="es-ES" dirty="0">
                <a:latin typeface="Arial"/>
                <a:cs typeface="Arial"/>
              </a:rPr>
              <a:t>de los movimientos migratorios internacionales con las condiciones fundamentales de la globalización revelan la intersección de sistemas formales y de prácticas concretas. </a:t>
            </a:r>
            <a:endParaRPr lang="es-ES" dirty="0" smtClean="0">
              <a:latin typeface="Arial"/>
              <a:cs typeface="Arial"/>
            </a:endParaRPr>
          </a:p>
          <a:p>
            <a:endParaRPr lang="es-ES" dirty="0">
              <a:latin typeface="Arial"/>
              <a:cs typeface="Arial"/>
            </a:endParaRPr>
          </a:p>
          <a:p>
            <a:r>
              <a:rPr lang="es-ES" dirty="0" smtClean="0">
                <a:latin typeface="Arial"/>
                <a:cs typeface="Arial"/>
              </a:rPr>
              <a:t>La migración  es </a:t>
            </a:r>
            <a:r>
              <a:rPr lang="es-ES" dirty="0">
                <a:latin typeface="Arial"/>
                <a:cs typeface="Arial"/>
              </a:rPr>
              <a:t>una forma de microestructura de lo </a:t>
            </a:r>
            <a:r>
              <a:rPr lang="es-ES" dirty="0" smtClean="0">
                <a:latin typeface="Arial"/>
                <a:cs typeface="Arial"/>
              </a:rPr>
              <a:t>global.</a:t>
            </a:r>
            <a:endParaRPr lang="es-ES" dirty="0">
              <a:latin typeface="Arial"/>
              <a:cs typeface="Arial"/>
            </a:endParaRPr>
          </a:p>
        </p:txBody>
      </p:sp>
    </p:spTree>
    <p:extLst>
      <p:ext uri="{BB962C8B-B14F-4D97-AF65-F5344CB8AC3E}">
        <p14:creationId xmlns:p14="http://schemas.microsoft.com/office/powerpoint/2010/main" val="49568752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2" y="1556791"/>
            <a:ext cx="2299130"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err="1" smtClean="0"/>
              <a:t>Saskia</a:t>
            </a:r>
            <a:r>
              <a:rPr lang="es-ES_tradnl" sz="2400" dirty="0" smtClean="0"/>
              <a:t> </a:t>
            </a:r>
            <a:r>
              <a:rPr lang="es-ES_tradnl" sz="2400" dirty="0" err="1" smtClean="0"/>
              <a:t>Sassen</a:t>
            </a:r>
            <a:endParaRPr sz="2400" dirty="0"/>
          </a:p>
        </p:txBody>
      </p:sp>
      <p:sp>
        <p:nvSpPr>
          <p:cNvPr id="55" name="Shape 55"/>
          <p:cNvSpPr/>
          <p:nvPr/>
        </p:nvSpPr>
        <p:spPr>
          <a:xfrm>
            <a:off x="396092" y="2230587"/>
            <a:ext cx="8136906" cy="2215992"/>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smtClean="0">
                <a:latin typeface="Arial"/>
                <a:cs typeface="Arial"/>
              </a:rPr>
              <a:t>Premio Príncipe de Asturias de ciencias sociales.</a:t>
            </a:r>
          </a:p>
          <a:p>
            <a:endParaRPr lang="es-ES" dirty="0">
              <a:latin typeface="Arial"/>
              <a:cs typeface="Arial"/>
            </a:endParaRPr>
          </a:p>
          <a:p>
            <a:r>
              <a:rPr lang="es-ES" dirty="0" smtClean="0">
                <a:latin typeface="Arial"/>
                <a:cs typeface="Arial"/>
              </a:rPr>
              <a:t>Una de los pensamientos actuales más importantes sobre la globalización.</a:t>
            </a:r>
          </a:p>
          <a:p>
            <a:endParaRPr lang="es-ES" dirty="0" smtClean="0">
              <a:latin typeface="Arial"/>
              <a:cs typeface="Arial"/>
            </a:endParaRPr>
          </a:p>
          <a:p>
            <a:r>
              <a:rPr lang="es-ES" dirty="0" smtClean="0">
                <a:latin typeface="Arial"/>
                <a:cs typeface="Arial"/>
              </a:rPr>
              <a:t>Su análisis sociológico se hace entre tres dimensiones: en </a:t>
            </a:r>
            <a:r>
              <a:rPr lang="es-ES" dirty="0">
                <a:latin typeface="Arial"/>
                <a:cs typeface="Arial"/>
              </a:rPr>
              <a:t>función de las estructuras, </a:t>
            </a:r>
            <a:r>
              <a:rPr lang="es-ES" dirty="0" smtClean="0">
                <a:latin typeface="Arial"/>
                <a:cs typeface="Arial"/>
              </a:rPr>
              <a:t>de las </a:t>
            </a:r>
            <a:r>
              <a:rPr lang="es-ES" dirty="0">
                <a:latin typeface="Arial"/>
                <a:cs typeface="Arial"/>
              </a:rPr>
              <a:t>instituciones y </a:t>
            </a:r>
            <a:r>
              <a:rPr lang="es-ES" dirty="0" smtClean="0">
                <a:latin typeface="Arial"/>
                <a:cs typeface="Arial"/>
              </a:rPr>
              <a:t>de la acción social.</a:t>
            </a:r>
          </a:p>
          <a:p>
            <a:endParaRPr lang="es-ES" dirty="0">
              <a:latin typeface="Arial"/>
              <a:cs typeface="Arial"/>
            </a:endParaRPr>
          </a:p>
          <a:p>
            <a:endParaRPr lang="es-ES" dirty="0" smtClean="0">
              <a:latin typeface="Arial"/>
              <a:cs typeface="Arial"/>
            </a:endParaRPr>
          </a:p>
        </p:txBody>
      </p:sp>
    </p:spTree>
    <p:extLst>
      <p:ext uri="{BB962C8B-B14F-4D97-AF65-F5344CB8AC3E}">
        <p14:creationId xmlns:p14="http://schemas.microsoft.com/office/powerpoint/2010/main" val="328510507"/>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0" y="1556791"/>
            <a:ext cx="6340685" cy="1015663"/>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LAS CONSECUENCIAS</a:t>
            </a:r>
          </a:p>
          <a:p>
            <a:pPr lvl="0">
              <a:defRPr sz="1800"/>
            </a:pPr>
            <a:endParaRPr lang="es-ES_tradnl" dirty="0"/>
          </a:p>
          <a:p>
            <a:pPr lvl="0">
              <a:defRPr sz="1800"/>
            </a:pPr>
            <a:r>
              <a:rPr lang="es-ES_tradnl" sz="2400" dirty="0" smtClean="0"/>
              <a:t>CIRCUITOS TRANSFRONTERIZOS</a:t>
            </a:r>
          </a:p>
        </p:txBody>
      </p:sp>
    </p:spTree>
    <p:extLst>
      <p:ext uri="{BB962C8B-B14F-4D97-AF65-F5344CB8AC3E}">
        <p14:creationId xmlns:p14="http://schemas.microsoft.com/office/powerpoint/2010/main" val="3820706645"/>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1" y="0"/>
            <a:ext cx="9144000" cy="6858000"/>
          </a:xfrm>
          <a:prstGeom prst="rect">
            <a:avLst/>
          </a:prstGeom>
        </p:spPr>
      </p:pic>
      <p:sp>
        <p:nvSpPr>
          <p:cNvPr id="2" name="1 Rectángulo"/>
          <p:cNvSpPr/>
          <p:nvPr/>
        </p:nvSpPr>
        <p:spPr>
          <a:xfrm>
            <a:off x="4067944" y="1700808"/>
            <a:ext cx="4608511" cy="2308324"/>
          </a:xfrm>
          <a:prstGeom prst="rect">
            <a:avLst/>
          </a:prstGeom>
        </p:spPr>
        <p:txBody>
          <a:bodyPr wrap="square">
            <a:spAutoFit/>
          </a:bodyPr>
          <a:lstStyle/>
          <a:p>
            <a:pPr algn="ctr"/>
            <a:r>
              <a:rPr lang="es-CO" sz="2800" dirty="0" smtClean="0">
                <a:latin typeface="Arial"/>
                <a:cs typeface="Arial"/>
              </a:rPr>
              <a:t>La última década ha mostrado una presencia creciente de las mujeres en una gran variedad de circuitos transfronterizos</a:t>
            </a:r>
            <a:r>
              <a:rPr lang="es-CO" sz="3200" dirty="0" smtClean="0"/>
              <a:t>.</a:t>
            </a:r>
          </a:p>
        </p:txBody>
      </p:sp>
      <p:pic>
        <p:nvPicPr>
          <p:cNvPr id="20485" name="Picture 5" descr="http://img2.wikia.nocookie.net/__cb20100210215539/inciclopedia/images/c/c2/Indigena_indigen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 y="1448932"/>
            <a:ext cx="38221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1.png"/>
          <p:cNvPicPr/>
          <p:nvPr/>
        </p:nvPicPr>
        <p:blipFill>
          <a:blip r:embed="rId4">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851530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ppt_x"/>
                                          </p:val>
                                        </p:tav>
                                        <p:tav tm="100000">
                                          <p:val>
                                            <p:strVal val="#ppt_x"/>
                                          </p:val>
                                        </p:tav>
                                      </p:tavLst>
                                    </p:anim>
                                    <p:anim calcmode="lin" valueType="num">
                                      <p:cBhvr additive="base">
                                        <p:cTn id="8" dur="500" fill="hold"/>
                                        <p:tgtEl>
                                          <p:spTgt spid="2048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358102"/>
            <a:ext cx="7539175" cy="1815882"/>
          </a:xfrm>
          <a:prstGeom prst="rect">
            <a:avLst/>
          </a:prstGeom>
        </p:spPr>
        <p:txBody>
          <a:bodyPr wrap="square">
            <a:spAutoFit/>
          </a:bodyPr>
          <a:lstStyle/>
          <a:p>
            <a:pPr algn="ctr"/>
            <a:r>
              <a:rPr lang="es-CO" sz="2800" dirty="0">
                <a:latin typeface="Arial"/>
                <a:cs typeface="Arial"/>
              </a:rPr>
              <a:t>Estos circuitos son </a:t>
            </a:r>
            <a:r>
              <a:rPr lang="es-CO" sz="2800" dirty="0" smtClean="0">
                <a:latin typeface="Arial"/>
                <a:cs typeface="Arial"/>
              </a:rPr>
              <a:t>muy </a:t>
            </a:r>
            <a:r>
              <a:rPr lang="es-CO" sz="2800" dirty="0">
                <a:latin typeface="Arial"/>
                <a:cs typeface="Arial"/>
              </a:rPr>
              <a:t>diversos pero </a:t>
            </a:r>
            <a:r>
              <a:rPr lang="es-CO" sz="2800" dirty="0" smtClean="0">
                <a:latin typeface="Arial"/>
                <a:cs typeface="Arial"/>
              </a:rPr>
              <a:t>son </a:t>
            </a:r>
            <a:r>
              <a:rPr lang="es-CO" sz="2800" dirty="0">
                <a:latin typeface="Arial"/>
                <a:cs typeface="Arial"/>
              </a:rPr>
              <a:t>rentables y generan beneficios</a:t>
            </a:r>
          </a:p>
          <a:p>
            <a:pPr algn="ctr"/>
            <a:r>
              <a:rPr lang="es-CO" sz="2800" dirty="0">
                <a:latin typeface="Arial"/>
                <a:cs typeface="Arial"/>
              </a:rPr>
              <a:t>a costa de quienes están en condiciones desventajosas.</a:t>
            </a:r>
            <a:endParaRPr lang="es-CO" sz="2800" dirty="0" smtClean="0">
              <a:latin typeface="Arial"/>
              <a:cs typeface="Arial"/>
            </a:endParaRPr>
          </a:p>
        </p:txBody>
      </p:sp>
      <p:grpSp>
        <p:nvGrpSpPr>
          <p:cNvPr id="4" name="3 Grupo"/>
          <p:cNvGrpSpPr/>
          <p:nvPr/>
        </p:nvGrpSpPr>
        <p:grpSpPr>
          <a:xfrm>
            <a:off x="33354" y="3474879"/>
            <a:ext cx="9127634" cy="3383121"/>
            <a:chOff x="16364" y="3474879"/>
            <a:chExt cx="9127634" cy="3383121"/>
          </a:xfrm>
        </p:grpSpPr>
        <p:pic>
          <p:nvPicPr>
            <p:cNvPr id="21507" name="Picture 3" descr="http://ak-hdl.buzzfed.com/static/enhanced/webdr02/2013/7/12/12/enhanced-buzz-16541-137364794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4" y="3474879"/>
              <a:ext cx="4677987" cy="3383121"/>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http://www.clasesdeperiodismo.com/wp-content/uploads/2011/12/revista-hol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957" y="3697523"/>
              <a:ext cx="4453041" cy="316047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age1.png"/>
          <p:cNvPicPr/>
          <p:nvPr/>
        </p:nvPicPr>
        <p:blipFill>
          <a:blip r:embed="rId4">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758490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5080569" y="3429000"/>
            <a:ext cx="3857600" cy="2016224"/>
          </a:xfrm>
        </p:spPr>
        <p:txBody>
          <a:bodyPr>
            <a:normAutofit fontScale="90000"/>
          </a:bodyPr>
          <a:lstStyle/>
          <a:p>
            <a:r>
              <a:rPr lang="es-CO" sz="3100" dirty="0" smtClean="0">
                <a:latin typeface="Arial"/>
                <a:cs typeface="Arial"/>
              </a:rPr>
              <a:t>Migración laboral</a:t>
            </a:r>
            <a:br>
              <a:rPr lang="es-CO" sz="3100" dirty="0" smtClean="0">
                <a:latin typeface="Arial"/>
                <a:cs typeface="Arial"/>
              </a:rPr>
            </a:br>
            <a:r>
              <a:rPr lang="es-CO" sz="3100" dirty="0" smtClean="0">
                <a:latin typeface="Arial"/>
                <a:cs typeface="Arial"/>
              </a:rPr>
              <a:t/>
            </a:r>
            <a:br>
              <a:rPr lang="es-CO" sz="3100" dirty="0" smtClean="0">
                <a:latin typeface="Arial"/>
                <a:cs typeface="Arial"/>
              </a:rPr>
            </a:br>
            <a:r>
              <a:rPr lang="es-CO" sz="3100" dirty="0" smtClean="0">
                <a:latin typeface="Arial"/>
                <a:cs typeface="Arial"/>
              </a:rPr>
              <a:t>Tráfico de personas</a:t>
            </a:r>
            <a:br>
              <a:rPr lang="es-CO" sz="3100" dirty="0" smtClean="0">
                <a:latin typeface="Arial"/>
                <a:cs typeface="Arial"/>
              </a:rPr>
            </a:br>
            <a:r>
              <a:rPr lang="es-CO" sz="3100" dirty="0" smtClean="0">
                <a:latin typeface="Arial"/>
                <a:cs typeface="Arial"/>
              </a:rPr>
              <a:t>Prostitución </a:t>
            </a:r>
            <a:r>
              <a:rPr lang="es-CO" dirty="0" smtClean="0"/>
              <a:t/>
            </a:r>
            <a:br>
              <a:rPr lang="es-CO" dirty="0" smtClean="0"/>
            </a:br>
            <a:r>
              <a:rPr lang="es-CO" dirty="0"/>
              <a:t/>
            </a:r>
            <a:br>
              <a:rPr lang="es-CO" dirty="0"/>
            </a:br>
            <a:endParaRPr lang="es-CO" dirty="0"/>
          </a:p>
        </p:txBody>
      </p:sp>
      <p:pic>
        <p:nvPicPr>
          <p:cNvPr id="3074" name="Picture 2" descr="http://moderndayslavery20thcentury.weebly.com/uploads/1/7/8/1/17810593/3819178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6912"/>
            <a:ext cx="5080569" cy="285293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 y="1357196"/>
            <a:ext cx="7394545" cy="954107"/>
          </a:xfrm>
          <a:prstGeom prst="rect">
            <a:avLst/>
          </a:prstGeom>
        </p:spPr>
        <p:txBody>
          <a:bodyPr wrap="square">
            <a:spAutoFit/>
          </a:bodyPr>
          <a:lstStyle/>
          <a:p>
            <a:pPr algn="ctr"/>
            <a:r>
              <a:rPr lang="es-CO" sz="2800" dirty="0">
                <a:solidFill>
                  <a:srgbClr val="000000"/>
                </a:solidFill>
                <a:latin typeface="Arial"/>
                <a:ea typeface="Tahoma" panose="020B0604030504040204" pitchFamily="34" charset="0"/>
                <a:cs typeface="Arial"/>
              </a:rPr>
              <a:t>Formas </a:t>
            </a:r>
            <a:r>
              <a:rPr lang="es-CO" sz="2800" dirty="0" smtClean="0">
                <a:solidFill>
                  <a:srgbClr val="000000"/>
                </a:solidFill>
                <a:latin typeface="Arial"/>
                <a:ea typeface="Tahoma" panose="020B0604030504040204" pitchFamily="34" charset="0"/>
                <a:cs typeface="Arial"/>
              </a:rPr>
              <a:t>de</a:t>
            </a:r>
          </a:p>
          <a:p>
            <a:pPr algn="ctr"/>
            <a:r>
              <a:rPr lang="es-CO" sz="2800" dirty="0" smtClean="0">
                <a:solidFill>
                  <a:srgbClr val="000000"/>
                </a:solidFill>
                <a:latin typeface="Arial"/>
                <a:ea typeface="Tahoma" panose="020B0604030504040204" pitchFamily="34" charset="0"/>
                <a:cs typeface="Arial"/>
              </a:rPr>
              <a:t> </a:t>
            </a:r>
            <a:r>
              <a:rPr lang="es-CO" sz="2800" dirty="0">
                <a:solidFill>
                  <a:srgbClr val="000000"/>
                </a:solidFill>
                <a:latin typeface="Arial"/>
                <a:ea typeface="Tahoma" panose="020B0604030504040204" pitchFamily="34" charset="0"/>
                <a:cs typeface="Arial"/>
              </a:rPr>
              <a:t>supervivencia femenina</a:t>
            </a:r>
          </a:p>
        </p:txBody>
      </p:sp>
      <p:pic>
        <p:nvPicPr>
          <p:cNvPr id="7" name="image1.png"/>
          <p:cNvPicPr/>
          <p:nvPr/>
        </p:nvPicPr>
        <p:blipFill>
          <a:blip r:embed="rId4">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20932827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additive="base">
                                        <p:cTn id="10" dur="500" fill="hold"/>
                                        <p:tgtEl>
                                          <p:spTgt spid="3074"/>
                                        </p:tgtEl>
                                        <p:attrNameLst>
                                          <p:attrName>ppt_x</p:attrName>
                                        </p:attrNameLst>
                                      </p:cBhvr>
                                      <p:tavLst>
                                        <p:tav tm="0">
                                          <p:val>
                                            <p:strVal val="#ppt_x"/>
                                          </p:val>
                                        </p:tav>
                                        <p:tav tm="100000">
                                          <p:val>
                                            <p:strVal val="#ppt_x"/>
                                          </p:val>
                                        </p:tav>
                                      </p:tavLst>
                                    </p:anim>
                                    <p:anim calcmode="lin" valueType="num">
                                      <p:cBhvr additive="base">
                                        <p:cTn id="1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4199"/>
            <a:ext cx="8229600" cy="1508125"/>
          </a:xfrm>
        </p:spPr>
        <p:txBody>
          <a:bodyPr>
            <a:normAutofit/>
          </a:bodyPr>
          <a:lstStyle/>
          <a:p>
            <a:r>
              <a:rPr lang="es-CO" sz="2800" dirty="0" smtClean="0">
                <a:solidFill>
                  <a:srgbClr val="000000"/>
                </a:solidFill>
                <a:latin typeface="Arial"/>
                <a:ea typeface="Tahoma" panose="020B0604030504040204" pitchFamily="34" charset="0"/>
                <a:cs typeface="Arial"/>
              </a:rPr>
              <a:t>Circuitos legales / ilegales</a:t>
            </a:r>
            <a:endParaRPr lang="es-CO" sz="2800" dirty="0">
              <a:solidFill>
                <a:srgbClr val="000000"/>
              </a:solidFill>
              <a:latin typeface="Arial"/>
              <a:ea typeface="Tahoma" panose="020B0604030504040204" pitchFamily="34" charset="0"/>
              <a:cs typeface="Arial"/>
            </a:endParaRPr>
          </a:p>
        </p:txBody>
      </p:sp>
      <p:sp>
        <p:nvSpPr>
          <p:cNvPr id="3" name="2 Marcador de contenido"/>
          <p:cNvSpPr>
            <a:spLocks noGrp="1"/>
          </p:cNvSpPr>
          <p:nvPr>
            <p:ph idx="1"/>
          </p:nvPr>
        </p:nvSpPr>
        <p:spPr>
          <a:xfrm>
            <a:off x="5148064" y="1880828"/>
            <a:ext cx="3466728" cy="792088"/>
          </a:xfrm>
        </p:spPr>
        <p:txBody>
          <a:bodyPr>
            <a:normAutofit/>
          </a:bodyPr>
          <a:lstStyle/>
          <a:p>
            <a:pPr marL="0" indent="0" algn="ctr">
              <a:buNone/>
            </a:pPr>
            <a:r>
              <a:rPr lang="es-CO" sz="2800" dirty="0" smtClean="0">
                <a:latin typeface="Arial"/>
                <a:cs typeface="Arial"/>
              </a:rPr>
              <a:t>Industria del sexo</a:t>
            </a:r>
            <a:endParaRPr lang="es-CO" sz="2800" dirty="0">
              <a:latin typeface="Arial"/>
              <a:cs typeface="Arial"/>
            </a:endParaRPr>
          </a:p>
        </p:txBody>
      </p:sp>
      <p:sp>
        <p:nvSpPr>
          <p:cNvPr id="5" name="4 Rectángulo"/>
          <p:cNvSpPr/>
          <p:nvPr/>
        </p:nvSpPr>
        <p:spPr>
          <a:xfrm>
            <a:off x="5076056" y="5048242"/>
            <a:ext cx="3744416" cy="1631216"/>
          </a:xfrm>
          <a:prstGeom prst="rect">
            <a:avLst/>
          </a:prstGeom>
        </p:spPr>
        <p:txBody>
          <a:bodyPr wrap="square">
            <a:spAutoFit/>
          </a:bodyPr>
          <a:lstStyle/>
          <a:p>
            <a:pPr algn="ctr"/>
            <a:r>
              <a:rPr lang="es-CO" sz="2000" dirty="0" smtClean="0">
                <a:latin typeface="Arial"/>
                <a:cs typeface="Arial"/>
              </a:rPr>
              <a:t>La economía </a:t>
            </a:r>
            <a:r>
              <a:rPr lang="es-CO" sz="2000" dirty="0">
                <a:latin typeface="Arial"/>
                <a:cs typeface="Arial"/>
              </a:rPr>
              <a:t>sumergida o informal, e incluso </a:t>
            </a:r>
            <a:r>
              <a:rPr lang="es-CO" sz="2000" dirty="0" smtClean="0">
                <a:latin typeface="Arial"/>
                <a:cs typeface="Arial"/>
              </a:rPr>
              <a:t>la ilegal</a:t>
            </a:r>
            <a:r>
              <a:rPr lang="es-CO" sz="2000" dirty="0">
                <a:latin typeface="Arial"/>
                <a:cs typeface="Arial"/>
              </a:rPr>
              <a:t>, no son una desviación o anomalía del sistema, </a:t>
            </a:r>
            <a:r>
              <a:rPr lang="es-CO" sz="2000" dirty="0" smtClean="0">
                <a:latin typeface="Arial"/>
                <a:cs typeface="Arial"/>
              </a:rPr>
              <a:t>sino elementos </a:t>
            </a:r>
            <a:r>
              <a:rPr lang="es-CO" sz="2000" dirty="0">
                <a:latin typeface="Arial"/>
                <a:cs typeface="Arial"/>
              </a:rPr>
              <a:t>estructurales del </a:t>
            </a:r>
            <a:r>
              <a:rPr lang="es-CO" sz="2000" dirty="0" smtClean="0">
                <a:latin typeface="Arial"/>
                <a:cs typeface="Arial"/>
              </a:rPr>
              <a:t>mismo.</a:t>
            </a:r>
            <a:endParaRPr lang="es-CO" sz="2000" dirty="0">
              <a:latin typeface="Arial"/>
              <a:cs typeface="Arial"/>
            </a:endParaRPr>
          </a:p>
        </p:txBody>
      </p:sp>
      <p:grpSp>
        <p:nvGrpSpPr>
          <p:cNvPr id="8" name="7 Grupo"/>
          <p:cNvGrpSpPr/>
          <p:nvPr/>
        </p:nvGrpSpPr>
        <p:grpSpPr>
          <a:xfrm>
            <a:off x="0" y="2552328"/>
            <a:ext cx="4876800" cy="4305672"/>
            <a:chOff x="-27514" y="1628800"/>
            <a:chExt cx="4876800" cy="4305672"/>
          </a:xfrm>
        </p:grpSpPr>
        <p:sp>
          <p:nvSpPr>
            <p:cNvPr id="7" name="2 Marcador de contenido"/>
            <p:cNvSpPr txBox="1">
              <a:spLocks/>
            </p:cNvSpPr>
            <p:nvPr/>
          </p:nvSpPr>
          <p:spPr>
            <a:xfrm>
              <a:off x="434551" y="1628800"/>
              <a:ext cx="4281465" cy="79208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CO" dirty="0" smtClean="0"/>
                <a:t>Remesas de inmigrantes</a:t>
              </a:r>
              <a:endParaRPr lang="es-CO" dirty="0"/>
            </a:p>
          </p:txBody>
        </p:sp>
        <p:pic>
          <p:nvPicPr>
            <p:cNvPr id="10242" name="Picture 2" descr="http://www.alertadigital.com/wp-content/uploads/2012/12/envio-remes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4" y="2276872"/>
              <a:ext cx="4876800" cy="3657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44" name="Picture 4" descr="http://perso.wanadoo.es/micorporation/blog/uploaded_images/justicia-violacion_400-7930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332" y="2539278"/>
            <a:ext cx="4294714" cy="232988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1.png"/>
          <p:cNvPicPr/>
          <p:nvPr/>
        </p:nvPicPr>
        <p:blipFill>
          <a:blip r:embed="rId4">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20201219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4"/>
                                        </p:tgtEl>
                                        <p:attrNameLst>
                                          <p:attrName>style.visibility</p:attrName>
                                        </p:attrNameLst>
                                      </p:cBhvr>
                                      <p:to>
                                        <p:strVal val="visible"/>
                                      </p:to>
                                    </p:set>
                                    <p:animEffect transition="in" filter="fade">
                                      <p:cBhvr>
                                        <p:cTn id="16" dur="500"/>
                                        <p:tgtEl>
                                          <p:spTgt spid="102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necesitodetodos.org/wp-content/uploads/2013/09/trafico-de-muje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 y="1406707"/>
            <a:ext cx="3633768" cy="544792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524545"/>
            <a:ext cx="8229600" cy="1508125"/>
          </a:xfrm>
        </p:spPr>
        <p:txBody>
          <a:bodyPr>
            <a:normAutofit/>
          </a:bodyPr>
          <a:lstStyle/>
          <a:p>
            <a:r>
              <a:rPr lang="es-CO" sz="2800" dirty="0" smtClean="0">
                <a:solidFill>
                  <a:srgbClr val="000000"/>
                </a:solidFill>
                <a:latin typeface="Arial"/>
                <a:ea typeface="Tahoma" panose="020B0604030504040204" pitchFamily="34" charset="0"/>
                <a:cs typeface="Arial"/>
              </a:rPr>
              <a:t>Circuitos de supervivencia</a:t>
            </a:r>
            <a:endParaRPr lang="es-CO" sz="2800" dirty="0">
              <a:solidFill>
                <a:srgbClr val="000000"/>
              </a:solidFill>
              <a:latin typeface="Arial"/>
              <a:ea typeface="Tahoma" panose="020B0604030504040204" pitchFamily="34" charset="0"/>
              <a:cs typeface="Arial"/>
            </a:endParaRPr>
          </a:p>
        </p:txBody>
      </p:sp>
      <p:sp>
        <p:nvSpPr>
          <p:cNvPr id="3" name="2 Marcador de contenido"/>
          <p:cNvSpPr>
            <a:spLocks noGrp="1"/>
          </p:cNvSpPr>
          <p:nvPr>
            <p:ph idx="1"/>
          </p:nvPr>
        </p:nvSpPr>
        <p:spPr>
          <a:xfrm>
            <a:off x="3624227" y="1808820"/>
            <a:ext cx="4752528" cy="792088"/>
          </a:xfrm>
        </p:spPr>
        <p:txBody>
          <a:bodyPr>
            <a:noAutofit/>
          </a:bodyPr>
          <a:lstStyle/>
          <a:p>
            <a:pPr marL="0" indent="0" algn="ctr">
              <a:buNone/>
            </a:pPr>
            <a:r>
              <a:rPr lang="es-CO" sz="2800" dirty="0" smtClean="0">
                <a:latin typeface="Arial"/>
                <a:cs typeface="Arial"/>
              </a:rPr>
              <a:t>Tráfico de mujeres</a:t>
            </a:r>
            <a:endParaRPr lang="es-CO" sz="2800" dirty="0">
              <a:latin typeface="Arial"/>
              <a:cs typeface="Arial"/>
            </a:endParaRPr>
          </a:p>
        </p:txBody>
      </p:sp>
      <p:sp>
        <p:nvSpPr>
          <p:cNvPr id="5" name="4 Rectángulo"/>
          <p:cNvSpPr/>
          <p:nvPr/>
        </p:nvSpPr>
        <p:spPr>
          <a:xfrm>
            <a:off x="3779912" y="2647404"/>
            <a:ext cx="5364088" cy="4154983"/>
          </a:xfrm>
          <a:prstGeom prst="rect">
            <a:avLst/>
          </a:prstGeom>
        </p:spPr>
        <p:txBody>
          <a:bodyPr wrap="square">
            <a:spAutoFit/>
          </a:bodyPr>
          <a:lstStyle/>
          <a:p>
            <a:r>
              <a:rPr lang="es-CO" sz="2400" dirty="0">
                <a:latin typeface="Arial"/>
                <a:cs typeface="Arial"/>
              </a:rPr>
              <a:t>Entre los circuitos globales más </a:t>
            </a:r>
            <a:r>
              <a:rPr lang="es-CO" sz="2400" dirty="0" smtClean="0">
                <a:latin typeface="Arial"/>
                <a:cs typeface="Arial"/>
              </a:rPr>
              <a:t>importantes están</a:t>
            </a:r>
            <a:r>
              <a:rPr lang="es-CO" sz="2400" dirty="0">
                <a:latin typeface="Arial"/>
                <a:cs typeface="Arial"/>
              </a:rPr>
              <a:t>: el tráfico de mujeres para la prostitución así </a:t>
            </a:r>
            <a:r>
              <a:rPr lang="es-CO" sz="2400" dirty="0" smtClean="0">
                <a:latin typeface="Arial"/>
                <a:cs typeface="Arial"/>
              </a:rPr>
              <a:t>como para </a:t>
            </a:r>
            <a:r>
              <a:rPr lang="es-CO" sz="2400" dirty="0">
                <a:latin typeface="Arial"/>
                <a:cs typeface="Arial"/>
              </a:rPr>
              <a:t>el trabajo regular; las «</a:t>
            </a:r>
            <a:r>
              <a:rPr lang="es-CO" sz="2400" dirty="0" smtClean="0">
                <a:latin typeface="Arial"/>
                <a:cs typeface="Arial"/>
              </a:rPr>
              <a:t>exportaciones» organizadas de mujeres </a:t>
            </a:r>
            <a:r>
              <a:rPr lang="es-CO" sz="2400" dirty="0">
                <a:latin typeface="Arial"/>
                <a:cs typeface="Arial"/>
              </a:rPr>
              <a:t>como cuidadoras, enfermeras y asistentes del </a:t>
            </a:r>
            <a:r>
              <a:rPr lang="es-CO" sz="2400" dirty="0" smtClean="0">
                <a:latin typeface="Arial"/>
                <a:cs typeface="Arial"/>
              </a:rPr>
              <a:t>servicio doméstico</a:t>
            </a:r>
            <a:r>
              <a:rPr lang="es-CO" sz="2400" dirty="0">
                <a:latin typeface="Arial"/>
                <a:cs typeface="Arial"/>
              </a:rPr>
              <a:t>; las </a:t>
            </a:r>
            <a:r>
              <a:rPr lang="es-CO" sz="2400" dirty="0" smtClean="0">
                <a:latin typeface="Arial"/>
                <a:cs typeface="Arial"/>
              </a:rPr>
              <a:t>remesas enviadas </a:t>
            </a:r>
            <a:r>
              <a:rPr lang="es-CO" sz="2400" dirty="0">
                <a:latin typeface="Arial"/>
                <a:cs typeface="Arial"/>
              </a:rPr>
              <a:t>a sus países de origen</a:t>
            </a:r>
          </a:p>
          <a:p>
            <a:r>
              <a:rPr lang="es-CO" sz="2400" dirty="0">
                <a:latin typeface="Arial"/>
                <a:cs typeface="Arial"/>
              </a:rPr>
              <a:t>por una creciente fuerza de trabajo femenina </a:t>
            </a:r>
            <a:r>
              <a:rPr lang="es-CO" sz="2400" dirty="0" smtClean="0">
                <a:latin typeface="Arial"/>
                <a:cs typeface="Arial"/>
              </a:rPr>
              <a:t>que decide </a:t>
            </a:r>
            <a:r>
              <a:rPr lang="es-CO" sz="2400" dirty="0">
                <a:latin typeface="Arial"/>
                <a:cs typeface="Arial"/>
              </a:rPr>
              <a:t>emigrar.</a:t>
            </a:r>
          </a:p>
        </p:txBody>
      </p:sp>
      <p:pic>
        <p:nvPicPr>
          <p:cNvPr id="6" name="image1.png"/>
          <p:cNvPicPr/>
          <p:nvPr/>
        </p:nvPicPr>
        <p:blipFill>
          <a:blip r:embed="rId3">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9961346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19374" y="1685316"/>
            <a:ext cx="5832648" cy="792088"/>
          </a:xfrm>
        </p:spPr>
        <p:txBody>
          <a:bodyPr>
            <a:noAutofit/>
          </a:bodyPr>
          <a:lstStyle/>
          <a:p>
            <a:pPr marL="0" indent="0" algn="ctr">
              <a:buNone/>
            </a:pPr>
            <a:r>
              <a:rPr lang="es-CO" sz="2800" dirty="0" smtClean="0">
                <a:latin typeface="Arial"/>
                <a:cs typeface="Arial"/>
              </a:rPr>
              <a:t>Remesas de inmigrantes</a:t>
            </a:r>
            <a:endParaRPr lang="es-CO" sz="2800" dirty="0">
              <a:latin typeface="Arial"/>
              <a:cs typeface="Arial"/>
            </a:endParaRPr>
          </a:p>
        </p:txBody>
      </p:sp>
      <p:sp>
        <p:nvSpPr>
          <p:cNvPr id="5" name="4 Rectángulo"/>
          <p:cNvSpPr/>
          <p:nvPr/>
        </p:nvSpPr>
        <p:spPr>
          <a:xfrm>
            <a:off x="4499992" y="2272463"/>
            <a:ext cx="4145670" cy="4524315"/>
          </a:xfrm>
          <a:prstGeom prst="rect">
            <a:avLst/>
          </a:prstGeom>
        </p:spPr>
        <p:txBody>
          <a:bodyPr wrap="square">
            <a:spAutoFit/>
          </a:bodyPr>
          <a:lstStyle/>
          <a:p>
            <a:r>
              <a:rPr lang="es-CO" sz="2400" dirty="0" smtClean="0">
                <a:latin typeface="Arial"/>
                <a:cs typeface="Arial"/>
              </a:rPr>
              <a:t>Los inmigrantes se incorporan a las estrategias de desarrollo a nivel macro mediante las remesas que envían a sus países de origen. </a:t>
            </a:r>
          </a:p>
          <a:p>
            <a:endParaRPr lang="es-CO" sz="2400" dirty="0" smtClean="0">
              <a:latin typeface="Arial"/>
              <a:cs typeface="Arial"/>
            </a:endParaRPr>
          </a:p>
          <a:p>
            <a:r>
              <a:rPr lang="es-CO" sz="2400" dirty="0" smtClean="0">
                <a:latin typeface="Arial"/>
                <a:cs typeface="Arial"/>
              </a:rPr>
              <a:t>Estas remesas suponen una fuente importante de reservas en divisa extranjera para los gobiernos de muchos países del mundo. </a:t>
            </a:r>
            <a:endParaRPr lang="es-CO" sz="2400" dirty="0">
              <a:latin typeface="Arial"/>
              <a:cs typeface="Arial"/>
            </a:endParaRPr>
          </a:p>
        </p:txBody>
      </p:sp>
      <p:pic>
        <p:nvPicPr>
          <p:cNvPr id="15362" name="Picture 2" descr="http://www.puntolatino.ch/images/stories/migration/remesas_graf438x2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03297"/>
            <a:ext cx="3898323" cy="250988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a:spLocks noGrp="1"/>
          </p:cNvSpPr>
          <p:nvPr>
            <p:ph type="title"/>
          </p:nvPr>
        </p:nvSpPr>
        <p:spPr>
          <a:xfrm>
            <a:off x="457200" y="524545"/>
            <a:ext cx="8229600" cy="1508125"/>
          </a:xfrm>
        </p:spPr>
        <p:txBody>
          <a:bodyPr>
            <a:normAutofit/>
          </a:bodyPr>
          <a:lstStyle/>
          <a:p>
            <a:r>
              <a:rPr lang="es-CO" sz="2800" dirty="0" smtClean="0">
                <a:solidFill>
                  <a:srgbClr val="000000"/>
                </a:solidFill>
                <a:latin typeface="Arial"/>
                <a:ea typeface="Tahoma" panose="020B0604030504040204" pitchFamily="34" charset="0"/>
                <a:cs typeface="Arial"/>
              </a:rPr>
              <a:t>Circuitos de supervivencia</a:t>
            </a:r>
            <a:endParaRPr lang="es-CO" sz="2800" dirty="0">
              <a:solidFill>
                <a:srgbClr val="000000"/>
              </a:solidFill>
              <a:latin typeface="Arial"/>
              <a:ea typeface="Tahoma" panose="020B0604030504040204" pitchFamily="34" charset="0"/>
              <a:cs typeface="Arial"/>
            </a:endParaRPr>
          </a:p>
        </p:txBody>
      </p:sp>
      <p:pic>
        <p:nvPicPr>
          <p:cNvPr id="8" name="image1.png"/>
          <p:cNvPicPr/>
          <p:nvPr/>
        </p:nvPicPr>
        <p:blipFill>
          <a:blip r:embed="rId3">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16499737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fade">
                                      <p:cBhvr>
                                        <p:cTn id="11" dur="500"/>
                                        <p:tgtEl>
                                          <p:spTgt spid="1536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611560" y="1062756"/>
            <a:ext cx="8075240" cy="5649491"/>
          </a:xfrm>
        </p:spPr>
        <p:txBody>
          <a:bodyPr>
            <a:normAutofit/>
          </a:bodyPr>
          <a:lstStyle/>
          <a:p>
            <a:pPr marL="0" indent="0" algn="ctr">
              <a:buNone/>
            </a:pPr>
            <a:r>
              <a:rPr lang="es-CO" sz="2400" dirty="0">
                <a:solidFill>
                  <a:srgbClr val="000000"/>
                </a:solidFill>
                <a:latin typeface="Arial"/>
                <a:cs typeface="Arial"/>
              </a:rPr>
              <a:t>E</a:t>
            </a:r>
            <a:r>
              <a:rPr lang="es-CO" sz="2400" dirty="0" smtClean="0">
                <a:solidFill>
                  <a:srgbClr val="000000"/>
                </a:solidFill>
                <a:latin typeface="Arial"/>
                <a:cs typeface="Arial"/>
              </a:rPr>
              <a:t>l crecimiento de </a:t>
            </a:r>
            <a:r>
              <a:rPr lang="es-CO" sz="2400" dirty="0">
                <a:solidFill>
                  <a:srgbClr val="000000"/>
                </a:solidFill>
                <a:latin typeface="Arial"/>
                <a:cs typeface="Arial"/>
              </a:rPr>
              <a:t>la economía global </a:t>
            </a:r>
            <a:r>
              <a:rPr lang="es-CO" sz="2400" dirty="0" smtClean="0">
                <a:solidFill>
                  <a:srgbClr val="000000"/>
                </a:solidFill>
                <a:latin typeface="Arial"/>
                <a:cs typeface="Arial"/>
              </a:rPr>
              <a:t>produjo una infraestructura institucional que </a:t>
            </a:r>
            <a:r>
              <a:rPr lang="es-CO" sz="2400" dirty="0">
                <a:solidFill>
                  <a:srgbClr val="000000"/>
                </a:solidFill>
                <a:latin typeface="Arial"/>
                <a:cs typeface="Arial"/>
              </a:rPr>
              <a:t>facilita los desplazamientos a través de </a:t>
            </a:r>
            <a:r>
              <a:rPr lang="es-CO" sz="2400" dirty="0" smtClean="0">
                <a:solidFill>
                  <a:srgbClr val="000000"/>
                </a:solidFill>
                <a:latin typeface="Arial"/>
                <a:cs typeface="Arial"/>
              </a:rPr>
              <a:t>las fronteras </a:t>
            </a:r>
          </a:p>
          <a:p>
            <a:pPr marL="0" indent="0" algn="ctr">
              <a:buNone/>
            </a:pPr>
            <a:endParaRPr lang="es-CO" sz="2400" dirty="0" smtClean="0">
              <a:solidFill>
                <a:srgbClr val="000000"/>
              </a:solidFill>
              <a:latin typeface="Arial"/>
              <a:cs typeface="Arial"/>
            </a:endParaRPr>
          </a:p>
          <a:p>
            <a:pPr marL="0" indent="0" algn="ctr">
              <a:buNone/>
            </a:pPr>
            <a:r>
              <a:rPr lang="es-CO" sz="2400" dirty="0" smtClean="0">
                <a:solidFill>
                  <a:srgbClr val="000000"/>
                </a:solidFill>
                <a:latin typeface="Arial"/>
                <a:cs typeface="Arial"/>
              </a:rPr>
              <a:t>Ambiente propicio para los circuitos </a:t>
            </a:r>
            <a:r>
              <a:rPr lang="es-CO" sz="2400" dirty="0">
                <a:solidFill>
                  <a:srgbClr val="000000"/>
                </a:solidFill>
                <a:latin typeface="Arial"/>
                <a:cs typeface="Arial"/>
              </a:rPr>
              <a:t>alternativos.</a:t>
            </a:r>
          </a:p>
          <a:p>
            <a:pPr marL="0" indent="0" algn="ctr">
              <a:buNone/>
            </a:pPr>
            <a:endParaRPr lang="es-CO" sz="2400" dirty="0" smtClean="0">
              <a:solidFill>
                <a:srgbClr val="000000"/>
              </a:solidFill>
              <a:latin typeface="Arial"/>
              <a:cs typeface="Arial"/>
            </a:endParaRPr>
          </a:p>
          <a:p>
            <a:pPr marL="0" indent="0" algn="ctr">
              <a:buNone/>
            </a:pPr>
            <a:r>
              <a:rPr lang="es-CO" sz="2400" dirty="0" smtClean="0">
                <a:solidFill>
                  <a:srgbClr val="000000"/>
                </a:solidFill>
                <a:latin typeface="Arial"/>
                <a:cs typeface="Arial"/>
              </a:rPr>
              <a:t>Las </a:t>
            </a:r>
            <a:r>
              <a:rPr lang="es-CO" sz="2400" dirty="0">
                <a:solidFill>
                  <a:srgbClr val="000000"/>
                </a:solidFill>
                <a:latin typeface="Arial"/>
                <a:cs typeface="Arial"/>
              </a:rPr>
              <a:t>mujeres son cada vez más el vehículo </a:t>
            </a:r>
            <a:r>
              <a:rPr lang="es-CO" sz="2400" dirty="0" smtClean="0">
                <a:solidFill>
                  <a:srgbClr val="000000"/>
                </a:solidFill>
                <a:latin typeface="Arial"/>
                <a:cs typeface="Arial"/>
              </a:rPr>
              <a:t>por el </a:t>
            </a:r>
            <a:r>
              <a:rPr lang="es-CO" sz="2400" dirty="0">
                <a:solidFill>
                  <a:srgbClr val="000000"/>
                </a:solidFill>
                <a:latin typeface="Arial"/>
                <a:cs typeface="Arial"/>
              </a:rPr>
              <a:t>que operan todas estas formas de supervivencia, de lucro </a:t>
            </a:r>
            <a:r>
              <a:rPr lang="es-CO" sz="2400" dirty="0" smtClean="0">
                <a:solidFill>
                  <a:srgbClr val="000000"/>
                </a:solidFill>
                <a:latin typeface="Arial"/>
                <a:cs typeface="Arial"/>
              </a:rPr>
              <a:t>y de </a:t>
            </a:r>
            <a:r>
              <a:rPr lang="es-CO" sz="2400" dirty="0">
                <a:solidFill>
                  <a:srgbClr val="000000"/>
                </a:solidFill>
                <a:latin typeface="Arial"/>
                <a:cs typeface="Arial"/>
              </a:rPr>
              <a:t>incremento de los ingresos </a:t>
            </a:r>
            <a:r>
              <a:rPr lang="es-CO" sz="2400" dirty="0" smtClean="0">
                <a:solidFill>
                  <a:srgbClr val="000000"/>
                </a:solidFill>
                <a:latin typeface="Arial"/>
                <a:cs typeface="Arial"/>
              </a:rPr>
              <a:t>gubernamentales.</a:t>
            </a:r>
            <a:endParaRPr lang="es-CO" sz="2400" dirty="0">
              <a:solidFill>
                <a:srgbClr val="000000"/>
              </a:solidFill>
              <a:latin typeface="Arial"/>
              <a:cs typeface="Arial"/>
            </a:endParaRPr>
          </a:p>
        </p:txBody>
      </p:sp>
      <p:sp>
        <p:nvSpPr>
          <p:cNvPr id="4" name="3 Flecha abajo"/>
          <p:cNvSpPr/>
          <p:nvPr/>
        </p:nvSpPr>
        <p:spPr>
          <a:xfrm>
            <a:off x="4427984" y="2283760"/>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Flecha abajo"/>
          <p:cNvSpPr/>
          <p:nvPr/>
        </p:nvSpPr>
        <p:spPr>
          <a:xfrm>
            <a:off x="4427984" y="3176972"/>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1.png"/>
          <p:cNvPicPr/>
          <p:nvPr/>
        </p:nvPicPr>
        <p:blipFill>
          <a:blip r:embed="rId3">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20439485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457200" y="846138"/>
            <a:ext cx="8229600" cy="1508125"/>
          </a:xfrm>
        </p:spPr>
        <p:txBody>
          <a:bodyPr>
            <a:normAutofit/>
          </a:bodyPr>
          <a:lstStyle/>
          <a:p>
            <a:r>
              <a:rPr lang="es-CO" sz="3200" dirty="0" smtClean="0">
                <a:solidFill>
                  <a:srgbClr val="000000"/>
                </a:solidFill>
                <a:latin typeface="Arial"/>
                <a:ea typeface="Tahoma" panose="020B0604030504040204" pitchFamily="34" charset="0"/>
                <a:cs typeface="Arial"/>
              </a:rPr>
              <a:t>Paradoja de los circuitos</a:t>
            </a:r>
            <a:endParaRPr lang="es-CO" sz="3200" dirty="0">
              <a:solidFill>
                <a:srgbClr val="000000"/>
              </a:solidFill>
              <a:latin typeface="Arial"/>
              <a:ea typeface="Tahoma" panose="020B0604030504040204" pitchFamily="34" charset="0"/>
              <a:cs typeface="Arial"/>
            </a:endParaRPr>
          </a:p>
        </p:txBody>
      </p:sp>
      <p:sp>
        <p:nvSpPr>
          <p:cNvPr id="3" name="2 Marcador de contenido"/>
          <p:cNvSpPr>
            <a:spLocks noGrp="1"/>
          </p:cNvSpPr>
          <p:nvPr>
            <p:ph idx="1"/>
          </p:nvPr>
        </p:nvSpPr>
        <p:spPr>
          <a:xfrm>
            <a:off x="130251" y="2357555"/>
            <a:ext cx="9013749" cy="4525963"/>
          </a:xfrm>
        </p:spPr>
        <p:txBody>
          <a:bodyPr>
            <a:normAutofit/>
          </a:bodyPr>
          <a:lstStyle/>
          <a:p>
            <a:pPr marL="0" indent="0" algn="ctr">
              <a:buNone/>
            </a:pPr>
            <a:r>
              <a:rPr lang="es-CO" sz="2400" dirty="0">
                <a:latin typeface="Arial"/>
                <a:cs typeface="Arial"/>
              </a:rPr>
              <a:t>La </a:t>
            </a:r>
            <a:r>
              <a:rPr lang="es-CO" sz="2400" dirty="0" smtClean="0">
                <a:latin typeface="Arial"/>
                <a:cs typeface="Arial"/>
              </a:rPr>
              <a:t>creciente desregulación </a:t>
            </a:r>
            <a:r>
              <a:rPr lang="es-CO" sz="2400" dirty="0">
                <a:latin typeface="Arial"/>
                <a:cs typeface="Arial"/>
              </a:rPr>
              <a:t>y precarización de gran parte de los trabajadores asalariados convive y sustenta los empleos regulados, con salarios elevados y mayores derechos.</a:t>
            </a:r>
          </a:p>
          <a:p>
            <a:pPr marL="0" indent="0" algn="ctr">
              <a:buNone/>
            </a:pPr>
            <a:endParaRPr lang="es-CO" sz="2400" dirty="0">
              <a:latin typeface="Arial"/>
              <a:cs typeface="Arial"/>
            </a:endParaRPr>
          </a:p>
          <a:p>
            <a:pPr marL="0" indent="0" algn="ctr">
              <a:buNone/>
            </a:pPr>
            <a:r>
              <a:rPr lang="es-CO" sz="2400" dirty="0">
                <a:latin typeface="Arial"/>
                <a:cs typeface="Arial"/>
              </a:rPr>
              <a:t>La deuda externa y los intereses de la deuda son características que promueven la creación de circuitos alternativos globales</a:t>
            </a:r>
            <a:r>
              <a:rPr lang="es-CO" dirty="0"/>
              <a:t>.</a:t>
            </a:r>
          </a:p>
        </p:txBody>
      </p:sp>
      <p:pic>
        <p:nvPicPr>
          <p:cNvPr id="5" name="image1.png"/>
          <p:cNvPicPr/>
          <p:nvPr/>
        </p:nvPicPr>
        <p:blipFill>
          <a:blip r:embed="rId3">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39836656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0" y="1308288"/>
            <a:ext cx="8136908" cy="738664"/>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Nuevas clases globales y nuevos actores locales de la política global</a:t>
            </a:r>
          </a:p>
        </p:txBody>
      </p:sp>
      <p:sp>
        <p:nvSpPr>
          <p:cNvPr id="55" name="Shape 55"/>
          <p:cNvSpPr/>
          <p:nvPr/>
        </p:nvSpPr>
        <p:spPr>
          <a:xfrm>
            <a:off x="396092" y="2230587"/>
            <a:ext cx="8136906" cy="4154984"/>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smtClean="0">
                <a:latin typeface="Arial"/>
                <a:cs typeface="Arial"/>
              </a:rPr>
              <a:t>Para </a:t>
            </a:r>
            <a:r>
              <a:rPr lang="es-ES" dirty="0" err="1">
                <a:latin typeface="Arial"/>
                <a:cs typeface="Arial"/>
              </a:rPr>
              <a:t>S</a:t>
            </a:r>
            <a:r>
              <a:rPr lang="es-ES" dirty="0" err="1" smtClean="0">
                <a:latin typeface="Arial"/>
                <a:cs typeface="Arial"/>
              </a:rPr>
              <a:t>askia</a:t>
            </a:r>
            <a:r>
              <a:rPr lang="es-ES" dirty="0" smtClean="0">
                <a:latin typeface="Arial"/>
                <a:cs typeface="Arial"/>
              </a:rPr>
              <a:t> </a:t>
            </a:r>
            <a:r>
              <a:rPr lang="es-ES" dirty="0" err="1" smtClean="0">
                <a:latin typeface="Arial"/>
                <a:cs typeface="Arial"/>
              </a:rPr>
              <a:t>Sassen</a:t>
            </a:r>
            <a:r>
              <a:rPr lang="es-ES" dirty="0" smtClean="0">
                <a:latin typeface="Arial"/>
                <a:cs typeface="Arial"/>
              </a:rPr>
              <a:t> comienzan </a:t>
            </a:r>
            <a:r>
              <a:rPr lang="es-ES" dirty="0">
                <a:latin typeface="Arial"/>
                <a:cs typeface="Arial"/>
              </a:rPr>
              <a:t>a distinguirse </a:t>
            </a:r>
            <a:r>
              <a:rPr lang="es-ES" dirty="0" smtClean="0">
                <a:latin typeface="Arial"/>
                <a:cs typeface="Arial"/>
              </a:rPr>
              <a:t>nuevas clases globales, que emergen como consecuencia de un reposicionamiento transnacional de prácticas </a:t>
            </a:r>
            <a:r>
              <a:rPr lang="es-ES" dirty="0">
                <a:latin typeface="Arial"/>
                <a:cs typeface="Arial"/>
              </a:rPr>
              <a:t>sociales ya </a:t>
            </a:r>
            <a:r>
              <a:rPr lang="es-ES" dirty="0" smtClean="0">
                <a:latin typeface="Arial"/>
                <a:cs typeface="Arial"/>
              </a:rPr>
              <a:t>existentes. Estas son:</a:t>
            </a:r>
          </a:p>
          <a:p>
            <a:endParaRPr lang="es-ES" dirty="0">
              <a:latin typeface="Arial"/>
              <a:cs typeface="Arial"/>
            </a:endParaRPr>
          </a:p>
          <a:p>
            <a:r>
              <a:rPr lang="es-ES" dirty="0" smtClean="0">
                <a:latin typeface="Arial"/>
                <a:cs typeface="Arial"/>
              </a:rPr>
              <a:t>Élites </a:t>
            </a:r>
            <a:r>
              <a:rPr lang="es-ES" dirty="0">
                <a:latin typeface="Arial"/>
                <a:cs typeface="Arial"/>
              </a:rPr>
              <a:t>transnacionales: </a:t>
            </a:r>
            <a:r>
              <a:rPr lang="es-ES" dirty="0" smtClean="0">
                <a:latin typeface="Arial"/>
                <a:cs typeface="Arial"/>
              </a:rPr>
              <a:t>su </a:t>
            </a:r>
            <a:r>
              <a:rPr lang="es-ES" dirty="0">
                <a:latin typeface="Arial"/>
                <a:cs typeface="Arial"/>
              </a:rPr>
              <a:t>posición </a:t>
            </a:r>
            <a:r>
              <a:rPr lang="es-ES" dirty="0" smtClean="0">
                <a:latin typeface="Arial"/>
                <a:cs typeface="Arial"/>
              </a:rPr>
              <a:t>está en el medio de lo </a:t>
            </a:r>
            <a:r>
              <a:rPr lang="es-ES" dirty="0">
                <a:latin typeface="Arial"/>
                <a:cs typeface="Arial"/>
              </a:rPr>
              <a:t>nacional y lo global. </a:t>
            </a:r>
            <a:r>
              <a:rPr lang="es-ES" dirty="0" smtClean="0">
                <a:latin typeface="Arial"/>
                <a:cs typeface="Arial"/>
              </a:rPr>
              <a:t>Ya no son necesariamente los propietarios, sino son los que controlan los medios de producción. </a:t>
            </a:r>
          </a:p>
          <a:p>
            <a:r>
              <a:rPr lang="es-ES" dirty="0">
                <a:latin typeface="Arial"/>
                <a:cs typeface="Arial"/>
              </a:rPr>
              <a:t>	</a:t>
            </a:r>
          </a:p>
          <a:p>
            <a:r>
              <a:rPr lang="es-ES" dirty="0" smtClean="0">
                <a:latin typeface="Arial"/>
                <a:cs typeface="Arial"/>
              </a:rPr>
              <a:t>Redes </a:t>
            </a:r>
            <a:r>
              <a:rPr lang="es-ES" dirty="0">
                <a:latin typeface="Arial"/>
                <a:cs typeface="Arial"/>
              </a:rPr>
              <a:t>transnacionales de funcionarios públicos: </a:t>
            </a:r>
            <a:r>
              <a:rPr lang="es-ES" dirty="0" smtClean="0">
                <a:latin typeface="Arial"/>
                <a:cs typeface="Arial"/>
              </a:rPr>
              <a:t>Es una clase </a:t>
            </a:r>
            <a:r>
              <a:rPr lang="es-ES" dirty="0">
                <a:latin typeface="Arial"/>
                <a:cs typeface="Arial"/>
              </a:rPr>
              <a:t>burocrática </a:t>
            </a:r>
            <a:r>
              <a:rPr lang="es-ES" dirty="0" smtClean="0">
                <a:latin typeface="Arial"/>
                <a:cs typeface="Arial"/>
              </a:rPr>
              <a:t>global constituida por redes </a:t>
            </a:r>
            <a:r>
              <a:rPr lang="es-ES" dirty="0">
                <a:latin typeface="Arial"/>
                <a:cs typeface="Arial"/>
              </a:rPr>
              <a:t>muy poderosas de funcionarios públicos </a:t>
            </a:r>
            <a:r>
              <a:rPr lang="es-ES" dirty="0" smtClean="0">
                <a:latin typeface="Arial"/>
                <a:cs typeface="Arial"/>
              </a:rPr>
              <a:t>cuyo </a:t>
            </a:r>
            <a:r>
              <a:rPr lang="es-ES" dirty="0">
                <a:latin typeface="Arial"/>
                <a:cs typeface="Arial"/>
              </a:rPr>
              <a:t>trabajo se orienta a un proyecto global. </a:t>
            </a:r>
          </a:p>
          <a:p>
            <a:endParaRPr lang="es-ES" dirty="0">
              <a:latin typeface="Arial"/>
              <a:cs typeface="Arial"/>
            </a:endParaRPr>
          </a:p>
          <a:p>
            <a:r>
              <a:rPr lang="es-ES" dirty="0" smtClean="0">
                <a:latin typeface="Arial"/>
                <a:cs typeface="Arial"/>
              </a:rPr>
              <a:t>Clase </a:t>
            </a:r>
            <a:r>
              <a:rPr lang="es-ES" dirty="0">
                <a:latin typeface="Arial"/>
                <a:cs typeface="Arial"/>
              </a:rPr>
              <a:t>global de los desfavorecidos: </a:t>
            </a:r>
            <a:r>
              <a:rPr lang="es-ES" dirty="0" smtClean="0">
                <a:latin typeface="Arial"/>
                <a:cs typeface="Arial"/>
              </a:rPr>
              <a:t>aquellos que no </a:t>
            </a:r>
            <a:r>
              <a:rPr lang="es-ES" dirty="0">
                <a:latin typeface="Arial"/>
                <a:cs typeface="Arial"/>
              </a:rPr>
              <a:t>pertenecen a una clase transnacional </a:t>
            </a:r>
            <a:r>
              <a:rPr lang="es-ES" dirty="0" err="1" smtClean="0">
                <a:latin typeface="Arial"/>
                <a:cs typeface="Arial"/>
              </a:rPr>
              <a:t>hipermóvil</a:t>
            </a:r>
            <a:r>
              <a:rPr lang="es-ES" dirty="0" smtClean="0">
                <a:latin typeface="Arial"/>
                <a:cs typeface="Arial"/>
              </a:rPr>
              <a:t>, </a:t>
            </a:r>
            <a:r>
              <a:rPr lang="es-ES" dirty="0">
                <a:latin typeface="Arial"/>
                <a:cs typeface="Arial"/>
              </a:rPr>
              <a:t>ni a la nueva élite internacional de la sociedad civil.	</a:t>
            </a:r>
          </a:p>
        </p:txBody>
      </p:sp>
    </p:spTree>
    <p:extLst>
      <p:ext uri="{BB962C8B-B14F-4D97-AF65-F5344CB8AC3E}">
        <p14:creationId xmlns:p14="http://schemas.microsoft.com/office/powerpoint/2010/main" val="405652542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2" y="1556791"/>
            <a:ext cx="2299130"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err="1" smtClean="0"/>
              <a:t>Saskia</a:t>
            </a:r>
            <a:r>
              <a:rPr lang="es-ES_tradnl" sz="2400" dirty="0" smtClean="0"/>
              <a:t> </a:t>
            </a:r>
            <a:r>
              <a:rPr lang="es-ES_tradnl" sz="2400" dirty="0" err="1" smtClean="0"/>
              <a:t>Sassen</a:t>
            </a:r>
            <a:endParaRPr sz="2400" dirty="0"/>
          </a:p>
        </p:txBody>
      </p:sp>
      <p:sp>
        <p:nvSpPr>
          <p:cNvPr id="55" name="Shape 55"/>
          <p:cNvSpPr/>
          <p:nvPr/>
        </p:nvSpPr>
        <p:spPr>
          <a:xfrm>
            <a:off x="396092" y="2230587"/>
            <a:ext cx="8136906" cy="3323987"/>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smtClean="0">
                <a:latin typeface="Arial"/>
                <a:cs typeface="Arial"/>
              </a:rPr>
              <a:t>Su objeto de estudio es la globalización. </a:t>
            </a:r>
          </a:p>
          <a:p>
            <a:endParaRPr lang="es-ES" dirty="0">
              <a:latin typeface="Arial"/>
              <a:cs typeface="Arial"/>
            </a:endParaRPr>
          </a:p>
          <a:p>
            <a:r>
              <a:rPr lang="es-ES" dirty="0" smtClean="0">
                <a:latin typeface="Arial"/>
                <a:cs typeface="Arial"/>
              </a:rPr>
              <a:t>Ella </a:t>
            </a:r>
            <a:r>
              <a:rPr lang="es-ES" dirty="0">
                <a:latin typeface="Arial"/>
                <a:cs typeface="Arial"/>
              </a:rPr>
              <a:t>elabora </a:t>
            </a:r>
            <a:r>
              <a:rPr lang="es-ES" dirty="0" smtClean="0">
                <a:latin typeface="Arial"/>
                <a:cs typeface="Arial"/>
              </a:rPr>
              <a:t>una sociología </a:t>
            </a:r>
            <a:r>
              <a:rPr lang="es-ES" dirty="0">
                <a:latin typeface="Arial"/>
                <a:cs typeface="Arial"/>
              </a:rPr>
              <a:t>de la globalización</a:t>
            </a:r>
            <a:endParaRPr lang="es-ES" dirty="0" smtClean="0">
              <a:latin typeface="Arial"/>
              <a:cs typeface="Arial"/>
            </a:endParaRPr>
          </a:p>
          <a:p>
            <a:endParaRPr lang="es-ES" dirty="0">
              <a:latin typeface="Arial"/>
              <a:cs typeface="Arial"/>
            </a:endParaRPr>
          </a:p>
          <a:p>
            <a:r>
              <a:rPr lang="es-ES" dirty="0" smtClean="0">
                <a:latin typeface="Arial"/>
                <a:cs typeface="Arial"/>
              </a:rPr>
              <a:t>El centro de su análisis se encuentra en:</a:t>
            </a:r>
          </a:p>
          <a:p>
            <a:endParaRPr lang="es-ES" dirty="0">
              <a:latin typeface="Arial"/>
              <a:cs typeface="Arial"/>
            </a:endParaRPr>
          </a:p>
          <a:p>
            <a:pPr marL="358775" indent="-179388">
              <a:buFont typeface="Arial"/>
              <a:buChar char="•"/>
            </a:pPr>
            <a:r>
              <a:rPr lang="es-ES" dirty="0">
                <a:latin typeface="Arial"/>
                <a:cs typeface="Arial"/>
              </a:rPr>
              <a:t>L</a:t>
            </a:r>
            <a:r>
              <a:rPr lang="es-ES" dirty="0" smtClean="0">
                <a:latin typeface="Arial"/>
                <a:cs typeface="Arial"/>
              </a:rPr>
              <a:t>a </a:t>
            </a:r>
            <a:r>
              <a:rPr lang="es-ES" dirty="0">
                <a:latin typeface="Arial"/>
                <a:cs typeface="Arial"/>
              </a:rPr>
              <a:t>pérdida de </a:t>
            </a:r>
            <a:r>
              <a:rPr lang="es-ES" dirty="0" smtClean="0">
                <a:latin typeface="Arial"/>
                <a:cs typeface="Arial"/>
              </a:rPr>
              <a:t>importancia de </a:t>
            </a:r>
            <a:r>
              <a:rPr lang="es-ES" dirty="0">
                <a:latin typeface="Arial"/>
                <a:cs typeface="Arial"/>
              </a:rPr>
              <a:t>la categoría Estado-</a:t>
            </a:r>
            <a:r>
              <a:rPr lang="es-ES" dirty="0" smtClean="0">
                <a:latin typeface="Arial"/>
                <a:cs typeface="Arial"/>
              </a:rPr>
              <a:t>nación.</a:t>
            </a:r>
          </a:p>
          <a:p>
            <a:pPr marL="358775" indent="-179388">
              <a:buFont typeface="Arial"/>
              <a:buChar char="•"/>
            </a:pPr>
            <a:endParaRPr lang="es-ES" dirty="0">
              <a:latin typeface="Arial"/>
              <a:cs typeface="Arial"/>
            </a:endParaRPr>
          </a:p>
          <a:p>
            <a:pPr marL="358775" indent="-179388">
              <a:buFont typeface="Arial"/>
              <a:buChar char="•"/>
            </a:pPr>
            <a:r>
              <a:rPr lang="es-ES" dirty="0">
                <a:latin typeface="Arial"/>
                <a:cs typeface="Arial"/>
              </a:rPr>
              <a:t>L</a:t>
            </a:r>
            <a:r>
              <a:rPr lang="es-ES" dirty="0" smtClean="0">
                <a:latin typeface="Arial"/>
                <a:cs typeface="Arial"/>
              </a:rPr>
              <a:t>a </a:t>
            </a:r>
            <a:r>
              <a:rPr lang="es-ES" dirty="0">
                <a:latin typeface="Arial"/>
                <a:cs typeface="Arial"/>
              </a:rPr>
              <a:t>imbricación de escalas locales y </a:t>
            </a:r>
            <a:r>
              <a:rPr lang="es-ES" dirty="0" smtClean="0">
                <a:latin typeface="Arial"/>
                <a:cs typeface="Arial"/>
              </a:rPr>
              <a:t>globales en la globalización.</a:t>
            </a:r>
          </a:p>
          <a:p>
            <a:pPr marL="358775" indent="-179388">
              <a:buFont typeface="Arial"/>
              <a:buChar char="•"/>
            </a:pPr>
            <a:endParaRPr lang="es-ES" dirty="0">
              <a:latin typeface="Arial"/>
              <a:cs typeface="Arial"/>
            </a:endParaRPr>
          </a:p>
          <a:p>
            <a:pPr marL="358775" indent="-179388">
              <a:buFont typeface="Arial"/>
              <a:buChar char="•"/>
            </a:pPr>
            <a:r>
              <a:rPr lang="es-ES" dirty="0" smtClean="0">
                <a:latin typeface="Arial"/>
                <a:cs typeface="Arial"/>
              </a:rPr>
              <a:t>Los procesos </a:t>
            </a:r>
            <a:r>
              <a:rPr lang="es-ES" dirty="0">
                <a:latin typeface="Arial"/>
                <a:cs typeface="Arial"/>
              </a:rPr>
              <a:t>de desnacionalización </a:t>
            </a:r>
            <a:r>
              <a:rPr lang="es-ES" dirty="0" smtClean="0">
                <a:latin typeface="Arial"/>
                <a:cs typeface="Arial"/>
              </a:rPr>
              <a:t>crecientes.</a:t>
            </a:r>
            <a:r>
              <a:rPr lang="es-ES" dirty="0">
                <a:latin typeface="Arial"/>
                <a:cs typeface="Arial"/>
              </a:rPr>
              <a:t>	</a:t>
            </a:r>
          </a:p>
          <a:p>
            <a:endParaRPr lang="es-ES" dirty="0" smtClean="0">
              <a:latin typeface="Arial"/>
              <a:cs typeface="Arial"/>
            </a:endParaRPr>
          </a:p>
        </p:txBody>
      </p:sp>
    </p:spTree>
    <p:extLst>
      <p:ext uri="{BB962C8B-B14F-4D97-AF65-F5344CB8AC3E}">
        <p14:creationId xmlns:p14="http://schemas.microsoft.com/office/powerpoint/2010/main" val="380466169"/>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0" y="1308288"/>
            <a:ext cx="8136908" cy="738664"/>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Nuevas clases globales y nuevos actores locales de la política global</a:t>
            </a:r>
          </a:p>
        </p:txBody>
      </p:sp>
      <p:sp>
        <p:nvSpPr>
          <p:cNvPr id="55" name="Shape 55"/>
          <p:cNvSpPr/>
          <p:nvPr/>
        </p:nvSpPr>
        <p:spPr>
          <a:xfrm>
            <a:off x="396092" y="2230587"/>
            <a:ext cx="8136906" cy="1938992"/>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a:latin typeface="Arial"/>
                <a:cs typeface="Arial"/>
              </a:rPr>
              <a:t>Estas nuevas </a:t>
            </a:r>
            <a:r>
              <a:rPr lang="es-ES" dirty="0" smtClean="0">
                <a:latin typeface="Arial"/>
                <a:cs typeface="Arial"/>
              </a:rPr>
              <a:t>clases globales</a:t>
            </a:r>
            <a:r>
              <a:rPr lang="es-ES" dirty="0">
                <a:latin typeface="Arial"/>
                <a:cs typeface="Arial"/>
              </a:rPr>
              <a:t>, se encuentran parcialmente </a:t>
            </a:r>
            <a:r>
              <a:rPr lang="es-ES" dirty="0" smtClean="0">
                <a:latin typeface="Arial"/>
                <a:cs typeface="Arial"/>
              </a:rPr>
              <a:t>dentro de los ámbitos nacionales.</a:t>
            </a:r>
          </a:p>
          <a:p>
            <a:endParaRPr lang="es-ES" dirty="0">
              <a:latin typeface="Arial"/>
              <a:cs typeface="Arial"/>
            </a:endParaRPr>
          </a:p>
          <a:p>
            <a:r>
              <a:rPr lang="es-ES" dirty="0" smtClean="0">
                <a:latin typeface="Arial"/>
                <a:cs typeface="Arial"/>
              </a:rPr>
              <a:t>Es importante estudiar su </a:t>
            </a:r>
            <a:r>
              <a:rPr lang="es-ES" dirty="0">
                <a:latin typeface="Arial"/>
                <a:cs typeface="Arial"/>
              </a:rPr>
              <a:t>articulación con </a:t>
            </a:r>
            <a:r>
              <a:rPr lang="es-ES" dirty="0" smtClean="0">
                <a:latin typeface="Arial"/>
                <a:cs typeface="Arial"/>
              </a:rPr>
              <a:t>las estructuras </a:t>
            </a:r>
            <a:r>
              <a:rPr lang="es-ES" dirty="0">
                <a:latin typeface="Arial"/>
                <a:cs typeface="Arial"/>
              </a:rPr>
              <a:t>de clase </a:t>
            </a:r>
            <a:r>
              <a:rPr lang="es-ES" dirty="0" smtClean="0">
                <a:latin typeface="Arial"/>
                <a:cs typeface="Arial"/>
              </a:rPr>
              <a:t>nacionales.</a:t>
            </a:r>
          </a:p>
          <a:p>
            <a:endParaRPr lang="es-ES" dirty="0">
              <a:latin typeface="Arial"/>
              <a:cs typeface="Arial"/>
            </a:endParaRPr>
          </a:p>
          <a:p>
            <a:r>
              <a:rPr lang="es-ES" dirty="0" smtClean="0">
                <a:latin typeface="Arial"/>
                <a:cs typeface="Arial"/>
              </a:rPr>
              <a:t>Estas nuevas clases sociales transforman </a:t>
            </a:r>
            <a:r>
              <a:rPr lang="es-ES" dirty="0">
                <a:latin typeface="Arial"/>
                <a:cs typeface="Arial"/>
              </a:rPr>
              <a:t>lo global en un elemento </a:t>
            </a:r>
            <a:r>
              <a:rPr lang="es-ES" dirty="0" smtClean="0">
                <a:latin typeface="Arial"/>
                <a:cs typeface="Arial"/>
              </a:rPr>
              <a:t>endógeno en los ámbitos nacionales.</a:t>
            </a:r>
            <a:r>
              <a:rPr lang="es-ES" dirty="0">
                <a:latin typeface="Arial"/>
                <a:cs typeface="Arial"/>
              </a:rPr>
              <a:t>	</a:t>
            </a:r>
          </a:p>
        </p:txBody>
      </p:sp>
    </p:spTree>
    <p:extLst>
      <p:ext uri="{BB962C8B-B14F-4D97-AF65-F5344CB8AC3E}">
        <p14:creationId xmlns:p14="http://schemas.microsoft.com/office/powerpoint/2010/main" val="2740204752"/>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0" y="1308288"/>
            <a:ext cx="8136908" cy="738664"/>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Nuevas clases globales y nuevos actores locales de la política global</a:t>
            </a:r>
          </a:p>
        </p:txBody>
      </p:sp>
      <p:sp>
        <p:nvSpPr>
          <p:cNvPr id="55" name="Shape 55"/>
          <p:cNvSpPr/>
          <p:nvPr/>
        </p:nvSpPr>
        <p:spPr>
          <a:xfrm>
            <a:off x="396092" y="2230587"/>
            <a:ext cx="8136906" cy="2769990"/>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a:latin typeface="Arial"/>
                <a:cs typeface="Arial"/>
              </a:rPr>
              <a:t>Además de </a:t>
            </a:r>
            <a:r>
              <a:rPr lang="es-ES" dirty="0" smtClean="0">
                <a:latin typeface="Arial"/>
                <a:cs typeface="Arial"/>
              </a:rPr>
              <a:t>estas </a:t>
            </a:r>
            <a:r>
              <a:rPr lang="es-ES" dirty="0">
                <a:latin typeface="Arial"/>
                <a:cs typeface="Arial"/>
              </a:rPr>
              <a:t>nuevas clases globales, la globalización y las TIC han posibilitado el ingreso de una variedad de actores políticos locales en ámbitos internacionales. </a:t>
            </a:r>
            <a:endParaRPr lang="es-ES" dirty="0" smtClean="0">
              <a:latin typeface="Arial"/>
              <a:cs typeface="Arial"/>
            </a:endParaRPr>
          </a:p>
          <a:p>
            <a:endParaRPr lang="es-ES" dirty="0">
              <a:latin typeface="Arial"/>
              <a:cs typeface="Arial"/>
            </a:endParaRPr>
          </a:p>
          <a:p>
            <a:r>
              <a:rPr lang="es-ES" dirty="0" smtClean="0">
                <a:latin typeface="Arial"/>
                <a:cs typeface="Arial"/>
              </a:rPr>
              <a:t>Tanto </a:t>
            </a:r>
            <a:r>
              <a:rPr lang="es-ES" dirty="0">
                <a:latin typeface="Arial"/>
                <a:cs typeface="Arial"/>
              </a:rPr>
              <a:t>las clases globales como los nuevos actores políticos locales </a:t>
            </a:r>
            <a:r>
              <a:rPr lang="es-ES" dirty="0" smtClean="0">
                <a:latin typeface="Arial"/>
                <a:cs typeface="Arial"/>
              </a:rPr>
              <a:t>constituyen </a:t>
            </a:r>
            <a:r>
              <a:rPr lang="es-ES" dirty="0">
                <a:latin typeface="Arial"/>
                <a:cs typeface="Arial"/>
              </a:rPr>
              <a:t>nuevas formas de imbricación </a:t>
            </a:r>
            <a:r>
              <a:rPr lang="es-ES" dirty="0" smtClean="0">
                <a:latin typeface="Arial"/>
                <a:cs typeface="Arial"/>
              </a:rPr>
              <a:t>entre lo local y lo global </a:t>
            </a:r>
            <a:r>
              <a:rPr lang="es-ES" dirty="0">
                <a:latin typeface="Arial"/>
                <a:cs typeface="Arial"/>
              </a:rPr>
              <a:t>y superan la jurisdicción del Estado-nación. </a:t>
            </a:r>
            <a:endParaRPr lang="es-ES" dirty="0" smtClean="0">
              <a:latin typeface="Arial"/>
              <a:cs typeface="Arial"/>
            </a:endParaRPr>
          </a:p>
          <a:p>
            <a:endParaRPr lang="es-ES" dirty="0">
              <a:latin typeface="Arial"/>
              <a:cs typeface="Arial"/>
            </a:endParaRPr>
          </a:p>
          <a:p>
            <a:r>
              <a:rPr lang="es-ES" dirty="0" smtClean="0">
                <a:latin typeface="Arial"/>
                <a:cs typeface="Arial"/>
              </a:rPr>
              <a:t>Estos actores deben ser objeto </a:t>
            </a:r>
            <a:r>
              <a:rPr lang="es-ES" dirty="0">
                <a:latin typeface="Arial"/>
                <a:cs typeface="Arial"/>
              </a:rPr>
              <a:t>de estudio específico de </a:t>
            </a:r>
            <a:r>
              <a:rPr lang="es-ES" dirty="0" smtClean="0">
                <a:latin typeface="Arial"/>
                <a:cs typeface="Arial"/>
              </a:rPr>
              <a:t>la sociología </a:t>
            </a:r>
            <a:r>
              <a:rPr lang="es-ES" dirty="0">
                <a:latin typeface="Arial"/>
                <a:cs typeface="Arial"/>
              </a:rPr>
              <a:t>de la </a:t>
            </a:r>
            <a:r>
              <a:rPr lang="es-ES" dirty="0" smtClean="0">
                <a:latin typeface="Arial"/>
                <a:cs typeface="Arial"/>
              </a:rPr>
              <a:t>globalización.</a:t>
            </a:r>
          </a:p>
        </p:txBody>
      </p:sp>
    </p:spTree>
    <p:extLst>
      <p:ext uri="{BB962C8B-B14F-4D97-AF65-F5344CB8AC3E}">
        <p14:creationId xmlns:p14="http://schemas.microsoft.com/office/powerpoint/2010/main" val="4113815069"/>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0" y="1308288"/>
            <a:ext cx="8136908"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Nuevas formaciones sociales</a:t>
            </a:r>
          </a:p>
        </p:txBody>
      </p:sp>
      <p:sp>
        <p:nvSpPr>
          <p:cNvPr id="55" name="Shape 55"/>
          <p:cNvSpPr/>
          <p:nvPr/>
        </p:nvSpPr>
        <p:spPr>
          <a:xfrm>
            <a:off x="396092" y="2230587"/>
            <a:ext cx="8136906" cy="1938992"/>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smtClean="0">
                <a:latin typeface="Arial"/>
                <a:cs typeface="Arial"/>
              </a:rPr>
              <a:t>La perspectiva </a:t>
            </a:r>
            <a:r>
              <a:rPr lang="es-ES" dirty="0">
                <a:latin typeface="Arial"/>
                <a:cs typeface="Arial"/>
              </a:rPr>
              <a:t>tradicional del Estado-nación lleva a un nacionalismo metodológico que ya no es útil para comprender los fenómenos surgidos en el nuevo contexto. </a:t>
            </a:r>
            <a:endParaRPr lang="es-ES" dirty="0" smtClean="0">
              <a:latin typeface="Arial"/>
              <a:cs typeface="Arial"/>
            </a:endParaRPr>
          </a:p>
          <a:p>
            <a:endParaRPr lang="es-ES" dirty="0">
              <a:latin typeface="Arial"/>
              <a:cs typeface="Arial"/>
            </a:endParaRPr>
          </a:p>
          <a:p>
            <a:r>
              <a:rPr lang="es-ES" dirty="0" smtClean="0">
                <a:latin typeface="Arial"/>
                <a:cs typeface="Arial"/>
              </a:rPr>
              <a:t>Hay que sobrepasar la </a:t>
            </a:r>
            <a:r>
              <a:rPr lang="es-ES" dirty="0">
                <a:latin typeface="Arial"/>
                <a:cs typeface="Arial"/>
              </a:rPr>
              <a:t>idea de las fronteras nacionales tradicionales, </a:t>
            </a:r>
            <a:r>
              <a:rPr lang="es-ES" dirty="0" smtClean="0">
                <a:latin typeface="Arial"/>
                <a:cs typeface="Arial"/>
              </a:rPr>
              <a:t>y estudiar la globalización desde la </a:t>
            </a:r>
            <a:r>
              <a:rPr lang="es-ES" dirty="0">
                <a:latin typeface="Arial"/>
                <a:cs typeface="Arial"/>
              </a:rPr>
              <a:t>concepción de nuevas demarcaciones fronterizas </a:t>
            </a:r>
            <a:r>
              <a:rPr lang="es-ES" dirty="0" smtClean="0">
                <a:latin typeface="Arial"/>
                <a:cs typeface="Arial"/>
              </a:rPr>
              <a:t>y de </a:t>
            </a:r>
            <a:r>
              <a:rPr lang="es-ES" dirty="0">
                <a:latin typeface="Arial"/>
                <a:cs typeface="Arial"/>
              </a:rPr>
              <a:t>nuevas formaciones </a:t>
            </a:r>
            <a:r>
              <a:rPr lang="es-ES" dirty="0" smtClean="0">
                <a:latin typeface="Arial"/>
                <a:cs typeface="Arial"/>
              </a:rPr>
              <a:t>sociales.</a:t>
            </a:r>
          </a:p>
        </p:txBody>
      </p:sp>
    </p:spTree>
    <p:extLst>
      <p:ext uri="{BB962C8B-B14F-4D97-AF65-F5344CB8AC3E}">
        <p14:creationId xmlns:p14="http://schemas.microsoft.com/office/powerpoint/2010/main" val="3112216347"/>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0" y="1308288"/>
            <a:ext cx="8136908"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Nuevas formaciones sociales</a:t>
            </a:r>
          </a:p>
        </p:txBody>
      </p:sp>
      <p:sp>
        <p:nvSpPr>
          <p:cNvPr id="55" name="Shape 55"/>
          <p:cNvSpPr/>
          <p:nvPr/>
        </p:nvSpPr>
        <p:spPr>
          <a:xfrm>
            <a:off x="396092" y="2230587"/>
            <a:ext cx="8136906" cy="3323987"/>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smtClean="0">
                <a:latin typeface="Arial"/>
                <a:cs typeface="Arial"/>
              </a:rPr>
              <a:t>En la actualidad se puede hablar de:</a:t>
            </a:r>
          </a:p>
          <a:p>
            <a:endParaRPr lang="es-ES" dirty="0">
              <a:latin typeface="Arial"/>
              <a:cs typeface="Arial"/>
            </a:endParaRPr>
          </a:p>
          <a:p>
            <a:pPr marL="358775" indent="-179388">
              <a:buFont typeface="Arial"/>
              <a:buChar char="•"/>
            </a:pPr>
            <a:r>
              <a:rPr lang="es-ES" dirty="0" smtClean="0">
                <a:latin typeface="Arial"/>
                <a:cs typeface="Arial"/>
              </a:rPr>
              <a:t>Legislaciones globales.</a:t>
            </a:r>
          </a:p>
          <a:p>
            <a:pPr marL="358775" indent="-179388">
              <a:buFont typeface="Arial"/>
              <a:buChar char="•"/>
            </a:pPr>
            <a:r>
              <a:rPr lang="es-ES" dirty="0">
                <a:latin typeface="Arial"/>
                <a:cs typeface="Arial"/>
              </a:rPr>
              <a:t>D</a:t>
            </a:r>
            <a:r>
              <a:rPr lang="es-ES" dirty="0" smtClean="0">
                <a:latin typeface="Arial"/>
                <a:cs typeface="Arial"/>
              </a:rPr>
              <a:t>ominios </a:t>
            </a:r>
            <a:r>
              <a:rPr lang="es-ES" dirty="0">
                <a:latin typeface="Arial"/>
                <a:cs typeface="Arial"/>
              </a:rPr>
              <a:t>digitales de alcance </a:t>
            </a:r>
            <a:r>
              <a:rPr lang="es-ES" dirty="0" smtClean="0">
                <a:latin typeface="Arial"/>
                <a:cs typeface="Arial"/>
              </a:rPr>
              <a:t>global.</a:t>
            </a:r>
          </a:p>
          <a:p>
            <a:pPr marL="358775" indent="-179388">
              <a:buFont typeface="Arial"/>
              <a:buChar char="•"/>
            </a:pPr>
            <a:r>
              <a:rPr lang="es-ES" dirty="0" smtClean="0">
                <a:latin typeface="Arial"/>
                <a:cs typeface="Arial"/>
              </a:rPr>
              <a:t>Operaciones a </a:t>
            </a:r>
            <a:r>
              <a:rPr lang="es-ES" dirty="0">
                <a:latin typeface="Arial"/>
                <a:cs typeface="Arial"/>
              </a:rPr>
              <a:t>escala transnacional, supranacional o </a:t>
            </a:r>
            <a:r>
              <a:rPr lang="es-ES" dirty="0" err="1" smtClean="0">
                <a:latin typeface="Arial"/>
                <a:cs typeface="Arial"/>
              </a:rPr>
              <a:t>subnacional</a:t>
            </a:r>
            <a:r>
              <a:rPr lang="es-ES" dirty="0" smtClean="0">
                <a:latin typeface="Arial"/>
                <a:cs typeface="Arial"/>
              </a:rPr>
              <a:t>.</a:t>
            </a:r>
          </a:p>
          <a:p>
            <a:pPr marL="358775" indent="-179388">
              <a:buFont typeface="Arial"/>
              <a:buChar char="•"/>
            </a:pPr>
            <a:r>
              <a:rPr lang="es-ES" dirty="0" smtClean="0">
                <a:latin typeface="Arial"/>
                <a:cs typeface="Arial"/>
              </a:rPr>
              <a:t>Incluso, de una nueva economía y de una </a:t>
            </a:r>
            <a:r>
              <a:rPr lang="es-ES" dirty="0">
                <a:latin typeface="Arial"/>
                <a:cs typeface="Arial"/>
              </a:rPr>
              <a:t>geografía transfronteriza </a:t>
            </a:r>
            <a:r>
              <a:rPr lang="es-ES" dirty="0" smtClean="0">
                <a:latin typeface="Arial"/>
                <a:cs typeface="Arial"/>
              </a:rPr>
              <a:t>estratégica.</a:t>
            </a:r>
          </a:p>
          <a:p>
            <a:endParaRPr lang="es-ES" dirty="0" smtClean="0">
              <a:latin typeface="Arial"/>
              <a:cs typeface="Arial"/>
            </a:endParaRPr>
          </a:p>
          <a:p>
            <a:r>
              <a:rPr lang="es-ES" dirty="0" smtClean="0">
                <a:latin typeface="Arial"/>
                <a:cs typeface="Arial"/>
              </a:rPr>
              <a:t>Se observa </a:t>
            </a:r>
            <a:r>
              <a:rPr lang="es-ES" dirty="0">
                <a:latin typeface="Arial"/>
                <a:cs typeface="Arial"/>
              </a:rPr>
              <a:t>un reposicionamiento en el significado de lo local y lo global cuando ambos elementos se interconectan en </a:t>
            </a:r>
            <a:r>
              <a:rPr lang="es-ES" dirty="0" smtClean="0">
                <a:latin typeface="Arial"/>
                <a:cs typeface="Arial"/>
              </a:rPr>
              <a:t>red.</a:t>
            </a:r>
          </a:p>
          <a:p>
            <a:endParaRPr lang="es-ES" dirty="0">
              <a:latin typeface="Arial"/>
              <a:cs typeface="Arial"/>
            </a:endParaRPr>
          </a:p>
          <a:p>
            <a:endParaRPr lang="es-ES" dirty="0" smtClean="0">
              <a:latin typeface="Arial"/>
              <a:cs typeface="Arial"/>
            </a:endParaRPr>
          </a:p>
        </p:txBody>
      </p:sp>
    </p:spTree>
    <p:extLst>
      <p:ext uri="{BB962C8B-B14F-4D97-AF65-F5344CB8AC3E}">
        <p14:creationId xmlns:p14="http://schemas.microsoft.com/office/powerpoint/2010/main" val="2646238327"/>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0" y="1308288"/>
            <a:ext cx="2475323"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Concluyendo</a:t>
            </a:r>
          </a:p>
        </p:txBody>
      </p:sp>
      <p:sp>
        <p:nvSpPr>
          <p:cNvPr id="55" name="Shape 55"/>
          <p:cNvSpPr/>
          <p:nvPr/>
        </p:nvSpPr>
        <p:spPr>
          <a:xfrm>
            <a:off x="396092" y="2230587"/>
            <a:ext cx="8136906" cy="3046988"/>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smtClean="0">
                <a:latin typeface="Arial"/>
                <a:cs typeface="Arial"/>
              </a:rPr>
              <a:t>Es necesario estudiar la globalización desde nuevas ópticas, con nuevas herramientas teóricas y metodológicas que analicen:</a:t>
            </a:r>
          </a:p>
          <a:p>
            <a:endParaRPr lang="es-ES" dirty="0">
              <a:latin typeface="Arial"/>
              <a:cs typeface="Arial"/>
            </a:endParaRPr>
          </a:p>
          <a:p>
            <a:pPr marL="538163" indent="-276225">
              <a:buFont typeface="Arial"/>
              <a:buChar char="•"/>
            </a:pPr>
            <a:r>
              <a:rPr lang="es-ES" dirty="0" smtClean="0">
                <a:latin typeface="Arial"/>
                <a:cs typeface="Arial"/>
              </a:rPr>
              <a:t>los </a:t>
            </a:r>
            <a:r>
              <a:rPr lang="es-ES" dirty="0">
                <a:latin typeface="Arial"/>
                <a:cs typeface="Arial"/>
              </a:rPr>
              <a:t>procesos en </a:t>
            </a:r>
            <a:r>
              <a:rPr lang="es-ES" dirty="0" smtClean="0">
                <a:latin typeface="Arial"/>
                <a:cs typeface="Arial"/>
              </a:rPr>
              <a:t>curso</a:t>
            </a:r>
          </a:p>
          <a:p>
            <a:pPr marL="538163" indent="-276225">
              <a:buFont typeface="Arial"/>
              <a:buChar char="•"/>
            </a:pPr>
            <a:r>
              <a:rPr lang="es-ES" dirty="0">
                <a:latin typeface="Arial"/>
                <a:cs typeface="Arial"/>
              </a:rPr>
              <a:t>l</a:t>
            </a:r>
            <a:r>
              <a:rPr lang="es-ES" dirty="0" smtClean="0">
                <a:latin typeface="Arial"/>
                <a:cs typeface="Arial"/>
              </a:rPr>
              <a:t>as estructuras</a:t>
            </a:r>
          </a:p>
          <a:p>
            <a:pPr marL="538163" indent="-276225">
              <a:buFont typeface="Arial"/>
              <a:buChar char="•"/>
            </a:pPr>
            <a:r>
              <a:rPr lang="es-ES" dirty="0">
                <a:latin typeface="Arial"/>
                <a:cs typeface="Arial"/>
              </a:rPr>
              <a:t>l</a:t>
            </a:r>
            <a:r>
              <a:rPr lang="es-ES" dirty="0" smtClean="0">
                <a:latin typeface="Arial"/>
                <a:cs typeface="Arial"/>
              </a:rPr>
              <a:t>as instituciones</a:t>
            </a:r>
          </a:p>
          <a:p>
            <a:pPr marL="538163" indent="-276225">
              <a:buFont typeface="Arial"/>
              <a:buChar char="•"/>
            </a:pPr>
            <a:r>
              <a:rPr lang="es-ES" dirty="0">
                <a:latin typeface="Arial"/>
                <a:cs typeface="Arial"/>
              </a:rPr>
              <a:t>l</a:t>
            </a:r>
            <a:r>
              <a:rPr lang="es-ES" dirty="0" smtClean="0">
                <a:latin typeface="Arial"/>
                <a:cs typeface="Arial"/>
              </a:rPr>
              <a:t>a acción social</a:t>
            </a:r>
          </a:p>
          <a:p>
            <a:endParaRPr lang="es-ES" dirty="0">
              <a:latin typeface="Arial"/>
              <a:cs typeface="Arial"/>
            </a:endParaRPr>
          </a:p>
          <a:p>
            <a:r>
              <a:rPr lang="es-ES" dirty="0" smtClean="0">
                <a:latin typeface="Arial"/>
                <a:cs typeface="Arial"/>
              </a:rPr>
              <a:t>Todo ello a </a:t>
            </a:r>
            <a:r>
              <a:rPr lang="es-ES" dirty="0">
                <a:latin typeface="Arial"/>
                <a:cs typeface="Arial"/>
              </a:rPr>
              <a:t>partir de un nuevo marco conceptual que </a:t>
            </a:r>
            <a:r>
              <a:rPr lang="es-ES" dirty="0" smtClean="0">
                <a:latin typeface="Arial"/>
                <a:cs typeface="Arial"/>
              </a:rPr>
              <a:t>supere </a:t>
            </a:r>
            <a:r>
              <a:rPr lang="es-ES" dirty="0">
                <a:latin typeface="Arial"/>
                <a:cs typeface="Arial"/>
              </a:rPr>
              <a:t>las categorías </a:t>
            </a:r>
            <a:r>
              <a:rPr lang="es-ES" dirty="0" smtClean="0">
                <a:latin typeface="Arial"/>
                <a:cs typeface="Arial"/>
              </a:rPr>
              <a:t>tradicionales de las ciencias sociales.</a:t>
            </a:r>
            <a:endParaRPr lang="es-ES" dirty="0">
              <a:latin typeface="Arial"/>
              <a:cs typeface="Arial"/>
            </a:endParaRPr>
          </a:p>
          <a:p>
            <a:endParaRPr lang="es-ES" dirty="0" smtClean="0">
              <a:latin typeface="Arial"/>
              <a:cs typeface="Arial"/>
            </a:endParaRPr>
          </a:p>
        </p:txBody>
      </p:sp>
    </p:spTree>
    <p:extLst>
      <p:ext uri="{BB962C8B-B14F-4D97-AF65-F5344CB8AC3E}">
        <p14:creationId xmlns:p14="http://schemas.microsoft.com/office/powerpoint/2010/main" val="3159276294"/>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p:nvPr/>
        </p:nvSpPr>
        <p:spPr>
          <a:xfrm>
            <a:off x="755576" y="4581128"/>
            <a:ext cx="2659643" cy="422025"/>
          </a:xfrm>
          <a:prstGeom prst="rect">
            <a:avLst/>
          </a:prstGeom>
          <a:ln>
            <a:solidFill>
              <a:srgbClr val="00B050"/>
            </a:solidFill>
          </a:ln>
          <a:extLst>
            <a:ext uri="{C572A759-6A51-4108-AA02-DFA0A04FC94B}">
              <ma14:wrappingTextBoxFlag xmlns:ma14="http://schemas.microsoft.com/office/mac/drawingml/2011/main" xmlns="" val="1"/>
            </a:ext>
          </a:extLst>
        </p:spPr>
        <p:txBody>
          <a:bodyPr wrap="none" lIns="0" tIns="0" rIns="0" bIns="0">
            <a:spAutoFit/>
          </a:bodyPr>
          <a:lstStyle>
            <a:lvl1pPr>
              <a:defRPr sz="2200">
                <a:latin typeface="Arial"/>
                <a:ea typeface="Arial"/>
                <a:cs typeface="Arial"/>
                <a:sym typeface="Arial"/>
              </a:defRPr>
            </a:lvl1pPr>
          </a:lstStyle>
          <a:p>
            <a:pPr lvl="0">
              <a:defRPr sz="1800"/>
            </a:pPr>
            <a:r>
              <a:rPr sz="2200"/>
              <a:t>MUCHAS GRACIAS</a:t>
            </a:r>
          </a:p>
        </p:txBody>
      </p:sp>
      <p:pic>
        <p:nvPicPr>
          <p:cNvPr id="166" name="image1.png"/>
          <p:cNvPicPr/>
          <p:nvPr/>
        </p:nvPicPr>
        <p:blipFill>
          <a:blip r:embed="rId2">
            <a:extLst/>
          </a:blip>
          <a:stretch>
            <a:fillRect/>
          </a:stretch>
        </p:blipFill>
        <p:spPr>
          <a:xfrm>
            <a:off x="1" y="0"/>
            <a:ext cx="9144001" cy="4077073"/>
          </a:xfrm>
          <a:prstGeom prst="rect">
            <a:avLst/>
          </a:prstGeom>
          <a:ln w="12700">
            <a:miter lim="400000"/>
          </a:ln>
        </p:spPr>
      </p:pic>
      <p:sp>
        <p:nvSpPr>
          <p:cNvPr id="167" name="Shape 167"/>
          <p:cNvSpPr/>
          <p:nvPr/>
        </p:nvSpPr>
        <p:spPr>
          <a:xfrm>
            <a:off x="251520" y="1844824"/>
            <a:ext cx="6408712" cy="123110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4000">
                <a:solidFill>
                  <a:srgbClr val="FFFFFF"/>
                </a:solidFill>
                <a:latin typeface="Sansation"/>
                <a:ea typeface="Sansation"/>
                <a:cs typeface="Sansation"/>
                <a:sym typeface="Sansation"/>
              </a:defRPr>
            </a:lvl1pPr>
          </a:lstStyle>
          <a:p>
            <a:pPr lvl="0">
              <a:defRPr sz="1800">
                <a:solidFill>
                  <a:srgbClr val="000000"/>
                </a:solidFill>
              </a:defRPr>
            </a:pPr>
            <a:r>
              <a:rPr sz="4000" dirty="0" smtClean="0">
                <a:solidFill>
                  <a:srgbClr val="FFFFFF"/>
                </a:solidFill>
              </a:rPr>
              <a:t>La </a:t>
            </a:r>
            <a:r>
              <a:rPr lang="es-ES_tradnl" sz="4000" dirty="0" smtClean="0">
                <a:solidFill>
                  <a:srgbClr val="FFFFFF"/>
                </a:solidFill>
              </a:rPr>
              <a:t>ciudad global de </a:t>
            </a:r>
            <a:r>
              <a:rPr lang="es-ES_tradnl" sz="4000" dirty="0" err="1" smtClean="0">
                <a:solidFill>
                  <a:srgbClr val="FFFFFF"/>
                </a:solidFill>
              </a:rPr>
              <a:t>Saskia</a:t>
            </a:r>
            <a:r>
              <a:rPr lang="es-ES_tradnl" sz="4000" dirty="0" smtClean="0">
                <a:solidFill>
                  <a:srgbClr val="FFFFFF"/>
                </a:solidFill>
              </a:rPr>
              <a:t> </a:t>
            </a:r>
            <a:r>
              <a:rPr lang="es-ES_tradnl" sz="4000" dirty="0" err="1" smtClean="0">
                <a:solidFill>
                  <a:srgbClr val="FFFFFF"/>
                </a:solidFill>
              </a:rPr>
              <a:t>Sassen</a:t>
            </a:r>
            <a:r>
              <a:rPr lang="es-ES_tradnl" sz="4000" dirty="0" smtClean="0">
                <a:solidFill>
                  <a:srgbClr val="FFFFFF"/>
                </a:solidFill>
              </a:rPr>
              <a:t> </a:t>
            </a:r>
            <a:endParaRPr sz="4000" dirty="0">
              <a:solidFill>
                <a:srgbClr val="FFFFFF"/>
              </a:solidFill>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2" y="1556791"/>
            <a:ext cx="2299130"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err="1" smtClean="0"/>
              <a:t>Saskia</a:t>
            </a:r>
            <a:r>
              <a:rPr lang="es-ES_tradnl" sz="2400" dirty="0" smtClean="0"/>
              <a:t> </a:t>
            </a:r>
            <a:r>
              <a:rPr lang="es-ES_tradnl" sz="2400" dirty="0" err="1" smtClean="0"/>
              <a:t>Sassen</a:t>
            </a:r>
            <a:endParaRPr sz="2400" dirty="0"/>
          </a:p>
        </p:txBody>
      </p:sp>
      <p:sp>
        <p:nvSpPr>
          <p:cNvPr id="55" name="Shape 55"/>
          <p:cNvSpPr/>
          <p:nvPr/>
        </p:nvSpPr>
        <p:spPr>
          <a:xfrm>
            <a:off x="396092" y="2230587"/>
            <a:ext cx="8136906" cy="3877985"/>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smtClean="0">
                <a:latin typeface="Arial"/>
                <a:cs typeface="Arial"/>
              </a:rPr>
              <a:t>Tesis centrales de la sociología </a:t>
            </a:r>
            <a:r>
              <a:rPr lang="es-ES" dirty="0">
                <a:latin typeface="Arial"/>
                <a:cs typeface="Arial"/>
              </a:rPr>
              <a:t>de la </a:t>
            </a:r>
            <a:r>
              <a:rPr lang="es-ES" dirty="0" smtClean="0">
                <a:latin typeface="Arial"/>
                <a:cs typeface="Arial"/>
              </a:rPr>
              <a:t>globalización:</a:t>
            </a:r>
          </a:p>
          <a:p>
            <a:endParaRPr lang="es-ES" dirty="0">
              <a:latin typeface="Arial"/>
              <a:cs typeface="Arial"/>
            </a:endParaRPr>
          </a:p>
          <a:p>
            <a:pPr marL="342900" indent="-342900">
              <a:buAutoNum type="arabicParenR"/>
            </a:pPr>
            <a:r>
              <a:rPr lang="es-ES" dirty="0" smtClean="0">
                <a:latin typeface="Arial"/>
                <a:cs typeface="Arial"/>
              </a:rPr>
              <a:t>Hay una nueva relación </a:t>
            </a:r>
            <a:r>
              <a:rPr lang="es-ES" dirty="0">
                <a:latin typeface="Arial"/>
                <a:cs typeface="Arial"/>
              </a:rPr>
              <a:t>del Estado </a:t>
            </a:r>
            <a:r>
              <a:rPr lang="es-ES" dirty="0" smtClean="0">
                <a:latin typeface="Arial"/>
                <a:cs typeface="Arial"/>
              </a:rPr>
              <a:t>con </a:t>
            </a:r>
            <a:r>
              <a:rPr lang="es-ES" dirty="0">
                <a:latin typeface="Arial"/>
                <a:cs typeface="Arial"/>
              </a:rPr>
              <a:t>la nueva economía y las redes </a:t>
            </a:r>
            <a:r>
              <a:rPr lang="es-ES" dirty="0" smtClean="0">
                <a:latin typeface="Arial"/>
                <a:cs typeface="Arial"/>
              </a:rPr>
              <a:t>digitales</a:t>
            </a:r>
            <a:r>
              <a:rPr lang="es-ES" dirty="0">
                <a:latin typeface="Arial"/>
                <a:cs typeface="Arial"/>
              </a:rPr>
              <a:t>.</a:t>
            </a:r>
            <a:endParaRPr lang="es-ES" dirty="0" smtClean="0">
              <a:latin typeface="Arial"/>
              <a:cs typeface="Arial"/>
            </a:endParaRPr>
          </a:p>
          <a:p>
            <a:pPr marL="342900" indent="-342900">
              <a:buAutoNum type="arabicParenR"/>
            </a:pPr>
            <a:r>
              <a:rPr lang="es-ES" dirty="0" smtClean="0">
                <a:latin typeface="Arial"/>
                <a:cs typeface="Arial"/>
              </a:rPr>
              <a:t>Es imprescindible la recuperación </a:t>
            </a:r>
            <a:r>
              <a:rPr lang="es-ES" dirty="0">
                <a:latin typeface="Arial"/>
                <a:cs typeface="Arial"/>
              </a:rPr>
              <a:t>de </a:t>
            </a:r>
            <a:r>
              <a:rPr lang="es-ES" dirty="0" smtClean="0">
                <a:latin typeface="Arial"/>
                <a:cs typeface="Arial"/>
              </a:rPr>
              <a:t>las </a:t>
            </a:r>
            <a:r>
              <a:rPr lang="es-ES" dirty="0">
                <a:latin typeface="Arial"/>
                <a:cs typeface="Arial"/>
              </a:rPr>
              <a:t>prácticas sociales en la ciudad </a:t>
            </a:r>
            <a:r>
              <a:rPr lang="es-ES" dirty="0" smtClean="0">
                <a:latin typeface="Arial"/>
                <a:cs typeface="Arial"/>
              </a:rPr>
              <a:t>global</a:t>
            </a:r>
            <a:r>
              <a:rPr lang="es-ES" dirty="0">
                <a:latin typeface="Arial"/>
                <a:cs typeface="Arial"/>
              </a:rPr>
              <a:t>.</a:t>
            </a:r>
            <a:endParaRPr lang="es-ES" dirty="0" smtClean="0">
              <a:latin typeface="Arial"/>
              <a:cs typeface="Arial"/>
            </a:endParaRPr>
          </a:p>
          <a:p>
            <a:pPr marL="342900" indent="-342900">
              <a:buAutoNum type="arabicParenR"/>
            </a:pPr>
            <a:r>
              <a:rPr lang="es-ES" dirty="0" smtClean="0">
                <a:latin typeface="Arial"/>
                <a:cs typeface="Arial"/>
              </a:rPr>
              <a:t>Se está asistiendo a la conformación de nuevos fenómenos y movimientos </a:t>
            </a:r>
            <a:r>
              <a:rPr lang="es-ES" dirty="0">
                <a:latin typeface="Arial"/>
                <a:cs typeface="Arial"/>
              </a:rPr>
              <a:t>migratorios </a:t>
            </a:r>
            <a:r>
              <a:rPr lang="es-ES" dirty="0" smtClean="0">
                <a:latin typeface="Arial"/>
                <a:cs typeface="Arial"/>
              </a:rPr>
              <a:t>internacionales</a:t>
            </a:r>
            <a:r>
              <a:rPr lang="es-ES" dirty="0">
                <a:latin typeface="Arial"/>
                <a:cs typeface="Arial"/>
              </a:rPr>
              <a:t>.</a:t>
            </a:r>
            <a:endParaRPr lang="es-ES" dirty="0" smtClean="0">
              <a:latin typeface="Arial"/>
              <a:cs typeface="Arial"/>
            </a:endParaRPr>
          </a:p>
          <a:p>
            <a:pPr marL="342900" indent="-342900">
              <a:buAutoNum type="arabicParenR"/>
            </a:pPr>
            <a:r>
              <a:rPr lang="es-ES" dirty="0" smtClean="0">
                <a:latin typeface="Arial"/>
                <a:cs typeface="Arial"/>
              </a:rPr>
              <a:t>Se está asistiendo a la </a:t>
            </a:r>
            <a:r>
              <a:rPr lang="es-ES" dirty="0">
                <a:latin typeface="Arial"/>
                <a:cs typeface="Arial"/>
              </a:rPr>
              <a:t>formación de nuevas clases globales y </a:t>
            </a:r>
            <a:r>
              <a:rPr lang="es-ES" dirty="0" smtClean="0">
                <a:latin typeface="Arial"/>
                <a:cs typeface="Arial"/>
              </a:rPr>
              <a:t>a la </a:t>
            </a:r>
            <a:r>
              <a:rPr lang="es-ES" dirty="0">
                <a:latin typeface="Arial"/>
                <a:cs typeface="Arial"/>
              </a:rPr>
              <a:t>emergencia de actores locales </a:t>
            </a:r>
            <a:r>
              <a:rPr lang="es-ES" dirty="0" smtClean="0">
                <a:latin typeface="Arial"/>
                <a:cs typeface="Arial"/>
              </a:rPr>
              <a:t>que son parte de la </a:t>
            </a:r>
            <a:r>
              <a:rPr lang="es-ES" dirty="0">
                <a:latin typeface="Arial"/>
                <a:cs typeface="Arial"/>
              </a:rPr>
              <a:t>política </a:t>
            </a:r>
            <a:r>
              <a:rPr lang="es-ES" dirty="0" smtClean="0">
                <a:latin typeface="Arial"/>
                <a:cs typeface="Arial"/>
              </a:rPr>
              <a:t>global.</a:t>
            </a:r>
          </a:p>
          <a:p>
            <a:pPr marL="342900" indent="-342900">
              <a:buAutoNum type="arabicParenR"/>
            </a:pPr>
            <a:r>
              <a:rPr lang="es-ES" dirty="0" smtClean="0">
                <a:latin typeface="Arial"/>
                <a:cs typeface="Arial"/>
              </a:rPr>
              <a:t>Se están consolidando nuevas </a:t>
            </a:r>
            <a:r>
              <a:rPr lang="es-ES" dirty="0">
                <a:latin typeface="Arial"/>
                <a:cs typeface="Arial"/>
              </a:rPr>
              <a:t>formaciones sociales globales.	</a:t>
            </a:r>
          </a:p>
          <a:p>
            <a:endParaRPr lang="es-ES" dirty="0" smtClean="0">
              <a:latin typeface="Arial"/>
              <a:cs typeface="Arial"/>
            </a:endParaRPr>
          </a:p>
          <a:p>
            <a:endParaRPr lang="es-ES" dirty="0">
              <a:latin typeface="Arial"/>
              <a:cs typeface="Arial"/>
            </a:endParaRPr>
          </a:p>
          <a:p>
            <a:endParaRPr lang="es-ES" dirty="0" smtClean="0">
              <a:latin typeface="Arial"/>
              <a:cs typeface="Arial"/>
            </a:endParaRPr>
          </a:p>
        </p:txBody>
      </p:sp>
    </p:spTree>
    <p:extLst>
      <p:ext uri="{BB962C8B-B14F-4D97-AF65-F5344CB8AC3E}">
        <p14:creationId xmlns:p14="http://schemas.microsoft.com/office/powerpoint/2010/main" val="89892275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32756" y="1289282"/>
            <a:ext cx="7488832" cy="5145435"/>
          </a:xfrm>
        </p:spPr>
        <p:txBody>
          <a:bodyPr>
            <a:normAutofit/>
          </a:bodyPr>
          <a:lstStyle/>
          <a:p>
            <a:pPr marL="0" indent="0" algn="ctr">
              <a:buNone/>
            </a:pPr>
            <a:r>
              <a:rPr lang="es-CO" sz="2800" dirty="0" smtClean="0">
                <a:solidFill>
                  <a:srgbClr val="000000"/>
                </a:solidFill>
                <a:latin typeface="Arial"/>
                <a:ea typeface="Tahoma" panose="020B0604030504040204" pitchFamily="34" charset="0"/>
                <a:cs typeface="Arial"/>
              </a:rPr>
              <a:t>EL CONTEXTO: LA INTERNACIONALIZACIÓN ECONÓMICA Y FINANCIERA</a:t>
            </a:r>
          </a:p>
        </p:txBody>
      </p:sp>
      <p:pic>
        <p:nvPicPr>
          <p:cNvPr id="23555" name="Picture 3" descr="http://nicholsoncartoons.com.au/wp-content/uploads/2011/02/2009-01-17-Global-Financial-Crisis-where-to-now-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400" y="2939347"/>
            <a:ext cx="5715000" cy="36766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1.png"/>
          <p:cNvPicPr/>
          <p:nvPr/>
        </p:nvPicPr>
        <p:blipFill>
          <a:blip r:embed="rId3">
            <a:extLst/>
          </a:blip>
          <a:stretch>
            <a:fillRect/>
          </a:stretch>
        </p:blipFill>
        <p:spPr>
          <a:xfrm>
            <a:off x="1" y="0"/>
            <a:ext cx="9144001" cy="1047750"/>
          </a:xfrm>
          <a:prstGeom prst="rect">
            <a:avLst/>
          </a:prstGeom>
          <a:ln w="12700">
            <a:miter lim="400000"/>
          </a:ln>
        </p:spPr>
      </p:pic>
    </p:spTree>
    <p:extLst>
      <p:ext uri="{BB962C8B-B14F-4D97-AF65-F5344CB8AC3E}">
        <p14:creationId xmlns:p14="http://schemas.microsoft.com/office/powerpoint/2010/main" val="3290909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500"/>
                                        <p:tgtEl>
                                          <p:spTgt spid="2355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anim calcmode="lin" valueType="num">
                                      <p:cBhvr>
                                        <p:cTn id="11" dur="1000" fill="hold"/>
                                        <p:tgtEl>
                                          <p:spTgt spid="3">
                                            <p:bg/>
                                          </p:spTgt>
                                        </p:tgtEl>
                                        <p:attrNameLst>
                                          <p:attrName>ppt_x</p:attrName>
                                        </p:attrNameLst>
                                      </p:cBhvr>
                                      <p:tavLst>
                                        <p:tav tm="0">
                                          <p:val>
                                            <p:strVal val="#ppt_x"/>
                                          </p:val>
                                        </p:tav>
                                        <p:tav tm="100000">
                                          <p:val>
                                            <p:strVal val="#ppt_x"/>
                                          </p:val>
                                        </p:tav>
                                      </p:tavLst>
                                    </p:anim>
                                    <p:anim calcmode="lin" valueType="num">
                                      <p:cBhvr>
                                        <p:cTn id="12"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1" y="1556791"/>
            <a:ext cx="7279416" cy="769441"/>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500" dirty="0" smtClean="0"/>
              <a:t>Del contexto se deriva la sociología de la globalización</a:t>
            </a:r>
            <a:endParaRPr sz="2500" dirty="0"/>
          </a:p>
        </p:txBody>
      </p:sp>
      <p:sp>
        <p:nvSpPr>
          <p:cNvPr id="55" name="Shape 55"/>
          <p:cNvSpPr/>
          <p:nvPr/>
        </p:nvSpPr>
        <p:spPr>
          <a:xfrm>
            <a:off x="396092" y="2751551"/>
            <a:ext cx="8136906" cy="3046988"/>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smtClean="0">
                <a:latin typeface="Arial"/>
                <a:cs typeface="Arial"/>
              </a:rPr>
              <a:t>La globalización </a:t>
            </a:r>
            <a:r>
              <a:rPr lang="es-ES" dirty="0">
                <a:latin typeface="Arial"/>
                <a:cs typeface="Arial"/>
              </a:rPr>
              <a:t>política, económica y cultural </a:t>
            </a:r>
            <a:r>
              <a:rPr lang="es-ES" dirty="0" smtClean="0">
                <a:latin typeface="Arial"/>
                <a:cs typeface="Arial"/>
              </a:rPr>
              <a:t>constituye un desafío (teórico </a:t>
            </a:r>
            <a:r>
              <a:rPr lang="es-ES" dirty="0">
                <a:latin typeface="Arial"/>
                <a:cs typeface="Arial"/>
              </a:rPr>
              <a:t>y </a:t>
            </a:r>
            <a:r>
              <a:rPr lang="es-ES" dirty="0" smtClean="0">
                <a:latin typeface="Arial"/>
                <a:cs typeface="Arial"/>
              </a:rPr>
              <a:t>metodológico) para las ciencias sociales. </a:t>
            </a:r>
          </a:p>
          <a:p>
            <a:endParaRPr lang="es-ES" dirty="0">
              <a:latin typeface="Arial"/>
              <a:cs typeface="Arial"/>
            </a:endParaRPr>
          </a:p>
          <a:p>
            <a:r>
              <a:rPr lang="es-ES" dirty="0" smtClean="0">
                <a:latin typeface="Arial"/>
                <a:cs typeface="Arial"/>
              </a:rPr>
              <a:t>Lo global </a:t>
            </a:r>
            <a:r>
              <a:rPr lang="es-ES" dirty="0">
                <a:latin typeface="Arial"/>
                <a:cs typeface="Arial"/>
              </a:rPr>
              <a:t>trasciende </a:t>
            </a:r>
            <a:r>
              <a:rPr lang="es-ES" dirty="0" smtClean="0">
                <a:latin typeface="Arial"/>
                <a:cs typeface="Arial"/>
              </a:rPr>
              <a:t>al Estado</a:t>
            </a:r>
            <a:r>
              <a:rPr lang="es-ES" dirty="0">
                <a:latin typeface="Arial"/>
                <a:cs typeface="Arial"/>
              </a:rPr>
              <a:t>-nación, por lo que </a:t>
            </a:r>
            <a:r>
              <a:rPr lang="es-ES" dirty="0" smtClean="0">
                <a:latin typeface="Arial"/>
                <a:cs typeface="Arial"/>
              </a:rPr>
              <a:t>cuestiona de forma directa algunos supuestos </a:t>
            </a:r>
            <a:r>
              <a:rPr lang="es-ES" dirty="0">
                <a:latin typeface="Arial"/>
                <a:cs typeface="Arial"/>
              </a:rPr>
              <a:t>clave de las ciencias </a:t>
            </a:r>
            <a:r>
              <a:rPr lang="es-ES" dirty="0" smtClean="0">
                <a:latin typeface="Arial"/>
                <a:cs typeface="Arial"/>
              </a:rPr>
              <a:t>sociales:</a:t>
            </a:r>
          </a:p>
          <a:p>
            <a:endParaRPr lang="es-ES" dirty="0">
              <a:latin typeface="Arial"/>
              <a:cs typeface="Arial"/>
            </a:endParaRPr>
          </a:p>
          <a:p>
            <a:pPr marL="342900" indent="-342900">
              <a:buAutoNum type="alphaLcParenR"/>
            </a:pPr>
            <a:r>
              <a:rPr lang="es-ES" dirty="0" smtClean="0">
                <a:latin typeface="Arial"/>
                <a:cs typeface="Arial"/>
              </a:rPr>
              <a:t>la </a:t>
            </a:r>
            <a:r>
              <a:rPr lang="es-ES" dirty="0">
                <a:latin typeface="Arial"/>
                <a:cs typeface="Arial"/>
              </a:rPr>
              <a:t>consideración del Estado-nación como contenedor de los procesos </a:t>
            </a:r>
            <a:r>
              <a:rPr lang="es-ES" dirty="0" smtClean="0">
                <a:latin typeface="Arial"/>
                <a:cs typeface="Arial"/>
              </a:rPr>
              <a:t>sociales.</a:t>
            </a:r>
          </a:p>
          <a:p>
            <a:pPr marL="342900" indent="-342900">
              <a:buAutoNum type="alphaLcParenR"/>
            </a:pPr>
            <a:r>
              <a:rPr lang="es-ES" dirty="0" smtClean="0">
                <a:latin typeface="Arial"/>
                <a:cs typeface="Arial"/>
              </a:rPr>
              <a:t>la </a:t>
            </a:r>
            <a:r>
              <a:rPr lang="es-ES" dirty="0">
                <a:latin typeface="Arial"/>
                <a:cs typeface="Arial"/>
              </a:rPr>
              <a:t>correspondencia </a:t>
            </a:r>
            <a:r>
              <a:rPr lang="es-ES" dirty="0" smtClean="0">
                <a:latin typeface="Arial"/>
                <a:cs typeface="Arial"/>
              </a:rPr>
              <a:t>entre el territorio </a:t>
            </a:r>
            <a:r>
              <a:rPr lang="es-ES" dirty="0">
                <a:latin typeface="Arial"/>
                <a:cs typeface="Arial"/>
              </a:rPr>
              <a:t>nacional y lo nacional como característica</a:t>
            </a:r>
            <a:r>
              <a:rPr lang="es-ES" dirty="0" smtClean="0">
                <a:latin typeface="Arial"/>
                <a:cs typeface="Arial"/>
              </a:rPr>
              <a:t>.</a:t>
            </a:r>
            <a:r>
              <a:rPr lang="es-ES" dirty="0">
                <a:latin typeface="Arial"/>
                <a:cs typeface="Arial"/>
              </a:rPr>
              <a:t>	</a:t>
            </a:r>
          </a:p>
          <a:p>
            <a:endParaRPr lang="es-ES" dirty="0" smtClean="0">
              <a:latin typeface="Arial"/>
              <a:cs typeface="Arial"/>
            </a:endParaRPr>
          </a:p>
        </p:txBody>
      </p:sp>
    </p:spTree>
    <p:extLst>
      <p:ext uri="{BB962C8B-B14F-4D97-AF65-F5344CB8AC3E}">
        <p14:creationId xmlns:p14="http://schemas.microsoft.com/office/powerpoint/2010/main" val="316216686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1.png"/>
          <p:cNvPicPr/>
          <p:nvPr/>
        </p:nvPicPr>
        <p:blipFill>
          <a:blip r:embed="rId2">
            <a:extLst/>
          </a:blip>
          <a:stretch>
            <a:fillRect/>
          </a:stretch>
        </p:blipFill>
        <p:spPr>
          <a:xfrm>
            <a:off x="1" y="0"/>
            <a:ext cx="9144001" cy="1047750"/>
          </a:xfrm>
          <a:prstGeom prst="rect">
            <a:avLst/>
          </a:prstGeom>
          <a:ln w="12700">
            <a:miter lim="400000"/>
          </a:ln>
        </p:spPr>
      </p:pic>
      <p:sp>
        <p:nvSpPr>
          <p:cNvPr id="54" name="Shape 54"/>
          <p:cNvSpPr/>
          <p:nvPr/>
        </p:nvSpPr>
        <p:spPr>
          <a:xfrm>
            <a:off x="396091" y="1556791"/>
            <a:ext cx="7279416" cy="369332"/>
          </a:xfrm>
          <a:prstGeom prst="rect">
            <a:avLst/>
          </a:prstGeom>
          <a:ln>
            <a:solidFill>
              <a:srgbClr val="00B050"/>
            </a:solidFill>
          </a:ln>
          <a:extLst>
            <a:ext uri="{C572A759-6A51-4108-AA02-DFA0A04FC94B}">
              <ma14:wrappingTextBoxFlag xmlns:ma14="http://schemas.microsoft.com/office/mac/drawingml/2011/main" xmlns="" val="1"/>
            </a:ext>
          </a:extLst>
        </p:spPr>
        <p:txBody>
          <a:bodyPr wrap="square" lIns="0" tIns="0" rIns="0" bIns="0">
            <a:spAutoFit/>
          </a:bodyPr>
          <a:lstStyle>
            <a:lvl1pPr>
              <a:defRPr sz="2400">
                <a:latin typeface="Arial"/>
                <a:ea typeface="Arial"/>
                <a:cs typeface="Arial"/>
                <a:sym typeface="Arial"/>
              </a:defRPr>
            </a:lvl1pPr>
          </a:lstStyle>
          <a:p>
            <a:pPr lvl="0">
              <a:defRPr sz="1800"/>
            </a:pPr>
            <a:r>
              <a:rPr lang="es-ES_tradnl" sz="2400" dirty="0" smtClean="0"/>
              <a:t>La sociología de la globalización de </a:t>
            </a:r>
            <a:r>
              <a:rPr lang="es-ES_tradnl" sz="2400" dirty="0" err="1" smtClean="0"/>
              <a:t>Saskia</a:t>
            </a:r>
            <a:r>
              <a:rPr lang="es-ES_tradnl" sz="2400" dirty="0" smtClean="0"/>
              <a:t> </a:t>
            </a:r>
            <a:r>
              <a:rPr lang="es-ES_tradnl" sz="2400" dirty="0" err="1" smtClean="0"/>
              <a:t>Sassen</a:t>
            </a:r>
            <a:endParaRPr sz="2400" dirty="0"/>
          </a:p>
        </p:txBody>
      </p:sp>
      <p:sp>
        <p:nvSpPr>
          <p:cNvPr id="55" name="Shape 55"/>
          <p:cNvSpPr/>
          <p:nvPr/>
        </p:nvSpPr>
        <p:spPr>
          <a:xfrm>
            <a:off x="396092" y="2230587"/>
            <a:ext cx="8136906" cy="3046988"/>
          </a:xfrm>
          <a:prstGeom prst="rect">
            <a:avLst/>
          </a:prstGeom>
          <a:ln>
            <a:solidFill>
              <a:srgbClr val="00B050"/>
            </a:solidFill>
          </a:ln>
          <a:extLst>
            <a:ext uri="{C572A759-6A51-4108-AA02-DFA0A04FC94B}">
              <ma14:wrappingTextBoxFlag xmlns:ma14="http://schemas.microsoft.com/office/mac/drawingml/2011/main" xmlns="" val="1"/>
            </a:ext>
          </a:extLst>
        </p:spPr>
        <p:txBody>
          <a:bodyPr lIns="0" tIns="0" rIns="0" bIns="0">
            <a:spAutoFit/>
          </a:bodyPr>
          <a:lstStyle/>
          <a:p>
            <a:r>
              <a:rPr lang="es-ES" dirty="0" smtClean="0">
                <a:latin typeface="Arial"/>
                <a:cs typeface="Arial"/>
              </a:rPr>
              <a:t>Eje central de la sociología de la globalización:  lo </a:t>
            </a:r>
            <a:r>
              <a:rPr lang="es-ES" dirty="0">
                <a:latin typeface="Arial"/>
                <a:cs typeface="Arial"/>
              </a:rPr>
              <a:t>global </a:t>
            </a:r>
            <a:r>
              <a:rPr lang="es-ES" dirty="0" smtClean="0">
                <a:latin typeface="Arial"/>
                <a:cs typeface="Arial"/>
              </a:rPr>
              <a:t>reside, </a:t>
            </a:r>
            <a:r>
              <a:rPr lang="es-ES" dirty="0">
                <a:latin typeface="Arial"/>
                <a:cs typeface="Arial"/>
              </a:rPr>
              <a:t>en cierta </a:t>
            </a:r>
            <a:r>
              <a:rPr lang="es-ES" dirty="0" smtClean="0">
                <a:latin typeface="Arial"/>
                <a:cs typeface="Arial"/>
              </a:rPr>
              <a:t>medida, </a:t>
            </a:r>
            <a:r>
              <a:rPr lang="es-ES" dirty="0">
                <a:latin typeface="Arial"/>
                <a:cs typeface="Arial"/>
              </a:rPr>
              <a:t>en lo nacional. </a:t>
            </a:r>
            <a:endParaRPr lang="es-ES" dirty="0" smtClean="0">
              <a:latin typeface="Arial"/>
              <a:cs typeface="Arial"/>
            </a:endParaRPr>
          </a:p>
          <a:p>
            <a:endParaRPr lang="es-ES" dirty="0">
              <a:latin typeface="Arial"/>
              <a:cs typeface="Arial"/>
            </a:endParaRPr>
          </a:p>
          <a:p>
            <a:r>
              <a:rPr lang="es-ES" dirty="0" smtClean="0">
                <a:latin typeface="Arial"/>
                <a:cs typeface="Arial"/>
              </a:rPr>
              <a:t>Hay una dialéctica entre lo local y lo global.</a:t>
            </a:r>
          </a:p>
          <a:p>
            <a:endParaRPr lang="es-ES" dirty="0">
              <a:latin typeface="Arial"/>
              <a:cs typeface="Arial"/>
            </a:endParaRPr>
          </a:p>
          <a:p>
            <a:r>
              <a:rPr lang="es-ES" dirty="0" smtClean="0">
                <a:latin typeface="Arial"/>
                <a:cs typeface="Arial"/>
              </a:rPr>
              <a:t>Es decir, si </a:t>
            </a:r>
            <a:r>
              <a:rPr lang="es-ES" dirty="0">
                <a:latin typeface="Arial"/>
                <a:cs typeface="Arial"/>
              </a:rPr>
              <a:t>un proceso o </a:t>
            </a:r>
            <a:r>
              <a:rPr lang="es-ES" dirty="0" smtClean="0">
                <a:latin typeface="Arial"/>
                <a:cs typeface="Arial"/>
              </a:rPr>
              <a:t>institución se encuentran </a:t>
            </a:r>
            <a:r>
              <a:rPr lang="es-ES" dirty="0">
                <a:latin typeface="Arial"/>
                <a:cs typeface="Arial"/>
              </a:rPr>
              <a:t>dentro </a:t>
            </a:r>
            <a:r>
              <a:rPr lang="es-ES" dirty="0" smtClean="0">
                <a:latin typeface="Arial"/>
                <a:cs typeface="Arial"/>
              </a:rPr>
              <a:t>de un Estado – nación, eso </a:t>
            </a:r>
            <a:r>
              <a:rPr lang="es-ES" dirty="0">
                <a:latin typeface="Arial"/>
                <a:cs typeface="Arial"/>
              </a:rPr>
              <a:t>no significa que </a:t>
            </a:r>
            <a:r>
              <a:rPr lang="es-ES" dirty="0" smtClean="0">
                <a:latin typeface="Arial"/>
                <a:cs typeface="Arial"/>
              </a:rPr>
              <a:t>sean un </a:t>
            </a:r>
            <a:r>
              <a:rPr lang="es-ES" dirty="0">
                <a:latin typeface="Arial"/>
                <a:cs typeface="Arial"/>
              </a:rPr>
              <a:t>proceso </a:t>
            </a:r>
            <a:r>
              <a:rPr lang="es-ES" dirty="0" smtClean="0">
                <a:latin typeface="Arial"/>
                <a:cs typeface="Arial"/>
              </a:rPr>
              <a:t>o una institución de la nación.</a:t>
            </a:r>
          </a:p>
          <a:p>
            <a:endParaRPr lang="es-ES" dirty="0">
              <a:latin typeface="Arial"/>
              <a:cs typeface="Arial"/>
            </a:endParaRPr>
          </a:p>
          <a:p>
            <a:r>
              <a:rPr lang="es-ES" dirty="0" smtClean="0">
                <a:latin typeface="Arial"/>
                <a:cs typeface="Arial"/>
              </a:rPr>
              <a:t>Pueden </a:t>
            </a:r>
            <a:r>
              <a:rPr lang="es-ES" dirty="0">
                <a:latin typeface="Arial"/>
                <a:cs typeface="Arial"/>
              </a:rPr>
              <a:t>ser </a:t>
            </a:r>
            <a:r>
              <a:rPr lang="es-ES" dirty="0" smtClean="0">
                <a:latin typeface="Arial"/>
                <a:cs typeface="Arial"/>
              </a:rPr>
              <a:t>una </a:t>
            </a:r>
            <a:r>
              <a:rPr lang="es-ES" dirty="0">
                <a:latin typeface="Arial"/>
                <a:cs typeface="Arial"/>
              </a:rPr>
              <a:t>localización de lo global </a:t>
            </a:r>
            <a:r>
              <a:rPr lang="es-ES" dirty="0" smtClean="0">
                <a:latin typeface="Arial"/>
                <a:cs typeface="Arial"/>
              </a:rPr>
              <a:t>en la nación, o una </a:t>
            </a:r>
            <a:r>
              <a:rPr lang="es-ES" dirty="0">
                <a:latin typeface="Arial"/>
                <a:cs typeface="Arial"/>
              </a:rPr>
              <a:t>entidad </a:t>
            </a:r>
            <a:r>
              <a:rPr lang="es-ES" dirty="0" smtClean="0">
                <a:latin typeface="Arial"/>
                <a:cs typeface="Arial"/>
              </a:rPr>
              <a:t>de la nación que está en </a:t>
            </a:r>
            <a:r>
              <a:rPr lang="es-ES" dirty="0">
                <a:latin typeface="Arial"/>
                <a:cs typeface="Arial"/>
              </a:rPr>
              <a:t>proceso de </a:t>
            </a:r>
            <a:r>
              <a:rPr lang="es-ES" dirty="0" smtClean="0">
                <a:latin typeface="Arial"/>
                <a:cs typeface="Arial"/>
              </a:rPr>
              <a:t>desnacionalización</a:t>
            </a:r>
            <a:r>
              <a:rPr lang="es-ES" dirty="0">
                <a:latin typeface="Arial"/>
                <a:cs typeface="Arial"/>
              </a:rPr>
              <a:t>.	</a:t>
            </a:r>
          </a:p>
          <a:p>
            <a:endParaRPr lang="es-ES" dirty="0" smtClean="0">
              <a:latin typeface="Arial"/>
              <a:cs typeface="Arial"/>
            </a:endParaRPr>
          </a:p>
        </p:txBody>
      </p:sp>
    </p:spTree>
    <p:extLst>
      <p:ext uri="{BB962C8B-B14F-4D97-AF65-F5344CB8AC3E}">
        <p14:creationId xmlns:p14="http://schemas.microsoft.com/office/powerpoint/2010/main" val="240286306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504</TotalTime>
  <Words>2411</Words>
  <Application>Microsoft Office PowerPoint</Application>
  <PresentationFormat>Presentación en pantalla (4:3)</PresentationFormat>
  <Paragraphs>271</Paragraphs>
  <Slides>55</Slides>
  <Notes>0</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Default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Ciudad Global   </vt:lpstr>
      <vt:lpstr>Ciudad Global   Estrategia de múltiples localizaciones</vt:lpstr>
      <vt:lpstr>Presentación de PowerPoint</vt:lpstr>
      <vt:lpstr>Ciudad global</vt:lpstr>
      <vt:lpstr>Presentación de PowerPoint</vt:lpstr>
      <vt:lpstr>Presentación de PowerPoint</vt:lpstr>
      <vt:lpstr>Presentación de PowerPoint</vt:lpstr>
      <vt:lpstr>Presentación de PowerPoint</vt:lpstr>
      <vt:lpstr>Presentación de PowerPoint</vt:lpstr>
      <vt:lpstr>Presentación de PowerPoint</vt:lpstr>
      <vt:lpstr>Deuda externa    Nueva economía transnacional</vt:lpstr>
      <vt:lpstr>Presentación de PowerPoint</vt:lpstr>
      <vt:lpstr>Presentación de PowerPoint</vt:lpstr>
      <vt:lpstr>Presentación de PowerPoint</vt:lpstr>
      <vt:lpstr>Deuda   Recortes de programas estatales dirigidos a mujeres y niños.  Los hogares deben enfrentar los costos que conlleva el desempleo masculino.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Migración laboral  Tráfico de personas Prostitución   </vt:lpstr>
      <vt:lpstr>Circuitos legales / ilegales</vt:lpstr>
      <vt:lpstr>Circuitos de supervivencia</vt:lpstr>
      <vt:lpstr>Circuitos de supervivencia</vt:lpstr>
      <vt:lpstr>Presentación de PowerPoint</vt:lpstr>
      <vt:lpstr>Paradoja de los circuitos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laptop</dc:creator>
  <cp:lastModifiedBy>Windows User</cp:lastModifiedBy>
  <cp:revision>98</cp:revision>
  <dcterms:modified xsi:type="dcterms:W3CDTF">2020-01-27T20:59:47Z</dcterms:modified>
</cp:coreProperties>
</file>