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86" r:id="rId3"/>
    <p:sldId id="287" r:id="rId4"/>
    <p:sldId id="290" r:id="rId5"/>
    <p:sldId id="305" r:id="rId6"/>
    <p:sldId id="304" r:id="rId7"/>
    <p:sldId id="301" r:id="rId8"/>
    <p:sldId id="291" r:id="rId9"/>
    <p:sldId id="293" r:id="rId10"/>
    <p:sldId id="292" r:id="rId11"/>
    <p:sldId id="289" r:id="rId12"/>
    <p:sldId id="295" r:id="rId13"/>
    <p:sldId id="288" r:id="rId14"/>
    <p:sldId id="296" r:id="rId15"/>
    <p:sldId id="297" r:id="rId16"/>
    <p:sldId id="298" r:id="rId17"/>
    <p:sldId id="299" r:id="rId18"/>
    <p:sldId id="300" r:id="rId19"/>
    <p:sldId id="302" r:id="rId20"/>
    <p:sldId id="303" r:id="rId21"/>
    <p:sldId id="285" r:id="rId22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8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353494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Nivel de texto 5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 sz="1800" b="0" cap="none"/>
            </a:pPr>
            <a:r>
              <a:rPr sz="4000" b="1" cap="all"/>
              <a:t>Texto del título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Nivel de texto 5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Nivel de texto 1</a:t>
            </a:r>
          </a:p>
          <a:p>
            <a:pPr lvl="1">
              <a:defRPr sz="1800"/>
            </a:pPr>
            <a:r>
              <a:rPr sz="2800"/>
              <a:t>Nivel de texto 2</a:t>
            </a:r>
          </a:p>
          <a:p>
            <a:pPr lvl="2">
              <a:defRPr sz="1800"/>
            </a:pPr>
            <a:r>
              <a:rPr sz="2800"/>
              <a:t>Nivel de texto 3</a:t>
            </a:r>
          </a:p>
          <a:p>
            <a:pPr lvl="3">
              <a:defRPr sz="1800"/>
            </a:pPr>
            <a:r>
              <a:rPr sz="2800"/>
              <a:t>Nivel de texto 4</a:t>
            </a:r>
          </a:p>
          <a:p>
            <a:pPr lvl="4">
              <a:defRPr sz="1800"/>
            </a:pPr>
            <a:r>
              <a:rPr sz="2800"/>
              <a:t>Nivel de texto 5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pPr lvl="0">
              <a:defRPr sz="1800" b="0"/>
            </a:pPr>
            <a:r>
              <a:rPr sz="2400" b="1"/>
              <a:t>Nivel de texto 1</a:t>
            </a:r>
          </a:p>
          <a:p>
            <a:pPr lvl="1">
              <a:defRPr sz="1800" b="0"/>
            </a:pPr>
            <a:r>
              <a:rPr sz="2400" b="1"/>
              <a:t>Nivel de texto 2</a:t>
            </a:r>
          </a:p>
          <a:p>
            <a:pPr lvl="2">
              <a:defRPr sz="1800" b="0"/>
            </a:pPr>
            <a:r>
              <a:rPr sz="2400" b="1"/>
              <a:t>Nivel de texto 3</a:t>
            </a:r>
          </a:p>
          <a:p>
            <a:pPr lvl="3">
              <a:defRPr sz="1800" b="0"/>
            </a:pPr>
            <a:r>
              <a:rPr sz="2400" b="1"/>
              <a:t>Nivel de texto 4</a:t>
            </a:r>
          </a:p>
          <a:p>
            <a:pPr lvl="4">
              <a:defRPr sz="1800" b="0"/>
            </a:pPr>
            <a:r>
              <a:rPr sz="2400" b="1"/>
              <a:t>Nivel de texto 5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Texto del título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Texto del título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Nivel de texto 1</a:t>
            </a:r>
          </a:p>
          <a:p>
            <a:pPr lvl="1">
              <a:defRPr sz="1800"/>
            </a:pPr>
            <a:r>
              <a:rPr sz="1400"/>
              <a:t>Nivel de texto 2</a:t>
            </a:r>
          </a:p>
          <a:p>
            <a:pPr lvl="2">
              <a:defRPr sz="1800"/>
            </a:pPr>
            <a:r>
              <a:rPr sz="1400"/>
              <a:t>Nivel de texto 3</a:t>
            </a:r>
          </a:p>
          <a:p>
            <a:pPr lvl="3">
              <a:defRPr sz="1800"/>
            </a:pPr>
            <a:r>
              <a:rPr sz="1400"/>
              <a:t>Nivel de texto 4</a:t>
            </a:r>
          </a:p>
          <a:p>
            <a:pPr lvl="4">
              <a:defRPr sz="1800"/>
            </a:pPr>
            <a:r>
              <a:rPr sz="1400"/>
              <a:t>Nivel de texto 5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/>
            </a:pPr>
            <a:r>
              <a:rPr sz="4400"/>
              <a:t>Texto del título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3200"/>
              <a:t>Nivel de texto 1</a:t>
            </a:r>
          </a:p>
          <a:p>
            <a:pPr lvl="1">
              <a:defRPr sz="1800"/>
            </a:pPr>
            <a:r>
              <a:rPr sz="3200"/>
              <a:t>Nivel de texto 2</a:t>
            </a:r>
          </a:p>
          <a:p>
            <a:pPr lvl="2">
              <a:defRPr sz="1800"/>
            </a:pPr>
            <a:r>
              <a:rPr sz="3200"/>
              <a:t>Nivel de texto 3</a:t>
            </a:r>
          </a:p>
          <a:p>
            <a:pPr lvl="3">
              <a:defRPr sz="1800"/>
            </a:pPr>
            <a:r>
              <a:rPr sz="3200"/>
              <a:t>Nivel de texto 4</a:t>
            </a:r>
          </a:p>
          <a:p>
            <a:pPr lvl="4">
              <a:defRPr sz="1800"/>
            </a:pPr>
            <a:r>
              <a:rPr sz="3200"/>
              <a:t>Nivel de texto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med"/>
  <p:txStyles>
    <p:titleStyle>
      <a:lvl1pPr algn="ctr">
        <a:defRPr sz="4400">
          <a:latin typeface="Calibri"/>
          <a:ea typeface="Calibri"/>
          <a:cs typeface="Calibri"/>
          <a:sym typeface="Calibri"/>
        </a:defRPr>
      </a:lvl1pPr>
      <a:lvl2pPr algn="ctr">
        <a:defRPr sz="4400">
          <a:latin typeface="Calibri"/>
          <a:ea typeface="Calibri"/>
          <a:cs typeface="Calibri"/>
          <a:sym typeface="Calibri"/>
        </a:defRPr>
      </a:lvl2pPr>
      <a:lvl3pPr algn="ctr">
        <a:defRPr sz="4400">
          <a:latin typeface="Calibri"/>
          <a:ea typeface="Calibri"/>
          <a:cs typeface="Calibri"/>
          <a:sym typeface="Calibri"/>
        </a:defRPr>
      </a:lvl3pPr>
      <a:lvl4pPr algn="ctr">
        <a:defRPr sz="4400">
          <a:latin typeface="Calibri"/>
          <a:ea typeface="Calibri"/>
          <a:cs typeface="Calibri"/>
          <a:sym typeface="Calibri"/>
        </a:defRPr>
      </a:lvl4pPr>
      <a:lvl5pPr algn="ctr">
        <a:defRPr sz="4400">
          <a:latin typeface="Calibri"/>
          <a:ea typeface="Calibri"/>
          <a:cs typeface="Calibri"/>
          <a:sym typeface="Calibri"/>
        </a:defRPr>
      </a:lvl5pPr>
      <a:lvl6pPr algn="ctr">
        <a:defRPr sz="4400">
          <a:latin typeface="Calibri"/>
          <a:ea typeface="Calibri"/>
          <a:cs typeface="Calibri"/>
          <a:sym typeface="Calibri"/>
        </a:defRPr>
      </a:lvl6pPr>
      <a:lvl7pPr algn="ctr">
        <a:defRPr sz="4400">
          <a:latin typeface="Calibri"/>
          <a:ea typeface="Calibri"/>
          <a:cs typeface="Calibri"/>
          <a:sym typeface="Calibri"/>
        </a:defRPr>
      </a:lvl7pPr>
      <a:lvl8pPr algn="ctr">
        <a:defRPr sz="4400">
          <a:latin typeface="Calibri"/>
          <a:ea typeface="Calibri"/>
          <a:cs typeface="Calibri"/>
          <a:sym typeface="Calibri"/>
        </a:defRPr>
      </a:lvl8pPr>
      <a:lvl9pPr algn="ctr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755577" y="4581128"/>
            <a:ext cx="6271102" cy="615553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sz="2200" dirty="0"/>
              <a:t>Dra. Juana E. Suárez </a:t>
            </a:r>
            <a:r>
              <a:rPr sz="2200" dirty="0" smtClean="0"/>
              <a:t>Conejero</a:t>
            </a:r>
            <a:endParaRPr lang="es-ES_tradnl" sz="2200" dirty="0" smtClean="0"/>
          </a:p>
          <a:p>
            <a:pPr lvl="0">
              <a:defRPr sz="1800"/>
            </a:pPr>
            <a:endParaRPr lang="es-ES_tradnl" dirty="0"/>
          </a:p>
        </p:txBody>
      </p:sp>
      <p:pic>
        <p:nvPicPr>
          <p:cNvPr id="50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4077073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251520" y="1844824"/>
            <a:ext cx="6408712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4000">
                <a:solidFill>
                  <a:srgbClr val="FFFFFF"/>
                </a:solidFill>
                <a:latin typeface="Sansation"/>
                <a:ea typeface="Sansation"/>
                <a:cs typeface="Sansation"/>
                <a:sym typeface="Sansatio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s-ES_tradnl" sz="4000" dirty="0" smtClean="0">
                <a:solidFill>
                  <a:srgbClr val="FFFFFF"/>
                </a:solidFill>
              </a:rPr>
              <a:t>Manuel </a:t>
            </a:r>
            <a:r>
              <a:rPr lang="es-ES_tradnl" sz="4000" dirty="0" err="1" smtClean="0">
                <a:solidFill>
                  <a:srgbClr val="FFFFFF"/>
                </a:solidFill>
              </a:rPr>
              <a:t>Castells</a:t>
            </a:r>
            <a:endParaRPr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 ciudad informacional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230587"/>
            <a:ext cx="8136906" cy="3323987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Para este autor estamos ante un nuevo modelo </a:t>
            </a:r>
            <a:r>
              <a:rPr lang="es-ES" dirty="0">
                <a:latin typeface="Arial"/>
                <a:cs typeface="Arial"/>
              </a:rPr>
              <a:t>de </a:t>
            </a:r>
            <a:r>
              <a:rPr lang="es-ES" dirty="0" smtClean="0">
                <a:latin typeface="Arial"/>
                <a:cs typeface="Arial"/>
              </a:rPr>
              <a:t>desarrollo: el modelo de desarrollo informacional.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No se trata de un cambio de modo de producción que conlleve </a:t>
            </a:r>
            <a:r>
              <a:rPr lang="es-ES" dirty="0">
                <a:latin typeface="Arial"/>
                <a:cs typeface="Arial"/>
              </a:rPr>
              <a:t>la caída del capitalismo. 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E</a:t>
            </a:r>
            <a:r>
              <a:rPr lang="es-ES" dirty="0" smtClean="0">
                <a:latin typeface="Arial"/>
                <a:cs typeface="Arial"/>
              </a:rPr>
              <a:t>l </a:t>
            </a:r>
            <a:r>
              <a:rPr lang="es-ES" dirty="0" err="1" smtClean="0">
                <a:latin typeface="Arial"/>
                <a:cs typeface="Arial"/>
              </a:rPr>
              <a:t>informacionalismo</a:t>
            </a:r>
            <a:r>
              <a:rPr lang="es-ES" dirty="0" smtClean="0">
                <a:latin typeface="Arial"/>
                <a:cs typeface="Arial"/>
              </a:rPr>
              <a:t> es </a:t>
            </a:r>
            <a:r>
              <a:rPr lang="es-ES" dirty="0">
                <a:latin typeface="Arial"/>
                <a:cs typeface="Arial"/>
              </a:rPr>
              <a:t>un modelo de </a:t>
            </a:r>
            <a:r>
              <a:rPr lang="es-ES" dirty="0" smtClean="0">
                <a:latin typeface="Arial"/>
                <a:cs typeface="Arial"/>
              </a:rPr>
              <a:t>desarrollo dentro del </a:t>
            </a:r>
            <a:r>
              <a:rPr lang="es-ES" dirty="0">
                <a:latin typeface="Arial"/>
                <a:cs typeface="Arial"/>
              </a:rPr>
              <a:t>modo de </a:t>
            </a:r>
            <a:r>
              <a:rPr lang="es-ES" dirty="0" smtClean="0">
                <a:latin typeface="Arial"/>
                <a:cs typeface="Arial"/>
              </a:rPr>
              <a:t>producción capitalista. 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El modo </a:t>
            </a:r>
            <a:r>
              <a:rPr lang="es-ES" dirty="0">
                <a:latin typeface="Arial"/>
                <a:cs typeface="Arial"/>
              </a:rPr>
              <a:t>de </a:t>
            </a:r>
            <a:r>
              <a:rPr lang="es-ES" dirty="0" smtClean="0">
                <a:latin typeface="Arial"/>
                <a:cs typeface="Arial"/>
              </a:rPr>
              <a:t>producción capitalista ha </a:t>
            </a:r>
            <a:r>
              <a:rPr lang="es-ES" dirty="0">
                <a:latin typeface="Arial"/>
                <a:cs typeface="Arial"/>
              </a:rPr>
              <a:t>sufrido una reestructuración, y no un proceso de substitución.</a:t>
            </a:r>
          </a:p>
          <a:p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271625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 ciudad informacional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230587"/>
            <a:ext cx="8136906" cy="3877985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¿Y qué es el </a:t>
            </a:r>
            <a:r>
              <a:rPr lang="es-ES" dirty="0" err="1" smtClean="0">
                <a:latin typeface="Arial"/>
                <a:cs typeface="Arial"/>
              </a:rPr>
              <a:t>informacionalismo</a:t>
            </a:r>
            <a:r>
              <a:rPr lang="es-ES" dirty="0" smtClean="0">
                <a:latin typeface="Arial"/>
                <a:cs typeface="Arial"/>
              </a:rPr>
              <a:t>?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Como dijimos, es un nuevo modelo de desarrollo.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Las TIC han tenido un </a:t>
            </a:r>
            <a:r>
              <a:rPr lang="es-ES" dirty="0">
                <a:latin typeface="Arial"/>
                <a:cs typeface="Arial"/>
              </a:rPr>
              <a:t>fuerte impacto en la </a:t>
            </a:r>
            <a:r>
              <a:rPr lang="es-ES" dirty="0" smtClean="0">
                <a:latin typeface="Arial"/>
                <a:cs typeface="Arial"/>
              </a:rPr>
              <a:t>sociedad y están produciendo una nueva sociedad. Sus </a:t>
            </a:r>
            <a:r>
              <a:rPr lang="es-ES" dirty="0">
                <a:latin typeface="Arial"/>
                <a:cs typeface="Arial"/>
              </a:rPr>
              <a:t>efectos varían en </a:t>
            </a:r>
            <a:r>
              <a:rPr lang="es-ES" dirty="0" smtClean="0">
                <a:latin typeface="Arial"/>
                <a:cs typeface="Arial"/>
              </a:rPr>
              <a:t>dependencia de su interacción </a:t>
            </a:r>
            <a:r>
              <a:rPr lang="es-ES" dirty="0">
                <a:latin typeface="Arial"/>
                <a:cs typeface="Arial"/>
              </a:rPr>
              <a:t>con procesos políticos, sociales y </a:t>
            </a:r>
            <a:r>
              <a:rPr lang="es-ES" dirty="0" smtClean="0">
                <a:latin typeface="Arial"/>
                <a:cs typeface="Arial"/>
              </a:rPr>
              <a:t>culturales, </a:t>
            </a:r>
            <a:r>
              <a:rPr lang="es-ES" dirty="0">
                <a:latin typeface="Arial"/>
                <a:cs typeface="Arial"/>
              </a:rPr>
              <a:t>que determinan la producción y el uso de los nuevos medios tecnológicos</a:t>
            </a:r>
            <a:r>
              <a:rPr lang="es-ES" dirty="0" smtClean="0">
                <a:latin typeface="Arial"/>
                <a:cs typeface="Arial"/>
              </a:rPr>
              <a:t>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Aunque para </a:t>
            </a:r>
            <a:r>
              <a:rPr lang="es-ES" dirty="0" err="1" smtClean="0">
                <a:latin typeface="Arial"/>
                <a:cs typeface="Arial"/>
              </a:rPr>
              <a:t>Castells</a:t>
            </a:r>
            <a:r>
              <a:rPr lang="es-ES" dirty="0" smtClean="0">
                <a:latin typeface="Arial"/>
                <a:cs typeface="Arial"/>
              </a:rPr>
              <a:t> </a:t>
            </a:r>
            <a:r>
              <a:rPr lang="es-ES" dirty="0">
                <a:latin typeface="Arial"/>
                <a:cs typeface="Arial"/>
              </a:rPr>
              <a:t>la tecnología NO determina la organización social.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La sociedad y el sistema económico son los que se encargan de adaptar a sus necesidades los avances tecnológicos que van surgiendo. </a:t>
            </a:r>
          </a:p>
          <a:p>
            <a:endParaRPr lang="es-E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5470215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 ciudad informacional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230587"/>
            <a:ext cx="8136906" cy="3877985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>
                <a:latin typeface="Arial"/>
                <a:cs typeface="Arial"/>
              </a:rPr>
              <a:t>Estos cambios </a:t>
            </a:r>
            <a:r>
              <a:rPr lang="es-ES" dirty="0" smtClean="0">
                <a:latin typeface="Arial"/>
                <a:cs typeface="Arial"/>
              </a:rPr>
              <a:t>han provocado una </a:t>
            </a:r>
            <a:r>
              <a:rPr lang="es-ES" dirty="0">
                <a:latin typeface="Arial"/>
                <a:cs typeface="Arial"/>
              </a:rPr>
              <a:t>reestructuración del </a:t>
            </a:r>
            <a:r>
              <a:rPr lang="es-ES" dirty="0" smtClean="0">
                <a:latin typeface="Arial"/>
                <a:cs typeface="Arial"/>
              </a:rPr>
              <a:t>capitalismo en </a:t>
            </a:r>
            <a:r>
              <a:rPr lang="es-ES" dirty="0">
                <a:latin typeface="Arial"/>
                <a:cs typeface="Arial"/>
              </a:rPr>
              <a:t>tres aspectos principales</a:t>
            </a:r>
            <a:r>
              <a:rPr lang="es-ES" dirty="0" smtClean="0">
                <a:latin typeface="Arial"/>
                <a:cs typeface="Arial"/>
              </a:rPr>
              <a:t>:</a:t>
            </a:r>
          </a:p>
          <a:p>
            <a:endParaRPr lang="es-ES" dirty="0">
              <a:latin typeface="Arial"/>
              <a:cs typeface="Arial"/>
            </a:endParaRPr>
          </a:p>
          <a:p>
            <a:pPr marL="452438" indent="-276225">
              <a:buFont typeface="Arial"/>
              <a:buChar char="•"/>
            </a:pPr>
            <a:r>
              <a:rPr lang="es-ES" dirty="0" smtClean="0">
                <a:latin typeface="Arial"/>
                <a:cs typeface="Arial"/>
              </a:rPr>
              <a:t>la </a:t>
            </a:r>
            <a:r>
              <a:rPr lang="es-ES" dirty="0">
                <a:latin typeface="Arial"/>
                <a:cs typeface="Arial"/>
              </a:rPr>
              <a:t>apropiación por parte del capital de una parte cada vez mayor del excedente procedente del proceso de producción</a:t>
            </a:r>
            <a:r>
              <a:rPr lang="es-ES" dirty="0" smtClean="0">
                <a:latin typeface="Arial"/>
                <a:cs typeface="Arial"/>
              </a:rPr>
              <a:t>;</a:t>
            </a:r>
          </a:p>
          <a:p>
            <a:pPr marL="176213"/>
            <a:endParaRPr lang="es-ES" dirty="0">
              <a:latin typeface="Arial"/>
              <a:cs typeface="Arial"/>
            </a:endParaRPr>
          </a:p>
          <a:p>
            <a:pPr marL="452438" indent="-276225">
              <a:buFont typeface="Arial"/>
              <a:buChar char="•"/>
            </a:pPr>
            <a:r>
              <a:rPr lang="es-ES" dirty="0" smtClean="0">
                <a:latin typeface="Arial"/>
                <a:cs typeface="Arial"/>
              </a:rPr>
              <a:t>un </a:t>
            </a:r>
            <a:r>
              <a:rPr lang="es-ES" dirty="0">
                <a:latin typeface="Arial"/>
                <a:cs typeface="Arial"/>
              </a:rPr>
              <a:t>cambio sustancial en el modelo de intervención estatal, poniendo énfasis en el dominio </a:t>
            </a:r>
            <a:r>
              <a:rPr lang="es-ES" dirty="0" smtClean="0">
                <a:latin typeface="Arial"/>
                <a:cs typeface="Arial"/>
              </a:rPr>
              <a:t>de </a:t>
            </a:r>
            <a:r>
              <a:rPr lang="es-ES" dirty="0">
                <a:latin typeface="Arial"/>
                <a:cs typeface="Arial"/>
              </a:rPr>
              <a:t>la acumulación del capital, en detrimento de la legitimación política y la redistribución social</a:t>
            </a:r>
            <a:r>
              <a:rPr lang="es-ES" dirty="0" smtClean="0">
                <a:latin typeface="Arial"/>
                <a:cs typeface="Arial"/>
              </a:rPr>
              <a:t>;</a:t>
            </a:r>
          </a:p>
          <a:p>
            <a:pPr marL="176213"/>
            <a:endParaRPr lang="es-ES" dirty="0">
              <a:latin typeface="Arial"/>
              <a:cs typeface="Arial"/>
            </a:endParaRPr>
          </a:p>
          <a:p>
            <a:pPr marL="452438" indent="-276225">
              <a:buFont typeface="Arial"/>
              <a:buChar char="•"/>
            </a:pPr>
            <a:r>
              <a:rPr lang="es-ES" dirty="0" smtClean="0">
                <a:latin typeface="Arial"/>
                <a:cs typeface="Arial"/>
              </a:rPr>
              <a:t>la </a:t>
            </a:r>
            <a:r>
              <a:rPr lang="es-ES" dirty="0">
                <a:latin typeface="Arial"/>
                <a:cs typeface="Arial"/>
              </a:rPr>
              <a:t>internacionalización acelerada de todos los procesos económicos, para incrementar la rentabilidad y para abrir mercados por medio de la expansión del sistema.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669834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 ciudad informacional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230587"/>
            <a:ext cx="8136906" cy="221599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A consecuencia del desarrollo de las TIC y del modelo </a:t>
            </a:r>
            <a:r>
              <a:rPr lang="es-ES" dirty="0" err="1" smtClean="0">
                <a:latin typeface="Arial"/>
                <a:cs typeface="Arial"/>
              </a:rPr>
              <a:t>informacionalista</a:t>
            </a:r>
            <a:r>
              <a:rPr lang="es-ES" dirty="0" smtClean="0">
                <a:latin typeface="Arial"/>
                <a:cs typeface="Arial"/>
              </a:rPr>
              <a:t>, emerge una nueva forma social y espacial: la ciudad informacional. </a:t>
            </a:r>
          </a:p>
          <a:p>
            <a:endParaRPr lang="es-ES" dirty="0" smtClean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La revolución tecnológica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smtClean="0">
                <a:latin typeface="Arial"/>
                <a:cs typeface="Arial"/>
              </a:rPr>
              <a:t>está </a:t>
            </a:r>
            <a:r>
              <a:rPr lang="es-ES" dirty="0">
                <a:latin typeface="Arial"/>
                <a:cs typeface="Arial"/>
              </a:rPr>
              <a:t>transformando las dimensiones esenciales de la vida humana en dos variables fundamentales, la del tiempo y la del espacio.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761484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 ciudad informacional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230587"/>
            <a:ext cx="8136906" cy="3600986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Esta ciudad es una </a:t>
            </a:r>
            <a:r>
              <a:rPr lang="es-ES" dirty="0">
                <a:latin typeface="Arial"/>
                <a:cs typeface="Arial"/>
              </a:rPr>
              <a:t>sociedad dual, </a:t>
            </a:r>
            <a:r>
              <a:rPr lang="es-ES" dirty="0" smtClean="0">
                <a:latin typeface="Arial"/>
                <a:cs typeface="Arial"/>
              </a:rPr>
              <a:t>por su doble carácter local y global.</a:t>
            </a:r>
          </a:p>
          <a:p>
            <a:endParaRPr lang="es-ES" dirty="0" smtClean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Esta ciudad se caracteriza porque: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Las diferencias </a:t>
            </a:r>
            <a:r>
              <a:rPr lang="es-ES" dirty="0">
                <a:latin typeface="Arial"/>
                <a:cs typeface="Arial"/>
              </a:rPr>
              <a:t>entre grupos sociales se harán cada vez </a:t>
            </a:r>
            <a:r>
              <a:rPr lang="es-ES" dirty="0" smtClean="0">
                <a:latin typeface="Arial"/>
                <a:cs typeface="Arial"/>
              </a:rPr>
              <a:t>mayores.</a:t>
            </a:r>
          </a:p>
          <a:p>
            <a:endParaRPr lang="es-ES" dirty="0" smtClean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El estado perderá </a:t>
            </a:r>
            <a:r>
              <a:rPr lang="es-ES" dirty="0">
                <a:latin typeface="Arial"/>
                <a:cs typeface="Arial"/>
              </a:rPr>
              <a:t>progresivamente su papel redistribuidor.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Es una </a:t>
            </a:r>
            <a:r>
              <a:rPr lang="es-ES" dirty="0">
                <a:latin typeface="Arial"/>
                <a:cs typeface="Arial"/>
              </a:rPr>
              <a:t>sociedad fragmentada socialmente a escala internacional, con diferencias entre países y entre grupos en el </a:t>
            </a:r>
            <a:r>
              <a:rPr lang="es-ES" dirty="0" smtClean="0">
                <a:latin typeface="Arial"/>
                <a:cs typeface="Arial"/>
              </a:rPr>
              <a:t>interior, </a:t>
            </a:r>
            <a:r>
              <a:rPr lang="es-ES" dirty="0">
                <a:latin typeface="Arial"/>
                <a:cs typeface="Arial"/>
              </a:rPr>
              <a:t>incluso de las naciones más desarrolladas.</a:t>
            </a:r>
          </a:p>
          <a:p>
            <a:endParaRPr lang="es-ES" dirty="0">
              <a:latin typeface="Arial"/>
              <a:cs typeface="Arial"/>
            </a:endParaRPr>
          </a:p>
          <a:p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099900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 Sociedad en Red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230587"/>
            <a:ext cx="8136906" cy="3600986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En la ciudad informacional se genera la “Sociedad en Red”.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La "</a:t>
            </a:r>
            <a:r>
              <a:rPr lang="es-ES" dirty="0">
                <a:latin typeface="Arial"/>
                <a:cs typeface="Arial"/>
              </a:rPr>
              <a:t>Sociedad en Red" </a:t>
            </a:r>
            <a:r>
              <a:rPr lang="es-ES" dirty="0" smtClean="0">
                <a:latin typeface="Arial"/>
                <a:cs typeface="Arial"/>
              </a:rPr>
              <a:t>es una </a:t>
            </a:r>
            <a:r>
              <a:rPr lang="es-ES" dirty="0">
                <a:latin typeface="Arial"/>
                <a:cs typeface="Arial"/>
              </a:rPr>
              <a:t>nueva forma de organización </a:t>
            </a:r>
            <a:r>
              <a:rPr lang="es-ES" dirty="0" smtClean="0">
                <a:latin typeface="Arial"/>
                <a:cs typeface="Arial"/>
              </a:rPr>
              <a:t>social</a:t>
            </a:r>
            <a:r>
              <a:rPr lang="es-ES" dirty="0">
                <a:latin typeface="Arial"/>
                <a:cs typeface="Arial"/>
              </a:rPr>
              <a:t>. </a:t>
            </a:r>
            <a:r>
              <a:rPr lang="es-ES" dirty="0" smtClean="0">
                <a:latin typeface="Arial"/>
                <a:cs typeface="Arial"/>
              </a:rPr>
              <a:t>Es </a:t>
            </a:r>
            <a:r>
              <a:rPr lang="es-ES" dirty="0">
                <a:latin typeface="Arial"/>
                <a:cs typeface="Arial"/>
              </a:rPr>
              <a:t>una estructura social construida alrededor de (pero no determinada por) las redes digitales de </a:t>
            </a:r>
            <a:r>
              <a:rPr lang="es-ES" dirty="0" smtClean="0">
                <a:latin typeface="Arial"/>
                <a:cs typeface="Arial"/>
              </a:rPr>
              <a:t>comunicación.</a:t>
            </a:r>
          </a:p>
          <a:p>
            <a:endParaRPr lang="es-ES" dirty="0" smtClean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En ella, la </a:t>
            </a:r>
            <a:r>
              <a:rPr lang="es-ES" dirty="0">
                <a:latin typeface="Arial"/>
                <a:cs typeface="Arial"/>
              </a:rPr>
              <a:t>identidad personal se define a partir de la conexión a una </a:t>
            </a:r>
            <a:r>
              <a:rPr lang="es-ES" dirty="0" smtClean="0">
                <a:latin typeface="Arial"/>
                <a:cs typeface="Arial"/>
              </a:rPr>
              <a:t>red (o redes), </a:t>
            </a:r>
            <a:r>
              <a:rPr lang="es-ES" dirty="0">
                <a:latin typeface="Arial"/>
                <a:cs typeface="Arial"/>
              </a:rPr>
              <a:t>antes que por la ubicación dentro de una familia, clan, tribu o estado.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Las </a:t>
            </a:r>
            <a:r>
              <a:rPr lang="es-ES" dirty="0">
                <a:latin typeface="Arial"/>
                <a:cs typeface="Arial"/>
              </a:rPr>
              <a:t>sociedades, para </a:t>
            </a:r>
            <a:r>
              <a:rPr lang="es-ES" dirty="0" err="1" smtClean="0">
                <a:latin typeface="Arial"/>
                <a:cs typeface="Arial"/>
              </a:rPr>
              <a:t>Castells</a:t>
            </a:r>
            <a:r>
              <a:rPr lang="es-ES" dirty="0" smtClean="0">
                <a:latin typeface="Arial"/>
                <a:cs typeface="Arial"/>
              </a:rPr>
              <a:t>, </a:t>
            </a:r>
            <a:r>
              <a:rPr lang="es-ES" dirty="0">
                <a:latin typeface="Arial"/>
                <a:cs typeface="Arial"/>
              </a:rPr>
              <a:t>están siendo </a:t>
            </a:r>
            <a:r>
              <a:rPr lang="es-ES" dirty="0" smtClean="0">
                <a:latin typeface="Arial"/>
                <a:cs typeface="Arial"/>
              </a:rPr>
              <a:t>re-estructuradas </a:t>
            </a:r>
            <a:r>
              <a:rPr lang="es-ES" dirty="0">
                <a:latin typeface="Arial"/>
                <a:cs typeface="Arial"/>
              </a:rPr>
              <a:t>a partir de la complementariedad </a:t>
            </a:r>
            <a:r>
              <a:rPr lang="es-ES" dirty="0" smtClean="0">
                <a:latin typeface="Arial"/>
                <a:cs typeface="Arial"/>
              </a:rPr>
              <a:t>entre Red </a:t>
            </a:r>
            <a:r>
              <a:rPr lang="es-ES" dirty="0">
                <a:latin typeface="Arial"/>
                <a:cs typeface="Arial"/>
              </a:rPr>
              <a:t>y Ego. </a:t>
            </a:r>
          </a:p>
          <a:p>
            <a:endParaRPr lang="es-ES" dirty="0">
              <a:latin typeface="Arial"/>
              <a:cs typeface="Arial"/>
            </a:endParaRPr>
          </a:p>
          <a:p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130033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 Sociedad en Red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07744" y="2363109"/>
            <a:ext cx="8136906" cy="4154984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En esta nueva Sociedad en Red, la </a:t>
            </a:r>
            <a:r>
              <a:rPr lang="es-ES" dirty="0">
                <a:latin typeface="Arial"/>
                <a:cs typeface="Arial"/>
              </a:rPr>
              <a:t>búsqueda de la identidad colectiva o individual, asignada o construida, se vuelve la fuente fundamental del sentido </a:t>
            </a:r>
            <a:r>
              <a:rPr lang="es-ES" dirty="0" smtClean="0">
                <a:latin typeface="Arial"/>
                <a:cs typeface="Arial"/>
              </a:rPr>
              <a:t>social.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Los nuevos actores son:</a:t>
            </a:r>
          </a:p>
          <a:p>
            <a:endParaRPr lang="es-ES" dirty="0">
              <a:latin typeface="Arial"/>
              <a:cs typeface="Arial"/>
            </a:endParaRPr>
          </a:p>
          <a:p>
            <a:pPr marL="452438" indent="-276225">
              <a:buFont typeface="Arial"/>
              <a:buChar char="•"/>
            </a:pPr>
            <a:r>
              <a:rPr lang="es-ES" dirty="0">
                <a:latin typeface="Arial"/>
                <a:cs typeface="Arial"/>
              </a:rPr>
              <a:t>T</a:t>
            </a:r>
            <a:r>
              <a:rPr lang="es-ES" dirty="0" smtClean="0">
                <a:latin typeface="Arial"/>
                <a:cs typeface="Arial"/>
              </a:rPr>
              <a:t>ecno</a:t>
            </a:r>
            <a:r>
              <a:rPr lang="es-ES" dirty="0">
                <a:latin typeface="Arial"/>
                <a:cs typeface="Arial"/>
              </a:rPr>
              <a:t>-elite, globalmente conectada, </a:t>
            </a:r>
            <a:endParaRPr lang="es-ES" dirty="0" smtClean="0">
              <a:latin typeface="Arial"/>
              <a:cs typeface="Arial"/>
            </a:endParaRPr>
          </a:p>
          <a:p>
            <a:pPr marL="452438" indent="-276225">
              <a:buFont typeface="Arial"/>
              <a:buChar char="•"/>
            </a:pPr>
            <a:r>
              <a:rPr lang="es-ES" dirty="0" smtClean="0">
                <a:latin typeface="Arial"/>
                <a:cs typeface="Arial"/>
              </a:rPr>
              <a:t>Las identidades </a:t>
            </a:r>
            <a:r>
              <a:rPr lang="es-ES" dirty="0">
                <a:latin typeface="Arial"/>
                <a:cs typeface="Arial"/>
              </a:rPr>
              <a:t>comunitarias, globalmente </a:t>
            </a:r>
            <a:r>
              <a:rPr lang="es-ES" dirty="0" smtClean="0">
                <a:latin typeface="Arial"/>
                <a:cs typeface="Arial"/>
              </a:rPr>
              <a:t>conectadas, </a:t>
            </a:r>
          </a:p>
          <a:p>
            <a:pPr marL="452438" indent="-276225">
              <a:buFont typeface="Arial"/>
              <a:buChar char="•"/>
            </a:pPr>
            <a:r>
              <a:rPr lang="es-ES" dirty="0" smtClean="0">
                <a:latin typeface="Arial"/>
                <a:cs typeface="Arial"/>
              </a:rPr>
              <a:t>Las identidades </a:t>
            </a:r>
            <a:r>
              <a:rPr lang="es-ES" dirty="0">
                <a:latin typeface="Arial"/>
                <a:cs typeface="Arial"/>
              </a:rPr>
              <a:t>comunitarias, atrincheradas en lo local. </a:t>
            </a:r>
            <a:endParaRPr lang="es-ES" dirty="0" smtClean="0">
              <a:latin typeface="Arial"/>
              <a:cs typeface="Arial"/>
            </a:endParaRPr>
          </a:p>
          <a:p>
            <a:pPr marL="452438" indent="-276225">
              <a:buFont typeface="Arial"/>
              <a:buChar char="•"/>
            </a:pPr>
            <a:endParaRPr lang="es-ES" dirty="0">
              <a:latin typeface="Arial"/>
              <a:cs typeface="Arial"/>
            </a:endParaRPr>
          </a:p>
          <a:p>
            <a:pPr marL="176213"/>
            <a:r>
              <a:rPr lang="es-ES" dirty="0" smtClean="0">
                <a:latin typeface="Arial"/>
                <a:cs typeface="Arial"/>
              </a:rPr>
              <a:t>Para </a:t>
            </a:r>
            <a:r>
              <a:rPr lang="es-ES" dirty="0" err="1" smtClean="0">
                <a:latin typeface="Arial"/>
                <a:cs typeface="Arial"/>
              </a:rPr>
              <a:t>Castells</a:t>
            </a:r>
            <a:r>
              <a:rPr lang="es-ES" dirty="0" smtClean="0">
                <a:latin typeface="Arial"/>
                <a:cs typeface="Arial"/>
              </a:rPr>
              <a:t> las </a:t>
            </a:r>
            <a:r>
              <a:rPr lang="es-ES" dirty="0">
                <a:latin typeface="Arial"/>
                <a:cs typeface="Arial"/>
              </a:rPr>
              <a:t>identidades serán absorbidas en la red, o excluidas de ella </a:t>
            </a:r>
            <a:r>
              <a:rPr lang="es-ES" dirty="0" smtClean="0">
                <a:latin typeface="Arial"/>
                <a:cs typeface="Arial"/>
              </a:rPr>
              <a:t>(como se hizo con algunas </a:t>
            </a:r>
            <a:r>
              <a:rPr lang="es-ES" dirty="0">
                <a:latin typeface="Arial"/>
                <a:cs typeface="Arial"/>
              </a:rPr>
              <a:t>tribus indígenas </a:t>
            </a:r>
            <a:r>
              <a:rPr lang="es-ES" dirty="0" smtClean="0">
                <a:latin typeface="Arial"/>
                <a:cs typeface="Arial"/>
              </a:rPr>
              <a:t>que están en “reservas”). </a:t>
            </a:r>
          </a:p>
          <a:p>
            <a:pPr marL="176213"/>
            <a:endParaRPr lang="es-ES" dirty="0" smtClean="0">
              <a:latin typeface="Arial"/>
              <a:cs typeface="Arial"/>
            </a:endParaRPr>
          </a:p>
          <a:p>
            <a:pPr marL="176213"/>
            <a:r>
              <a:rPr lang="es-ES" dirty="0" smtClean="0">
                <a:latin typeface="Arial"/>
                <a:cs typeface="Arial"/>
              </a:rPr>
              <a:t>Esas serán las </a:t>
            </a:r>
            <a:r>
              <a:rPr lang="es-ES" dirty="0">
                <a:latin typeface="Arial"/>
                <a:cs typeface="Arial"/>
              </a:rPr>
              <a:t>batallas culturales del siglo 21.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528225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255113"/>
            <a:ext cx="6953358" cy="738664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Los mecanismos de poder en la Sociedad en Red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07744" y="2363109"/>
            <a:ext cx="8136906" cy="3877985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A diferencia de Chomsky, </a:t>
            </a:r>
            <a:r>
              <a:rPr lang="es-ES" dirty="0" err="1" smtClean="0">
                <a:latin typeface="Arial"/>
                <a:cs typeface="Arial"/>
              </a:rPr>
              <a:t>Castells</a:t>
            </a:r>
            <a:r>
              <a:rPr lang="es-ES" dirty="0" smtClean="0">
                <a:latin typeface="Arial"/>
                <a:cs typeface="Arial"/>
              </a:rPr>
              <a:t> plantea que los medios de comunicación NO son el </a:t>
            </a:r>
            <a:r>
              <a:rPr lang="es-ES" dirty="0">
                <a:latin typeface="Arial"/>
                <a:cs typeface="Arial"/>
              </a:rPr>
              <a:t>cuarto </a:t>
            </a:r>
            <a:r>
              <a:rPr lang="es-ES" dirty="0" smtClean="0">
                <a:latin typeface="Arial"/>
                <a:cs typeface="Arial"/>
              </a:rPr>
              <a:t>poder.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Para </a:t>
            </a:r>
            <a:r>
              <a:rPr lang="es-ES" dirty="0" err="1" smtClean="0">
                <a:latin typeface="Arial"/>
                <a:cs typeface="Arial"/>
              </a:rPr>
              <a:t>Castells</a:t>
            </a:r>
            <a:r>
              <a:rPr lang="es-ES" dirty="0" smtClean="0">
                <a:latin typeface="Arial"/>
                <a:cs typeface="Arial"/>
              </a:rPr>
              <a:t> son </a:t>
            </a:r>
            <a:r>
              <a:rPr lang="es-ES" dirty="0">
                <a:latin typeface="Arial"/>
                <a:cs typeface="Arial"/>
              </a:rPr>
              <a:t>mucho más </a:t>
            </a:r>
            <a:r>
              <a:rPr lang="es-ES" dirty="0" smtClean="0">
                <a:latin typeface="Arial"/>
                <a:cs typeface="Arial"/>
              </a:rPr>
              <a:t>importantes, porque </a:t>
            </a:r>
            <a:r>
              <a:rPr lang="es-ES" dirty="0">
                <a:latin typeface="Arial"/>
                <a:cs typeface="Arial"/>
              </a:rPr>
              <a:t>constituyen el espacio donde se crea el poder.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La política </a:t>
            </a:r>
            <a:r>
              <a:rPr lang="es-ES" dirty="0">
                <a:latin typeface="Arial"/>
                <a:cs typeface="Arial"/>
              </a:rPr>
              <a:t>se </a:t>
            </a:r>
            <a:r>
              <a:rPr lang="es-ES" dirty="0" smtClean="0">
                <a:latin typeface="Arial"/>
                <a:cs typeface="Arial"/>
              </a:rPr>
              <a:t>desarrolla </a:t>
            </a:r>
            <a:r>
              <a:rPr lang="es-ES" dirty="0">
                <a:latin typeface="Arial"/>
                <a:cs typeface="Arial"/>
              </a:rPr>
              <a:t>fundamentalmente en los medios de </a:t>
            </a:r>
            <a:r>
              <a:rPr lang="es-ES" dirty="0" smtClean="0">
                <a:latin typeface="Arial"/>
                <a:cs typeface="Arial"/>
              </a:rPr>
              <a:t>comunicación.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Los medios son el </a:t>
            </a:r>
            <a:r>
              <a:rPr lang="es-ES" dirty="0">
                <a:latin typeface="Arial"/>
                <a:cs typeface="Arial"/>
              </a:rPr>
              <a:t>escenario donde se deciden las relaciones de poder entre los actores políticos y </a:t>
            </a:r>
            <a:r>
              <a:rPr lang="es-ES" dirty="0" smtClean="0">
                <a:latin typeface="Arial"/>
                <a:cs typeface="Arial"/>
              </a:rPr>
              <a:t>sociales.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Para lograr </a:t>
            </a:r>
            <a:r>
              <a:rPr lang="es-ES" dirty="0">
                <a:latin typeface="Arial"/>
                <a:cs typeface="Arial"/>
              </a:rPr>
              <a:t>sus objetivos, casi todos los actores y los mensajes tienen que pasar por los medios de comunicación, </a:t>
            </a:r>
            <a:r>
              <a:rPr lang="es-ES" dirty="0" smtClean="0">
                <a:latin typeface="Arial"/>
                <a:cs typeface="Arial"/>
              </a:rPr>
              <a:t>lo cual los obliga a tener </a:t>
            </a:r>
            <a:r>
              <a:rPr lang="es-ES" dirty="0">
                <a:latin typeface="Arial"/>
                <a:cs typeface="Arial"/>
              </a:rPr>
              <a:t>que aceptar las reglas del juego mediático.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948238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255113"/>
            <a:ext cx="6953358" cy="738664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Los mecanismos de poder en la Sociedad en Red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07743" y="2363109"/>
            <a:ext cx="8339299" cy="3877985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Para </a:t>
            </a:r>
            <a:r>
              <a:rPr lang="es-ES" dirty="0">
                <a:latin typeface="Arial"/>
                <a:cs typeface="Arial"/>
              </a:rPr>
              <a:t>comprender la construcción de las relaciones de poder a través de la comunicación en la </a:t>
            </a:r>
            <a:r>
              <a:rPr lang="es-ES" dirty="0" smtClean="0">
                <a:latin typeface="Arial"/>
                <a:cs typeface="Arial"/>
              </a:rPr>
              <a:t>Sociedad en Red, </a:t>
            </a:r>
            <a:r>
              <a:rPr lang="es-ES" dirty="0">
                <a:latin typeface="Arial"/>
                <a:cs typeface="Arial"/>
              </a:rPr>
              <a:t>es necesario integrar tres componentes </a:t>
            </a:r>
            <a:r>
              <a:rPr lang="es-ES" dirty="0" smtClean="0">
                <a:latin typeface="Arial"/>
                <a:cs typeface="Arial"/>
              </a:rPr>
              <a:t>clave:</a:t>
            </a:r>
          </a:p>
          <a:p>
            <a:endParaRPr lang="es-ES" dirty="0" smtClean="0">
              <a:latin typeface="Arial"/>
              <a:cs typeface="Arial"/>
            </a:endParaRPr>
          </a:p>
          <a:p>
            <a:pPr marL="806450" indent="-265113">
              <a:buFont typeface="Arial"/>
              <a:buChar char="•"/>
            </a:pPr>
            <a:r>
              <a:rPr lang="es-ES" dirty="0" smtClean="0">
                <a:latin typeface="Arial"/>
                <a:cs typeface="Arial"/>
              </a:rPr>
              <a:t>Los determinantes </a:t>
            </a:r>
            <a:r>
              <a:rPr lang="es-ES" dirty="0">
                <a:latin typeface="Arial"/>
                <a:cs typeface="Arial"/>
              </a:rPr>
              <a:t>estructurales del poder social y político en la sociedad red global. </a:t>
            </a:r>
            <a:endParaRPr lang="es-ES" dirty="0" smtClean="0">
              <a:latin typeface="Arial"/>
              <a:cs typeface="Arial"/>
            </a:endParaRPr>
          </a:p>
          <a:p>
            <a:pPr marL="541337"/>
            <a:endParaRPr lang="es-ES" dirty="0" smtClean="0">
              <a:latin typeface="Arial"/>
              <a:cs typeface="Arial"/>
            </a:endParaRPr>
          </a:p>
          <a:p>
            <a:pPr marL="806450" indent="-265113">
              <a:buFont typeface="Arial"/>
              <a:buChar char="•"/>
            </a:pPr>
            <a:r>
              <a:rPr lang="es-ES" dirty="0" smtClean="0">
                <a:latin typeface="Arial"/>
                <a:cs typeface="Arial"/>
              </a:rPr>
              <a:t>Los determinantes </a:t>
            </a:r>
            <a:r>
              <a:rPr lang="es-ES" dirty="0">
                <a:latin typeface="Arial"/>
                <a:cs typeface="Arial"/>
              </a:rPr>
              <a:t>estructurales del proceso de comunicación de masas en las condiciones organizativas, culturales y tecnológicas de nuestra época. </a:t>
            </a:r>
            <a:endParaRPr lang="es-ES" dirty="0" smtClean="0">
              <a:latin typeface="Arial"/>
              <a:cs typeface="Arial"/>
            </a:endParaRPr>
          </a:p>
          <a:p>
            <a:pPr marL="541337"/>
            <a:endParaRPr lang="es-ES" dirty="0" smtClean="0">
              <a:latin typeface="Arial"/>
              <a:cs typeface="Arial"/>
            </a:endParaRPr>
          </a:p>
          <a:p>
            <a:pPr marL="806450" indent="-265113">
              <a:buFont typeface="Arial"/>
              <a:buChar char="•"/>
            </a:pPr>
            <a:r>
              <a:rPr lang="es-ES" dirty="0" smtClean="0">
                <a:latin typeface="Arial"/>
                <a:cs typeface="Arial"/>
              </a:rPr>
              <a:t>El procesamiento </a:t>
            </a:r>
            <a:r>
              <a:rPr lang="es-ES" dirty="0">
                <a:latin typeface="Arial"/>
                <a:cs typeface="Arial"/>
              </a:rPr>
              <a:t>cognitivo de las señales que presenta el sistema de comunicación a la mente humana en relación con las prácticas sociales políticamente relevantes.</a:t>
            </a:r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8918698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255113"/>
            <a:ext cx="6953358" cy="738664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Los mecanismos de poder en la Sociedad en Red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07743" y="2363109"/>
            <a:ext cx="8339299" cy="221599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Otro mecanismo de poder es el control de la información.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"La </a:t>
            </a:r>
            <a:r>
              <a:rPr lang="es-ES" dirty="0" err="1">
                <a:latin typeface="Arial"/>
                <a:cs typeface="Arial"/>
              </a:rPr>
              <a:t>información</a:t>
            </a:r>
            <a:r>
              <a:rPr lang="es-ES" dirty="0">
                <a:latin typeface="Arial"/>
                <a:cs typeface="Arial"/>
              </a:rPr>
              <a:t> y el conocimiento siempre han sido las fuentes de poder y riqueza en todas las sociedades. Lo nuevo es que en un mundo interdependiente la </a:t>
            </a:r>
            <a:r>
              <a:rPr lang="es-ES" dirty="0" err="1">
                <a:latin typeface="Arial"/>
                <a:cs typeface="Arial"/>
              </a:rPr>
              <a:t>información</a:t>
            </a:r>
            <a:r>
              <a:rPr lang="es-ES" dirty="0">
                <a:latin typeface="Arial"/>
                <a:cs typeface="Arial"/>
              </a:rPr>
              <a:t> y el conocimiento se organizan en redes globales que son </a:t>
            </a:r>
            <a:r>
              <a:rPr lang="es-ES" dirty="0" err="1">
                <a:latin typeface="Arial"/>
                <a:cs typeface="Arial"/>
              </a:rPr>
              <a:t>también</a:t>
            </a:r>
            <a:r>
              <a:rPr lang="es-ES" dirty="0">
                <a:latin typeface="Arial"/>
                <a:cs typeface="Arial"/>
              </a:rPr>
              <a:t> las redes de poder y riqueza. Sin estar presente en esas redes globales los </a:t>
            </a:r>
            <a:r>
              <a:rPr lang="es-ES" dirty="0" err="1">
                <a:latin typeface="Arial"/>
                <a:cs typeface="Arial"/>
              </a:rPr>
              <a:t>países</a:t>
            </a:r>
            <a:r>
              <a:rPr lang="es-ES" dirty="0">
                <a:latin typeface="Arial"/>
                <a:cs typeface="Arial"/>
              </a:rPr>
              <a:t> y las personas van quedando </a:t>
            </a:r>
            <a:r>
              <a:rPr lang="es-ES" dirty="0" smtClean="0">
                <a:latin typeface="Arial"/>
                <a:cs typeface="Arial"/>
              </a:rPr>
              <a:t>marginados”. </a:t>
            </a:r>
            <a:endParaRPr lang="es-ES" dirty="0">
              <a:latin typeface="Arial"/>
              <a:cs typeface="Arial"/>
            </a:endParaRPr>
          </a:p>
          <a:p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61138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2299130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744268"/>
            <a:ext cx="4142015" cy="3046988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España</a:t>
            </a:r>
            <a:r>
              <a:rPr lang="es-ES" dirty="0">
                <a:latin typeface="Arial"/>
                <a:cs typeface="Arial"/>
              </a:rPr>
              <a:t>, </a:t>
            </a:r>
            <a:r>
              <a:rPr lang="es-ES" dirty="0" smtClean="0">
                <a:latin typeface="Arial"/>
                <a:cs typeface="Arial"/>
              </a:rPr>
              <a:t>1942.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Sociólogo, </a:t>
            </a:r>
            <a:r>
              <a:rPr lang="es-ES" dirty="0">
                <a:latin typeface="Arial"/>
                <a:cs typeface="Arial"/>
              </a:rPr>
              <a:t>catedrático </a:t>
            </a:r>
            <a:r>
              <a:rPr lang="es-ES" dirty="0" smtClean="0">
                <a:latin typeface="Arial"/>
                <a:cs typeface="Arial"/>
              </a:rPr>
              <a:t>de la </a:t>
            </a:r>
            <a:r>
              <a:rPr lang="es-ES" dirty="0">
                <a:latin typeface="Arial"/>
                <a:cs typeface="Arial"/>
              </a:rPr>
              <a:t>Universidad de California en Berkeley, </a:t>
            </a:r>
            <a:r>
              <a:rPr lang="es-ES" dirty="0" smtClean="0">
                <a:latin typeface="Arial"/>
                <a:cs typeface="Arial"/>
              </a:rPr>
              <a:t>y director </a:t>
            </a:r>
            <a:r>
              <a:rPr lang="es-ES" dirty="0">
                <a:latin typeface="Arial"/>
                <a:cs typeface="Arial"/>
              </a:rPr>
              <a:t>del Internet </a:t>
            </a:r>
            <a:r>
              <a:rPr lang="es-ES" dirty="0" err="1">
                <a:latin typeface="Arial"/>
                <a:cs typeface="Arial"/>
              </a:rPr>
              <a:t>Interdisciplinary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err="1">
                <a:latin typeface="Arial"/>
                <a:cs typeface="Arial"/>
              </a:rPr>
              <a:t>Institute</a:t>
            </a:r>
            <a:r>
              <a:rPr lang="es-ES" dirty="0">
                <a:latin typeface="Arial"/>
                <a:cs typeface="Arial"/>
              </a:rPr>
              <a:t> en la </a:t>
            </a:r>
            <a:r>
              <a:rPr lang="es-ES" dirty="0" err="1">
                <a:latin typeface="Arial"/>
                <a:cs typeface="Arial"/>
              </a:rPr>
              <a:t>Universitat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err="1">
                <a:latin typeface="Arial"/>
                <a:cs typeface="Arial"/>
              </a:rPr>
              <a:t>Oberta</a:t>
            </a:r>
            <a:r>
              <a:rPr lang="es-ES" dirty="0">
                <a:latin typeface="Arial"/>
                <a:cs typeface="Arial"/>
              </a:rPr>
              <a:t> de Catalunya</a:t>
            </a:r>
            <a:r>
              <a:rPr lang="es-ES" dirty="0" smtClean="0">
                <a:latin typeface="Arial"/>
                <a:cs typeface="Arial"/>
              </a:rPr>
              <a:t>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Es el </a:t>
            </a:r>
            <a:r>
              <a:rPr lang="es-ES" dirty="0">
                <a:latin typeface="Arial"/>
                <a:cs typeface="Arial"/>
              </a:rPr>
              <a:t>quinto académico de las Ciencias Sociales más citado del mundo y el </a:t>
            </a:r>
            <a:r>
              <a:rPr lang="es-ES" dirty="0" smtClean="0">
                <a:latin typeface="Arial"/>
                <a:cs typeface="Arial"/>
              </a:rPr>
              <a:t>más </a:t>
            </a:r>
            <a:r>
              <a:rPr lang="es-ES" dirty="0">
                <a:latin typeface="Arial"/>
                <a:cs typeface="Arial"/>
              </a:rPr>
              <a:t>citado del </a:t>
            </a:r>
            <a:r>
              <a:rPr lang="es-ES" dirty="0" smtClean="0">
                <a:latin typeface="Arial"/>
                <a:cs typeface="Arial"/>
              </a:rPr>
              <a:t>mundo en TIC.</a:t>
            </a:r>
          </a:p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833" y="1494262"/>
            <a:ext cx="3270279" cy="429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1050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255113"/>
            <a:ext cx="6953358" cy="738664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Las TIC como alternativa ante el poder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07743" y="2363109"/>
            <a:ext cx="8339299" cy="3046988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es-ES" dirty="0" err="1" smtClean="0">
                <a:latin typeface="Arial"/>
                <a:cs typeface="Arial"/>
              </a:rPr>
              <a:t>Castells</a:t>
            </a:r>
            <a:r>
              <a:rPr lang="es-ES" dirty="0" smtClean="0">
                <a:latin typeface="Arial"/>
                <a:cs typeface="Arial"/>
              </a:rPr>
              <a:t> señala que las TIC son también útiles a los desposeídos.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P</a:t>
            </a:r>
            <a:r>
              <a:rPr lang="es-ES" dirty="0" smtClean="0">
                <a:latin typeface="Arial"/>
                <a:cs typeface="Arial"/>
              </a:rPr>
              <a:t>ermiten </a:t>
            </a:r>
            <a:r>
              <a:rPr lang="es-ES" dirty="0">
                <a:latin typeface="Arial"/>
                <a:cs typeface="Arial"/>
              </a:rPr>
              <a:t>la </a:t>
            </a:r>
            <a:r>
              <a:rPr lang="es-ES" dirty="0" err="1">
                <a:latin typeface="Arial"/>
                <a:cs typeface="Arial"/>
              </a:rPr>
              <a:t>difusión</a:t>
            </a:r>
            <a:r>
              <a:rPr lang="es-ES" dirty="0">
                <a:latin typeface="Arial"/>
                <a:cs typeface="Arial"/>
              </a:rPr>
              <a:t> de </a:t>
            </a:r>
            <a:r>
              <a:rPr lang="es-ES" dirty="0" err="1">
                <a:latin typeface="Arial"/>
                <a:cs typeface="Arial"/>
              </a:rPr>
              <a:t>información</a:t>
            </a:r>
            <a:r>
              <a:rPr lang="es-ES" dirty="0">
                <a:latin typeface="Arial"/>
                <a:cs typeface="Arial"/>
              </a:rPr>
              <a:t> y conocimiento </a:t>
            </a:r>
            <a:r>
              <a:rPr lang="es-ES" dirty="0" smtClean="0">
                <a:latin typeface="Arial"/>
                <a:cs typeface="Arial"/>
              </a:rPr>
              <a:t>y que los </a:t>
            </a:r>
            <a:r>
              <a:rPr lang="es-ES" dirty="0">
                <a:latin typeface="Arial"/>
                <a:cs typeface="Arial"/>
              </a:rPr>
              <a:t>ciudadanos produzcan y comuniquen su propia </a:t>
            </a:r>
            <a:r>
              <a:rPr lang="es-ES" dirty="0" err="1">
                <a:latin typeface="Arial"/>
                <a:cs typeface="Arial"/>
              </a:rPr>
              <a:t>información</a:t>
            </a:r>
            <a:r>
              <a:rPr lang="es-ES" dirty="0">
                <a:latin typeface="Arial"/>
                <a:cs typeface="Arial"/>
              </a:rPr>
              <a:t>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Las TIC posibilitan terminar con el </a:t>
            </a:r>
            <a:r>
              <a:rPr lang="es-ES" dirty="0">
                <a:latin typeface="Arial"/>
                <a:cs typeface="Arial"/>
              </a:rPr>
              <a:t>monopolio de los medios de </a:t>
            </a:r>
            <a:r>
              <a:rPr lang="es-ES" dirty="0" err="1">
                <a:latin typeface="Arial"/>
                <a:cs typeface="Arial"/>
              </a:rPr>
              <a:t>comunicación</a:t>
            </a:r>
            <a:r>
              <a:rPr lang="es-ES" dirty="0">
                <a:latin typeface="Arial"/>
                <a:cs typeface="Arial"/>
              </a:rPr>
              <a:t> de masas sobre la </a:t>
            </a:r>
            <a:r>
              <a:rPr lang="es-ES" dirty="0" err="1">
                <a:latin typeface="Arial"/>
                <a:cs typeface="Arial"/>
              </a:rPr>
              <a:t>información</a:t>
            </a:r>
            <a:r>
              <a:rPr lang="es-ES" dirty="0">
                <a:latin typeface="Arial"/>
                <a:cs typeface="Arial"/>
              </a:rPr>
              <a:t>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err="1" smtClean="0">
                <a:latin typeface="Arial"/>
                <a:cs typeface="Arial"/>
              </a:rPr>
              <a:t>Castells</a:t>
            </a:r>
            <a:r>
              <a:rPr lang="es-ES" dirty="0" smtClean="0">
                <a:latin typeface="Arial"/>
                <a:cs typeface="Arial"/>
              </a:rPr>
              <a:t> llama a este fenómeno la </a:t>
            </a:r>
            <a:r>
              <a:rPr lang="es-ES" dirty="0" err="1" smtClean="0">
                <a:latin typeface="Arial"/>
                <a:cs typeface="Arial"/>
              </a:rPr>
              <a:t>autocomunicación</a:t>
            </a:r>
            <a:r>
              <a:rPr lang="es-ES" dirty="0" smtClean="0">
                <a:latin typeface="Arial"/>
                <a:cs typeface="Arial"/>
              </a:rPr>
              <a:t> </a:t>
            </a:r>
            <a:r>
              <a:rPr lang="es-ES" dirty="0">
                <a:latin typeface="Arial"/>
                <a:cs typeface="Arial"/>
              </a:rPr>
              <a:t>de </a:t>
            </a:r>
            <a:r>
              <a:rPr lang="es-ES" dirty="0" smtClean="0">
                <a:latin typeface="Arial"/>
                <a:cs typeface="Arial"/>
              </a:rPr>
              <a:t>masas, la cual puede tener enormes </a:t>
            </a:r>
            <a:r>
              <a:rPr lang="es-ES" dirty="0">
                <a:latin typeface="Arial"/>
                <a:cs typeface="Arial"/>
              </a:rPr>
              <a:t>consecuencias </a:t>
            </a:r>
            <a:r>
              <a:rPr lang="es-ES" dirty="0" err="1" smtClean="0">
                <a:latin typeface="Arial"/>
                <a:cs typeface="Arial"/>
              </a:rPr>
              <a:t>políticas</a:t>
            </a:r>
            <a:r>
              <a:rPr lang="es-ES" dirty="0" smtClean="0">
                <a:latin typeface="Arial"/>
                <a:cs typeface="Arial"/>
              </a:rPr>
              <a:t>.</a:t>
            </a:r>
            <a:endParaRPr lang="es-ES" dirty="0">
              <a:latin typeface="Arial"/>
              <a:cs typeface="Arial"/>
            </a:endParaRPr>
          </a:p>
          <a:p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468762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/>
        </p:nvSpPr>
        <p:spPr>
          <a:xfrm>
            <a:off x="755576" y="4581128"/>
            <a:ext cx="2659643" cy="422025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2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sz="2200"/>
              <a:t>MUCHAS GRACIAS</a:t>
            </a:r>
          </a:p>
        </p:txBody>
      </p:sp>
      <p:pic>
        <p:nvPicPr>
          <p:cNvPr id="166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4077073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251520" y="1844824"/>
            <a:ext cx="6408712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r">
              <a:defRPr sz="4000">
                <a:solidFill>
                  <a:srgbClr val="FFFFFF"/>
                </a:solidFill>
                <a:latin typeface="Sansation"/>
                <a:ea typeface="Sansation"/>
                <a:cs typeface="Sansation"/>
                <a:sym typeface="Sansatio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s-ES_tradnl" sz="4000" dirty="0" smtClean="0">
                <a:solidFill>
                  <a:srgbClr val="FFFFFF"/>
                </a:solidFill>
              </a:rPr>
              <a:t>Manuel </a:t>
            </a:r>
            <a:r>
              <a:rPr lang="es-ES_tradnl" sz="4000" dirty="0" err="1" smtClean="0">
                <a:solidFill>
                  <a:srgbClr val="FFFFFF"/>
                </a:solidFill>
              </a:rPr>
              <a:t>Castells</a:t>
            </a:r>
            <a:endParaRPr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Principales temas de su obra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230587"/>
            <a:ext cx="8136906" cy="193899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Sociología urbana.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Teoría de la Sociedad en Red, la cual es una teoría </a:t>
            </a:r>
            <a:r>
              <a:rPr lang="es-ES" dirty="0">
                <a:latin typeface="Arial"/>
                <a:cs typeface="Arial"/>
              </a:rPr>
              <a:t>integral </a:t>
            </a:r>
            <a:r>
              <a:rPr lang="es-ES" dirty="0" smtClean="0">
                <a:latin typeface="Arial"/>
                <a:cs typeface="Arial"/>
              </a:rPr>
              <a:t>sobre las sociedades en la era </a:t>
            </a:r>
            <a:r>
              <a:rPr lang="es-ES" dirty="0">
                <a:latin typeface="Arial"/>
                <a:cs typeface="Arial"/>
              </a:rPr>
              <a:t>de la </a:t>
            </a:r>
            <a:r>
              <a:rPr lang="es-ES" dirty="0" smtClean="0">
                <a:latin typeface="Arial"/>
                <a:cs typeface="Arial"/>
              </a:rPr>
              <a:t>Información.</a:t>
            </a:r>
          </a:p>
          <a:p>
            <a:endParaRPr lang="es-ES" dirty="0"/>
          </a:p>
          <a:p>
            <a:endParaRPr lang="es-E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873675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 globalización y las TIC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230587"/>
            <a:ext cx="8136906" cy="3323987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En los últimos años hemos asistido a una revolución tecnológica.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Esta </a:t>
            </a:r>
            <a:r>
              <a:rPr lang="es-ES" dirty="0" err="1">
                <a:latin typeface="Arial"/>
                <a:cs typeface="Arial"/>
              </a:rPr>
              <a:t>revolución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smtClean="0">
                <a:latin typeface="Arial"/>
                <a:cs typeface="Arial"/>
              </a:rPr>
              <a:t>expresada en las TIC es </a:t>
            </a:r>
            <a:r>
              <a:rPr lang="es-ES" dirty="0">
                <a:latin typeface="Arial"/>
                <a:cs typeface="Arial"/>
              </a:rPr>
              <a:t>la columna vertebral -aunque no determinante- de todas las otras principales </a:t>
            </a:r>
            <a:r>
              <a:rPr lang="es-ES" dirty="0" smtClean="0">
                <a:latin typeface="Arial"/>
                <a:cs typeface="Arial"/>
              </a:rPr>
              <a:t>transformaciones:</a:t>
            </a:r>
          </a:p>
          <a:p>
            <a:r>
              <a:rPr lang="es-ES" dirty="0" smtClean="0">
                <a:latin typeface="Arial"/>
                <a:cs typeface="Arial"/>
              </a:rPr>
              <a:t> </a:t>
            </a:r>
            <a:endParaRPr lang="es-ES" dirty="0">
              <a:latin typeface="Arial"/>
              <a:cs typeface="Arial"/>
            </a:endParaRPr>
          </a:p>
          <a:p>
            <a:pPr marL="342900" indent="-342900">
              <a:buAutoNum type="arabicPeriod"/>
            </a:pPr>
            <a:r>
              <a:rPr lang="es-ES" dirty="0" smtClean="0">
                <a:latin typeface="Arial"/>
                <a:cs typeface="Arial"/>
              </a:rPr>
              <a:t>Provee </a:t>
            </a:r>
            <a:r>
              <a:rPr lang="es-ES" dirty="0">
                <a:latin typeface="Arial"/>
                <a:cs typeface="Arial"/>
              </a:rPr>
              <a:t>la infraestructura </a:t>
            </a:r>
            <a:r>
              <a:rPr lang="es-ES" dirty="0" err="1">
                <a:latin typeface="Arial"/>
                <a:cs typeface="Arial"/>
              </a:rPr>
              <a:t>básica</a:t>
            </a:r>
            <a:r>
              <a:rPr lang="es-ES" dirty="0">
                <a:latin typeface="Arial"/>
                <a:cs typeface="Arial"/>
              </a:rPr>
              <a:t> que permite la </a:t>
            </a:r>
            <a:r>
              <a:rPr lang="es-ES" dirty="0" err="1">
                <a:latin typeface="Arial"/>
                <a:cs typeface="Arial"/>
              </a:rPr>
              <a:t>formación</a:t>
            </a:r>
            <a:r>
              <a:rPr lang="es-ES" dirty="0">
                <a:latin typeface="Arial"/>
                <a:cs typeface="Arial"/>
              </a:rPr>
              <a:t> e </a:t>
            </a:r>
            <a:r>
              <a:rPr lang="es-ES" dirty="0" err="1">
                <a:latin typeface="Arial"/>
                <a:cs typeface="Arial"/>
              </a:rPr>
              <a:t>interrelación</a:t>
            </a:r>
            <a:r>
              <a:rPr lang="es-ES" dirty="0">
                <a:latin typeface="Arial"/>
                <a:cs typeface="Arial"/>
              </a:rPr>
              <a:t> del sistema </a:t>
            </a:r>
            <a:r>
              <a:rPr lang="es-ES" dirty="0" err="1">
                <a:latin typeface="Arial"/>
                <a:cs typeface="Arial"/>
              </a:rPr>
              <a:t>económico</a:t>
            </a:r>
            <a:r>
              <a:rPr lang="es-ES" dirty="0">
                <a:latin typeface="Arial"/>
                <a:cs typeface="Arial"/>
              </a:rPr>
              <a:t> mundial.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pPr marL="342900" indent="-342900">
              <a:buAutoNum type="arabicPeriod"/>
            </a:pPr>
            <a:r>
              <a:rPr lang="es-ES" dirty="0" smtClean="0">
                <a:latin typeface="Arial"/>
                <a:cs typeface="Arial"/>
              </a:rPr>
              <a:t>Se </a:t>
            </a:r>
            <a:r>
              <a:rPr lang="es-ES" dirty="0">
                <a:latin typeface="Arial"/>
                <a:cs typeface="Arial"/>
              </a:rPr>
              <a:t>ha convertido en un factor crucial de competitividad y productividad para </a:t>
            </a:r>
            <a:r>
              <a:rPr lang="es-ES" dirty="0" err="1">
                <a:latin typeface="Arial"/>
                <a:cs typeface="Arial"/>
              </a:rPr>
              <a:t>países</a:t>
            </a:r>
            <a:r>
              <a:rPr lang="es-ES" dirty="0">
                <a:latin typeface="Arial"/>
                <a:cs typeface="Arial"/>
              </a:rPr>
              <a:t>, regiones y </a:t>
            </a:r>
            <a:r>
              <a:rPr lang="es-ES" dirty="0" err="1">
                <a:latin typeface="Arial"/>
                <a:cs typeface="Arial"/>
              </a:rPr>
              <a:t>compañías</a:t>
            </a:r>
            <a:r>
              <a:rPr lang="es-ES" dirty="0">
                <a:latin typeface="Arial"/>
                <a:cs typeface="Arial"/>
              </a:rPr>
              <a:t> en todo el mundo, implantando una nueva </a:t>
            </a:r>
            <a:r>
              <a:rPr lang="es-ES" dirty="0" err="1">
                <a:latin typeface="Arial"/>
                <a:cs typeface="Arial"/>
              </a:rPr>
              <a:t>división</a:t>
            </a:r>
            <a:r>
              <a:rPr lang="es-ES" dirty="0">
                <a:latin typeface="Arial"/>
                <a:cs typeface="Arial"/>
              </a:rPr>
              <a:t> internacional del trabajo. </a:t>
            </a:r>
          </a:p>
          <a:p>
            <a:endParaRPr lang="es-E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066480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 globalización y las TIC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230587"/>
            <a:ext cx="8136906" cy="3046988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3. Permite </a:t>
            </a:r>
            <a:r>
              <a:rPr lang="es-ES" dirty="0">
                <a:latin typeface="Arial"/>
                <a:cs typeface="Arial"/>
              </a:rPr>
              <a:t>el proceso </a:t>
            </a:r>
            <a:r>
              <a:rPr lang="es-ES" dirty="0" err="1">
                <a:latin typeface="Arial"/>
                <a:cs typeface="Arial"/>
              </a:rPr>
              <a:t>simultáneo</a:t>
            </a:r>
            <a:r>
              <a:rPr lang="es-ES" dirty="0">
                <a:latin typeface="Arial"/>
                <a:cs typeface="Arial"/>
              </a:rPr>
              <a:t> de </a:t>
            </a:r>
            <a:r>
              <a:rPr lang="es-ES" dirty="0" err="1">
                <a:latin typeface="Arial"/>
                <a:cs typeface="Arial"/>
              </a:rPr>
              <a:t>centralización</a:t>
            </a:r>
            <a:r>
              <a:rPr lang="es-ES" dirty="0">
                <a:latin typeface="Arial"/>
                <a:cs typeface="Arial"/>
              </a:rPr>
              <a:t> de mensajes a la vez que descentraliza su </a:t>
            </a:r>
            <a:r>
              <a:rPr lang="es-ES" dirty="0" err="1">
                <a:latin typeface="Arial"/>
                <a:cs typeface="Arial"/>
              </a:rPr>
              <a:t>recepción</a:t>
            </a:r>
            <a:r>
              <a:rPr lang="es-ES" dirty="0">
                <a:latin typeface="Arial"/>
                <a:cs typeface="Arial"/>
              </a:rPr>
              <a:t>, creando un nuevo mundo de las </a:t>
            </a:r>
            <a:r>
              <a:rPr lang="es-ES" dirty="0" smtClean="0">
                <a:latin typeface="Arial"/>
                <a:cs typeface="Arial"/>
              </a:rPr>
              <a:t>comunicaciones. Se  </a:t>
            </a:r>
            <a:r>
              <a:rPr lang="es-ES" dirty="0">
                <a:latin typeface="Arial"/>
                <a:cs typeface="Arial"/>
              </a:rPr>
              <a:t>incomunica a las comunidades que se han “desenchufado” de la red. De esta </a:t>
            </a:r>
            <a:r>
              <a:rPr lang="es-ES" dirty="0" smtClean="0">
                <a:latin typeface="Arial"/>
                <a:cs typeface="Arial"/>
              </a:rPr>
              <a:t>forma surge </a:t>
            </a:r>
            <a:r>
              <a:rPr lang="es-ES" dirty="0">
                <a:latin typeface="Arial"/>
                <a:cs typeface="Arial"/>
              </a:rPr>
              <a:t>un flujo de </a:t>
            </a:r>
            <a:r>
              <a:rPr lang="es-ES" dirty="0" err="1">
                <a:latin typeface="Arial"/>
                <a:cs typeface="Arial"/>
              </a:rPr>
              <a:t>comunicación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err="1">
                <a:latin typeface="Arial"/>
                <a:cs typeface="Arial"/>
              </a:rPr>
              <a:t>asimétrico</a:t>
            </a:r>
            <a:r>
              <a:rPr lang="es-ES" dirty="0">
                <a:latin typeface="Arial"/>
                <a:cs typeface="Arial"/>
              </a:rPr>
              <a:t>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4. Crea </a:t>
            </a:r>
            <a:r>
              <a:rPr lang="es-ES" dirty="0">
                <a:latin typeface="Arial"/>
                <a:cs typeface="Arial"/>
              </a:rPr>
              <a:t>un </a:t>
            </a:r>
            <a:r>
              <a:rPr lang="es-ES" dirty="0" err="1">
                <a:latin typeface="Arial"/>
                <a:cs typeface="Arial"/>
              </a:rPr>
              <a:t>vínculo</a:t>
            </a:r>
            <a:r>
              <a:rPr lang="es-ES" dirty="0">
                <a:latin typeface="Arial"/>
                <a:cs typeface="Arial"/>
              </a:rPr>
              <a:t> nuevo que une </a:t>
            </a:r>
            <a:r>
              <a:rPr lang="es-ES" dirty="0" smtClean="0">
                <a:latin typeface="Arial"/>
                <a:cs typeface="Arial"/>
              </a:rPr>
              <a:t>las </a:t>
            </a:r>
            <a:r>
              <a:rPr lang="es-ES" dirty="0">
                <a:latin typeface="Arial"/>
                <a:cs typeface="Arial"/>
              </a:rPr>
              <a:t>fuerzas productivas de la </a:t>
            </a:r>
            <a:r>
              <a:rPr lang="es-ES" dirty="0" err="1">
                <a:latin typeface="Arial"/>
                <a:cs typeface="Arial"/>
              </a:rPr>
              <a:t>economía</a:t>
            </a:r>
            <a:r>
              <a:rPr lang="es-ES" dirty="0">
                <a:latin typeface="Arial"/>
                <a:cs typeface="Arial"/>
              </a:rPr>
              <a:t> con la capacidad cultural de la sociedad. </a:t>
            </a:r>
            <a:r>
              <a:rPr lang="es-ES" dirty="0" smtClean="0">
                <a:latin typeface="Arial"/>
                <a:cs typeface="Arial"/>
              </a:rPr>
              <a:t>La </a:t>
            </a:r>
            <a:r>
              <a:rPr lang="es-ES" dirty="0" err="1" smtClean="0">
                <a:latin typeface="Arial"/>
                <a:cs typeface="Arial"/>
              </a:rPr>
              <a:t>generación</a:t>
            </a:r>
            <a:r>
              <a:rPr lang="es-ES" dirty="0" smtClean="0">
                <a:latin typeface="Arial"/>
                <a:cs typeface="Arial"/>
              </a:rPr>
              <a:t> </a:t>
            </a:r>
            <a:r>
              <a:rPr lang="es-ES" dirty="0">
                <a:latin typeface="Arial"/>
                <a:cs typeface="Arial"/>
              </a:rPr>
              <a:t>de conocimientos y el proceso de la </a:t>
            </a:r>
            <a:r>
              <a:rPr lang="es-ES" dirty="0" err="1">
                <a:latin typeface="Arial"/>
                <a:cs typeface="Arial"/>
              </a:rPr>
              <a:t>información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smtClean="0">
                <a:latin typeface="Arial"/>
                <a:cs typeface="Arial"/>
              </a:rPr>
              <a:t>son la base de </a:t>
            </a:r>
            <a:r>
              <a:rPr lang="es-ES" dirty="0">
                <a:latin typeface="Arial"/>
                <a:cs typeface="Arial"/>
              </a:rPr>
              <a:t>la nueva </a:t>
            </a:r>
            <a:r>
              <a:rPr lang="es-ES" dirty="0" smtClean="0">
                <a:latin typeface="Arial"/>
                <a:cs typeface="Arial"/>
              </a:rPr>
              <a:t>productividad. La </a:t>
            </a:r>
            <a:r>
              <a:rPr lang="es-ES" dirty="0">
                <a:latin typeface="Arial"/>
                <a:cs typeface="Arial"/>
              </a:rPr>
              <a:t>posibilidad de una sociedad de acumular </a:t>
            </a:r>
            <a:r>
              <a:rPr lang="es-ES" dirty="0" smtClean="0">
                <a:latin typeface="Arial"/>
                <a:cs typeface="Arial"/>
              </a:rPr>
              <a:t>conocimientos se </a:t>
            </a:r>
            <a:r>
              <a:rPr lang="es-ES" dirty="0">
                <a:latin typeface="Arial"/>
                <a:cs typeface="Arial"/>
              </a:rPr>
              <a:t>traduce en productividad </a:t>
            </a:r>
            <a:r>
              <a:rPr lang="es-ES" dirty="0" err="1">
                <a:latin typeface="Arial"/>
                <a:cs typeface="Arial"/>
              </a:rPr>
              <a:t>económica</a:t>
            </a:r>
            <a:r>
              <a:rPr lang="es-ES" dirty="0">
                <a:latin typeface="Arial"/>
                <a:cs typeface="Arial"/>
              </a:rPr>
              <a:t> y </a:t>
            </a:r>
            <a:r>
              <a:rPr lang="es-ES" dirty="0" err="1" smtClean="0">
                <a:latin typeface="Arial"/>
                <a:cs typeface="Arial"/>
              </a:rPr>
              <a:t>poderío</a:t>
            </a:r>
            <a:r>
              <a:rPr lang="es-ES" dirty="0" smtClean="0">
                <a:latin typeface="Arial"/>
                <a:cs typeface="Arial"/>
              </a:rPr>
              <a:t>, </a:t>
            </a:r>
            <a:r>
              <a:rPr lang="es-ES" dirty="0">
                <a:latin typeface="Arial"/>
                <a:cs typeface="Arial"/>
              </a:rPr>
              <a:t>vinculando </a:t>
            </a:r>
            <a:r>
              <a:rPr lang="es-ES" dirty="0" err="1">
                <a:latin typeface="Arial"/>
                <a:cs typeface="Arial"/>
              </a:rPr>
              <a:t>íntimamente</a:t>
            </a:r>
            <a:r>
              <a:rPr lang="es-ES" dirty="0">
                <a:latin typeface="Arial"/>
                <a:cs typeface="Arial"/>
              </a:rPr>
              <a:t> las fuentes del poder y la riqueza de una sociedad a su capacidad informativa. </a:t>
            </a:r>
          </a:p>
        </p:txBody>
      </p:sp>
    </p:spTree>
    <p:extLst>
      <p:ext uri="{BB962C8B-B14F-4D97-AF65-F5344CB8AC3E}">
        <p14:creationId xmlns:p14="http://schemas.microsoft.com/office/powerpoint/2010/main" val="276070210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 globalización y las TIC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230587"/>
            <a:ext cx="8136906" cy="3323987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“La </a:t>
            </a:r>
            <a:r>
              <a:rPr lang="es-ES" dirty="0" err="1">
                <a:latin typeface="Arial"/>
                <a:cs typeface="Arial"/>
              </a:rPr>
              <a:t>globalización</a:t>
            </a:r>
            <a:r>
              <a:rPr lang="es-ES" dirty="0">
                <a:latin typeface="Arial"/>
                <a:cs typeface="Arial"/>
              </a:rPr>
              <a:t> no </a:t>
            </a:r>
            <a:r>
              <a:rPr lang="es-ES" dirty="0" err="1">
                <a:latin typeface="Arial"/>
                <a:cs typeface="Arial"/>
              </a:rPr>
              <a:t>sería</a:t>
            </a:r>
            <a:r>
              <a:rPr lang="es-ES" dirty="0">
                <a:latin typeface="Arial"/>
                <a:cs typeface="Arial"/>
              </a:rPr>
              <a:t> posible sin la infraestructura </a:t>
            </a:r>
            <a:r>
              <a:rPr lang="es-ES" dirty="0" err="1">
                <a:latin typeface="Arial"/>
                <a:cs typeface="Arial"/>
              </a:rPr>
              <a:t>tecnológica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smtClean="0">
                <a:latin typeface="Arial"/>
                <a:cs typeface="Arial"/>
              </a:rPr>
              <a:t>actual”.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“Internet </a:t>
            </a:r>
            <a:r>
              <a:rPr lang="es-ES" dirty="0">
                <a:latin typeface="Arial"/>
                <a:cs typeface="Arial"/>
              </a:rPr>
              <a:t>hace posible la </a:t>
            </a:r>
            <a:r>
              <a:rPr lang="es-ES" dirty="0" err="1">
                <a:latin typeface="Arial"/>
                <a:cs typeface="Arial"/>
              </a:rPr>
              <a:t>comunicación</a:t>
            </a:r>
            <a:r>
              <a:rPr lang="es-ES" dirty="0">
                <a:latin typeface="Arial"/>
                <a:cs typeface="Arial"/>
              </a:rPr>
              <a:t> de muchos a muchos entre cualquier lugar del mundo a bajo </a:t>
            </a:r>
            <a:r>
              <a:rPr lang="es-ES" dirty="0" smtClean="0">
                <a:latin typeface="Arial"/>
                <a:cs typeface="Arial"/>
              </a:rPr>
              <a:t>costo”. 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“La </a:t>
            </a:r>
            <a:r>
              <a:rPr lang="es-ES" dirty="0" err="1">
                <a:latin typeface="Arial"/>
                <a:cs typeface="Arial"/>
              </a:rPr>
              <a:t>telefonía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err="1">
                <a:latin typeface="Arial"/>
                <a:cs typeface="Arial"/>
              </a:rPr>
              <a:t>móvil</a:t>
            </a:r>
            <a:r>
              <a:rPr lang="es-ES" dirty="0">
                <a:latin typeface="Arial"/>
                <a:cs typeface="Arial"/>
              </a:rPr>
              <a:t> permite la </a:t>
            </a:r>
            <a:r>
              <a:rPr lang="es-ES" dirty="0" err="1">
                <a:latin typeface="Arial"/>
                <a:cs typeface="Arial"/>
              </a:rPr>
              <a:t>comunicación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dirty="0" smtClean="0">
                <a:latin typeface="Arial"/>
                <a:cs typeface="Arial"/>
              </a:rPr>
              <a:t>permanente”. 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“El </a:t>
            </a:r>
            <a:r>
              <a:rPr lang="es-ES" dirty="0">
                <a:latin typeface="Arial"/>
                <a:cs typeface="Arial"/>
              </a:rPr>
              <a:t>nuevo sistema </a:t>
            </a:r>
            <a:r>
              <a:rPr lang="es-ES" dirty="0" err="1">
                <a:latin typeface="Arial"/>
                <a:cs typeface="Arial"/>
              </a:rPr>
              <a:t>tecnológico</a:t>
            </a:r>
            <a:r>
              <a:rPr lang="es-ES" dirty="0">
                <a:latin typeface="Arial"/>
                <a:cs typeface="Arial"/>
              </a:rPr>
              <a:t> acrecienta enormemente la </a:t>
            </a:r>
            <a:r>
              <a:rPr lang="es-ES" dirty="0" smtClean="0">
                <a:latin typeface="Arial"/>
                <a:cs typeface="Arial"/>
              </a:rPr>
              <a:t>productividad”.</a:t>
            </a:r>
          </a:p>
          <a:p>
            <a:endParaRPr lang="es-ES" dirty="0" smtClean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“El </a:t>
            </a:r>
            <a:r>
              <a:rPr lang="es-ES" dirty="0">
                <a:latin typeface="Arial"/>
                <a:cs typeface="Arial"/>
              </a:rPr>
              <a:t>conjunto de nuestra sociedad funciona </a:t>
            </a:r>
            <a:r>
              <a:rPr lang="es-ES" dirty="0" err="1">
                <a:latin typeface="Arial"/>
                <a:cs typeface="Arial"/>
              </a:rPr>
              <a:t>según</a:t>
            </a:r>
            <a:r>
              <a:rPr lang="es-ES" dirty="0">
                <a:latin typeface="Arial"/>
                <a:cs typeface="Arial"/>
              </a:rPr>
              <a:t> una </a:t>
            </a:r>
            <a:r>
              <a:rPr lang="es-ES" dirty="0" err="1">
                <a:latin typeface="Arial"/>
                <a:cs typeface="Arial"/>
              </a:rPr>
              <a:t>lógica</a:t>
            </a:r>
            <a:r>
              <a:rPr lang="es-ES" dirty="0">
                <a:latin typeface="Arial"/>
                <a:cs typeface="Arial"/>
              </a:rPr>
              <a:t> de </a:t>
            </a:r>
            <a:r>
              <a:rPr lang="es-ES" dirty="0" err="1">
                <a:latin typeface="Arial"/>
                <a:cs typeface="Arial"/>
              </a:rPr>
              <a:t>comunicación</a:t>
            </a:r>
            <a:r>
              <a:rPr lang="es-ES" dirty="0">
                <a:latin typeface="Arial"/>
                <a:cs typeface="Arial"/>
              </a:rPr>
              <a:t> en red, lo que cual es positivo para los conectados y muy negativo para los desconectados". </a:t>
            </a:r>
          </a:p>
        </p:txBody>
      </p:sp>
    </p:spTree>
    <p:extLst>
      <p:ext uri="{BB962C8B-B14F-4D97-AF65-F5344CB8AC3E}">
        <p14:creationId xmlns:p14="http://schemas.microsoft.com/office/powerpoint/2010/main" val="313817138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 ciudad informacional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230587"/>
            <a:ext cx="8136906" cy="4154984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Está surgiendo un nuevo modo de desarrollo de la </a:t>
            </a:r>
            <a:r>
              <a:rPr lang="es-ES" dirty="0">
                <a:latin typeface="Arial"/>
                <a:cs typeface="Arial"/>
              </a:rPr>
              <a:t>organización </a:t>
            </a:r>
            <a:r>
              <a:rPr lang="es-ES" dirty="0" smtClean="0">
                <a:latin typeface="Arial"/>
                <a:cs typeface="Arial"/>
              </a:rPr>
              <a:t>social. </a:t>
            </a:r>
            <a:r>
              <a:rPr lang="es-ES" dirty="0" err="1" smtClean="0">
                <a:latin typeface="Arial"/>
                <a:cs typeface="Arial"/>
              </a:rPr>
              <a:t>Castells</a:t>
            </a:r>
            <a:r>
              <a:rPr lang="es-ES" dirty="0" smtClean="0">
                <a:latin typeface="Arial"/>
                <a:cs typeface="Arial"/>
              </a:rPr>
              <a:t> lo llama el modo </a:t>
            </a:r>
            <a:r>
              <a:rPr lang="es-ES" dirty="0">
                <a:latin typeface="Arial"/>
                <a:cs typeface="Arial"/>
              </a:rPr>
              <a:t>de desarrollo </a:t>
            </a:r>
            <a:r>
              <a:rPr lang="es-ES" dirty="0" smtClean="0">
                <a:latin typeface="Arial"/>
                <a:cs typeface="Arial"/>
              </a:rPr>
              <a:t>informacional.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Ello ha tenido como consecuencia una reestructuración </a:t>
            </a:r>
            <a:r>
              <a:rPr lang="es-ES" dirty="0">
                <a:latin typeface="Arial"/>
                <a:cs typeface="Arial"/>
              </a:rPr>
              <a:t>del </a:t>
            </a:r>
            <a:r>
              <a:rPr lang="es-ES" dirty="0" smtClean="0">
                <a:latin typeface="Arial"/>
                <a:cs typeface="Arial"/>
              </a:rPr>
              <a:t>capitalismo.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Hasta hace unos años, el motor fundamental del capitalismo era la </a:t>
            </a:r>
            <a:r>
              <a:rPr lang="es-ES" dirty="0">
                <a:latin typeface="Arial"/>
                <a:cs typeface="Arial"/>
              </a:rPr>
              <a:t>organización </a:t>
            </a:r>
            <a:r>
              <a:rPr lang="es-ES" dirty="0" smtClean="0">
                <a:latin typeface="Arial"/>
                <a:cs typeface="Arial"/>
              </a:rPr>
              <a:t>económica, a través de la producción industrial masiva, cuyo paradigma estaba </a:t>
            </a:r>
            <a:r>
              <a:rPr lang="es-ES" dirty="0">
                <a:latin typeface="Arial"/>
                <a:cs typeface="Arial"/>
              </a:rPr>
              <a:t>en la sociedad occidental. </a:t>
            </a:r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En los últimos años, el motor del capitalismo </a:t>
            </a:r>
            <a:r>
              <a:rPr lang="es-ES" dirty="0">
                <a:latin typeface="Arial"/>
                <a:cs typeface="Arial"/>
              </a:rPr>
              <a:t>como sistema </a:t>
            </a:r>
            <a:r>
              <a:rPr lang="es-ES" dirty="0" smtClean="0">
                <a:latin typeface="Arial"/>
                <a:cs typeface="Arial"/>
              </a:rPr>
              <a:t>social ha sido el </a:t>
            </a:r>
            <a:r>
              <a:rPr lang="es-ES" dirty="0" err="1" smtClean="0">
                <a:latin typeface="Arial"/>
                <a:cs typeface="Arial"/>
              </a:rPr>
              <a:t>informacionalismo</a:t>
            </a:r>
            <a:r>
              <a:rPr lang="es-ES" dirty="0" smtClean="0">
                <a:latin typeface="Arial"/>
                <a:cs typeface="Arial"/>
              </a:rPr>
              <a:t>:  modo </a:t>
            </a:r>
            <a:r>
              <a:rPr lang="es-ES" dirty="0">
                <a:latin typeface="Arial"/>
                <a:cs typeface="Arial"/>
              </a:rPr>
              <a:t>de desarrollo en el que la información substituye a la mano de obra como factor </a:t>
            </a:r>
            <a:r>
              <a:rPr lang="es-ES" dirty="0" smtClean="0">
                <a:latin typeface="Arial"/>
                <a:cs typeface="Arial"/>
              </a:rPr>
              <a:t>determinante.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En ese sentido, las </a:t>
            </a:r>
            <a:r>
              <a:rPr lang="es-ES" dirty="0">
                <a:latin typeface="Arial"/>
                <a:cs typeface="Arial"/>
              </a:rPr>
              <a:t>tecnologías de la información </a:t>
            </a:r>
            <a:r>
              <a:rPr lang="es-ES" dirty="0" smtClean="0">
                <a:latin typeface="Arial"/>
                <a:cs typeface="Arial"/>
              </a:rPr>
              <a:t>se convierten en poderosos </a:t>
            </a:r>
            <a:r>
              <a:rPr lang="es-ES" dirty="0">
                <a:latin typeface="Arial"/>
                <a:cs typeface="Arial"/>
              </a:rPr>
              <a:t>instrumentos de trabajo</a:t>
            </a:r>
            <a:r>
              <a:rPr lang="es-ES" dirty="0" smtClean="0">
                <a:latin typeface="Arial"/>
                <a:cs typeface="Arial"/>
              </a:rPr>
              <a:t>.</a:t>
            </a:r>
            <a:endParaRPr lang="es-E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5042636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 ciudad informacional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230587"/>
            <a:ext cx="8136906" cy="2769990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Perspectiva teórica:</a:t>
            </a:r>
          </a:p>
          <a:p>
            <a:endParaRPr lang="es-ES" dirty="0" smtClean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Las </a:t>
            </a:r>
            <a:r>
              <a:rPr lang="es-ES" dirty="0">
                <a:latin typeface="Arial"/>
                <a:cs typeface="Arial"/>
              </a:rPr>
              <a:t>sociedades están organizadas en función de procesos humanos estructurados por las relaciones de producción (acción ejercida por el hombre sobre la materia </a:t>
            </a:r>
            <a:r>
              <a:rPr lang="es-ES" dirty="0" smtClean="0">
                <a:latin typeface="Arial"/>
                <a:cs typeface="Arial"/>
              </a:rPr>
              <a:t>prima para </a:t>
            </a:r>
            <a:r>
              <a:rPr lang="es-ES" dirty="0">
                <a:latin typeface="Arial"/>
                <a:cs typeface="Arial"/>
              </a:rPr>
              <a:t>obtener de ella un producto que le beneficie</a:t>
            </a:r>
            <a:r>
              <a:rPr lang="es-ES" dirty="0" smtClean="0">
                <a:latin typeface="Arial"/>
                <a:cs typeface="Arial"/>
              </a:rPr>
              <a:t>).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De ello se derivan dos conceptos fundamentales: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Modo de producción y modelo de desarrollo.</a:t>
            </a:r>
          </a:p>
          <a:p>
            <a:endParaRPr lang="es-E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135665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" y="0"/>
            <a:ext cx="9144001" cy="104775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396092" y="1556791"/>
            <a:ext cx="6953358" cy="369332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lang="es-ES_tradnl" sz="2400" dirty="0" smtClean="0"/>
              <a:t>Manuel </a:t>
            </a:r>
            <a:r>
              <a:rPr lang="es-ES_tradnl" sz="2400" dirty="0" err="1" smtClean="0"/>
              <a:t>Castells</a:t>
            </a:r>
            <a:r>
              <a:rPr lang="es-ES_tradnl" sz="2400" dirty="0" smtClean="0"/>
              <a:t> – La ciudad informacional</a:t>
            </a:r>
            <a:endParaRPr sz="2400" dirty="0"/>
          </a:p>
        </p:txBody>
      </p:sp>
      <p:sp>
        <p:nvSpPr>
          <p:cNvPr id="55" name="Shape 55"/>
          <p:cNvSpPr/>
          <p:nvPr/>
        </p:nvSpPr>
        <p:spPr>
          <a:xfrm>
            <a:off x="396092" y="2230587"/>
            <a:ext cx="8136906" cy="3877985"/>
          </a:xfrm>
          <a:prstGeom prst="rect">
            <a:avLst/>
          </a:prstGeom>
          <a:ln>
            <a:solidFill>
              <a:srgbClr val="00B05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s-ES" dirty="0" smtClean="0">
                <a:latin typeface="Arial"/>
                <a:cs typeface="Arial"/>
              </a:rPr>
              <a:t>Modo de producción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err="1" smtClean="0">
                <a:latin typeface="Arial"/>
                <a:cs typeface="Arial"/>
              </a:rPr>
              <a:t>Castells</a:t>
            </a:r>
            <a:r>
              <a:rPr lang="es-ES" dirty="0" smtClean="0">
                <a:latin typeface="Arial"/>
                <a:cs typeface="Arial"/>
              </a:rPr>
              <a:t> utiliza </a:t>
            </a:r>
            <a:r>
              <a:rPr lang="es-ES" dirty="0">
                <a:latin typeface="Arial"/>
                <a:cs typeface="Arial"/>
              </a:rPr>
              <a:t>el concepto de modo de </a:t>
            </a:r>
            <a:r>
              <a:rPr lang="es-ES" dirty="0" smtClean="0">
                <a:latin typeface="Arial"/>
                <a:cs typeface="Arial"/>
              </a:rPr>
              <a:t>producción de </a:t>
            </a:r>
            <a:r>
              <a:rPr lang="es-ES" dirty="0">
                <a:latin typeface="Arial"/>
                <a:cs typeface="Arial"/>
              </a:rPr>
              <a:t>M</a:t>
            </a:r>
            <a:r>
              <a:rPr lang="es-ES" dirty="0" smtClean="0">
                <a:latin typeface="Arial"/>
                <a:cs typeface="Arial"/>
              </a:rPr>
              <a:t>arx, </a:t>
            </a:r>
            <a:r>
              <a:rPr lang="es-ES" dirty="0">
                <a:latin typeface="Arial"/>
                <a:cs typeface="Arial"/>
              </a:rPr>
              <a:t>que hace referencia a las relaciones sociales de producción que se dan en el marco de una sociedad para acceder a la satisfacción de las necesidades </a:t>
            </a:r>
            <a:r>
              <a:rPr lang="es-ES" dirty="0" smtClean="0">
                <a:latin typeface="Arial"/>
                <a:cs typeface="Arial"/>
              </a:rPr>
              <a:t>generadas.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 smtClean="0">
                <a:latin typeface="Arial"/>
                <a:cs typeface="Arial"/>
              </a:rPr>
              <a:t>Modelo de desarrollo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L</a:t>
            </a:r>
            <a:r>
              <a:rPr lang="es-ES" dirty="0" smtClean="0">
                <a:latin typeface="Arial"/>
                <a:cs typeface="Arial"/>
              </a:rPr>
              <a:t>ógica intrínseca a un modo de producción para garantizar su reproducción.</a:t>
            </a:r>
          </a:p>
          <a:p>
            <a:endParaRPr lang="es-ES" dirty="0">
              <a:latin typeface="Arial"/>
              <a:cs typeface="Arial"/>
            </a:endParaRPr>
          </a:p>
          <a:p>
            <a:r>
              <a:rPr lang="es-ES" dirty="0">
                <a:latin typeface="Arial"/>
                <a:cs typeface="Arial"/>
              </a:rPr>
              <a:t>Ambas </a:t>
            </a:r>
            <a:r>
              <a:rPr lang="es-ES" dirty="0" smtClean="0">
                <a:latin typeface="Arial"/>
                <a:cs typeface="Arial"/>
              </a:rPr>
              <a:t>estructuras, modo de producción y modelo de desarrollo </a:t>
            </a:r>
            <a:r>
              <a:rPr lang="es-ES" dirty="0">
                <a:latin typeface="Arial"/>
                <a:cs typeface="Arial"/>
              </a:rPr>
              <a:t>están interrelacionadas.</a:t>
            </a:r>
          </a:p>
          <a:p>
            <a:endParaRPr lang="es-ES" dirty="0" smtClean="0">
              <a:latin typeface="Arial"/>
              <a:cs typeface="Arial"/>
            </a:endParaRPr>
          </a:p>
          <a:p>
            <a:endParaRPr lang="es-E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502910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1654</Words>
  <Application>Microsoft Macintosh PowerPoint</Application>
  <PresentationFormat>Presentación en pantalla (4:3)</PresentationFormat>
  <Paragraphs>156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Default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Dra. Juana E. Suárez Conejero</cp:lastModifiedBy>
  <cp:revision>111</cp:revision>
  <dcterms:modified xsi:type="dcterms:W3CDTF">2018-04-01T23:54:21Z</dcterms:modified>
</cp:coreProperties>
</file>