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Nunito"/>
      <p:regular r:id="rId13"/>
      <p:bold r:id="rId14"/>
      <p:italic r:id="rId15"/>
      <p:boldItalic r:id="rId16"/>
    </p:embeddedFont>
    <p:embeddedFont>
      <p:font typeface="Ribeye"/>
      <p:regular r:id="rId17"/>
    </p:embeddedFont>
    <p:embeddedFont>
      <p:font typeface="Patrick Hand SC"/>
      <p:regular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italic.fntdata"/><Relationship Id="rId14" Type="http://schemas.openxmlformats.org/officeDocument/2006/relationships/font" Target="fonts/Nunito-bold.fntdata"/><Relationship Id="rId17" Type="http://schemas.openxmlformats.org/officeDocument/2006/relationships/font" Target="fonts/Ribeye-regular.fntdata"/><Relationship Id="rId16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PatrickHandSC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4cdb7c915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4cdb7c915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4cdb7c915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4cdb7c915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4cdb7c9152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4cdb7c915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4cdb7c9152_0_8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4cdb7c9152_0_8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4cdb7c9152_0_8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4cdb7c9152_0_8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4cdb7c9152_0_8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4cdb7c9152_0_8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accent6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 rot="10800000">
            <a:off x="5058905" y="0"/>
            <a:ext cx="4085100" cy="20526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0327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4" name="Google Shape;14;p2"/>
          <p:cNvGrpSpPr/>
          <p:nvPr/>
        </p:nvGrpSpPr>
        <p:grpSpPr>
          <a:xfrm>
            <a:off x="255200" y="592"/>
            <a:ext cx="2250363" cy="1044300"/>
            <a:chOff x="255200" y="592"/>
            <a:chExt cx="2250363" cy="1044300"/>
          </a:xfrm>
        </p:grpSpPr>
        <p:sp>
          <p:nvSpPr>
            <p:cNvPr id="15" name="Google Shape;15;p2"/>
            <p:cNvSpPr/>
            <p:nvPr/>
          </p:nvSpPr>
          <p:spPr>
            <a:xfrm>
              <a:off x="764063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509632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255200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" name="Google Shape;18;p2"/>
          <p:cNvGrpSpPr/>
          <p:nvPr/>
        </p:nvGrpSpPr>
        <p:grpSpPr>
          <a:xfrm>
            <a:off x="905395" y="592"/>
            <a:ext cx="2250363" cy="1044300"/>
            <a:chOff x="905395" y="592"/>
            <a:chExt cx="2250363" cy="1044300"/>
          </a:xfrm>
        </p:grpSpPr>
        <p:sp>
          <p:nvSpPr>
            <p:cNvPr id="19" name="Google Shape;19;p2"/>
            <p:cNvSpPr/>
            <p:nvPr/>
          </p:nvSpPr>
          <p:spPr>
            <a:xfrm>
              <a:off x="1414258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159826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905395" y="592"/>
              <a:ext cx="1741500" cy="1044300"/>
            </a:xfrm>
            <a:prstGeom prst="parallelogram">
              <a:avLst>
                <a:gd fmla="val 153193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2" name="Google Shape;22;p2"/>
          <p:cNvGrpSpPr/>
          <p:nvPr/>
        </p:nvGrpSpPr>
        <p:grpSpPr>
          <a:xfrm>
            <a:off x="7057468" y="5088"/>
            <a:ext cx="1851282" cy="752108"/>
            <a:chOff x="6917201" y="0"/>
            <a:chExt cx="2227777" cy="863400"/>
          </a:xfrm>
        </p:grpSpPr>
        <p:sp>
          <p:nvSpPr>
            <p:cNvPr id="23" name="Google Shape;23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" name="Google Shape;26;p2"/>
          <p:cNvGrpSpPr/>
          <p:nvPr/>
        </p:nvGrpSpPr>
        <p:grpSpPr>
          <a:xfrm>
            <a:off x="6553032" y="4217852"/>
            <a:ext cx="2389068" cy="925737"/>
            <a:chOff x="6917201" y="0"/>
            <a:chExt cx="2227777" cy="863400"/>
          </a:xfrm>
        </p:grpSpPr>
        <p:sp>
          <p:nvSpPr>
            <p:cNvPr id="27" name="Google Shape;27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0" name="Google Shape;30;p2"/>
          <p:cNvGrpSpPr/>
          <p:nvPr/>
        </p:nvGrpSpPr>
        <p:grpSpPr>
          <a:xfrm>
            <a:off x="199149" y="4055652"/>
            <a:ext cx="2795414" cy="1083308"/>
            <a:chOff x="6917201" y="0"/>
            <a:chExt cx="2227777" cy="863400"/>
          </a:xfrm>
        </p:grpSpPr>
        <p:sp>
          <p:nvSpPr>
            <p:cNvPr id="31" name="Google Shape;31;p2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4" name="Google Shape;34;p2"/>
          <p:cNvSpPr txBox="1"/>
          <p:nvPr>
            <p:ph type="ctrTitle"/>
          </p:nvPr>
        </p:nvSpPr>
        <p:spPr>
          <a:xfrm>
            <a:off x="1858703" y="1822833"/>
            <a:ext cx="5361300" cy="144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/>
        </p:txBody>
      </p:sp>
      <p:sp>
        <p:nvSpPr>
          <p:cNvPr id="35" name="Google Shape;35;p2"/>
          <p:cNvSpPr txBox="1"/>
          <p:nvPr>
            <p:ph idx="1" type="subTitle"/>
          </p:nvPr>
        </p:nvSpPr>
        <p:spPr>
          <a:xfrm>
            <a:off x="1858700" y="3413158"/>
            <a:ext cx="5361300" cy="52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6" name="Google Shape;36;p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bg>
      <p:bgPr>
        <a:solidFill>
          <a:schemeClr val="accent3"/>
        </a:solidFill>
      </p:bgPr>
    </p:bg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1"/>
          <p:cNvSpPr/>
          <p:nvPr/>
        </p:nvSpPr>
        <p:spPr>
          <a:xfrm flipH="1">
            <a:off x="5569200" y="2834075"/>
            <a:ext cx="3574800" cy="23094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1" name="Google Shape;111;p11"/>
          <p:cNvGrpSpPr/>
          <p:nvPr/>
        </p:nvGrpSpPr>
        <p:grpSpPr>
          <a:xfrm>
            <a:off x="5959222" y="4119576"/>
            <a:ext cx="2520952" cy="1024165"/>
            <a:chOff x="6917201" y="0"/>
            <a:chExt cx="2227777" cy="863400"/>
          </a:xfrm>
        </p:grpSpPr>
        <p:sp>
          <p:nvSpPr>
            <p:cNvPr id="112" name="Google Shape;112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15" name="Google Shape;115;p11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116" name="Google Shape;116;p11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19" name="Google Shape;119;p11"/>
          <p:cNvSpPr txBox="1"/>
          <p:nvPr>
            <p:ph hasCustomPrompt="1" type="title"/>
          </p:nvPr>
        </p:nvSpPr>
        <p:spPr>
          <a:xfrm>
            <a:off x="1385850" y="1383850"/>
            <a:ext cx="6372300" cy="1379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600"/>
              <a:buNone/>
              <a:defRPr sz="86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0" name="Google Shape;120;p11"/>
          <p:cNvSpPr txBox="1"/>
          <p:nvPr>
            <p:ph idx="1" type="body"/>
          </p:nvPr>
        </p:nvSpPr>
        <p:spPr>
          <a:xfrm>
            <a:off x="1385850" y="2863850"/>
            <a:ext cx="6372300" cy="641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 algn="ctr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 algn="ctr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 algn="ctr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 algn="ctr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1" name="Google Shape;121;p1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2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accent3"/>
        </a:soli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"/>
          <p:cNvSpPr/>
          <p:nvPr/>
        </p:nvSpPr>
        <p:spPr>
          <a:xfrm flipH="1">
            <a:off x="4757100" y="2309400"/>
            <a:ext cx="4386900" cy="2834100"/>
          </a:xfrm>
          <a:prstGeom prst="rtTriangle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39" name="Google Shape;39;p3"/>
          <p:cNvGrpSpPr/>
          <p:nvPr/>
        </p:nvGrpSpPr>
        <p:grpSpPr>
          <a:xfrm>
            <a:off x="5594191" y="3961115"/>
            <a:ext cx="2910145" cy="1182340"/>
            <a:chOff x="6917201" y="0"/>
            <a:chExt cx="2227777" cy="863400"/>
          </a:xfrm>
        </p:grpSpPr>
        <p:sp>
          <p:nvSpPr>
            <p:cNvPr id="40" name="Google Shape;40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43" name="Google Shape;43;p3"/>
          <p:cNvGrpSpPr/>
          <p:nvPr/>
        </p:nvGrpSpPr>
        <p:grpSpPr>
          <a:xfrm>
            <a:off x="199149" y="2"/>
            <a:ext cx="2795414" cy="1083308"/>
            <a:chOff x="6917201" y="0"/>
            <a:chExt cx="2227777" cy="863400"/>
          </a:xfrm>
        </p:grpSpPr>
        <p:sp>
          <p:nvSpPr>
            <p:cNvPr id="44" name="Google Shape;44;p3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7" name="Google Shape;47;p3"/>
          <p:cNvSpPr txBox="1"/>
          <p:nvPr>
            <p:ph type="title"/>
          </p:nvPr>
        </p:nvSpPr>
        <p:spPr>
          <a:xfrm>
            <a:off x="1888684" y="1746100"/>
            <a:ext cx="53775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  <a:defRPr sz="3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8" name="Google Shape;48;p3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bg>
      <p:bgPr>
        <a:solidFill>
          <a:schemeClr val="dk2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4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" name="Google Shape;53;p4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54" name="Google Shape;54;p4"/>
          <p:cNvSpPr txBox="1"/>
          <p:nvPr>
            <p:ph idx="1" type="body"/>
          </p:nvPr>
        </p:nvSpPr>
        <p:spPr>
          <a:xfrm>
            <a:off x="819150" y="1990725"/>
            <a:ext cx="75057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4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bg>
      <p:bgPr>
        <a:solidFill>
          <a:schemeClr val="dk2"/>
        </a:solidFill>
      </p:bgPr>
    </p:bg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5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5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5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1" name="Google Shape;61;p5"/>
          <p:cNvSpPr txBox="1"/>
          <p:nvPr>
            <p:ph idx="1" type="body"/>
          </p:nvPr>
        </p:nvSpPr>
        <p:spPr>
          <a:xfrm>
            <a:off x="819150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2" name="Google Shape;62;p5"/>
          <p:cNvSpPr txBox="1"/>
          <p:nvPr>
            <p:ph idx="2" type="body"/>
          </p:nvPr>
        </p:nvSpPr>
        <p:spPr>
          <a:xfrm>
            <a:off x="4638675" y="1990725"/>
            <a:ext cx="3686100" cy="2448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bg>
      <p:bgPr>
        <a:solidFill>
          <a:schemeClr val="dk2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6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6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6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6"/>
          <p:cNvSpPr txBox="1"/>
          <p:nvPr>
            <p:ph type="title"/>
          </p:nvPr>
        </p:nvSpPr>
        <p:spPr>
          <a:xfrm>
            <a:off x="819150" y="845600"/>
            <a:ext cx="7505700" cy="954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69" name="Google Shape;69;p6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bg>
      <p:bgPr>
        <a:solidFill>
          <a:schemeClr val="accent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7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7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7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7"/>
          <p:cNvSpPr txBox="1"/>
          <p:nvPr>
            <p:ph type="title"/>
          </p:nvPr>
        </p:nvSpPr>
        <p:spPr>
          <a:xfrm>
            <a:off x="819150" y="845600"/>
            <a:ext cx="3709200" cy="1383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75" name="Google Shape;75;p7"/>
          <p:cNvSpPr txBox="1"/>
          <p:nvPr>
            <p:ph idx="1" type="body"/>
          </p:nvPr>
        </p:nvSpPr>
        <p:spPr>
          <a:xfrm>
            <a:off x="830700" y="2319050"/>
            <a:ext cx="3709200" cy="2119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76" name="Google Shape;76;p7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1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8"/>
          <p:cNvSpPr/>
          <p:nvPr/>
        </p:nvSpPr>
        <p:spPr>
          <a:xfrm>
            <a:off x="0" y="2823144"/>
            <a:ext cx="7369200" cy="2316900"/>
          </a:xfrm>
          <a:prstGeom prst="rtTriangle">
            <a:avLst/>
          </a:prstGeom>
          <a:solidFill>
            <a:schemeClr val="accent6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8"/>
          <p:cNvSpPr/>
          <p:nvPr/>
        </p:nvSpPr>
        <p:spPr>
          <a:xfrm flipH="1">
            <a:off x="3583210" y="1554113"/>
            <a:ext cx="5560500" cy="35895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" name="Google Shape;80;p8"/>
          <p:cNvGrpSpPr/>
          <p:nvPr/>
        </p:nvGrpSpPr>
        <p:grpSpPr>
          <a:xfrm>
            <a:off x="255991" y="-118"/>
            <a:ext cx="2251347" cy="1043408"/>
            <a:chOff x="3961956" y="4383950"/>
            <a:chExt cx="1160548" cy="548700"/>
          </a:xfrm>
        </p:grpSpPr>
        <p:sp>
          <p:nvSpPr>
            <p:cNvPr id="81" name="Google Shape;81;p8"/>
            <p:cNvSpPr/>
            <p:nvPr/>
          </p:nvSpPr>
          <p:spPr>
            <a:xfrm>
              <a:off x="4224904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>
              <a:off x="4093430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>
              <a:off x="3961956" y="4383950"/>
              <a:ext cx="897600" cy="548700"/>
            </a:xfrm>
            <a:prstGeom prst="parallelogram">
              <a:avLst>
                <a:gd fmla="val 153193" name="adj"/>
              </a:avLst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" name="Google Shape;84;p8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" name="Google Shape;85;p8"/>
          <p:cNvGrpSpPr/>
          <p:nvPr/>
        </p:nvGrpSpPr>
        <p:grpSpPr>
          <a:xfrm>
            <a:off x="34934" y="4522125"/>
            <a:ext cx="1593306" cy="617072"/>
            <a:chOff x="6917201" y="0"/>
            <a:chExt cx="2227777" cy="863400"/>
          </a:xfrm>
        </p:grpSpPr>
        <p:sp>
          <p:nvSpPr>
            <p:cNvPr id="86" name="Google Shape;86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" name="Google Shape;89;p8"/>
          <p:cNvGrpSpPr/>
          <p:nvPr/>
        </p:nvGrpSpPr>
        <p:grpSpPr>
          <a:xfrm>
            <a:off x="5886353" y="1243"/>
            <a:ext cx="3257455" cy="1261514"/>
            <a:chOff x="6917201" y="0"/>
            <a:chExt cx="2227777" cy="863400"/>
          </a:xfrm>
        </p:grpSpPr>
        <p:sp>
          <p:nvSpPr>
            <p:cNvPr id="90" name="Google Shape;90;p8"/>
            <p:cNvSpPr/>
            <p:nvPr/>
          </p:nvSpPr>
          <p:spPr>
            <a:xfrm>
              <a:off x="7641677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" name="Google Shape;91;p8"/>
            <p:cNvSpPr/>
            <p:nvPr/>
          </p:nvSpPr>
          <p:spPr>
            <a:xfrm>
              <a:off x="7279439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" name="Google Shape;92;p8"/>
            <p:cNvSpPr/>
            <p:nvPr/>
          </p:nvSpPr>
          <p:spPr>
            <a:xfrm>
              <a:off x="6917201" y="0"/>
              <a:ext cx="1503300" cy="863400"/>
            </a:xfrm>
            <a:prstGeom prst="parallelogram">
              <a:avLst>
                <a:gd fmla="val 158024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" name="Google Shape;93;p8"/>
          <p:cNvSpPr txBox="1"/>
          <p:nvPr>
            <p:ph type="title"/>
          </p:nvPr>
        </p:nvSpPr>
        <p:spPr>
          <a:xfrm>
            <a:off x="1393929" y="1301146"/>
            <a:ext cx="6366900" cy="2539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94" name="Google Shape;94;p8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bg>
      <p:bgPr>
        <a:solidFill>
          <a:schemeClr val="dk2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9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9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9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9"/>
          <p:cNvSpPr txBox="1"/>
          <p:nvPr>
            <p:ph type="title"/>
          </p:nvPr>
        </p:nvSpPr>
        <p:spPr>
          <a:xfrm>
            <a:off x="819150" y="845600"/>
            <a:ext cx="6424200" cy="705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100" name="Google Shape;100;p9"/>
          <p:cNvSpPr txBox="1"/>
          <p:nvPr>
            <p:ph idx="1" type="subTitle"/>
          </p:nvPr>
        </p:nvSpPr>
        <p:spPr>
          <a:xfrm>
            <a:off x="819150" y="1550700"/>
            <a:ext cx="5859900" cy="393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1" name="Google Shape;101;p9"/>
          <p:cNvSpPr txBox="1"/>
          <p:nvPr>
            <p:ph idx="2" type="body"/>
          </p:nvPr>
        </p:nvSpPr>
        <p:spPr>
          <a:xfrm>
            <a:off x="819150" y="2467050"/>
            <a:ext cx="5859900" cy="209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02" name="Google Shape;102;p9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bg>
      <p:bgPr>
        <a:solidFill>
          <a:schemeClr val="accent1"/>
        </a:solidFill>
      </p:bgPr>
    </p:bg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0"/>
          <p:cNvSpPr/>
          <p:nvPr/>
        </p:nvSpPr>
        <p:spPr>
          <a:xfrm>
            <a:off x="31" y="2824500"/>
            <a:ext cx="7370400" cy="23190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10"/>
          <p:cNvSpPr/>
          <p:nvPr/>
        </p:nvSpPr>
        <p:spPr>
          <a:xfrm flipH="1">
            <a:off x="3582600" y="1550700"/>
            <a:ext cx="5561400" cy="3592800"/>
          </a:xfrm>
          <a:prstGeom prst="rtTriangle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10"/>
          <p:cNvSpPr/>
          <p:nvPr/>
        </p:nvSpPr>
        <p:spPr>
          <a:xfrm>
            <a:off x="203225" y="206250"/>
            <a:ext cx="8737500" cy="4731000"/>
          </a:xfrm>
          <a:prstGeom prst="rect">
            <a:avLst/>
          </a:prstGeom>
          <a:solidFill>
            <a:schemeClr val="dk1"/>
          </a:solidFill>
          <a:ln>
            <a:noFill/>
          </a:ln>
          <a:effectLst>
            <a:outerShdw blurRad="228600" sx="101000" rotWithShape="0" algn="ctr" sy="101000">
              <a:srgbClr val="000000">
                <a:alpha val="4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0"/>
          <p:cNvSpPr txBox="1"/>
          <p:nvPr>
            <p:ph idx="1" type="body"/>
          </p:nvPr>
        </p:nvSpPr>
        <p:spPr>
          <a:xfrm>
            <a:off x="328025" y="4163500"/>
            <a:ext cx="7415100" cy="6051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8" name="Google Shape;108;p10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hift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unito"/>
              <a:buNone/>
              <a:defRPr sz="28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39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Calibri"/>
              <a:buChar char="●"/>
              <a:defRPr sz="13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●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Calibri"/>
              <a:buChar char="○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Calibri"/>
              <a:buChar char="■"/>
              <a:defRPr sz="11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390734" y="4543668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"/>
          <p:cNvSpPr txBox="1"/>
          <p:nvPr>
            <p:ph type="ctrTitle"/>
          </p:nvPr>
        </p:nvSpPr>
        <p:spPr>
          <a:xfrm>
            <a:off x="260250" y="787975"/>
            <a:ext cx="4089900" cy="334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6000">
                <a:solidFill>
                  <a:srgbClr val="000000"/>
                </a:solidFill>
                <a:latin typeface="Ribeye"/>
                <a:ea typeface="Ribeye"/>
                <a:cs typeface="Ribeye"/>
                <a:sym typeface="Ribeye"/>
              </a:rPr>
              <a:t>Luc Boltanski</a:t>
            </a:r>
            <a:endParaRPr sz="6000">
              <a:solidFill>
                <a:srgbClr val="000000"/>
              </a:solidFill>
              <a:latin typeface="Ribeye"/>
              <a:ea typeface="Ribeye"/>
              <a:cs typeface="Ribeye"/>
              <a:sym typeface="Ribeye"/>
            </a:endParaRPr>
          </a:p>
        </p:txBody>
      </p:sp>
      <p:pic>
        <p:nvPicPr>
          <p:cNvPr id="129" name="Google Shape;12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957600" y="154825"/>
            <a:ext cx="3309174" cy="4805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3F3F3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/>
          <p:nvPr>
            <p:ph idx="1" type="body"/>
          </p:nvPr>
        </p:nvSpPr>
        <p:spPr>
          <a:xfrm>
            <a:off x="819150" y="656875"/>
            <a:ext cx="7505700" cy="378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>
                <a:latin typeface="Patrick Hand SC"/>
                <a:ea typeface="Patrick Hand SC"/>
                <a:cs typeface="Patrick Hand SC"/>
                <a:sym typeface="Patrick Hand SC"/>
              </a:rPr>
              <a:t>nació el 4 de enero de 1940 en París, Francia. Sociólogo y escritor que se desarrolla en la École des hautes études en sciences sociales como director de estudios; asimismo, es parte del Groupe de sociologie politique et morale (GSPM) como miembro fundador.</a:t>
            </a:r>
            <a:endParaRPr sz="3000"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5"/>
          <p:cNvSpPr txBox="1"/>
          <p:nvPr>
            <p:ph idx="1" type="body"/>
          </p:nvPr>
        </p:nvSpPr>
        <p:spPr>
          <a:xfrm>
            <a:off x="694650" y="515325"/>
            <a:ext cx="7754700" cy="399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000">
                <a:latin typeface="Patrick Hand SC"/>
                <a:ea typeface="Patrick Hand SC"/>
                <a:cs typeface="Patrick Hand SC"/>
                <a:sym typeface="Patrick Hand SC"/>
              </a:rPr>
              <a:t>En la década de los sesenta se interesa por la sociología; hace esto conectado con su militancia política del momento,milita en la Union de la Gauche Socialiste, entre la extrema izquierda y el catolicismo de izquierdas.</a:t>
            </a:r>
            <a:br>
              <a:rPr lang="es" sz="2000">
                <a:latin typeface="Patrick Hand SC"/>
                <a:ea typeface="Patrick Hand SC"/>
                <a:cs typeface="Patrick Hand SC"/>
                <a:sym typeface="Patrick Hand SC"/>
              </a:rPr>
            </a:br>
            <a:br>
              <a:rPr lang="es" sz="2000">
                <a:latin typeface="Patrick Hand SC"/>
                <a:ea typeface="Patrick Hand SC"/>
                <a:cs typeface="Patrick Hand SC"/>
                <a:sym typeface="Patrick Hand SC"/>
              </a:rPr>
            </a:br>
            <a:r>
              <a:rPr lang="es" sz="2000">
                <a:latin typeface="Patrick Hand SC"/>
                <a:ea typeface="Patrick Hand SC"/>
                <a:cs typeface="Patrick Hand SC"/>
                <a:sym typeface="Patrick Hand SC"/>
              </a:rPr>
              <a:t>Al ser estudiante de sociología en la Sorbona de París, conoce a Pierre Bourdieu con quien colabora en sus investigaciones; éstas las realiza en el Centre de sociologie européenne.</a:t>
            </a:r>
            <a:br>
              <a:rPr lang="es" sz="2000">
                <a:latin typeface="Patrick Hand SC"/>
                <a:ea typeface="Patrick Hand SC"/>
                <a:cs typeface="Patrick Hand SC"/>
                <a:sym typeface="Patrick Hand SC"/>
              </a:rPr>
            </a:br>
            <a:br>
              <a:rPr lang="es" sz="2000">
                <a:latin typeface="Patrick Hand SC"/>
                <a:ea typeface="Patrick Hand SC"/>
                <a:cs typeface="Patrick Hand SC"/>
                <a:sym typeface="Patrick Hand SC"/>
              </a:rPr>
            </a:br>
            <a:r>
              <a:rPr lang="es" sz="2000">
                <a:latin typeface="Patrick Hand SC"/>
                <a:ea typeface="Patrick Hand SC"/>
                <a:cs typeface="Patrick Hand SC"/>
                <a:sym typeface="Patrick Hand SC"/>
              </a:rPr>
              <a:t>Sus trabajos iniciales se despliegan con la influencia principal de Bourdieu. Aborda temas variados, como las clases sociales y la educación, y los usos sociales del cuerpo, del cómic o automóvil.</a:t>
            </a:r>
            <a:br>
              <a:rPr lang="es"/>
            </a:br>
            <a:br>
              <a:rPr lang="es"/>
            </a:br>
            <a:br>
              <a:rPr lang="es"/>
            </a:b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6"/>
          <p:cNvSpPr txBox="1"/>
          <p:nvPr>
            <p:ph idx="1" type="body"/>
          </p:nvPr>
        </p:nvSpPr>
        <p:spPr>
          <a:xfrm>
            <a:off x="819150" y="659550"/>
            <a:ext cx="7505700" cy="382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s" sz="2200">
                <a:latin typeface="Patrick Hand SC"/>
                <a:ea typeface="Patrick Hand SC"/>
                <a:cs typeface="Patrick Hand SC"/>
                <a:sym typeface="Patrick Hand SC"/>
              </a:rPr>
              <a:t>Comenzando los años setenta, se añade a la École des hautes études en sciences sociales como profesor adjunto. De igual forma, labora directamente con Bourdieu; y también se involucra en la fundación de  la revista Actes de la recherche en sciences sociales.</a:t>
            </a:r>
            <a:br>
              <a:rPr lang="es" sz="2200">
                <a:latin typeface="Patrick Hand SC"/>
                <a:ea typeface="Patrick Hand SC"/>
                <a:cs typeface="Patrick Hand SC"/>
                <a:sym typeface="Patrick Hand SC"/>
              </a:rPr>
            </a:br>
            <a:br>
              <a:rPr lang="es" sz="2200">
                <a:latin typeface="Patrick Hand SC"/>
                <a:ea typeface="Patrick Hand SC"/>
                <a:cs typeface="Patrick Hand SC"/>
                <a:sym typeface="Patrick Hand SC"/>
              </a:rPr>
            </a:br>
            <a:r>
              <a:rPr lang="es" sz="2200">
                <a:latin typeface="Patrick Hand SC"/>
                <a:ea typeface="Patrick Hand SC"/>
                <a:cs typeface="Patrick Hand SC"/>
                <a:sym typeface="Patrick Hand SC"/>
              </a:rPr>
              <a:t>A principios de los ochenta, se separa del equipo de Bourdieu y de la revista. Con esto, surge una ruptura que pronto se plasma en sus desarrollos teóricos y obras.</a:t>
            </a:r>
            <a:endParaRPr sz="2200"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7"/>
          <p:cNvSpPr txBox="1"/>
          <p:nvPr>
            <p:ph idx="1" type="body"/>
          </p:nvPr>
        </p:nvSpPr>
        <p:spPr>
          <a:xfrm>
            <a:off x="819150" y="396625"/>
            <a:ext cx="7505700" cy="376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es" sz="2000">
                <a:latin typeface="Patrick Hand SC"/>
                <a:ea typeface="Patrick Hand SC"/>
                <a:cs typeface="Patrick Hand SC"/>
                <a:sym typeface="Patrick Hand SC"/>
              </a:rPr>
            </a:br>
            <a:r>
              <a:rPr lang="es" sz="2400">
                <a:latin typeface="Patrick Hand SC"/>
                <a:ea typeface="Patrick Hand SC"/>
                <a:cs typeface="Patrick Hand SC"/>
                <a:sym typeface="Patrick Hand SC"/>
              </a:rPr>
              <a:t>Co-funda el Groupe de sociologie politique et morale (GSPM) en 1984. Hace tal con colaboradores que conoce anteriormente en el centro de Bourdieu.</a:t>
            </a:r>
            <a:endParaRPr sz="2400"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br>
              <a:rPr lang="es" sz="2400">
                <a:latin typeface="Patrick Hand SC"/>
                <a:ea typeface="Patrick Hand SC"/>
                <a:cs typeface="Patrick Hand SC"/>
                <a:sym typeface="Patrick Hand SC"/>
              </a:rPr>
            </a:br>
            <a:r>
              <a:rPr lang="es" sz="2400">
                <a:latin typeface="Patrick Hand SC"/>
                <a:ea typeface="Patrick Hand SC"/>
                <a:cs typeface="Patrick Hand SC"/>
                <a:sym typeface="Patrick Hand SC"/>
              </a:rPr>
              <a:t>En 1999, en </a:t>
            </a:r>
            <a:r>
              <a:rPr lang="es" sz="2400">
                <a:latin typeface="Patrick Hand SC"/>
                <a:ea typeface="Patrick Hand SC"/>
                <a:cs typeface="Patrick Hand SC"/>
                <a:sym typeface="Patrick Hand SC"/>
              </a:rPr>
              <a:t>colaboración</a:t>
            </a:r>
            <a:r>
              <a:rPr lang="es" sz="2400">
                <a:latin typeface="Patrick Hand SC"/>
                <a:ea typeface="Patrick Hand SC"/>
                <a:cs typeface="Patrick Hand SC"/>
                <a:sym typeface="Patrick Hand SC"/>
              </a:rPr>
              <a:t> con Eve CHiapello, escribe El nuevo espíritu del capitalismo en el cual plantea los cambios ideológicos que han acompañado las recientes transformaciones en el funcionamiento del capitalismo. </a:t>
            </a:r>
            <a:endParaRPr sz="2400"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8"/>
          <p:cNvSpPr txBox="1"/>
          <p:nvPr>
            <p:ph idx="1" type="body"/>
          </p:nvPr>
        </p:nvSpPr>
        <p:spPr>
          <a:xfrm>
            <a:off x="819150" y="713625"/>
            <a:ext cx="7505700" cy="372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2600">
                <a:latin typeface="Patrick Hand SC"/>
                <a:ea typeface="Patrick Hand SC"/>
                <a:cs typeface="Patrick Hand SC"/>
                <a:sym typeface="Patrick Hand SC"/>
              </a:rPr>
              <a:t>E</a:t>
            </a:r>
            <a:r>
              <a:rPr lang="es" sz="2600">
                <a:latin typeface="Patrick Hand SC"/>
                <a:ea typeface="Patrick Hand SC"/>
                <a:cs typeface="Patrick Hand SC"/>
                <a:sym typeface="Patrick Hand SC"/>
              </a:rPr>
              <a:t>l sistema capitalista ha demostrado poseer una habilidad para reciclar e incorporar las críticas que se le han hecho y convertirlas en factores de cambio. Las críticas sociales (socialistas, obreristas, ambientalistas,..) y las estéticas (intelectuales y artísticas) que fueron reacción al capitalismo del siglo XX le sirvieron como material de reciclaje.</a:t>
            </a:r>
            <a:endParaRPr sz="2600"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000"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000"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9"/>
          <p:cNvSpPr txBox="1"/>
          <p:nvPr>
            <p:ph idx="1" type="body"/>
          </p:nvPr>
        </p:nvSpPr>
        <p:spPr>
          <a:xfrm>
            <a:off x="819150" y="651650"/>
            <a:ext cx="7505700" cy="378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s" sz="2400">
                <a:latin typeface="Patrick Hand SC"/>
                <a:ea typeface="Patrick Hand SC"/>
                <a:cs typeface="Patrick Hand SC"/>
                <a:sym typeface="Patrick Hand SC"/>
              </a:rPr>
              <a:t>Podemos observar como ahora los principales actores son los jóvenes empresarios con mentalidades muys distintas a los capitalistas del siglo pasado. </a:t>
            </a:r>
            <a:endParaRPr sz="2400"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indent="0" lvl="0" marL="0" rtl="0" algn="just">
              <a:spcBef>
                <a:spcPts val="1600"/>
              </a:spcBef>
              <a:spcAft>
                <a:spcPts val="0"/>
              </a:spcAft>
              <a:buNone/>
            </a:pPr>
            <a:r>
              <a:rPr lang="es" sz="2400">
                <a:latin typeface="Patrick Hand SC"/>
                <a:ea typeface="Patrick Hand SC"/>
                <a:cs typeface="Patrick Hand SC"/>
                <a:sym typeface="Patrick Hand SC"/>
              </a:rPr>
              <a:t>La cultura de la economía y de la empresa se están convirtiendo en la cultura de nuestra vida cívica. Términos como: ganadores y perdedores, meritocracia, eficiencia, velocidad, competitividad y muchos más, han sido ya apropiados y son utilizados en las escuelas, en la cultura, en la política y hasta en el núcleo familiar. </a:t>
            </a:r>
            <a:endParaRPr sz="2400">
              <a:latin typeface="Patrick Hand SC"/>
              <a:ea typeface="Patrick Hand SC"/>
              <a:cs typeface="Patrick Hand SC"/>
              <a:sym typeface="Patrick Hand SC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2000">
              <a:latin typeface="Patrick Hand SC"/>
              <a:ea typeface="Patrick Hand SC"/>
              <a:cs typeface="Patrick Hand SC"/>
              <a:sym typeface="Patrick Hand S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hift">
  <a:themeElements>
    <a:clrScheme name="Shift">
      <a:dk1>
        <a:srgbClr val="FFFFFF"/>
      </a:dk1>
      <a:lt1>
        <a:srgbClr val="AF7B51"/>
      </a:lt1>
      <a:dk2>
        <a:srgbClr val="233A44"/>
      </a:dk2>
      <a:lt2>
        <a:srgbClr val="D9D9D9"/>
      </a:lt2>
      <a:accent1>
        <a:srgbClr val="00796B"/>
      </a:accent1>
      <a:accent2>
        <a:srgbClr val="D9563F"/>
      </a:accent2>
      <a:accent3>
        <a:srgbClr val="C4A15A"/>
      </a:accent3>
      <a:accent4>
        <a:srgbClr val="14F597"/>
      </a:accent4>
      <a:accent5>
        <a:srgbClr val="3D4594"/>
      </a:accent5>
      <a:accent6>
        <a:srgbClr val="163EF5"/>
      </a:accent6>
      <a:hlink>
        <a:srgbClr val="3D4594"/>
      </a:hlink>
      <a:folHlink>
        <a:srgbClr val="3D4594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