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313" r:id="rId4"/>
    <p:sldId id="284" r:id="rId5"/>
    <p:sldId id="260" r:id="rId6"/>
    <p:sldId id="266" r:id="rId7"/>
    <p:sldId id="281" r:id="rId8"/>
    <p:sldId id="268" r:id="rId9"/>
    <p:sldId id="269" r:id="rId10"/>
    <p:sldId id="31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304" r:id="rId31"/>
    <p:sldId id="305" r:id="rId32"/>
    <p:sldId id="306" r:id="rId33"/>
    <p:sldId id="307" r:id="rId34"/>
    <p:sldId id="308" r:id="rId35"/>
    <p:sldId id="309" r:id="rId36"/>
    <p:sldId id="310" r:id="rId37"/>
    <p:sldId id="311" r:id="rId38"/>
    <p:sldId id="312" r:id="rId3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2248" y="-2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88CE815C-8563-410A-BDE8-822281A73DE6}" type="datetimeFigureOut">
              <a:rPr lang="es-MX" smtClean="0"/>
              <a:pPr/>
              <a:t>17/11/14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D38A38A-61FE-48AF-B5F3-638E12C7A197}" type="slidenum">
              <a:rPr lang="es-MX" smtClean="0"/>
              <a:pPr/>
              <a:t>‹Nr.›</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CE815C-8563-410A-BDE8-822281A73DE6}" type="datetimeFigureOut">
              <a:rPr lang="es-MX" smtClean="0"/>
              <a:pPr/>
              <a:t>17/11/14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38A38A-61FE-48AF-B5F3-638E12C7A197}" type="slidenum">
              <a:rPr lang="es-MX" smtClean="0"/>
              <a:pPr/>
              <a:t>‹Nr.›</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hyperlink" Target="http://www.academia.edu/741089/La_sociologia_de_Alain_Touraine"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CuadroTexto"/>
          <p:cNvSpPr txBox="1"/>
          <p:nvPr/>
        </p:nvSpPr>
        <p:spPr>
          <a:xfrm>
            <a:off x="755576" y="4581128"/>
            <a:ext cx="4108817" cy="430887"/>
          </a:xfrm>
          <a:prstGeom prst="rect">
            <a:avLst/>
          </a:prstGeom>
          <a:noFill/>
          <a:ln>
            <a:solidFill>
              <a:srgbClr val="00B050"/>
            </a:solidFill>
          </a:ln>
        </p:spPr>
        <p:txBody>
          <a:bodyPr wrap="none" rtlCol="0">
            <a:spAutoFit/>
          </a:bodyPr>
          <a:lstStyle/>
          <a:p>
            <a:r>
              <a:rPr lang="es-MX" sz="2200" dirty="0" smtClean="0">
                <a:latin typeface="Arial" pitchFamily="34" charset="0"/>
                <a:cs typeface="Arial" pitchFamily="34" charset="0"/>
              </a:rPr>
              <a:t>Dra. Juana E. Suárez Conejero</a:t>
            </a:r>
            <a:endParaRPr lang="es-MX" sz="3200" dirty="0">
              <a:latin typeface="Arial" pitchFamily="34" charset="0"/>
              <a:cs typeface="Arial" pitchFamily="34" charset="0"/>
            </a:endParaRPr>
          </a:p>
        </p:txBody>
      </p:sp>
      <p:pic>
        <p:nvPicPr>
          <p:cNvPr id="10" name="Picture 2"/>
          <p:cNvPicPr>
            <a:picLocks noChangeAspect="1" noChangeArrowheads="1"/>
          </p:cNvPicPr>
          <p:nvPr/>
        </p:nvPicPr>
        <p:blipFill>
          <a:blip r:embed="rId2" cstate="print"/>
          <a:srcRect/>
          <a:stretch>
            <a:fillRect/>
          </a:stretch>
        </p:blipFill>
        <p:spPr bwMode="auto">
          <a:xfrm>
            <a:off x="1" y="0"/>
            <a:ext cx="9144000" cy="4077072"/>
          </a:xfrm>
          <a:prstGeom prst="rect">
            <a:avLst/>
          </a:prstGeom>
          <a:noFill/>
          <a:ln w="9525">
            <a:noFill/>
            <a:miter lim="800000"/>
            <a:headEnd/>
            <a:tailEnd/>
          </a:ln>
        </p:spPr>
      </p:pic>
      <p:sp>
        <p:nvSpPr>
          <p:cNvPr id="11" name="10 Rectángulo"/>
          <p:cNvSpPr/>
          <p:nvPr/>
        </p:nvSpPr>
        <p:spPr>
          <a:xfrm>
            <a:off x="251520" y="1844824"/>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Los movimientos sociales</a:t>
            </a:r>
            <a:endParaRPr lang="es-MX" sz="4000" dirty="0">
              <a:solidFill>
                <a:schemeClr val="bg1"/>
              </a:solidFill>
              <a:latin typeface="Sansation" pitchFamily="2" charset="0"/>
            </a:endParaRPr>
          </a:p>
        </p:txBody>
      </p:sp>
      <p:sp>
        <p:nvSpPr>
          <p:cNvPr id="5" name="4 Rectángulo"/>
          <p:cNvSpPr/>
          <p:nvPr/>
        </p:nvSpPr>
        <p:spPr>
          <a:xfrm>
            <a:off x="4283968" y="5661248"/>
            <a:ext cx="4572000" cy="861774"/>
          </a:xfrm>
          <a:prstGeom prst="rect">
            <a:avLst/>
          </a:prstGeom>
        </p:spPr>
        <p:txBody>
          <a:bodyPr>
            <a:spAutoFit/>
          </a:bodyPr>
          <a:lstStyle/>
          <a:p>
            <a:pPr algn="r"/>
            <a:r>
              <a:rPr lang="es-MX" sz="1000" i="1" dirty="0" smtClean="0">
                <a:latin typeface="Arial" pitchFamily="34" charset="0"/>
                <a:cs typeface="Arial" pitchFamily="34" charset="0"/>
              </a:rPr>
              <a:t>Parte de los textos de esta presentación han sido tomados del artículo  “En la búsqueda de actores y Desafíos </a:t>
            </a:r>
            <a:r>
              <a:rPr lang="es-MX" sz="1000" i="1" dirty="0" err="1" smtClean="0">
                <a:latin typeface="Arial" pitchFamily="34" charset="0"/>
                <a:cs typeface="Arial" pitchFamily="34" charset="0"/>
              </a:rPr>
              <a:t>societales</a:t>
            </a:r>
            <a:r>
              <a:rPr lang="es-MX" sz="1000" i="1" dirty="0" smtClean="0">
                <a:latin typeface="Arial" pitchFamily="34" charset="0"/>
                <a:cs typeface="Arial" pitchFamily="34" charset="0"/>
              </a:rPr>
              <a:t>. La sociología de Alain Touraine”, de Geoffrey Pleyers, disponible en </a:t>
            </a:r>
            <a:r>
              <a:rPr lang="es-MX" sz="1000" i="1" dirty="0" smtClean="0">
                <a:latin typeface="Arial" pitchFamily="34" charset="0"/>
                <a:cs typeface="Arial" pitchFamily="34" charset="0"/>
                <a:hlinkClick r:id="rId3"/>
              </a:rPr>
              <a:t>http://www.academia.edu/741089/</a:t>
            </a:r>
            <a:r>
              <a:rPr lang="es-MX" sz="1000" i="1" dirty="0" smtClean="0">
                <a:latin typeface="Arial" pitchFamily="34" charset="0"/>
                <a:cs typeface="Arial" pitchFamily="34" charset="0"/>
                <a:hlinkClick r:id="rId3"/>
              </a:rPr>
              <a:t>La_sociologia_de_Alain_Touraine</a:t>
            </a:r>
            <a:endParaRPr lang="es-MX" sz="1000" i="1" dirty="0" smtClean="0">
              <a:latin typeface="Arial" pitchFamily="34" charset="0"/>
              <a:cs typeface="Arial" pitchFamily="34" charset="0"/>
            </a:endParaRPr>
          </a:p>
          <a:p>
            <a:pPr algn="r"/>
            <a:r>
              <a:rPr lang="es-MX" sz="1000" i="1" dirty="0" smtClean="0">
                <a:latin typeface="Arial" pitchFamily="34" charset="0"/>
                <a:cs typeface="Arial" pitchFamily="34" charset="0"/>
              </a:rPr>
              <a:t>Tambi</a:t>
            </a:r>
            <a:r>
              <a:rPr lang="es-MX" sz="1000" i="1" dirty="0" smtClean="0">
                <a:latin typeface="Arial" pitchFamily="34" charset="0"/>
                <a:cs typeface="Arial" pitchFamily="34" charset="0"/>
              </a:rPr>
              <a:t>én fueron tomados textos inéditos de Guy </a:t>
            </a:r>
            <a:r>
              <a:rPr lang="es-MX" sz="1000" i="1" dirty="0">
                <a:latin typeface="Arial" pitchFamily="34" charset="0"/>
                <a:cs typeface="Arial" pitchFamily="34" charset="0"/>
              </a:rPr>
              <a:t>B</a:t>
            </a:r>
            <a:r>
              <a:rPr lang="es-MX" sz="1000" i="1" dirty="0" smtClean="0">
                <a:latin typeface="Arial" pitchFamily="34" charset="0"/>
                <a:cs typeface="Arial" pitchFamily="34" charset="0"/>
              </a:rPr>
              <a:t>ajoit.</a:t>
            </a:r>
            <a:endParaRPr lang="es-MX" sz="1000" i="1"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11" name="10 CuadroTexto"/>
          <p:cNvSpPr txBox="1"/>
          <p:nvPr/>
        </p:nvSpPr>
        <p:spPr>
          <a:xfrm>
            <a:off x="396092" y="1556792"/>
            <a:ext cx="5472052"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La teor</a:t>
            </a:r>
            <a:r>
              <a:rPr lang="es-MX" sz="2400" dirty="0" smtClean="0">
                <a:latin typeface="Arial" pitchFamily="34" charset="0"/>
                <a:cs typeface="Arial" pitchFamily="34" charset="0"/>
              </a:rPr>
              <a:t>ía de los movimientos sociales</a:t>
            </a:r>
            <a:endParaRPr lang="es-MX" sz="2400" dirty="0" smtClean="0">
              <a:latin typeface="Arial" pitchFamily="34" charset="0"/>
              <a:cs typeface="Arial" pitchFamily="34" charset="0"/>
            </a:endParaRPr>
          </a:p>
        </p:txBody>
      </p:sp>
      <p:sp>
        <p:nvSpPr>
          <p:cNvPr id="14" name="13 CuadroTexto"/>
          <p:cNvSpPr txBox="1"/>
          <p:nvPr/>
        </p:nvSpPr>
        <p:spPr>
          <a:xfrm>
            <a:off x="395536" y="2780928"/>
            <a:ext cx="1872208" cy="369332"/>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GUY BAJOIT</a:t>
            </a:r>
            <a:endParaRPr lang="es-MX" dirty="0" smtClean="0">
              <a:latin typeface="Arial" pitchFamily="34" charset="0"/>
              <a:cs typeface="Arial" pitchFamily="34" charset="0"/>
            </a:endParaRPr>
          </a:p>
        </p:txBody>
      </p:sp>
      <p:pic>
        <p:nvPicPr>
          <p:cNvPr id="4" name="Imagen 3"/>
          <p:cNvPicPr>
            <a:picLocks noChangeAspect="1"/>
          </p:cNvPicPr>
          <p:nvPr/>
        </p:nvPicPr>
        <p:blipFill>
          <a:blip r:embed="rId3"/>
          <a:stretch>
            <a:fillRect/>
          </a:stretch>
        </p:blipFill>
        <p:spPr>
          <a:xfrm>
            <a:off x="3131840" y="2636912"/>
            <a:ext cx="4536504" cy="3402378"/>
          </a:xfrm>
          <a:prstGeom prst="rect">
            <a:avLst/>
          </a:prstGeom>
        </p:spPr>
      </p:pic>
    </p:spTree>
    <p:extLst>
      <p:ext uri="{BB962C8B-B14F-4D97-AF65-F5344CB8AC3E}">
        <p14:creationId xmlns:p14="http://schemas.microsoft.com/office/powerpoint/2010/main" val="115009519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1.png"/>
          <p:cNvPicPr/>
          <p:nvPr/>
        </p:nvPicPr>
        <p:blipFill>
          <a:blip r:embed="rId2">
            <a:extLst/>
          </a:blip>
          <a:stretch>
            <a:fillRect/>
          </a:stretch>
        </p:blipFill>
        <p:spPr>
          <a:xfrm>
            <a:off x="1" y="0"/>
            <a:ext cx="9144001" cy="1047750"/>
          </a:xfrm>
          <a:prstGeom prst="rect">
            <a:avLst/>
          </a:prstGeom>
          <a:ln w="12700">
            <a:miter lim="400000"/>
          </a:ln>
        </p:spPr>
      </p:pic>
      <p:sp>
        <p:nvSpPr>
          <p:cNvPr id="54" name="Shape 54"/>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componentes de la acción colectiva</a:t>
            </a:r>
          </a:p>
        </p:txBody>
      </p:sp>
      <p:sp>
        <p:nvSpPr>
          <p:cNvPr id="55" name="Shape 55"/>
          <p:cNvSpPr/>
          <p:nvPr/>
        </p:nvSpPr>
        <p:spPr>
          <a:xfrm>
            <a:off x="395535" y="2492896"/>
            <a:ext cx="8136906"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Promover una acción colectiva conflictiva es construir siempre un “</a:t>
            </a:r>
            <a:r>
              <a:rPr>
                <a:solidFill>
                  <a:srgbClr val="FF2600"/>
                </a:solidFill>
                <a:latin typeface="Arial"/>
                <a:ea typeface="Arial"/>
                <a:cs typeface="Arial"/>
                <a:sym typeface="Arial"/>
              </a:rPr>
              <a:t>nosotros</a:t>
            </a:r>
            <a:r>
              <a:rPr>
                <a:latin typeface="Arial"/>
                <a:ea typeface="Arial"/>
                <a:cs typeface="Arial"/>
                <a:sym typeface="Arial"/>
              </a:rPr>
              <a:t>” (“yo”), que entra en conflicto contra “</a:t>
            </a:r>
            <a:r>
              <a:rPr>
                <a:solidFill>
                  <a:srgbClr val="FF2600"/>
                </a:solidFill>
                <a:latin typeface="Arial"/>
                <a:ea typeface="Arial"/>
                <a:cs typeface="Arial"/>
                <a:sym typeface="Arial"/>
              </a:rPr>
              <a:t>ellos</a:t>
            </a:r>
            <a:r>
              <a:rPr>
                <a:latin typeface="Arial"/>
                <a:ea typeface="Arial"/>
                <a:cs typeface="Arial"/>
                <a:sym typeface="Arial"/>
              </a:rPr>
              <a:t>”, en el nombre de un bien colectivo, de un “</a:t>
            </a:r>
            <a:r>
              <a:rPr>
                <a:solidFill>
                  <a:srgbClr val="FF2600"/>
                </a:solidFill>
                <a:latin typeface="Arial"/>
                <a:ea typeface="Arial"/>
                <a:cs typeface="Arial"/>
                <a:sym typeface="Arial"/>
              </a:rPr>
              <a:t>desafío</a:t>
            </a:r>
            <a:r>
              <a:rPr>
                <a:latin typeface="Arial"/>
                <a:ea typeface="Arial"/>
                <a:cs typeface="Arial"/>
                <a:sym typeface="Arial"/>
              </a:rPr>
              <a:t>“ (enjeu). </a:t>
            </a:r>
          </a:p>
          <a:p>
            <a:pPr lvl="0"/>
            <a:endParaRPr>
              <a:latin typeface="Arial"/>
              <a:ea typeface="Arial"/>
              <a:cs typeface="Arial"/>
              <a:sym typeface="Arial"/>
            </a:endParaRPr>
          </a:p>
          <a:p>
            <a:pPr lvl="0"/>
            <a:r>
              <a:rPr>
                <a:latin typeface="Arial"/>
                <a:ea typeface="Arial"/>
                <a:cs typeface="Arial"/>
                <a:sym typeface="Arial"/>
              </a:rPr>
              <a:t>Ejemplos clásicos: “Nosotros” (los obreros, las mujeres, los negros, los inmigrantes, etc.), contra “ellos” (los burgueses, los hombres, los blancos, los belgas, etc.), “en el nombre” de un bien del cual estamos privados (el bienestar, la libertad, el respeto de la igualdad de género, de raza, de cultura, etc.).</a:t>
            </a:r>
          </a:p>
        </p:txBody>
      </p:sp>
    </p:spTree>
    <p:extLst>
      <p:ext uri="{BB962C8B-B14F-4D97-AF65-F5344CB8AC3E}">
        <p14:creationId xmlns:p14="http://schemas.microsoft.com/office/powerpoint/2010/main" val="149724609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 name="image1.png"/>
          <p:cNvPicPr/>
          <p:nvPr/>
        </p:nvPicPr>
        <p:blipFill>
          <a:blip r:embed="rId2">
            <a:extLst/>
          </a:blip>
          <a:stretch>
            <a:fillRect/>
          </a:stretch>
        </p:blipFill>
        <p:spPr>
          <a:xfrm>
            <a:off x="1" y="0"/>
            <a:ext cx="9144001" cy="1047750"/>
          </a:xfrm>
          <a:prstGeom prst="rect">
            <a:avLst/>
          </a:prstGeom>
          <a:ln w="12700">
            <a:miter lim="400000"/>
          </a:ln>
        </p:spPr>
      </p:pic>
      <p:sp>
        <p:nvSpPr>
          <p:cNvPr id="58" name="Shape 58"/>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componentes de la acción colectiva</a:t>
            </a:r>
          </a:p>
        </p:txBody>
      </p:sp>
      <p:sp>
        <p:nvSpPr>
          <p:cNvPr id="59" name="Shape 59"/>
          <p:cNvSpPr/>
          <p:nvPr/>
        </p:nvSpPr>
        <p:spPr>
          <a:xfrm>
            <a:off x="395535" y="2492896"/>
            <a:ext cx="8136906" cy="3827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Para constituir un “</a:t>
            </a:r>
            <a:r>
              <a:rPr>
                <a:solidFill>
                  <a:srgbClr val="FF2600"/>
                </a:solidFill>
                <a:latin typeface="Arial"/>
                <a:ea typeface="Arial"/>
                <a:cs typeface="Arial"/>
                <a:sym typeface="Arial"/>
              </a:rPr>
              <a:t>Nosotros</a:t>
            </a:r>
            <a:r>
              <a:rPr>
                <a:latin typeface="Arial"/>
                <a:ea typeface="Arial"/>
                <a:cs typeface="Arial"/>
                <a:sym typeface="Arial"/>
              </a:rPr>
              <a:t>” se debe poder construir una identidad común, orgullosa y solidaria, y que cada individuo esté dispuesto a tener en cuenta los intereses del grupo antes que sus intereses individuales: es necesario que cada uno esté dispuesto a invertir tiempo, dinero, a renunciar a su tranquilidad, a tomar riesgos... </a:t>
            </a:r>
          </a:p>
          <a:p>
            <a:pPr lvl="0"/>
            <a:endParaRPr>
              <a:latin typeface="Arial"/>
              <a:ea typeface="Arial"/>
              <a:cs typeface="Arial"/>
              <a:sym typeface="Arial"/>
            </a:endParaRPr>
          </a:p>
          <a:p>
            <a:pPr lvl="0"/>
            <a:r>
              <a:rPr>
                <a:latin typeface="Arial"/>
                <a:ea typeface="Arial"/>
                <a:cs typeface="Arial"/>
                <a:sym typeface="Arial"/>
              </a:rPr>
              <a:t>Para combatir un “</a:t>
            </a:r>
            <a:r>
              <a:rPr>
                <a:solidFill>
                  <a:srgbClr val="FF2600"/>
                </a:solidFill>
                <a:latin typeface="Arial"/>
                <a:ea typeface="Arial"/>
                <a:cs typeface="Arial"/>
                <a:sym typeface="Arial"/>
              </a:rPr>
              <a:t>Ellos</a:t>
            </a:r>
            <a:r>
              <a:rPr>
                <a:latin typeface="Arial"/>
                <a:ea typeface="Arial"/>
                <a:cs typeface="Arial"/>
                <a:sym typeface="Arial"/>
              </a:rPr>
              <a:t>” es necesario poder identificar un adversario o un enemigo accesible: saber a quién enfrentarse, de dónde viene el mal, quiénes son los verdaderos responsables (no chivos expiatorios) de la privación que “Nosotros” sufrimos; y es necesario poder obligarlos a escuchar, a negociar: es una relación de fuerzas. </a:t>
            </a:r>
          </a:p>
          <a:p>
            <a:pPr lvl="0"/>
            <a:endParaRPr>
              <a:latin typeface="Arial"/>
              <a:ea typeface="Arial"/>
              <a:cs typeface="Arial"/>
              <a:sym typeface="Arial"/>
            </a:endParaRPr>
          </a:p>
          <a:p>
            <a:pPr lvl="0"/>
            <a:r>
              <a:rPr>
                <a:latin typeface="Arial"/>
                <a:ea typeface="Arial"/>
                <a:cs typeface="Arial"/>
                <a:sym typeface="Arial"/>
              </a:rPr>
              <a:t>Para tener un “</a:t>
            </a:r>
            <a:r>
              <a:rPr>
                <a:solidFill>
                  <a:srgbClr val="FF2600"/>
                </a:solidFill>
                <a:latin typeface="Arial"/>
                <a:ea typeface="Arial"/>
                <a:cs typeface="Arial"/>
                <a:sym typeface="Arial"/>
              </a:rPr>
              <a:t>Desafío</a:t>
            </a:r>
            <a:r>
              <a:rPr>
                <a:latin typeface="Arial"/>
                <a:ea typeface="Arial"/>
                <a:cs typeface="Arial"/>
                <a:sym typeface="Arial"/>
              </a:rPr>
              <a:t>” (enjeu) se debe poder traducir un proyecto alternativo general (una ideología, una utopía) en reivindicaciones concretas y realistas.</a:t>
            </a:r>
          </a:p>
        </p:txBody>
      </p:sp>
    </p:spTree>
    <p:extLst>
      <p:ext uri="{BB962C8B-B14F-4D97-AF65-F5344CB8AC3E}">
        <p14:creationId xmlns:p14="http://schemas.microsoft.com/office/powerpoint/2010/main" val="28323916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 name="image1.png"/>
          <p:cNvPicPr/>
          <p:nvPr/>
        </p:nvPicPr>
        <p:blipFill>
          <a:blip r:embed="rId2">
            <a:extLst/>
          </a:blip>
          <a:stretch>
            <a:fillRect/>
          </a:stretch>
        </p:blipFill>
        <p:spPr>
          <a:xfrm>
            <a:off x="1" y="0"/>
            <a:ext cx="9144001" cy="1047750"/>
          </a:xfrm>
          <a:prstGeom prst="rect">
            <a:avLst/>
          </a:prstGeom>
          <a:ln w="12700">
            <a:miter lim="400000"/>
          </a:ln>
        </p:spPr>
      </p:pic>
      <p:sp>
        <p:nvSpPr>
          <p:cNvPr id="62" name="Shape 62"/>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63" name="Shape 63"/>
          <p:cNvSpPr/>
          <p:nvPr/>
        </p:nvSpPr>
        <p:spPr>
          <a:xfrm>
            <a:off x="395535" y="2492896"/>
            <a:ext cx="8136906" cy="30271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Según la teoría de la acción colectiva, para que un movimiento social se constituya es necesario que se produzcan tres procesos: </a:t>
            </a:r>
          </a:p>
          <a:p>
            <a:pPr lvl="0"/>
            <a:endParaRPr>
              <a:latin typeface="Arial"/>
              <a:ea typeface="Arial"/>
              <a:cs typeface="Arial"/>
              <a:sym typeface="Arial"/>
            </a:endParaRPr>
          </a:p>
          <a:p>
            <a:pPr lvl="0"/>
            <a:r>
              <a:rPr>
                <a:latin typeface="Arial"/>
                <a:ea typeface="Arial"/>
                <a:cs typeface="Arial"/>
                <a:sym typeface="Arial"/>
              </a:rPr>
              <a:t>que las víctimas de privaciones resientan éstas como </a:t>
            </a:r>
            <a:r>
              <a:rPr>
                <a:solidFill>
                  <a:srgbClr val="FF2600"/>
                </a:solidFill>
                <a:latin typeface="Arial"/>
                <a:ea typeface="Arial"/>
                <a:cs typeface="Arial"/>
                <a:sym typeface="Arial"/>
              </a:rPr>
              <a:t>frustraciones</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que estas frustraciones sean lo bastante fuertes para arrastrarlos a la </a:t>
            </a:r>
            <a:r>
              <a:rPr>
                <a:solidFill>
                  <a:srgbClr val="FF2600"/>
                </a:solidFill>
                <a:latin typeface="Arial"/>
                <a:ea typeface="Arial"/>
                <a:cs typeface="Arial"/>
                <a:sym typeface="Arial"/>
              </a:rPr>
              <a:t>movilización</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y que la movilización esté enmarcada en una </a:t>
            </a:r>
            <a:r>
              <a:rPr>
                <a:solidFill>
                  <a:srgbClr val="FF2600"/>
                </a:solidFill>
                <a:latin typeface="Arial"/>
                <a:ea typeface="Arial"/>
                <a:cs typeface="Arial"/>
                <a:sym typeface="Arial"/>
              </a:rPr>
              <a:t>organización</a:t>
            </a:r>
            <a:r>
              <a:rPr>
                <a:latin typeface="Arial"/>
                <a:ea typeface="Arial"/>
                <a:cs typeface="Arial"/>
                <a:sym typeface="Arial"/>
              </a:rPr>
              <a:t>.</a:t>
            </a:r>
          </a:p>
          <a:p>
            <a:pPr lvl="0"/>
            <a:endParaRPr>
              <a:latin typeface="Arial"/>
              <a:ea typeface="Arial"/>
              <a:cs typeface="Arial"/>
              <a:sym typeface="Arial"/>
            </a:endParaRPr>
          </a:p>
          <a:p>
            <a:pPr lvl="0"/>
            <a:r>
              <a:rPr>
                <a:latin typeface="Arial"/>
                <a:ea typeface="Arial"/>
                <a:cs typeface="Arial"/>
                <a:sym typeface="Arial"/>
              </a:rPr>
              <a:t>Sin embargo, no siempre es “natural” que estos procesos ocurran.</a:t>
            </a:r>
          </a:p>
        </p:txBody>
      </p:sp>
    </p:spTree>
    <p:extLst>
      <p:ext uri="{BB962C8B-B14F-4D97-AF65-F5344CB8AC3E}">
        <p14:creationId xmlns:p14="http://schemas.microsoft.com/office/powerpoint/2010/main" val="44955891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 name="image1.png"/>
          <p:cNvPicPr/>
          <p:nvPr/>
        </p:nvPicPr>
        <p:blipFill>
          <a:blip r:embed="rId2">
            <a:extLst/>
          </a:blip>
          <a:stretch>
            <a:fillRect/>
          </a:stretch>
        </p:blipFill>
        <p:spPr>
          <a:xfrm>
            <a:off x="1" y="0"/>
            <a:ext cx="9144001" cy="1047750"/>
          </a:xfrm>
          <a:prstGeom prst="rect">
            <a:avLst/>
          </a:prstGeom>
          <a:ln w="12700">
            <a:miter lim="400000"/>
          </a:ln>
        </p:spPr>
      </p:pic>
      <p:sp>
        <p:nvSpPr>
          <p:cNvPr id="66" name="Shape 66"/>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67" name="Shape 67"/>
          <p:cNvSpPr/>
          <p:nvPr/>
        </p:nvSpPr>
        <p:spPr>
          <a:xfrm>
            <a:off x="395535" y="2492896"/>
            <a:ext cx="8136906" cy="19603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Las víctimas de privaciones no siempre sienten </a:t>
            </a:r>
            <a:r>
              <a:rPr>
                <a:solidFill>
                  <a:srgbClr val="FF2600"/>
                </a:solidFill>
                <a:latin typeface="Arial"/>
                <a:ea typeface="Arial"/>
                <a:cs typeface="Arial"/>
                <a:sym typeface="Arial"/>
              </a:rPr>
              <a:t>frustración</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Sólo hay frustración si los interesados estiman que “no es justo, no está bien, no es normal” ser tratados como lo son; pero casi siempre buscan una razón que lo justifica, se dicen a sí mismos que “ha sido así desde siempre, es natural, no se puede hacer nada en contra” e incluso que “es la fatalidad, es Dios que lo ha querido” o, peor aún, que “es nuestra culpa”.</a:t>
            </a:r>
          </a:p>
        </p:txBody>
      </p:sp>
    </p:spTree>
    <p:extLst>
      <p:ext uri="{BB962C8B-B14F-4D97-AF65-F5344CB8AC3E}">
        <p14:creationId xmlns:p14="http://schemas.microsoft.com/office/powerpoint/2010/main" val="423122498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 name="image1.png"/>
          <p:cNvPicPr/>
          <p:nvPr/>
        </p:nvPicPr>
        <p:blipFill>
          <a:blip r:embed="rId2">
            <a:extLst/>
          </a:blip>
          <a:stretch>
            <a:fillRect/>
          </a:stretch>
        </p:blipFill>
        <p:spPr>
          <a:xfrm>
            <a:off x="1" y="0"/>
            <a:ext cx="9144001" cy="1047750"/>
          </a:xfrm>
          <a:prstGeom prst="rect">
            <a:avLst/>
          </a:prstGeom>
          <a:ln w="12700">
            <a:miter lim="400000"/>
          </a:ln>
        </p:spPr>
      </p:pic>
      <p:sp>
        <p:nvSpPr>
          <p:cNvPr id="70" name="Shape 70"/>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71" name="Shape 71"/>
          <p:cNvSpPr/>
          <p:nvPr/>
        </p:nvSpPr>
        <p:spPr>
          <a:xfrm>
            <a:off x="395535" y="2492896"/>
            <a:ext cx="8136906" cy="3827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Además, los que resienten la frustración no se </a:t>
            </a:r>
            <a:r>
              <a:rPr>
                <a:solidFill>
                  <a:srgbClr val="FF2600"/>
                </a:solidFill>
                <a:latin typeface="Arial"/>
                <a:ea typeface="Arial"/>
                <a:cs typeface="Arial"/>
                <a:sym typeface="Arial"/>
              </a:rPr>
              <a:t>movilizan</a:t>
            </a:r>
            <a:r>
              <a:rPr>
                <a:latin typeface="Arial"/>
                <a:ea typeface="Arial"/>
                <a:cs typeface="Arial"/>
                <a:sym typeface="Arial"/>
              </a:rPr>
              <a:t> siempre, ya que a menudo tienen otras respuestas posibles aparte de la protesta. </a:t>
            </a:r>
          </a:p>
          <a:p>
            <a:pPr lvl="0"/>
            <a:endParaRPr>
              <a:latin typeface="Arial"/>
              <a:ea typeface="Arial"/>
              <a:cs typeface="Arial"/>
              <a:sym typeface="Arial"/>
            </a:endParaRPr>
          </a:p>
          <a:p>
            <a:pPr lvl="0"/>
            <a:r>
              <a:rPr>
                <a:latin typeface="Arial"/>
                <a:ea typeface="Arial"/>
                <a:cs typeface="Arial"/>
                <a:sym typeface="Arial"/>
              </a:rPr>
              <a:t>Pueden esperar una solución individual, por lo menos de tres maneras diferentes: </a:t>
            </a:r>
          </a:p>
          <a:p>
            <a:pPr lvl="0"/>
            <a:endParaRPr>
              <a:latin typeface="Arial"/>
              <a:ea typeface="Arial"/>
              <a:cs typeface="Arial"/>
              <a:sym typeface="Arial"/>
            </a:endParaRPr>
          </a:p>
          <a:p>
            <a:pPr lvl="0"/>
            <a:r>
              <a:rPr>
                <a:latin typeface="Arial"/>
                <a:ea typeface="Arial"/>
                <a:cs typeface="Arial"/>
                <a:sym typeface="Arial"/>
              </a:rPr>
              <a:t>con la </a:t>
            </a:r>
            <a:r>
              <a:rPr u="sng">
                <a:latin typeface="Arial"/>
                <a:ea typeface="Arial"/>
                <a:cs typeface="Arial"/>
                <a:sym typeface="Arial"/>
              </a:rPr>
              <a:t>lealtad</a:t>
            </a:r>
            <a:r>
              <a:rPr>
                <a:latin typeface="Arial"/>
                <a:ea typeface="Arial"/>
                <a:cs typeface="Arial"/>
                <a:sym typeface="Arial"/>
              </a:rPr>
              <a:t>, que responde a una lógica cooperativa (demostrando una mayor devoción hacia los que los dominan); </a:t>
            </a:r>
          </a:p>
          <a:p>
            <a:pPr lvl="0"/>
            <a:endParaRPr>
              <a:latin typeface="Arial"/>
              <a:ea typeface="Arial"/>
              <a:cs typeface="Arial"/>
              <a:sym typeface="Arial"/>
            </a:endParaRPr>
          </a:p>
          <a:p>
            <a:pPr lvl="0"/>
            <a:r>
              <a:rPr>
                <a:latin typeface="Arial"/>
                <a:ea typeface="Arial"/>
                <a:cs typeface="Arial"/>
                <a:sym typeface="Arial"/>
              </a:rPr>
              <a:t>con la salida o </a:t>
            </a:r>
            <a:r>
              <a:rPr u="sng">
                <a:latin typeface="Arial"/>
                <a:ea typeface="Arial"/>
                <a:cs typeface="Arial"/>
                <a:sym typeface="Arial"/>
              </a:rPr>
              <a:t>abandono</a:t>
            </a:r>
            <a:r>
              <a:rPr>
                <a:latin typeface="Arial"/>
                <a:ea typeface="Arial"/>
                <a:cs typeface="Arial"/>
                <a:sym typeface="Arial"/>
              </a:rPr>
              <a:t>, que es una forma de contradicción (rompiendo la relación, yendo a buscar una solución en otra parte); </a:t>
            </a:r>
          </a:p>
          <a:p>
            <a:pPr lvl="0"/>
            <a:endParaRPr>
              <a:latin typeface="Arial"/>
              <a:ea typeface="Arial"/>
              <a:cs typeface="Arial"/>
              <a:sym typeface="Arial"/>
            </a:endParaRPr>
          </a:p>
          <a:p>
            <a:pPr lvl="0"/>
            <a:r>
              <a:rPr>
                <a:latin typeface="Arial"/>
                <a:ea typeface="Arial"/>
                <a:cs typeface="Arial"/>
                <a:sym typeface="Arial"/>
              </a:rPr>
              <a:t>y/o con el </a:t>
            </a:r>
            <a:r>
              <a:rPr u="sng">
                <a:latin typeface="Arial"/>
                <a:ea typeface="Arial"/>
                <a:cs typeface="Arial"/>
                <a:sym typeface="Arial"/>
              </a:rPr>
              <a:t>pragmatismo</a:t>
            </a:r>
            <a:r>
              <a:rPr>
                <a:latin typeface="Arial"/>
                <a:ea typeface="Arial"/>
                <a:cs typeface="Arial"/>
                <a:sym typeface="Arial"/>
              </a:rPr>
              <a:t>, que es una forma de competencia (aprovechando las fallas del sistema para conseguir algunas compensaciones).</a:t>
            </a:r>
          </a:p>
        </p:txBody>
      </p:sp>
    </p:spTree>
    <p:extLst>
      <p:ext uri="{BB962C8B-B14F-4D97-AF65-F5344CB8AC3E}">
        <p14:creationId xmlns:p14="http://schemas.microsoft.com/office/powerpoint/2010/main" val="37604354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 name="image1.png"/>
          <p:cNvPicPr/>
          <p:nvPr/>
        </p:nvPicPr>
        <p:blipFill>
          <a:blip r:embed="rId2">
            <a:extLst/>
          </a:blip>
          <a:stretch>
            <a:fillRect/>
          </a:stretch>
        </p:blipFill>
        <p:spPr>
          <a:xfrm>
            <a:off x="1" y="0"/>
            <a:ext cx="9144001" cy="1047750"/>
          </a:xfrm>
          <a:prstGeom prst="rect">
            <a:avLst/>
          </a:prstGeom>
          <a:ln w="12700">
            <a:miter lim="400000"/>
          </a:ln>
        </p:spPr>
      </p:pic>
      <p:sp>
        <p:nvSpPr>
          <p:cNvPr id="74" name="Shape 74"/>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75" name="Shape 75"/>
          <p:cNvSpPr/>
          <p:nvPr/>
        </p:nvSpPr>
        <p:spPr>
          <a:xfrm>
            <a:off x="395535" y="2492896"/>
            <a:ext cx="8136906"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Por último, quienes se movilizan no siempre se </a:t>
            </a:r>
            <a:r>
              <a:rPr>
                <a:solidFill>
                  <a:srgbClr val="FF2600"/>
                </a:solidFill>
                <a:latin typeface="Arial"/>
                <a:ea typeface="Arial"/>
                <a:cs typeface="Arial"/>
                <a:sym typeface="Arial"/>
              </a:rPr>
              <a:t>organizan</a:t>
            </a:r>
            <a:r>
              <a:rPr>
                <a:latin typeface="Arial"/>
                <a:ea typeface="Arial"/>
                <a:cs typeface="Arial"/>
                <a:sym typeface="Arial"/>
              </a:rPr>
              <a:t>: pueden rebelarse, participar en los disturbios, dejar pasar unos días... y después volver a sus casas y seguir viviendo como antes! </a:t>
            </a:r>
          </a:p>
          <a:p>
            <a:pPr lvl="0"/>
            <a:endParaRPr>
              <a:latin typeface="Arial"/>
              <a:ea typeface="Arial"/>
              <a:cs typeface="Arial"/>
              <a:sym typeface="Arial"/>
            </a:endParaRPr>
          </a:p>
          <a:p>
            <a:pPr lvl="0"/>
            <a:r>
              <a:rPr>
                <a:latin typeface="Arial"/>
                <a:ea typeface="Arial"/>
                <a:cs typeface="Arial"/>
                <a:sym typeface="Arial"/>
              </a:rPr>
              <a:t>No faltan ejemplos de rebeliones que costaron vidas humanas y que no han servido para resolver los problemas de privación que los provocaron. </a:t>
            </a:r>
          </a:p>
          <a:p>
            <a:pPr lvl="0"/>
            <a:endParaRPr>
              <a:latin typeface="Arial"/>
              <a:ea typeface="Arial"/>
              <a:cs typeface="Arial"/>
              <a:sym typeface="Arial"/>
            </a:endParaRPr>
          </a:p>
          <a:p>
            <a:pPr lvl="0"/>
            <a:r>
              <a:rPr>
                <a:latin typeface="Arial"/>
                <a:ea typeface="Arial"/>
                <a:cs typeface="Arial"/>
                <a:sym typeface="Arial"/>
              </a:rPr>
              <a:t>La movilización es más que una simple adhesión a una solidaridad: ella implica una organización de los individuos involucrados. </a:t>
            </a:r>
          </a:p>
        </p:txBody>
      </p:sp>
    </p:spTree>
    <p:extLst>
      <p:ext uri="{BB962C8B-B14F-4D97-AF65-F5344CB8AC3E}">
        <p14:creationId xmlns:p14="http://schemas.microsoft.com/office/powerpoint/2010/main" val="2374043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 name="image1.png"/>
          <p:cNvPicPr/>
          <p:nvPr/>
        </p:nvPicPr>
        <p:blipFill>
          <a:blip r:embed="rId2">
            <a:extLst/>
          </a:blip>
          <a:stretch>
            <a:fillRect/>
          </a:stretch>
        </p:blipFill>
        <p:spPr>
          <a:xfrm>
            <a:off x="1" y="0"/>
            <a:ext cx="9144001" cy="1047750"/>
          </a:xfrm>
          <a:prstGeom prst="rect">
            <a:avLst/>
          </a:prstGeom>
          <a:ln w="12700">
            <a:miter lim="400000"/>
          </a:ln>
        </p:spPr>
      </p:pic>
      <p:sp>
        <p:nvSpPr>
          <p:cNvPr id="78" name="Shape 78"/>
          <p:cNvSpPr/>
          <p:nvPr/>
        </p:nvSpPr>
        <p:spPr>
          <a:xfrm>
            <a:off x="370692" y="13154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79" name="Shape 79"/>
          <p:cNvSpPr/>
          <p:nvPr/>
        </p:nvSpPr>
        <p:spPr>
          <a:xfrm>
            <a:off x="370135" y="2034589"/>
            <a:ext cx="8403730" cy="4360688"/>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t>EJEMPLO</a:t>
            </a:r>
          </a:p>
          <a:p>
            <a:pPr lvl="0"/>
            <a:endParaRPr/>
          </a:p>
          <a:p>
            <a:pPr lvl="0"/>
            <a:r>
              <a:rPr>
                <a:latin typeface="Arial"/>
                <a:ea typeface="Arial"/>
                <a:cs typeface="Arial"/>
                <a:sym typeface="Arial"/>
              </a:rPr>
              <a:t>Un conjunto de individuos que viven en una región amenazada por la instalación de una central de tratamiento de residuos nucleares. </a:t>
            </a:r>
          </a:p>
          <a:p>
            <a:pPr lvl="0"/>
            <a:endParaRPr>
              <a:latin typeface="Arial"/>
              <a:ea typeface="Arial"/>
              <a:cs typeface="Arial"/>
              <a:sym typeface="Arial"/>
            </a:endParaRPr>
          </a:p>
          <a:p>
            <a:pPr lvl="0"/>
            <a:r>
              <a:rPr>
                <a:latin typeface="Arial"/>
                <a:ea typeface="Arial"/>
                <a:cs typeface="Arial"/>
                <a:sym typeface="Arial"/>
              </a:rPr>
              <a:t>Frente a esta amenaza, en el nivel 0 de movilización, encontraremos a aquellos que son indiferentes al problema, o quienes piensan que esta instalación será un buen asunto porque se crearán algunos empleos. </a:t>
            </a:r>
          </a:p>
          <a:p>
            <a:pPr lvl="0"/>
            <a:endParaRPr>
              <a:latin typeface="Arial"/>
              <a:ea typeface="Arial"/>
              <a:cs typeface="Arial"/>
              <a:sym typeface="Arial"/>
            </a:endParaRPr>
          </a:p>
          <a:p>
            <a:pPr lvl="0"/>
            <a:r>
              <a:rPr>
                <a:latin typeface="Arial"/>
                <a:ea typeface="Arial"/>
                <a:cs typeface="Arial"/>
                <a:sym typeface="Arial"/>
              </a:rPr>
              <a:t>En el nivel 1, encontraremos los que se oponen a esta instalación, pero que no están dispuestos a formar parte de una organización creada para impedirlo. </a:t>
            </a:r>
          </a:p>
          <a:p>
            <a:pPr lvl="0"/>
            <a:endParaRPr>
              <a:latin typeface="Arial"/>
              <a:ea typeface="Arial"/>
              <a:cs typeface="Arial"/>
              <a:sym typeface="Arial"/>
            </a:endParaRPr>
          </a:p>
          <a:p>
            <a:pPr lvl="0"/>
            <a:r>
              <a:rPr>
                <a:latin typeface="Arial"/>
                <a:ea typeface="Arial"/>
                <a:cs typeface="Arial"/>
                <a:sym typeface="Arial"/>
              </a:rPr>
              <a:t>En el nivel 2 se sitúan los que están dispuestos a algunos actos concretos de protesta: firmar peticiones, asistir a reuniones, participar en manifestaciones. </a:t>
            </a:r>
          </a:p>
          <a:p>
            <a:pPr lvl="0"/>
            <a:endParaRPr>
              <a:latin typeface="Arial"/>
              <a:ea typeface="Arial"/>
              <a:cs typeface="Arial"/>
              <a:sym typeface="Arial"/>
            </a:endParaRPr>
          </a:p>
        </p:txBody>
      </p:sp>
    </p:spTree>
    <p:extLst>
      <p:ext uri="{BB962C8B-B14F-4D97-AF65-F5344CB8AC3E}">
        <p14:creationId xmlns:p14="http://schemas.microsoft.com/office/powerpoint/2010/main" val="21222490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 name="image1.png"/>
          <p:cNvPicPr/>
          <p:nvPr/>
        </p:nvPicPr>
        <p:blipFill>
          <a:blip r:embed="rId2">
            <a:extLst/>
          </a:blip>
          <a:stretch>
            <a:fillRect/>
          </a:stretch>
        </p:blipFill>
        <p:spPr>
          <a:xfrm>
            <a:off x="1" y="0"/>
            <a:ext cx="9144001" cy="1047750"/>
          </a:xfrm>
          <a:prstGeom prst="rect">
            <a:avLst/>
          </a:prstGeom>
          <a:ln w="12700">
            <a:miter lim="400000"/>
          </a:ln>
        </p:spPr>
      </p:pic>
      <p:sp>
        <p:nvSpPr>
          <p:cNvPr id="82" name="Shape 82"/>
          <p:cNvSpPr/>
          <p:nvPr/>
        </p:nvSpPr>
        <p:spPr>
          <a:xfrm>
            <a:off x="370692" y="13154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Los procesos de acción colectiva</a:t>
            </a:r>
          </a:p>
        </p:txBody>
      </p:sp>
      <p:sp>
        <p:nvSpPr>
          <p:cNvPr id="83" name="Shape 83"/>
          <p:cNvSpPr/>
          <p:nvPr/>
        </p:nvSpPr>
        <p:spPr>
          <a:xfrm>
            <a:off x="370135" y="2034589"/>
            <a:ext cx="8403730" cy="3560588"/>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t>EJEMPLO</a:t>
            </a:r>
          </a:p>
          <a:p>
            <a:pPr lvl="0"/>
            <a:endParaRPr/>
          </a:p>
          <a:p>
            <a:pPr lvl="0"/>
            <a:r>
              <a:rPr>
                <a:latin typeface="Arial"/>
                <a:ea typeface="Arial"/>
                <a:cs typeface="Arial"/>
                <a:sym typeface="Arial"/>
              </a:rPr>
              <a:t>En el nivel 3 están los militantes que participan en la organización la resistencia. </a:t>
            </a:r>
          </a:p>
          <a:p>
            <a:pPr lvl="0"/>
            <a:endParaRPr>
              <a:latin typeface="Arial"/>
              <a:ea typeface="Arial"/>
              <a:cs typeface="Arial"/>
              <a:sym typeface="Arial"/>
            </a:endParaRPr>
          </a:p>
          <a:p>
            <a:pPr lvl="0"/>
            <a:r>
              <a:rPr>
                <a:latin typeface="Arial"/>
                <a:ea typeface="Arial"/>
                <a:cs typeface="Arial"/>
                <a:sym typeface="Arial"/>
              </a:rPr>
              <a:t>Y en el nivel 4 se encuentran los dirigentes de la organización y líderes del movimiento.</a:t>
            </a:r>
          </a:p>
          <a:p>
            <a:pPr lvl="0"/>
            <a:endParaRPr>
              <a:latin typeface="Arial"/>
              <a:ea typeface="Arial"/>
              <a:cs typeface="Arial"/>
              <a:sym typeface="Arial"/>
            </a:endParaRPr>
          </a:p>
          <a:p>
            <a:pPr lvl="0"/>
            <a:r>
              <a:rPr>
                <a:latin typeface="Arial"/>
                <a:ea typeface="Arial"/>
                <a:cs typeface="Arial"/>
                <a:sym typeface="Arial"/>
              </a:rPr>
              <a:t>Los indiferentes, los simpatizantes, los que protestan, los militantes y líderes pertenecen a diferentes niveles de implicación en la movilización con vistas a la acción colectiva. </a:t>
            </a:r>
          </a:p>
          <a:p>
            <a:pPr lvl="0"/>
            <a:endParaRPr>
              <a:latin typeface="Arial"/>
              <a:ea typeface="Arial"/>
              <a:cs typeface="Arial"/>
              <a:sym typeface="Arial"/>
            </a:endParaRPr>
          </a:p>
          <a:p>
            <a:pPr lvl="0"/>
            <a:r>
              <a:rPr>
                <a:latin typeface="Arial"/>
                <a:ea typeface="Arial"/>
                <a:cs typeface="Arial"/>
                <a:sym typeface="Arial"/>
              </a:rPr>
              <a:t>La movilización se refuerza cuando los individuos avanzan en los niveles de implicación en la organización de la solidaridad.</a:t>
            </a:r>
          </a:p>
        </p:txBody>
      </p:sp>
    </p:spTree>
    <p:extLst>
      <p:ext uri="{BB962C8B-B14F-4D97-AF65-F5344CB8AC3E}">
        <p14:creationId xmlns:p14="http://schemas.microsoft.com/office/powerpoint/2010/main" val="30894639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5" name="image1.png"/>
          <p:cNvPicPr/>
          <p:nvPr/>
        </p:nvPicPr>
        <p:blipFill>
          <a:blip r:embed="rId2">
            <a:extLst/>
          </a:blip>
          <a:stretch>
            <a:fillRect/>
          </a:stretch>
        </p:blipFill>
        <p:spPr>
          <a:xfrm>
            <a:off x="1" y="0"/>
            <a:ext cx="9144001" cy="1047750"/>
          </a:xfrm>
          <a:prstGeom prst="rect">
            <a:avLst/>
          </a:prstGeom>
          <a:ln w="12700">
            <a:miter lim="400000"/>
          </a:ln>
        </p:spPr>
      </p:pic>
      <p:sp>
        <p:nvSpPr>
          <p:cNvPr id="86" name="Shape 86"/>
          <p:cNvSpPr/>
          <p:nvPr/>
        </p:nvSpPr>
        <p:spPr>
          <a:xfrm>
            <a:off x="396092" y="1556791"/>
            <a:ext cx="59495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Las condiciones para la acción colectiva</a:t>
            </a:r>
          </a:p>
        </p:txBody>
      </p:sp>
      <p:sp>
        <p:nvSpPr>
          <p:cNvPr id="87" name="Shape 87"/>
          <p:cNvSpPr/>
          <p:nvPr/>
        </p:nvSpPr>
        <p:spPr>
          <a:xfrm>
            <a:off x="395535" y="2340496"/>
            <a:ext cx="8136906" cy="40939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a:latin typeface="Arial"/>
                <a:ea typeface="Arial"/>
                <a:cs typeface="Arial"/>
                <a:sym typeface="Arial"/>
              </a:rPr>
              <a:t>Para que la acción colectiva se constituya (en sus tres compuestos: frustración, movilización, organización) y que obtenga resultados eficaces, aún </a:t>
            </a:r>
            <a:r>
              <a:rPr u="sng">
                <a:latin typeface="Arial"/>
                <a:ea typeface="Arial"/>
                <a:cs typeface="Arial"/>
                <a:sym typeface="Arial"/>
              </a:rPr>
              <a:t>es necesario que se den ciertas condiciones</a:t>
            </a:r>
            <a:r>
              <a:rPr>
                <a:latin typeface="Arial"/>
                <a:ea typeface="Arial"/>
                <a:cs typeface="Arial"/>
                <a:sym typeface="Arial"/>
              </a:rPr>
              <a:t>. </a:t>
            </a:r>
          </a:p>
          <a:p>
            <a:pPr lvl="0"/>
            <a:endParaRPr>
              <a:latin typeface="Arial"/>
              <a:ea typeface="Arial"/>
              <a:cs typeface="Arial"/>
              <a:sym typeface="Arial"/>
            </a:endParaRPr>
          </a:p>
          <a:p>
            <a:pPr lvl="0"/>
            <a:r>
              <a:rPr>
                <a:latin typeface="Arial"/>
                <a:ea typeface="Arial"/>
                <a:cs typeface="Arial"/>
                <a:sym typeface="Arial"/>
              </a:rPr>
              <a:t>Nos estamos refiriendo a seres humanos dotados de consciencia: son sujetos, no objetos. </a:t>
            </a:r>
          </a:p>
          <a:p>
            <a:pPr lvl="0"/>
            <a:endParaRPr>
              <a:latin typeface="Arial"/>
              <a:ea typeface="Arial"/>
              <a:cs typeface="Arial"/>
              <a:sym typeface="Arial"/>
            </a:endParaRPr>
          </a:p>
          <a:p>
            <a:pPr lvl="0"/>
            <a:r>
              <a:rPr>
                <a:latin typeface="Arial"/>
                <a:ea typeface="Arial"/>
                <a:cs typeface="Arial"/>
                <a:sym typeface="Arial"/>
              </a:rPr>
              <a:t>En consecuencia, las condiciones que la sociología señala son factores que favorecen la acción colectiva: son útiles, aumentan la probabilidad. </a:t>
            </a:r>
          </a:p>
          <a:p>
            <a:pPr lvl="0"/>
            <a:endParaRPr>
              <a:latin typeface="Arial"/>
              <a:ea typeface="Arial"/>
              <a:cs typeface="Arial"/>
              <a:sym typeface="Arial"/>
            </a:endParaRPr>
          </a:p>
          <a:p>
            <a:pPr lvl="0"/>
            <a:r>
              <a:rPr>
                <a:latin typeface="Arial"/>
                <a:ea typeface="Arial"/>
                <a:cs typeface="Arial"/>
                <a:sym typeface="Arial"/>
              </a:rPr>
              <a:t>Por lo tanto no son causas: no son condiciones necesarias y suficientes, sino que son “razones para”. </a:t>
            </a:r>
          </a:p>
          <a:p>
            <a:pPr lvl="0"/>
            <a:endParaRPr>
              <a:latin typeface="Arial"/>
              <a:ea typeface="Arial"/>
              <a:cs typeface="Arial"/>
              <a:sym typeface="Arial"/>
            </a:endParaRPr>
          </a:p>
          <a:p>
            <a:pPr lvl="0"/>
            <a:r>
              <a:rPr>
                <a:latin typeface="Arial"/>
                <a:ea typeface="Arial"/>
                <a:cs typeface="Arial"/>
                <a:sym typeface="Arial"/>
              </a:rPr>
              <a:t>La debilidad o la ausencia de algunas de estas condiciones puede ser compensada por la fuerza de otras.</a:t>
            </a:r>
          </a:p>
        </p:txBody>
      </p:sp>
    </p:spTree>
    <p:extLst>
      <p:ext uri="{BB962C8B-B14F-4D97-AF65-F5344CB8AC3E}">
        <p14:creationId xmlns:p14="http://schemas.microsoft.com/office/powerpoint/2010/main" val="36785146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7488276"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La teor</a:t>
            </a:r>
            <a:r>
              <a:rPr lang="es-MX" sz="2400" dirty="0" smtClean="0">
                <a:latin typeface="Arial" pitchFamily="34" charset="0"/>
                <a:cs typeface="Arial" pitchFamily="34" charset="0"/>
              </a:rPr>
              <a:t>ía de los movimientos sociales</a:t>
            </a:r>
            <a:endParaRPr lang="es-MX" sz="2400" dirty="0" smtClean="0">
              <a:latin typeface="Arial" pitchFamily="34" charset="0"/>
              <a:cs typeface="Arial" pitchFamily="34" charset="0"/>
            </a:endParaRPr>
          </a:p>
        </p:txBody>
      </p:sp>
      <p:sp>
        <p:nvSpPr>
          <p:cNvPr id="14" name="13 CuadroTexto"/>
          <p:cNvSpPr txBox="1"/>
          <p:nvPr/>
        </p:nvSpPr>
        <p:spPr>
          <a:xfrm>
            <a:off x="395536" y="2780928"/>
            <a:ext cx="4320480" cy="2862323"/>
          </a:xfrm>
          <a:prstGeom prst="rect">
            <a:avLst/>
          </a:prstGeom>
          <a:noFill/>
          <a:ln>
            <a:solidFill>
              <a:srgbClr val="00B050"/>
            </a:solidFill>
          </a:ln>
        </p:spPr>
        <p:txBody>
          <a:bodyPr wrap="square" rtlCol="0">
            <a:spAutoFit/>
          </a:bodyPr>
          <a:lstStyle/>
          <a:p>
            <a:pPr hangingPunct="0"/>
            <a:r>
              <a:rPr lang="es-MX" dirty="0">
                <a:latin typeface="Arial" pitchFamily="34" charset="0"/>
                <a:cs typeface="Arial" pitchFamily="34" charset="0"/>
              </a:rPr>
              <a:t>D</a:t>
            </a:r>
            <a:r>
              <a:rPr lang="es-MX" dirty="0" smtClean="0">
                <a:latin typeface="Arial" pitchFamily="34" charset="0"/>
                <a:cs typeface="Arial" pitchFamily="34" charset="0"/>
              </a:rPr>
              <a:t>os autores:</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Alain Touraine y Guy Bajoit</a:t>
            </a: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Touraine – Francia, 1925 – Escuela de Altos estudios de ciencias sociales de Par</a:t>
            </a:r>
            <a:r>
              <a:rPr lang="es-MX" dirty="0" smtClean="0">
                <a:latin typeface="Arial" pitchFamily="34" charset="0"/>
                <a:cs typeface="Arial" pitchFamily="34" charset="0"/>
              </a:rPr>
              <a:t>ís.</a:t>
            </a:r>
            <a:endParaRPr lang="es-MX" dirty="0" smtClean="0">
              <a:latin typeface="Arial" pitchFamily="34" charset="0"/>
              <a:cs typeface="Arial" pitchFamily="34" charset="0"/>
            </a:endParaRPr>
          </a:p>
          <a:p>
            <a:pPr hangingPunct="0"/>
            <a:endParaRPr lang="es-MX" dirty="0">
              <a:latin typeface="Arial" pitchFamily="34" charset="0"/>
              <a:cs typeface="Arial" pitchFamily="34" charset="0"/>
            </a:endParaRPr>
          </a:p>
          <a:p>
            <a:pPr hangingPunct="0"/>
            <a:r>
              <a:rPr lang="es-MX" dirty="0" smtClean="0">
                <a:latin typeface="Arial" pitchFamily="34" charset="0"/>
                <a:cs typeface="Arial" pitchFamily="34" charset="0"/>
              </a:rPr>
              <a:t>Guy Bajoit – B</a:t>
            </a:r>
            <a:r>
              <a:rPr lang="es-MX" dirty="0" smtClean="0">
                <a:latin typeface="Arial" pitchFamily="34" charset="0"/>
                <a:cs typeface="Arial" pitchFamily="34" charset="0"/>
              </a:rPr>
              <a:t>élgica – Profesor emérito Universidad Católica de Lovaina</a:t>
            </a:r>
            <a:endParaRPr lang="es-MX" dirty="0" smtClean="0">
              <a:latin typeface="Arial" pitchFamily="34" charset="0"/>
              <a:cs typeface="Arial" pitchFamily="34" charset="0"/>
            </a:endParaRPr>
          </a:p>
        </p:txBody>
      </p:sp>
      <p:pic>
        <p:nvPicPr>
          <p:cNvPr id="2" name="Imagen 1"/>
          <p:cNvPicPr>
            <a:picLocks noChangeAspect="1"/>
          </p:cNvPicPr>
          <p:nvPr/>
        </p:nvPicPr>
        <p:blipFill>
          <a:blip r:embed="rId3"/>
          <a:stretch>
            <a:fillRect/>
          </a:stretch>
        </p:blipFill>
        <p:spPr>
          <a:xfrm>
            <a:off x="5220072" y="2420888"/>
            <a:ext cx="2859141" cy="1944216"/>
          </a:xfrm>
          <a:prstGeom prst="rect">
            <a:avLst/>
          </a:prstGeom>
        </p:spPr>
      </p:pic>
      <p:pic>
        <p:nvPicPr>
          <p:cNvPr id="4" name="Imagen 3"/>
          <p:cNvPicPr>
            <a:picLocks noChangeAspect="1"/>
          </p:cNvPicPr>
          <p:nvPr/>
        </p:nvPicPr>
        <p:blipFill>
          <a:blip r:embed="rId4"/>
          <a:stretch>
            <a:fillRect/>
          </a:stretch>
        </p:blipFill>
        <p:spPr>
          <a:xfrm>
            <a:off x="5292080" y="4509120"/>
            <a:ext cx="2736304" cy="2052228"/>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image1.png"/>
          <p:cNvPicPr/>
          <p:nvPr/>
        </p:nvPicPr>
        <p:blipFill>
          <a:blip r:embed="rId2">
            <a:extLst/>
          </a:blip>
          <a:stretch>
            <a:fillRect/>
          </a:stretch>
        </p:blipFill>
        <p:spPr>
          <a:xfrm>
            <a:off x="1" y="0"/>
            <a:ext cx="9144001" cy="1047750"/>
          </a:xfrm>
          <a:prstGeom prst="rect">
            <a:avLst/>
          </a:prstGeom>
          <a:ln w="12700">
            <a:miter lim="400000"/>
          </a:ln>
        </p:spPr>
      </p:pic>
      <p:sp>
        <p:nvSpPr>
          <p:cNvPr id="90" name="Shape 90"/>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una privación (objetiva) engendre un sentimiento (subjetivo) de frustración, es necesario:</a:t>
            </a:r>
          </a:p>
        </p:txBody>
      </p:sp>
      <p:sp>
        <p:nvSpPr>
          <p:cNvPr id="91" name="Shape 91"/>
          <p:cNvSpPr/>
          <p:nvPr/>
        </p:nvSpPr>
        <p:spPr>
          <a:xfrm>
            <a:off x="395535" y="2759596"/>
            <a:ext cx="8136905" cy="16936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 que el desafío de la acción esté constituido por un “</a:t>
            </a:r>
            <a:r>
              <a:rPr>
                <a:solidFill>
                  <a:srgbClr val="FF2600"/>
                </a:solidFill>
                <a:latin typeface="Arial"/>
                <a:ea typeface="Arial"/>
                <a:cs typeface="Arial"/>
                <a:sym typeface="Arial"/>
              </a:rPr>
              <a:t>bien” altamente valorado</a:t>
            </a:r>
            <a:r>
              <a:rPr>
                <a:latin typeface="Arial"/>
                <a:ea typeface="Arial"/>
                <a:cs typeface="Arial"/>
                <a:sym typeface="Arial"/>
              </a:rPr>
              <a:t> por el modelo cultural reinante.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Ejemplo: hoy en día muchos individuos consideran que la preservación del medio ambiente constituye un objetivo importante para el futuro de la humanidad; no era así hace medio siglo...</a:t>
            </a:r>
          </a:p>
        </p:txBody>
      </p:sp>
    </p:spTree>
    <p:extLst>
      <p:ext uri="{BB962C8B-B14F-4D97-AF65-F5344CB8AC3E}">
        <p14:creationId xmlns:p14="http://schemas.microsoft.com/office/powerpoint/2010/main" val="219014814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3" name="image1.png"/>
          <p:cNvPicPr/>
          <p:nvPr/>
        </p:nvPicPr>
        <p:blipFill>
          <a:blip r:embed="rId2">
            <a:extLst/>
          </a:blip>
          <a:stretch>
            <a:fillRect/>
          </a:stretch>
        </p:blipFill>
        <p:spPr>
          <a:xfrm>
            <a:off x="1" y="0"/>
            <a:ext cx="9144001" cy="1047750"/>
          </a:xfrm>
          <a:prstGeom prst="rect">
            <a:avLst/>
          </a:prstGeom>
          <a:ln w="12700">
            <a:miter lim="400000"/>
          </a:ln>
        </p:spPr>
      </p:pic>
      <p:sp>
        <p:nvSpPr>
          <p:cNvPr id="94" name="Shape 94"/>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una privación (objetiva) engendre un sentimiento (subjetivo) de frustración, es necesario:</a:t>
            </a:r>
          </a:p>
        </p:txBody>
      </p:sp>
      <p:sp>
        <p:nvSpPr>
          <p:cNvPr id="95" name="Shape 95"/>
          <p:cNvSpPr/>
          <p:nvPr/>
        </p:nvSpPr>
        <p:spPr>
          <a:xfrm>
            <a:off x="395535" y="2759596"/>
            <a:ext cx="8136905"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(2) que los desafíos concretos que el grupo reivindica se inscriban en un </a:t>
            </a:r>
            <a:r>
              <a:rPr>
                <a:solidFill>
                  <a:srgbClr val="FF2600"/>
                </a:solidFill>
                <a:latin typeface="Arial"/>
                <a:ea typeface="Arial"/>
                <a:cs typeface="Arial"/>
                <a:sym typeface="Arial"/>
              </a:rPr>
              <a:t>objetivo utópico a largo plazo</a:t>
            </a:r>
            <a:r>
              <a:rPr>
                <a:latin typeface="Arial"/>
                <a:ea typeface="Arial"/>
                <a:cs typeface="Arial"/>
                <a:sym typeface="Arial"/>
              </a:rPr>
              <a:t>: por ejemplo, un mundo sin discriminación de raza, de sexo, de edad, de cultura, o bien un mundo en el cual existieran la justicia y la libertad...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Estos fines son </a:t>
            </a:r>
            <a:r>
              <a:rPr u="sng">
                <a:latin typeface="Arial"/>
                <a:ea typeface="Arial"/>
                <a:cs typeface="Arial"/>
                <a:sym typeface="Arial"/>
              </a:rPr>
              <a:t>inaccesibles, por lo tanto no negociables</a:t>
            </a:r>
            <a:r>
              <a:rPr>
                <a:latin typeface="Arial"/>
                <a:ea typeface="Arial"/>
                <a:cs typeface="Arial"/>
                <a:sym typeface="Arial"/>
              </a:rPr>
              <a:t>, permiten hacer soñar, y renovar constantemente las reivindicaciones concretas porque, justamente son utópicos.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Y si, además, se puede creer (¡aunque sea falso!) que ese mundo de justicia existe, en alguna parte en la Tierra, el movimiento se aferrará a esta fe que lo movilizará sin cesar !</a:t>
            </a:r>
          </a:p>
        </p:txBody>
      </p:sp>
    </p:spTree>
    <p:extLst>
      <p:ext uri="{BB962C8B-B14F-4D97-AF65-F5344CB8AC3E}">
        <p14:creationId xmlns:p14="http://schemas.microsoft.com/office/powerpoint/2010/main" val="41865460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7" name="image1.png"/>
          <p:cNvPicPr/>
          <p:nvPr/>
        </p:nvPicPr>
        <p:blipFill>
          <a:blip r:embed="rId2">
            <a:extLst/>
          </a:blip>
          <a:stretch>
            <a:fillRect/>
          </a:stretch>
        </p:blipFill>
        <p:spPr>
          <a:xfrm>
            <a:off x="1" y="0"/>
            <a:ext cx="9144001" cy="1047750"/>
          </a:xfrm>
          <a:prstGeom prst="rect">
            <a:avLst/>
          </a:prstGeom>
          <a:ln w="12700">
            <a:miter lim="400000"/>
          </a:ln>
        </p:spPr>
      </p:pic>
      <p:sp>
        <p:nvSpPr>
          <p:cNvPr id="98" name="Shape 98"/>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una privación (objetiva) engendre un sentimiento (subjetivo) de frustración, es necesario:</a:t>
            </a:r>
          </a:p>
        </p:txBody>
      </p:sp>
      <p:sp>
        <p:nvSpPr>
          <p:cNvPr id="99" name="Shape 99"/>
          <p:cNvSpPr/>
          <p:nvPr/>
        </p:nvSpPr>
        <p:spPr>
          <a:xfrm>
            <a:off x="395535" y="2759596"/>
            <a:ext cx="8136905" cy="27604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(3) que las personas privadas de este “bien” crean que </a:t>
            </a:r>
            <a:r>
              <a:rPr>
                <a:solidFill>
                  <a:srgbClr val="FF2600"/>
                </a:solidFill>
                <a:latin typeface="Arial"/>
                <a:ea typeface="Arial"/>
                <a:cs typeface="Arial"/>
                <a:sym typeface="Arial"/>
              </a:rPr>
              <a:t>es posible obtenerlo</a:t>
            </a:r>
            <a:r>
              <a:rPr>
                <a:latin typeface="Arial"/>
                <a:ea typeface="Arial"/>
                <a:cs typeface="Arial"/>
                <a:sym typeface="Arial"/>
              </a:rPr>
              <a:t>: que tengan la esperanza que su situación va por fin a arreglarse y que podrán acelerar esta mejora interviniendo inmediatamente.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 Ahora bien, para que tengan esperanza es necesario que vean señales de esperanza: por ejemplo, señales de debilidad de los dirigentes (una crisis, reformas en curso, sobre todo si éstas fracasan); un acontecimiento desencadenante; un grupo de referencia positiva con el cual compararse (que ya se haya movilizado previamente y cuya situación haya mejorado o que se pudo evitar lo peor).</a:t>
            </a:r>
          </a:p>
        </p:txBody>
      </p:sp>
    </p:spTree>
    <p:extLst>
      <p:ext uri="{BB962C8B-B14F-4D97-AF65-F5344CB8AC3E}">
        <p14:creationId xmlns:p14="http://schemas.microsoft.com/office/powerpoint/2010/main" val="23820329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 name="image1.png"/>
          <p:cNvPicPr/>
          <p:nvPr/>
        </p:nvPicPr>
        <p:blipFill>
          <a:blip r:embed="rId2">
            <a:extLst/>
          </a:blip>
          <a:stretch>
            <a:fillRect/>
          </a:stretch>
        </p:blipFill>
        <p:spPr>
          <a:xfrm>
            <a:off x="1" y="0"/>
            <a:ext cx="9144001" cy="1047750"/>
          </a:xfrm>
          <a:prstGeom prst="rect">
            <a:avLst/>
          </a:prstGeom>
          <a:ln w="12700">
            <a:miter lim="400000"/>
          </a:ln>
        </p:spPr>
      </p:pic>
      <p:sp>
        <p:nvSpPr>
          <p:cNvPr id="102" name="Shape 102"/>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una privación (objetiva) engendre un sentimiento (subjetivo) de frustración, es necesario:</a:t>
            </a:r>
          </a:p>
        </p:txBody>
      </p:sp>
      <p:sp>
        <p:nvSpPr>
          <p:cNvPr id="103" name="Shape 103"/>
          <p:cNvSpPr/>
          <p:nvPr/>
        </p:nvSpPr>
        <p:spPr>
          <a:xfrm>
            <a:off x="395535" y="2759596"/>
            <a:ext cx="8136905"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(4) que atribuyan </a:t>
            </a:r>
            <a:r>
              <a:rPr>
                <a:solidFill>
                  <a:srgbClr val="FF2600"/>
                </a:solidFill>
                <a:latin typeface="Arial"/>
                <a:ea typeface="Arial"/>
                <a:cs typeface="Arial"/>
                <a:sym typeface="Arial"/>
              </a:rPr>
              <a:t>la causa de su privación a otro actor</a:t>
            </a:r>
            <a:r>
              <a:rPr>
                <a:latin typeface="Arial"/>
                <a:ea typeface="Arial"/>
                <a:cs typeface="Arial"/>
                <a:sym typeface="Arial"/>
              </a:rPr>
              <a:t>, con el cual están en relación, posiblemente directa (los patrones, los hombres, los blancos, los colonizadores, los especuladores, los ricos...), es decir, un blanco al que puedan atacar.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La privación no llega a ser frustración si su causa se atribuye a un origen contra el cual no pueden hacer nada (a sí mismos, a la fatalidad, al destino, a la mala suerte, a Dios, a la naturaleza…).</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Si se reúnen estas condiciones, es probable que muchos individuos “privados” se sentirán “frustrados”. Pero aún hará falta que protesten y que se organicen.</a:t>
            </a:r>
          </a:p>
        </p:txBody>
      </p:sp>
    </p:spTree>
    <p:extLst>
      <p:ext uri="{BB962C8B-B14F-4D97-AF65-F5344CB8AC3E}">
        <p14:creationId xmlns:p14="http://schemas.microsoft.com/office/powerpoint/2010/main" val="20416887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5" name="image1.png"/>
          <p:cNvPicPr/>
          <p:nvPr/>
        </p:nvPicPr>
        <p:blipFill>
          <a:blip r:embed="rId2">
            <a:extLst/>
          </a:blip>
          <a:stretch>
            <a:fillRect/>
          </a:stretch>
        </p:blipFill>
        <p:spPr>
          <a:xfrm>
            <a:off x="1" y="0"/>
            <a:ext cx="9144001" cy="1047750"/>
          </a:xfrm>
          <a:prstGeom prst="rect">
            <a:avLst/>
          </a:prstGeom>
          <a:ln w="12700">
            <a:miter lim="400000"/>
          </a:ln>
        </p:spPr>
      </p:pic>
      <p:sp>
        <p:nvSpPr>
          <p:cNvPr id="106" name="Shape 106"/>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07" name="Shape 107"/>
          <p:cNvSpPr/>
          <p:nvPr/>
        </p:nvSpPr>
        <p:spPr>
          <a:xfrm>
            <a:off x="395535" y="2759596"/>
            <a:ext cx="8136905" cy="14269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(5) que sean arrastrados en la movilización por uno o varios grupos de </a:t>
            </a:r>
            <a:r>
              <a:rPr>
                <a:solidFill>
                  <a:srgbClr val="FF2600"/>
                </a:solidFill>
                <a:latin typeface="Arial"/>
                <a:ea typeface="Arial"/>
                <a:cs typeface="Arial"/>
                <a:sym typeface="Arial"/>
              </a:rPr>
              <a:t>activistas</a:t>
            </a:r>
            <a:r>
              <a:rPr>
                <a:latin typeface="Arial"/>
                <a:ea typeface="Arial"/>
                <a:cs typeface="Arial"/>
                <a:sym typeface="Arial"/>
              </a:rPr>
              <a:t>, que emprendan acciones concretas: dan el ejemplo, estimulan el contagio, perturban las consciencias, suscitan la reflexión, controlan a los que puedan verse tentados por otras soluciones que la protesta.</a:t>
            </a:r>
          </a:p>
        </p:txBody>
      </p:sp>
    </p:spTree>
    <p:extLst>
      <p:ext uri="{BB962C8B-B14F-4D97-AF65-F5344CB8AC3E}">
        <p14:creationId xmlns:p14="http://schemas.microsoft.com/office/powerpoint/2010/main" val="1170477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9" name="image1.png"/>
          <p:cNvPicPr/>
          <p:nvPr/>
        </p:nvPicPr>
        <p:blipFill>
          <a:blip r:embed="rId2">
            <a:extLst/>
          </a:blip>
          <a:stretch>
            <a:fillRect/>
          </a:stretch>
        </p:blipFill>
        <p:spPr>
          <a:xfrm>
            <a:off x="1" y="0"/>
            <a:ext cx="9144001" cy="1047750"/>
          </a:xfrm>
          <a:prstGeom prst="rect">
            <a:avLst/>
          </a:prstGeom>
          <a:ln w="12700">
            <a:miter lim="400000"/>
          </a:ln>
        </p:spPr>
      </p:pic>
      <p:sp>
        <p:nvSpPr>
          <p:cNvPr id="110" name="Shape 110"/>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11" name="Shape 111"/>
          <p:cNvSpPr/>
          <p:nvPr/>
        </p:nvSpPr>
        <p:spPr>
          <a:xfrm>
            <a:off x="395535" y="2759596"/>
            <a:ext cx="8136905" cy="35605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(6) que los miembros de la categoría social frustrada </a:t>
            </a:r>
            <a:r>
              <a:rPr>
                <a:solidFill>
                  <a:srgbClr val="FF2600"/>
                </a:solidFill>
                <a:latin typeface="Arial"/>
                <a:ea typeface="Arial"/>
                <a:cs typeface="Arial"/>
                <a:sym typeface="Arial"/>
              </a:rPr>
              <a:t>compartan la misma condición social</a:t>
            </a:r>
            <a:r>
              <a:rPr>
                <a:latin typeface="Arial"/>
                <a:ea typeface="Arial"/>
                <a:cs typeface="Arial"/>
                <a:sym typeface="Arial"/>
              </a:rPr>
              <a:t>, que se parezcan – no solamente entre ellos sino que también con los grupos de activistas.</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Esta semejanza puede estar basada sobre criterios </a:t>
            </a:r>
            <a:r>
              <a:rPr u="sng">
                <a:latin typeface="Arial"/>
                <a:ea typeface="Arial"/>
                <a:cs typeface="Arial"/>
                <a:sym typeface="Arial"/>
              </a:rPr>
              <a:t>objetivos</a:t>
            </a:r>
            <a:r>
              <a:rPr>
                <a:latin typeface="Arial"/>
                <a:ea typeface="Arial"/>
                <a:cs typeface="Arial"/>
                <a:sym typeface="Arial"/>
              </a:rPr>
              <a:t> (edad, sexo, raza...), sobre una experiencia compartida (profesión, ciudadanía, condición social), sobre criterios </a:t>
            </a:r>
            <a:r>
              <a:rPr u="sng">
                <a:latin typeface="Arial"/>
                <a:ea typeface="Arial"/>
                <a:cs typeface="Arial"/>
                <a:sym typeface="Arial"/>
              </a:rPr>
              <a:t>subjetivos</a:t>
            </a:r>
            <a:r>
              <a:rPr>
                <a:latin typeface="Arial"/>
                <a:ea typeface="Arial"/>
                <a:cs typeface="Arial"/>
                <a:sym typeface="Arial"/>
              </a:rPr>
              <a:t> (idioma, ideología, religión, modo de vida) y, si fuera posible, sobre </a:t>
            </a:r>
            <a:r>
              <a:rPr u="sng">
                <a:latin typeface="Arial"/>
                <a:ea typeface="Arial"/>
                <a:cs typeface="Arial"/>
                <a:sym typeface="Arial"/>
              </a:rPr>
              <a:t>tradiciones de lucha</a:t>
            </a:r>
            <a:r>
              <a:rPr>
                <a:latin typeface="Arial"/>
                <a:ea typeface="Arial"/>
                <a:cs typeface="Arial"/>
                <a:sym typeface="Arial"/>
              </a:rPr>
              <a:t> (una reputación establecida desde hace tiempo).</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También es necesaria la proximidad geográfica (la dispersión perjudica la comunicación, aunque, hoy en día, las tecnologías electrónicas facilitan las cosas).</a:t>
            </a:r>
          </a:p>
        </p:txBody>
      </p:sp>
    </p:spTree>
    <p:extLst>
      <p:ext uri="{BB962C8B-B14F-4D97-AF65-F5344CB8AC3E}">
        <p14:creationId xmlns:p14="http://schemas.microsoft.com/office/powerpoint/2010/main" val="2859515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3" name="image1.png"/>
          <p:cNvPicPr/>
          <p:nvPr/>
        </p:nvPicPr>
        <p:blipFill>
          <a:blip r:embed="rId2">
            <a:extLst/>
          </a:blip>
          <a:stretch>
            <a:fillRect/>
          </a:stretch>
        </p:blipFill>
        <p:spPr>
          <a:xfrm>
            <a:off x="1" y="0"/>
            <a:ext cx="9144001" cy="1047750"/>
          </a:xfrm>
          <a:prstGeom prst="rect">
            <a:avLst/>
          </a:prstGeom>
          <a:ln w="12700">
            <a:miter lim="400000"/>
          </a:ln>
        </p:spPr>
      </p:pic>
      <p:sp>
        <p:nvSpPr>
          <p:cNvPr id="114" name="Shape 114"/>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15" name="Shape 115"/>
          <p:cNvSpPr/>
          <p:nvPr/>
        </p:nvSpPr>
        <p:spPr>
          <a:xfrm>
            <a:off x="395535" y="2759596"/>
            <a:ext cx="8136905" cy="35605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(7) que la categoría social referida pueda hacer valer </a:t>
            </a:r>
            <a:r>
              <a:rPr>
                <a:solidFill>
                  <a:srgbClr val="FF2600"/>
                </a:solidFill>
                <a:latin typeface="Arial"/>
                <a:ea typeface="Arial"/>
                <a:cs typeface="Arial"/>
                <a:sym typeface="Arial"/>
              </a:rPr>
              <a:t>una contribución importante a la vida en común</a:t>
            </a:r>
            <a:r>
              <a:rPr>
                <a:latin typeface="Arial"/>
                <a:ea typeface="Arial"/>
                <a:cs typeface="Arial"/>
                <a:sym typeface="Arial"/>
              </a:rPr>
              <a:t>, un aporte necesario, que pueda ejercer una presión sobre los adversarios en la mira.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Es el caso, por ejemplo, de los trabajadores, las mujeres, los consumidores, el personal de la enseñanza o de la salud, los funcionarios...; pero no es el caso de los cesantes, los excluidos, los homosexuales, los inmigrantes, los pobres, los jóvenes, los viejos...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Esta contribución permite no sólo “chantajear” paralizando un sector significativo de actividad, sino también reunir los recursos indispensables a la movilización (cajas de solidaridad para sostener las huelgas, delegados, permanentes, negociadores, informantes...).</a:t>
            </a:r>
          </a:p>
        </p:txBody>
      </p:sp>
    </p:spTree>
    <p:extLst>
      <p:ext uri="{BB962C8B-B14F-4D97-AF65-F5344CB8AC3E}">
        <p14:creationId xmlns:p14="http://schemas.microsoft.com/office/powerpoint/2010/main" val="20044477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7" name="image1.png"/>
          <p:cNvPicPr/>
          <p:nvPr/>
        </p:nvPicPr>
        <p:blipFill>
          <a:blip r:embed="rId2">
            <a:extLst/>
          </a:blip>
          <a:stretch>
            <a:fillRect/>
          </a:stretch>
        </p:blipFill>
        <p:spPr>
          <a:xfrm>
            <a:off x="1" y="0"/>
            <a:ext cx="9144001" cy="1047750"/>
          </a:xfrm>
          <a:prstGeom prst="rect">
            <a:avLst/>
          </a:prstGeom>
          <a:ln w="12700">
            <a:miter lim="400000"/>
          </a:ln>
        </p:spPr>
      </p:pic>
      <p:sp>
        <p:nvSpPr>
          <p:cNvPr id="118" name="Shape 118"/>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19" name="Shape 119"/>
          <p:cNvSpPr/>
          <p:nvPr/>
        </p:nvSpPr>
        <p:spPr>
          <a:xfrm>
            <a:off x="395535" y="2759596"/>
            <a:ext cx="8136905"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(8) que el </a:t>
            </a:r>
            <a:r>
              <a:rPr>
                <a:solidFill>
                  <a:srgbClr val="FF2600"/>
                </a:solidFill>
                <a:latin typeface="Arial"/>
                <a:ea typeface="Arial"/>
                <a:cs typeface="Arial"/>
                <a:sym typeface="Arial"/>
              </a:rPr>
              <a:t>adversario sea intransigente</a:t>
            </a:r>
            <a:r>
              <a:rPr>
                <a:latin typeface="Arial"/>
                <a:ea typeface="Arial"/>
                <a:cs typeface="Arial"/>
                <a:sym typeface="Arial"/>
              </a:rPr>
              <a:t> (ya que si propone negociar inmediatamente, no le deja al movimiento el tiempo de constituirse), y que su </a:t>
            </a:r>
            <a:r>
              <a:rPr u="sng">
                <a:latin typeface="Arial"/>
                <a:ea typeface="Arial"/>
                <a:cs typeface="Arial"/>
                <a:sym typeface="Arial"/>
              </a:rPr>
              <a:t>represión no sea demasiado débil</a:t>
            </a:r>
            <a:r>
              <a:rPr>
                <a:latin typeface="Arial"/>
                <a:ea typeface="Arial"/>
                <a:cs typeface="Arial"/>
                <a:sym typeface="Arial"/>
              </a:rPr>
              <a:t> (si no ella no une los miembros del movimiento), </a:t>
            </a:r>
            <a:r>
              <a:rPr u="sng">
                <a:latin typeface="Arial"/>
                <a:ea typeface="Arial"/>
                <a:cs typeface="Arial"/>
                <a:sym typeface="Arial"/>
              </a:rPr>
              <a:t>ni demasiado fuerte</a:t>
            </a:r>
            <a:r>
              <a:rPr>
                <a:latin typeface="Arial"/>
                <a:ea typeface="Arial"/>
                <a:cs typeface="Arial"/>
                <a:sym typeface="Arial"/>
              </a:rPr>
              <a:t> (si no, ellos se acobardan y, a menudo, se desmovilizan). </a:t>
            </a:r>
          </a:p>
          <a:p>
            <a:pPr marL="180473" lvl="0" indent="-180473">
              <a:buSzPct val="100000"/>
              <a:buChar char="-"/>
            </a:pPr>
            <a:endParaRPr>
              <a:latin typeface="Arial"/>
              <a:ea typeface="Arial"/>
              <a:cs typeface="Arial"/>
              <a:sym typeface="Arial"/>
            </a:endParaRPr>
          </a:p>
          <a:p>
            <a:pPr marL="180473" lvl="0" indent="-180473">
              <a:buSzPct val="100000"/>
              <a:buChar char="-"/>
            </a:pPr>
            <a:r>
              <a:rPr u="sng">
                <a:latin typeface="Arial"/>
                <a:ea typeface="Arial"/>
                <a:cs typeface="Arial"/>
                <a:sym typeface="Arial"/>
              </a:rPr>
              <a:t>Esta condición, sin embargo, es misteriosa</a:t>
            </a:r>
            <a:r>
              <a:rPr>
                <a:latin typeface="Arial"/>
                <a:ea typeface="Arial"/>
                <a:cs typeface="Arial"/>
                <a:sym typeface="Arial"/>
              </a:rPr>
              <a:t>. A veces, la legitimidad del enjeu - desafío es tan fuerte (la independencia nacional contra el ocupante extranjero, por ejemplo), que compensa la fuerza de una represión muy violenta, y que centenares de miles de personas aceptan dar su vida por la Causa (la Resistencia durante la segunda guerra mundial, las guerras de liberación de Argelia, de Vietnam, etc.).</a:t>
            </a:r>
          </a:p>
        </p:txBody>
      </p:sp>
    </p:spTree>
    <p:extLst>
      <p:ext uri="{BB962C8B-B14F-4D97-AF65-F5344CB8AC3E}">
        <p14:creationId xmlns:p14="http://schemas.microsoft.com/office/powerpoint/2010/main" val="8082142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1" name="image1.png"/>
          <p:cNvPicPr/>
          <p:nvPr/>
        </p:nvPicPr>
        <p:blipFill>
          <a:blip r:embed="rId2">
            <a:extLst/>
          </a:blip>
          <a:stretch>
            <a:fillRect/>
          </a:stretch>
        </p:blipFill>
        <p:spPr>
          <a:xfrm>
            <a:off x="1" y="0"/>
            <a:ext cx="9144001" cy="1047750"/>
          </a:xfrm>
          <a:prstGeom prst="rect">
            <a:avLst/>
          </a:prstGeom>
          <a:ln w="12700">
            <a:miter lim="400000"/>
          </a:ln>
        </p:spPr>
      </p:pic>
      <p:sp>
        <p:nvSpPr>
          <p:cNvPr id="122" name="Shape 122"/>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23" name="Shape 123"/>
          <p:cNvSpPr/>
          <p:nvPr/>
        </p:nvSpPr>
        <p:spPr>
          <a:xfrm>
            <a:off x="317612" y="2556396"/>
            <a:ext cx="8508777" cy="40939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(9) que el campo de las </a:t>
            </a:r>
            <a:r>
              <a:rPr>
                <a:solidFill>
                  <a:srgbClr val="FF2600"/>
                </a:solidFill>
                <a:latin typeface="Arial"/>
                <a:ea typeface="Arial"/>
                <a:cs typeface="Arial"/>
                <a:sym typeface="Arial"/>
              </a:rPr>
              <a:t>soluciones individuales posibles no sea ni demasiado abierto, ni demasiado cerrado</a:t>
            </a:r>
            <a:r>
              <a:rPr>
                <a:latin typeface="Arial"/>
                <a:ea typeface="Arial"/>
                <a:cs typeface="Arial"/>
                <a:sym typeface="Arial"/>
              </a:rPr>
              <a:t>. </a:t>
            </a:r>
          </a:p>
          <a:p>
            <a:pPr marL="180473" lvl="0" indent="-180473">
              <a:buSzPct val="100000"/>
              <a:buChar char="-"/>
            </a:pPr>
            <a:endParaRPr>
              <a:latin typeface="Arial"/>
              <a:ea typeface="Arial"/>
              <a:cs typeface="Arial"/>
              <a:sym typeface="Arial"/>
            </a:endParaRPr>
          </a:p>
          <a:p>
            <a:pPr marL="180473" lvl="0" indent="-180473">
              <a:buSzPct val="100000"/>
              <a:buChar char="-"/>
            </a:pPr>
            <a:r>
              <a:rPr u="sng">
                <a:latin typeface="Arial"/>
                <a:ea typeface="Arial"/>
                <a:cs typeface="Arial"/>
                <a:sym typeface="Arial"/>
              </a:rPr>
              <a:t>Esta condición es misteriosa también.</a:t>
            </a:r>
            <a:r>
              <a:rPr>
                <a:latin typeface="Arial"/>
                <a:ea typeface="Arial"/>
                <a:cs typeface="Arial"/>
                <a:sym typeface="Arial"/>
              </a:rPr>
              <a:t> Tomemos el ejemplo de las coyunturas económicas. A veces, la gente se moviliza cuando el campo está muy abierto porque no tienen demasiados riesgos (estamos en un período de pleno empleo, si pierdo mi trabajo a causa de mi participación en el movimiento, me será fácil encontrar otro en otra parte); a veces, al contrario, no protestan debido a la misma razón (puesto que puedo irme a otra parte, es inútil protestar: me voy).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A la inversa, cuando el campo está muy cerrado, sucede que las personas protestan, a pesar de los riesgos (estamos en un período de crisis, es vital que yo cuide mi trabajo ya que me sería difícil encontrar otro); a veces, por el contrario, no protestan debido a la misma razón (no puedo permitirme correr este riesgo).</a:t>
            </a:r>
          </a:p>
        </p:txBody>
      </p:sp>
    </p:spTree>
    <p:extLst>
      <p:ext uri="{BB962C8B-B14F-4D97-AF65-F5344CB8AC3E}">
        <p14:creationId xmlns:p14="http://schemas.microsoft.com/office/powerpoint/2010/main" val="10178122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 name="image1.png"/>
          <p:cNvPicPr/>
          <p:nvPr/>
        </p:nvPicPr>
        <p:blipFill>
          <a:blip r:embed="rId2">
            <a:extLst/>
          </a:blip>
          <a:stretch>
            <a:fillRect/>
          </a:stretch>
        </p:blipFill>
        <p:spPr>
          <a:xfrm>
            <a:off x="1" y="0"/>
            <a:ext cx="9144001" cy="1047750"/>
          </a:xfrm>
          <a:prstGeom prst="rect">
            <a:avLst/>
          </a:prstGeom>
          <a:ln w="12700">
            <a:miter lim="400000"/>
          </a:ln>
        </p:spPr>
      </p:pic>
      <p:sp>
        <p:nvSpPr>
          <p:cNvPr id="126" name="Shape 126"/>
          <p:cNvSpPr/>
          <p:nvPr/>
        </p:nvSpPr>
        <p:spPr>
          <a:xfrm>
            <a:off x="396092" y="1556791"/>
            <a:ext cx="8135792" cy="8021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los individuos frustrados se movilicen es conveniente:</a:t>
            </a:r>
          </a:p>
        </p:txBody>
      </p:sp>
      <p:sp>
        <p:nvSpPr>
          <p:cNvPr id="127" name="Shape 127"/>
          <p:cNvSpPr/>
          <p:nvPr/>
        </p:nvSpPr>
        <p:spPr>
          <a:xfrm>
            <a:off x="395535" y="2759596"/>
            <a:ext cx="8136905" cy="3827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(10) que la identidad colectiva (lo que une entre ellos los miembros del grupo) esté constituida de una </a:t>
            </a:r>
            <a:r>
              <a:rPr>
                <a:solidFill>
                  <a:srgbClr val="FF2600"/>
                </a:solidFill>
                <a:latin typeface="Arial"/>
                <a:ea typeface="Arial"/>
                <a:cs typeface="Arial"/>
                <a:sym typeface="Arial"/>
              </a:rPr>
              <a:t>mezcla de intereses, de valores y de afectos</a:t>
            </a:r>
            <a:r>
              <a:rPr>
                <a:latin typeface="Arial"/>
                <a:ea typeface="Arial"/>
                <a:cs typeface="Arial"/>
                <a:sym typeface="Arial"/>
              </a:rPr>
              <a:t>: los intereses solos son demasiado “fríos” para movilizar durante mucho tiempo.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El grupo en fusión </a:t>
            </a:r>
            <a:r>
              <a:rPr u="sng">
                <a:latin typeface="Arial"/>
                <a:ea typeface="Arial"/>
                <a:cs typeface="Arial"/>
                <a:sym typeface="Arial"/>
              </a:rPr>
              <a:t>se construye sobre el orgullo</a:t>
            </a:r>
            <a:r>
              <a:rPr>
                <a:latin typeface="Arial"/>
                <a:ea typeface="Arial"/>
                <a:cs typeface="Arial"/>
                <a:sym typeface="Arial"/>
              </a:rPr>
              <a:t>, sobre el orgullo de ser quien se es, y </a:t>
            </a:r>
            <a:r>
              <a:rPr u="sng">
                <a:latin typeface="Arial"/>
                <a:ea typeface="Arial"/>
                <a:cs typeface="Arial"/>
                <a:sym typeface="Arial"/>
              </a:rPr>
              <a:t>este orgullo no descansa sólo sobre sus cualidades</a:t>
            </a:r>
            <a:r>
              <a:rPr>
                <a:latin typeface="Arial"/>
                <a:ea typeface="Arial"/>
                <a:cs typeface="Arial"/>
                <a:sym typeface="Arial"/>
              </a:rPr>
              <a:t> (sobre sus valores, sobre su contribución, sobre su historia, sobre su memoria colectiva), </a:t>
            </a:r>
            <a:r>
              <a:rPr u="sng">
                <a:latin typeface="Arial"/>
                <a:ea typeface="Arial"/>
                <a:cs typeface="Arial"/>
                <a:sym typeface="Arial"/>
              </a:rPr>
              <a:t>sino que se nutre también (y a veces sobre todo) del odio hacia el adversario y del desprecio hacia otros grupos</a:t>
            </a:r>
            <a:r>
              <a:rPr>
                <a:latin typeface="Arial"/>
                <a:ea typeface="Arial"/>
                <a:cs typeface="Arial"/>
                <a:sym typeface="Arial"/>
              </a:rPr>
              <a:t> que viven privaciones peores que las propias.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Si el orgullo y el desprecio movilizan, por el contrario, el miedo, la envidia y la vergüenza detienen la movilización.</a:t>
            </a:r>
          </a:p>
        </p:txBody>
      </p:sp>
    </p:spTree>
    <p:extLst>
      <p:ext uri="{BB962C8B-B14F-4D97-AF65-F5344CB8AC3E}">
        <p14:creationId xmlns:p14="http://schemas.microsoft.com/office/powerpoint/2010/main" val="24454153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554406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La teor</a:t>
            </a:r>
            <a:r>
              <a:rPr lang="es-MX" sz="2400" dirty="0" smtClean="0">
                <a:latin typeface="Arial" pitchFamily="34" charset="0"/>
                <a:cs typeface="Arial" pitchFamily="34" charset="0"/>
              </a:rPr>
              <a:t>ía de los movimientos sociales</a:t>
            </a:r>
            <a:endParaRPr lang="es-MX" sz="2400" dirty="0" smtClean="0">
              <a:latin typeface="Arial" pitchFamily="34" charset="0"/>
              <a:cs typeface="Arial" pitchFamily="34" charset="0"/>
            </a:endParaRPr>
          </a:p>
        </p:txBody>
      </p:sp>
      <p:sp>
        <p:nvSpPr>
          <p:cNvPr id="14" name="13 CuadroTexto"/>
          <p:cNvSpPr txBox="1"/>
          <p:nvPr/>
        </p:nvSpPr>
        <p:spPr>
          <a:xfrm>
            <a:off x="395536" y="2780928"/>
            <a:ext cx="2304256" cy="369332"/>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ALAIN TOURAINE</a:t>
            </a:r>
            <a:endParaRPr lang="es-MX" dirty="0" smtClean="0">
              <a:latin typeface="Arial" pitchFamily="34" charset="0"/>
              <a:cs typeface="Arial" pitchFamily="34" charset="0"/>
            </a:endParaRPr>
          </a:p>
        </p:txBody>
      </p:sp>
      <p:pic>
        <p:nvPicPr>
          <p:cNvPr id="2" name="Imagen 1"/>
          <p:cNvPicPr>
            <a:picLocks noChangeAspect="1"/>
          </p:cNvPicPr>
          <p:nvPr/>
        </p:nvPicPr>
        <p:blipFill>
          <a:blip r:embed="rId3"/>
          <a:stretch>
            <a:fillRect/>
          </a:stretch>
        </p:blipFill>
        <p:spPr>
          <a:xfrm>
            <a:off x="3203848" y="2708920"/>
            <a:ext cx="5082917" cy="3456384"/>
          </a:xfrm>
          <a:prstGeom prst="rect">
            <a:avLst/>
          </a:prstGeom>
        </p:spPr>
      </p:pic>
    </p:spTree>
    <p:extLst>
      <p:ext uri="{BB962C8B-B14F-4D97-AF65-F5344CB8AC3E}">
        <p14:creationId xmlns:p14="http://schemas.microsoft.com/office/powerpoint/2010/main" val="283775414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9" name="image1.png"/>
          <p:cNvPicPr/>
          <p:nvPr/>
        </p:nvPicPr>
        <p:blipFill>
          <a:blip r:embed="rId2">
            <a:extLst/>
          </a:blip>
          <a:stretch>
            <a:fillRect/>
          </a:stretch>
        </p:blipFill>
        <p:spPr>
          <a:xfrm>
            <a:off x="1" y="0"/>
            <a:ext cx="9144001" cy="1047750"/>
          </a:xfrm>
          <a:prstGeom prst="rect">
            <a:avLst/>
          </a:prstGeom>
          <a:ln w="12700">
            <a:miter lim="400000"/>
          </a:ln>
        </p:spPr>
      </p:pic>
      <p:sp>
        <p:nvSpPr>
          <p:cNvPr id="130" name="Shape 130"/>
          <p:cNvSpPr/>
          <p:nvPr/>
        </p:nvSpPr>
        <p:spPr>
          <a:xfrm>
            <a:off x="395535" y="2759596"/>
            <a:ext cx="8136905" cy="2137356"/>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lvl="0"/>
            <a:r>
              <a:rPr sz="2000">
                <a:latin typeface="Arial"/>
                <a:ea typeface="Arial"/>
                <a:cs typeface="Arial"/>
                <a:sym typeface="Arial"/>
              </a:rPr>
              <a:t>Cuando estas diez condiciones se reúnen, es probable que tengamos individuos frustrados, enojados, con conciencia e invitados a participar en grupos activos, estructurados por militantes y líderes, y comprometidos en luchas concretas. </a:t>
            </a:r>
          </a:p>
          <a:p>
            <a:pPr lvl="0"/>
            <a:endParaRPr sz="2000">
              <a:latin typeface="Arial"/>
              <a:ea typeface="Arial"/>
              <a:cs typeface="Arial"/>
              <a:sym typeface="Arial"/>
            </a:endParaRPr>
          </a:p>
          <a:p>
            <a:pPr lvl="0"/>
            <a:r>
              <a:rPr sz="2000">
                <a:latin typeface="Arial"/>
                <a:ea typeface="Arial"/>
                <a:cs typeface="Arial"/>
                <a:sym typeface="Arial"/>
              </a:rPr>
              <a:t>Sin embargo, para que esta movilización dure en el tiempo, y por lo tanto sea eficaz, el movimiento debe aún organizarse.</a:t>
            </a:r>
          </a:p>
        </p:txBody>
      </p:sp>
    </p:spTree>
    <p:extLst>
      <p:ext uri="{BB962C8B-B14F-4D97-AF65-F5344CB8AC3E}">
        <p14:creationId xmlns:p14="http://schemas.microsoft.com/office/powerpoint/2010/main" val="6147416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image1.png"/>
          <p:cNvPicPr/>
          <p:nvPr/>
        </p:nvPicPr>
        <p:blipFill>
          <a:blip r:embed="rId2">
            <a:extLst/>
          </a:blip>
          <a:stretch>
            <a:fillRect/>
          </a:stretch>
        </p:blipFill>
        <p:spPr>
          <a:xfrm>
            <a:off x="1" y="0"/>
            <a:ext cx="9144001" cy="1047750"/>
          </a:xfrm>
          <a:prstGeom prst="rect">
            <a:avLst/>
          </a:prstGeom>
          <a:ln w="12700">
            <a:miter lim="400000"/>
          </a:ln>
        </p:spPr>
      </p:pic>
      <p:sp>
        <p:nvSpPr>
          <p:cNvPr id="133" name="Shape 133"/>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34" name="Shape 134"/>
          <p:cNvSpPr/>
          <p:nvPr/>
        </p:nvSpPr>
        <p:spPr>
          <a:xfrm>
            <a:off x="395535" y="2759596"/>
            <a:ext cx="8136905"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(11) que el </a:t>
            </a:r>
            <a:r>
              <a:rPr>
                <a:solidFill>
                  <a:srgbClr val="FF2600"/>
                </a:solidFill>
                <a:latin typeface="Arial"/>
                <a:ea typeface="Arial"/>
                <a:cs typeface="Arial"/>
                <a:sym typeface="Arial"/>
              </a:rPr>
              <a:t>liderazgo sea de buena calidad</a:t>
            </a:r>
            <a:r>
              <a:rPr>
                <a:latin typeface="Arial"/>
                <a:ea typeface="Arial"/>
                <a:cs typeface="Arial"/>
                <a:sym typeface="Arial"/>
              </a:rPr>
              <a:t>: unido y honesto, perseverante e independiente, combativo y carismático (Moscovici, 1979).</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También es necesario que no sea ni demasiado timorato ni demasiado aventurero, ni demasiado burocrático, ni demasiado guerrero.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Es necesario, en efecto, que estos líderes sean capaces de hacer un análisis justo de la situación, con el fin de llevar “sus tropas” al combate con éxito, ya que los fracasos siempre frenan las movilizaciones.</a:t>
            </a:r>
          </a:p>
        </p:txBody>
      </p:sp>
    </p:spTree>
    <p:extLst>
      <p:ext uri="{BB962C8B-B14F-4D97-AF65-F5344CB8AC3E}">
        <p14:creationId xmlns:p14="http://schemas.microsoft.com/office/powerpoint/2010/main" val="9703443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 name="image1.png"/>
          <p:cNvPicPr/>
          <p:nvPr/>
        </p:nvPicPr>
        <p:blipFill>
          <a:blip r:embed="rId2">
            <a:extLst/>
          </a:blip>
          <a:stretch>
            <a:fillRect/>
          </a:stretch>
        </p:blipFill>
        <p:spPr>
          <a:xfrm>
            <a:off x="1" y="0"/>
            <a:ext cx="9144001" cy="1047750"/>
          </a:xfrm>
          <a:prstGeom prst="rect">
            <a:avLst/>
          </a:prstGeom>
          <a:ln w="12700">
            <a:miter lim="400000"/>
          </a:ln>
        </p:spPr>
      </p:pic>
      <p:sp>
        <p:nvSpPr>
          <p:cNvPr id="137" name="Shape 137"/>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38" name="Shape 138"/>
          <p:cNvSpPr/>
          <p:nvPr/>
        </p:nvSpPr>
        <p:spPr>
          <a:xfrm>
            <a:off x="395535" y="2759596"/>
            <a:ext cx="8136905"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(12) que los líderes propongan a sus “bases” </a:t>
            </a:r>
            <a:r>
              <a:rPr>
                <a:solidFill>
                  <a:srgbClr val="FF2600"/>
                </a:solidFill>
                <a:latin typeface="Arial"/>
                <a:ea typeface="Arial"/>
                <a:cs typeface="Arial"/>
                <a:sym typeface="Arial"/>
              </a:rPr>
              <a:t>desafíos a corto plazo</a:t>
            </a:r>
            <a:r>
              <a:rPr>
                <a:latin typeface="Arial"/>
                <a:ea typeface="Arial"/>
                <a:cs typeface="Arial"/>
                <a:sym typeface="Arial"/>
              </a:rPr>
              <a:t>, susceptibles de ser alcanzados con las fuerzas que dispone el movimiento tal como es, con el objeto de obtener éxitos parciales, que refuercen la solidaridad y la identidad orgullosa del grupo y atraigan nuevos miembros.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Si los fracasos desmovilizan, se sabe que también sucede así con los éxitos completos; sólo </a:t>
            </a:r>
            <a:r>
              <a:rPr u="sng">
                <a:latin typeface="Arial"/>
                <a:ea typeface="Arial"/>
                <a:cs typeface="Arial"/>
                <a:sym typeface="Arial"/>
              </a:rPr>
              <a:t>los éxitos parciales dan al grupo el sentimiento que el movimiento camina paso a paso hacia la victoria; es por eso que la utopía es tan importante.</a:t>
            </a:r>
          </a:p>
        </p:txBody>
      </p:sp>
    </p:spTree>
    <p:extLst>
      <p:ext uri="{BB962C8B-B14F-4D97-AF65-F5344CB8AC3E}">
        <p14:creationId xmlns:p14="http://schemas.microsoft.com/office/powerpoint/2010/main" val="41112623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0" name="image1.png"/>
          <p:cNvPicPr/>
          <p:nvPr/>
        </p:nvPicPr>
        <p:blipFill>
          <a:blip r:embed="rId2">
            <a:extLst/>
          </a:blip>
          <a:stretch>
            <a:fillRect/>
          </a:stretch>
        </p:blipFill>
        <p:spPr>
          <a:xfrm>
            <a:off x="1" y="0"/>
            <a:ext cx="9144001" cy="1047750"/>
          </a:xfrm>
          <a:prstGeom prst="rect">
            <a:avLst/>
          </a:prstGeom>
          <a:ln w="12700">
            <a:miter lim="400000"/>
          </a:ln>
        </p:spPr>
      </p:pic>
      <p:sp>
        <p:nvSpPr>
          <p:cNvPr id="141" name="Shape 141"/>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42" name="Shape 142"/>
          <p:cNvSpPr/>
          <p:nvPr/>
        </p:nvSpPr>
        <p:spPr>
          <a:xfrm>
            <a:off x="395535" y="2759596"/>
            <a:ext cx="8136905" cy="32938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(13) que los dirigentes sepan </a:t>
            </a:r>
            <a:r>
              <a:rPr>
                <a:solidFill>
                  <a:srgbClr val="FF2600"/>
                </a:solidFill>
                <a:latin typeface="Arial"/>
                <a:ea typeface="Arial"/>
                <a:cs typeface="Arial"/>
                <a:sym typeface="Arial"/>
              </a:rPr>
              <a:t>recoger y administrar “recursos para la movilización</a:t>
            </a:r>
            <a:r>
              <a:rPr>
                <a:latin typeface="Arial"/>
                <a:ea typeface="Arial"/>
                <a:cs typeface="Arial"/>
                <a:sym typeface="Arial"/>
              </a:rPr>
              <a:t>”: informaciones, relaciones, dinero . . . (Oberschall, 1973; Tilly, 1978).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En el seno de las categorías sociales dominadas, sabemos muy bien que </a:t>
            </a:r>
            <a:r>
              <a:rPr u="sng">
                <a:latin typeface="Arial"/>
                <a:ea typeface="Arial"/>
                <a:cs typeface="Arial"/>
                <a:sym typeface="Arial"/>
              </a:rPr>
              <a:t>no son los más pobres, los más dominados, las peores víctimas quienes son los primeros en movilizarse</a:t>
            </a:r>
            <a:r>
              <a:rPr>
                <a:latin typeface="Arial"/>
                <a:ea typeface="Arial"/>
                <a:cs typeface="Arial"/>
                <a:sym typeface="Arial"/>
              </a:rPr>
              <a:t>; al contrario, son aquellos que soportan el yugo menos pesado: las aristocracias obreras, las mujeres de la media y alta burguesía, los negros menos discriminados.... </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Una de las razones de este hecho, aparentemente paradójico, es que los segundos disponen de más recursos que los primeros.</a:t>
            </a:r>
          </a:p>
        </p:txBody>
      </p:sp>
    </p:spTree>
    <p:extLst>
      <p:ext uri="{BB962C8B-B14F-4D97-AF65-F5344CB8AC3E}">
        <p14:creationId xmlns:p14="http://schemas.microsoft.com/office/powerpoint/2010/main" val="26907225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4" name="image1.png"/>
          <p:cNvPicPr/>
          <p:nvPr/>
        </p:nvPicPr>
        <p:blipFill>
          <a:blip r:embed="rId2">
            <a:extLst/>
          </a:blip>
          <a:stretch>
            <a:fillRect/>
          </a:stretch>
        </p:blipFill>
        <p:spPr>
          <a:xfrm>
            <a:off x="1" y="0"/>
            <a:ext cx="9144001" cy="1047750"/>
          </a:xfrm>
          <a:prstGeom prst="rect">
            <a:avLst/>
          </a:prstGeom>
          <a:ln w="12700">
            <a:miter lim="400000"/>
          </a:ln>
        </p:spPr>
      </p:pic>
      <p:sp>
        <p:nvSpPr>
          <p:cNvPr id="145" name="Shape 145"/>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46" name="Shape 146"/>
          <p:cNvSpPr/>
          <p:nvPr/>
        </p:nvSpPr>
        <p:spPr>
          <a:xfrm>
            <a:off x="395535" y="2759596"/>
            <a:ext cx="8136905" cy="11602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(14) que la organización esté dotada de un </a:t>
            </a:r>
            <a:r>
              <a:rPr>
                <a:solidFill>
                  <a:srgbClr val="FF2600"/>
                </a:solidFill>
                <a:latin typeface="Arial"/>
                <a:ea typeface="Arial"/>
                <a:cs typeface="Arial"/>
                <a:sym typeface="Arial"/>
              </a:rPr>
              <a:t>buen funcionamiento interno</a:t>
            </a:r>
            <a:r>
              <a:rPr>
                <a:latin typeface="Arial"/>
                <a:ea typeface="Arial"/>
                <a:cs typeface="Arial"/>
                <a:sym typeface="Arial"/>
              </a:rPr>
              <a:t>: hay que saber fijar límites a la participación (¿quiénes son miembros y quiénes no lo son?), dividir las tareas, definir normas de funcionamiento, delegar la autoridad y controlar su ejercicio, administrar los conflictos internos...</a:t>
            </a:r>
          </a:p>
        </p:txBody>
      </p:sp>
    </p:spTree>
    <p:extLst>
      <p:ext uri="{BB962C8B-B14F-4D97-AF65-F5344CB8AC3E}">
        <p14:creationId xmlns:p14="http://schemas.microsoft.com/office/powerpoint/2010/main" val="3586008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 name="image1.png"/>
          <p:cNvPicPr/>
          <p:nvPr/>
        </p:nvPicPr>
        <p:blipFill>
          <a:blip r:embed="rId2">
            <a:extLst/>
          </a:blip>
          <a:stretch>
            <a:fillRect/>
          </a:stretch>
        </p:blipFill>
        <p:spPr>
          <a:xfrm>
            <a:off x="1" y="0"/>
            <a:ext cx="9144001" cy="1047750"/>
          </a:xfrm>
          <a:prstGeom prst="rect">
            <a:avLst/>
          </a:prstGeom>
          <a:ln w="12700">
            <a:miter lim="400000"/>
          </a:ln>
        </p:spPr>
      </p:pic>
      <p:sp>
        <p:nvSpPr>
          <p:cNvPr id="149" name="Shape 149"/>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50" name="Shape 150"/>
          <p:cNvSpPr/>
          <p:nvPr/>
        </p:nvSpPr>
        <p:spPr>
          <a:xfrm>
            <a:off x="395535" y="2759596"/>
            <a:ext cx="8136905" cy="24937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(15) que la organización sepa </a:t>
            </a:r>
            <a:r>
              <a:rPr>
                <a:solidFill>
                  <a:srgbClr val="FF2600"/>
                </a:solidFill>
                <a:latin typeface="Arial"/>
                <a:ea typeface="Arial"/>
                <a:cs typeface="Arial"/>
                <a:sym typeface="Arial"/>
              </a:rPr>
              <a:t>administrar sus intercambios externos</a:t>
            </a:r>
            <a:r>
              <a:rPr>
                <a:latin typeface="Arial"/>
                <a:ea typeface="Arial"/>
                <a:cs typeface="Arial"/>
                <a:sym typeface="Arial"/>
              </a:rPr>
              <a:t>: que sepa definir una </a:t>
            </a:r>
            <a:r>
              <a:rPr u="sng">
                <a:latin typeface="Arial"/>
                <a:ea typeface="Arial"/>
                <a:cs typeface="Arial"/>
                <a:sym typeface="Arial"/>
              </a:rPr>
              <a:t>buena política de alianza </a:t>
            </a:r>
            <a:r>
              <a:rPr>
                <a:latin typeface="Arial"/>
                <a:ea typeface="Arial"/>
                <a:cs typeface="Arial"/>
                <a:sym typeface="Arial"/>
              </a:rPr>
              <a:t>con otros actores susceptibles de contribuir a su acción.</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A la inversa, que sepa separarse claramente de aquellos que no son “frecuentables”.</a:t>
            </a:r>
          </a:p>
          <a:p>
            <a:pPr marL="180473" lvl="0" indent="-180473">
              <a:buSzPct val="100000"/>
              <a:buChar char="-"/>
            </a:pPr>
            <a:endParaRPr>
              <a:latin typeface="Arial"/>
              <a:ea typeface="Arial"/>
              <a:cs typeface="Arial"/>
              <a:sym typeface="Arial"/>
            </a:endParaRPr>
          </a:p>
          <a:p>
            <a:pPr marL="180473" lvl="0" indent="-180473">
              <a:buSzPct val="100000"/>
              <a:buChar char="-"/>
            </a:pPr>
            <a:r>
              <a:rPr>
                <a:latin typeface="Arial"/>
                <a:ea typeface="Arial"/>
                <a:cs typeface="Arial"/>
                <a:sym typeface="Arial"/>
              </a:rPr>
              <a:t>Además, es necesario también que sepa usar los medios de comunicación de masas.</a:t>
            </a:r>
          </a:p>
        </p:txBody>
      </p:sp>
    </p:spTree>
    <p:extLst>
      <p:ext uri="{BB962C8B-B14F-4D97-AF65-F5344CB8AC3E}">
        <p14:creationId xmlns:p14="http://schemas.microsoft.com/office/powerpoint/2010/main" val="19010239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2" name="image1.png"/>
          <p:cNvPicPr/>
          <p:nvPr/>
        </p:nvPicPr>
        <p:blipFill>
          <a:blip r:embed="rId2">
            <a:extLst/>
          </a:blip>
          <a:stretch>
            <a:fillRect/>
          </a:stretch>
        </p:blipFill>
        <p:spPr>
          <a:xfrm>
            <a:off x="1" y="0"/>
            <a:ext cx="9144001" cy="1047750"/>
          </a:xfrm>
          <a:prstGeom prst="rect">
            <a:avLst/>
          </a:prstGeom>
          <a:ln w="12700">
            <a:miter lim="400000"/>
          </a:ln>
        </p:spPr>
      </p:pic>
      <p:sp>
        <p:nvSpPr>
          <p:cNvPr id="153" name="Shape 153"/>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Para que individuos movilizados se organicen, se necesita:</a:t>
            </a:r>
          </a:p>
        </p:txBody>
      </p:sp>
      <p:sp>
        <p:nvSpPr>
          <p:cNvPr id="154" name="Shape 154"/>
          <p:cNvSpPr/>
          <p:nvPr/>
        </p:nvSpPr>
        <p:spPr>
          <a:xfrm>
            <a:off x="395535" y="2759596"/>
            <a:ext cx="8136905" cy="27604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(16) que la organización escoja </a:t>
            </a:r>
            <a:r>
              <a:rPr>
                <a:solidFill>
                  <a:srgbClr val="FF2600"/>
                </a:solidFill>
                <a:latin typeface="Arial"/>
                <a:ea typeface="Arial"/>
                <a:cs typeface="Arial"/>
                <a:sym typeface="Arial"/>
              </a:rPr>
              <a:t>métodos legítimos de lucha</a:t>
            </a:r>
            <a:r>
              <a:rPr>
                <a:latin typeface="Arial"/>
                <a:ea typeface="Arial"/>
                <a:cs typeface="Arial"/>
                <a:sym typeface="Arial"/>
              </a:rPr>
              <a:t>. Es preferible que el grupo recurra a formas de lucha que sean consideradas como legítimas por el conjunto de la población (legítimas según el modelo cultural reinante, no forzosamente legales). </a:t>
            </a:r>
          </a:p>
          <a:p>
            <a:pPr lvl="0"/>
            <a:endParaRPr>
              <a:latin typeface="Arial"/>
              <a:ea typeface="Arial"/>
              <a:cs typeface="Arial"/>
              <a:sym typeface="Arial"/>
            </a:endParaRPr>
          </a:p>
          <a:p>
            <a:pPr marL="180473" lvl="0" indent="-180473">
              <a:buSzPct val="100000"/>
              <a:buChar char="-"/>
            </a:pPr>
            <a:r>
              <a:rPr>
                <a:latin typeface="Arial"/>
                <a:ea typeface="Arial"/>
                <a:cs typeface="Arial"/>
                <a:sym typeface="Arial"/>
              </a:rPr>
              <a:t>Si los desafíos (enjeux) no pueden alcanzarse sin recurrir a medios ilegítimos (hacer daño a inocentes: tomar niños, enfermos, viajeros, como “rehenes”, destruir bienes públicos o bienes privados pertenecientes a personas que no tienen que ver con el conflicto, cerrar calles y molestar a otros, etc.), el grupo no será legítimo ante los otros.</a:t>
            </a:r>
          </a:p>
        </p:txBody>
      </p:sp>
    </p:spTree>
    <p:extLst>
      <p:ext uri="{BB962C8B-B14F-4D97-AF65-F5344CB8AC3E}">
        <p14:creationId xmlns:p14="http://schemas.microsoft.com/office/powerpoint/2010/main" val="9724076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6" name="image1.png"/>
          <p:cNvPicPr/>
          <p:nvPr/>
        </p:nvPicPr>
        <p:blipFill>
          <a:blip r:embed="rId2">
            <a:extLst/>
          </a:blip>
          <a:stretch>
            <a:fillRect/>
          </a:stretch>
        </p:blipFill>
        <p:spPr>
          <a:xfrm>
            <a:off x="1" y="0"/>
            <a:ext cx="9144001" cy="1047750"/>
          </a:xfrm>
          <a:prstGeom prst="rect">
            <a:avLst/>
          </a:prstGeom>
          <a:ln w="12700">
            <a:miter lim="400000"/>
          </a:ln>
        </p:spPr>
      </p:pic>
      <p:sp>
        <p:nvSpPr>
          <p:cNvPr id="157" name="Shape 157"/>
          <p:cNvSpPr/>
          <p:nvPr/>
        </p:nvSpPr>
        <p:spPr>
          <a:xfrm>
            <a:off x="396092" y="1556791"/>
            <a:ext cx="8135792" cy="446595"/>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lvl1pPr>
              <a:defRPr sz="2400">
                <a:latin typeface="Arial"/>
                <a:ea typeface="Arial"/>
                <a:cs typeface="Arial"/>
                <a:sym typeface="Arial"/>
              </a:defRPr>
            </a:lvl1pPr>
          </a:lstStyle>
          <a:p>
            <a:pPr lvl="0">
              <a:defRPr sz="1800"/>
            </a:pPr>
            <a:r>
              <a:rPr sz="2400"/>
              <a:t>Concluyendo</a:t>
            </a:r>
          </a:p>
        </p:txBody>
      </p:sp>
      <p:sp>
        <p:nvSpPr>
          <p:cNvPr id="158" name="Shape 158"/>
          <p:cNvSpPr/>
          <p:nvPr/>
        </p:nvSpPr>
        <p:spPr>
          <a:xfrm>
            <a:off x="395535" y="2759596"/>
            <a:ext cx="8136905" cy="893587"/>
          </a:xfrm>
          <a:prstGeom prst="rect">
            <a:avLst/>
          </a:prstGeom>
          <a:ln>
            <a:solidFill>
              <a:srgbClr val="00B050"/>
            </a:solidFill>
          </a:ln>
          <a:extLst>
            <a:ext uri="{C572A759-6A51-4108-AA02-DFA0A04FC94B}">
              <ma14:wrappingTextBoxFlag xmlns:ma14="http://schemas.microsoft.com/office/mac/drawingml/2011/main" val="1"/>
            </a:ext>
          </a:extLst>
        </p:spPr>
        <p:txBody>
          <a:bodyPr lIns="0" tIns="0" rIns="0" bIns="0">
            <a:spAutoFit/>
          </a:bodyPr>
          <a:lstStyle/>
          <a:p>
            <a:pPr marL="180473" lvl="0" indent="-180473">
              <a:buSzPct val="100000"/>
              <a:buChar char="-"/>
            </a:pPr>
            <a:r>
              <a:rPr>
                <a:latin typeface="Arial"/>
                <a:ea typeface="Arial"/>
                <a:cs typeface="Arial"/>
                <a:sym typeface="Arial"/>
              </a:rPr>
              <a:t>Son 16 condiciones en los 3 niveles: frustración, movilización, organización.</a:t>
            </a:r>
          </a:p>
          <a:p>
            <a:pPr lvl="0"/>
            <a:endParaRPr>
              <a:latin typeface="Arial"/>
              <a:ea typeface="Arial"/>
              <a:cs typeface="Arial"/>
              <a:sym typeface="Arial"/>
            </a:endParaRPr>
          </a:p>
          <a:p>
            <a:pPr lvl="0"/>
            <a:r>
              <a:rPr>
                <a:latin typeface="Arial"/>
                <a:ea typeface="Arial"/>
                <a:cs typeface="Arial"/>
                <a:sym typeface="Arial"/>
              </a:rPr>
              <a:t>Es una tipología, que posibilita entender mejor la acción social colectiva.</a:t>
            </a:r>
          </a:p>
        </p:txBody>
      </p:sp>
    </p:spTree>
    <p:extLst>
      <p:ext uri="{BB962C8B-B14F-4D97-AF65-F5344CB8AC3E}">
        <p14:creationId xmlns:p14="http://schemas.microsoft.com/office/powerpoint/2010/main" val="30996812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p:nvPr/>
        </p:nvSpPr>
        <p:spPr>
          <a:xfrm>
            <a:off x="755576" y="4581128"/>
            <a:ext cx="2659643" cy="422025"/>
          </a:xfrm>
          <a:prstGeom prst="rect">
            <a:avLst/>
          </a:prstGeom>
          <a:ln>
            <a:solidFill>
              <a:srgbClr val="00B050"/>
            </a:solidFill>
          </a:ln>
          <a:extLst>
            <a:ext uri="{C572A759-6A51-4108-AA02-DFA0A04FC94B}">
              <ma14:wrappingTextBoxFlag xmlns:ma14="http://schemas.microsoft.com/office/mac/drawingml/2011/main" val="1"/>
            </a:ext>
          </a:extLst>
        </p:spPr>
        <p:txBody>
          <a:bodyPr wrap="none" lIns="0" tIns="0" rIns="0" bIns="0">
            <a:spAutoFit/>
          </a:bodyPr>
          <a:lstStyle>
            <a:lvl1pPr>
              <a:defRPr sz="2200">
                <a:latin typeface="Arial"/>
                <a:ea typeface="Arial"/>
                <a:cs typeface="Arial"/>
                <a:sym typeface="Arial"/>
              </a:defRPr>
            </a:lvl1pPr>
          </a:lstStyle>
          <a:p>
            <a:pPr lvl="0">
              <a:defRPr sz="1800"/>
            </a:pPr>
            <a:r>
              <a:rPr sz="2200"/>
              <a:t>MUCHAS GRACIAS</a:t>
            </a:r>
          </a:p>
        </p:txBody>
      </p:sp>
      <p:pic>
        <p:nvPicPr>
          <p:cNvPr id="161" name="image1.png"/>
          <p:cNvPicPr/>
          <p:nvPr/>
        </p:nvPicPr>
        <p:blipFill>
          <a:blip r:embed="rId2">
            <a:extLst/>
          </a:blip>
          <a:stretch>
            <a:fillRect/>
          </a:stretch>
        </p:blipFill>
        <p:spPr>
          <a:xfrm>
            <a:off x="1" y="0"/>
            <a:ext cx="9144001" cy="4077073"/>
          </a:xfrm>
          <a:prstGeom prst="rect">
            <a:avLst/>
          </a:prstGeom>
          <a:ln w="12700">
            <a:miter lim="400000"/>
          </a:ln>
        </p:spPr>
      </p:pic>
      <p:sp>
        <p:nvSpPr>
          <p:cNvPr id="5" name="10 Rectángulo"/>
          <p:cNvSpPr/>
          <p:nvPr/>
        </p:nvSpPr>
        <p:spPr>
          <a:xfrm>
            <a:off x="251520" y="1844824"/>
            <a:ext cx="6408712" cy="707886"/>
          </a:xfrm>
          <a:prstGeom prst="rect">
            <a:avLst/>
          </a:prstGeom>
        </p:spPr>
        <p:txBody>
          <a:bodyPr wrap="square">
            <a:spAutoFit/>
          </a:bodyPr>
          <a:lstStyle/>
          <a:p>
            <a:pPr algn="r"/>
            <a:r>
              <a:rPr lang="es-MX" sz="4000" dirty="0" smtClean="0">
                <a:solidFill>
                  <a:schemeClr val="bg1"/>
                </a:solidFill>
                <a:latin typeface="Sansation" pitchFamily="2" charset="0"/>
                <a:cs typeface="Arial" pitchFamily="34" charset="0"/>
              </a:rPr>
              <a:t>Los movimientos sociales</a:t>
            </a:r>
            <a:endParaRPr lang="es-MX" sz="4000" dirty="0">
              <a:solidFill>
                <a:schemeClr val="bg1"/>
              </a:solidFill>
              <a:latin typeface="Sansation" pitchFamily="2" charset="0"/>
            </a:endParaRPr>
          </a:p>
        </p:txBody>
      </p:sp>
    </p:spTree>
    <p:extLst>
      <p:ext uri="{BB962C8B-B14F-4D97-AF65-F5344CB8AC3E}">
        <p14:creationId xmlns:p14="http://schemas.microsoft.com/office/powerpoint/2010/main" val="132885721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Panorámica breve de </a:t>
            </a:r>
            <a:r>
              <a:rPr lang="es-MX" sz="2400" dirty="0" err="1" smtClean="0">
                <a:latin typeface="Arial" pitchFamily="34" charset="0"/>
                <a:cs typeface="Arial" pitchFamily="34" charset="0"/>
              </a:rPr>
              <a:t>Touraine</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2862323"/>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La sociología de Alain </a:t>
            </a:r>
            <a:r>
              <a:rPr lang="es-MX" dirty="0" err="1" smtClean="0">
                <a:latin typeface="Arial" pitchFamily="34" charset="0"/>
                <a:cs typeface="Arial" pitchFamily="34" charset="0"/>
              </a:rPr>
              <a:t>Touraine</a:t>
            </a:r>
            <a:r>
              <a:rPr lang="es-MX" dirty="0" smtClean="0">
                <a:latin typeface="Arial" pitchFamily="34" charset="0"/>
                <a:cs typeface="Arial" pitchFamily="34" charset="0"/>
              </a:rPr>
              <a:t> no es una sociología de sistemas sociales, de la reproducción y de las funciones, sino del actor y más específicamente del Sujeto, definido como la voluntad de construirse como un actor. </a:t>
            </a:r>
          </a:p>
          <a:p>
            <a:pPr hangingPunct="0"/>
            <a:endParaRPr lang="es-MX" dirty="0" smtClean="0">
              <a:latin typeface="Arial" pitchFamily="34" charset="0"/>
              <a:cs typeface="Arial" pitchFamily="34" charset="0"/>
            </a:endParaRPr>
          </a:p>
          <a:p>
            <a:pPr hangingPunct="0"/>
            <a:r>
              <a:rPr lang="es-MX" dirty="0" smtClean="0">
                <a:latin typeface="Arial" pitchFamily="34" charset="0"/>
                <a:cs typeface="Arial" pitchFamily="34" charset="0"/>
              </a:rPr>
              <a:t>Su proceso teórico se inscribe en oposición al paradigma estructuralista dominante en los años cincuenta y en particular el de </a:t>
            </a:r>
            <a:r>
              <a:rPr lang="es-MX" dirty="0" err="1" smtClean="0">
                <a:latin typeface="Arial" pitchFamily="34" charset="0"/>
                <a:cs typeface="Arial" pitchFamily="34" charset="0"/>
              </a:rPr>
              <a:t>Talcott</a:t>
            </a:r>
            <a:r>
              <a:rPr lang="es-MX" dirty="0" smtClean="0">
                <a:latin typeface="Arial" pitchFamily="34" charset="0"/>
                <a:cs typeface="Arial" pitchFamily="34" charset="0"/>
              </a:rPr>
              <a:t> </a:t>
            </a:r>
            <a:r>
              <a:rPr lang="es-MX" dirty="0" err="1" smtClean="0">
                <a:latin typeface="Arial" pitchFamily="34" charset="0"/>
                <a:cs typeface="Arial" pitchFamily="34" charset="0"/>
              </a:rPr>
              <a:t>Parsons</a:t>
            </a:r>
            <a:r>
              <a:rPr lang="es-MX" dirty="0" smtClean="0">
                <a:latin typeface="Arial" pitchFamily="34" charset="0"/>
                <a:cs typeface="Arial" pitchFamily="34" charset="0"/>
              </a:rPr>
              <a:t>. </a:t>
            </a:r>
          </a:p>
          <a:p>
            <a:pPr hangingPunct="0"/>
            <a:endParaRPr lang="es-MX" dirty="0" smtClean="0">
              <a:latin typeface="Arial" pitchFamily="34" charset="0"/>
              <a:cs typeface="Arial" pitchFamily="34" charset="0"/>
            </a:endParaRPr>
          </a:p>
          <a:p>
            <a:pPr hangingPunct="0"/>
            <a:r>
              <a:rPr lang="es-MX" dirty="0" smtClean="0">
                <a:latin typeface="Arial" pitchFamily="34" charset="0"/>
                <a:cs typeface="Arial" pitchFamily="34" charset="0"/>
              </a:rPr>
              <a:t>También se opone a la corriente dominante después de 1968 encarnada especialmente por Poulantzas, Foucault o Bourdieu, quienes se centraron en la dominación  presente en todos los aspectos de la vida social. </a:t>
            </a:r>
          </a:p>
        </p:txBody>
      </p:sp>
    </p:spTree>
    <p:extLst>
      <p:ext uri="{BB962C8B-B14F-4D97-AF65-F5344CB8AC3E}">
        <p14:creationId xmlns:p14="http://schemas.microsoft.com/office/powerpoint/2010/main" val="1316542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Panorámica breve de </a:t>
            </a:r>
            <a:r>
              <a:rPr lang="es-MX" sz="2400" dirty="0" err="1" smtClean="0">
                <a:latin typeface="Arial" pitchFamily="34" charset="0"/>
                <a:cs typeface="Arial" pitchFamily="34" charset="0"/>
              </a:rPr>
              <a:t>Touraine</a:t>
            </a:r>
            <a:endParaRPr lang="es-MX" sz="2400" dirty="0" smtClean="0">
              <a:latin typeface="Arial" pitchFamily="34" charset="0"/>
              <a:cs typeface="Arial" pitchFamily="34" charset="0"/>
            </a:endParaRP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pPr hangingPunct="0"/>
            <a:r>
              <a:rPr lang="es-MX" dirty="0" smtClean="0">
                <a:latin typeface="Arial" pitchFamily="34" charset="0"/>
                <a:cs typeface="Arial" pitchFamily="34" charset="0"/>
              </a:rPr>
              <a:t>Touraine </a:t>
            </a:r>
            <a:r>
              <a:rPr lang="es-MX" dirty="0" smtClean="0">
                <a:latin typeface="Arial" pitchFamily="34" charset="0"/>
                <a:cs typeface="Arial" pitchFamily="34" charset="0"/>
              </a:rPr>
              <a:t>pone en el centro de su </a:t>
            </a:r>
            <a:r>
              <a:rPr lang="es-MX" dirty="0" smtClean="0">
                <a:latin typeface="Arial" pitchFamily="34" charset="0"/>
                <a:cs typeface="Arial" pitchFamily="34" charset="0"/>
              </a:rPr>
              <a:t>sociología la capacidad de los individuos de constituirse como actores, </a:t>
            </a:r>
            <a:r>
              <a:rPr lang="es-MX" dirty="0" smtClean="0">
                <a:latin typeface="Arial" pitchFamily="34" charset="0"/>
                <a:cs typeface="Arial" pitchFamily="34" charset="0"/>
              </a:rPr>
              <a:t>mirando no hacia las estructuras o la reproducción de la sociedad, sino </a:t>
            </a:r>
            <a:r>
              <a:rPr lang="es-MX" dirty="0" smtClean="0">
                <a:latin typeface="Arial" pitchFamily="34" charset="0"/>
                <a:cs typeface="Arial" pitchFamily="34" charset="0"/>
              </a:rPr>
              <a:t>el </a:t>
            </a:r>
            <a:r>
              <a:rPr lang="es-MX" dirty="0" smtClean="0">
                <a:latin typeface="Arial" pitchFamily="34" charset="0"/>
                <a:cs typeface="Arial" pitchFamily="34" charset="0"/>
              </a:rPr>
              <a:t>cambio y la producción de la sociedad </a:t>
            </a:r>
            <a:r>
              <a:rPr lang="es-MX" dirty="0" smtClean="0">
                <a:latin typeface="Arial" pitchFamily="34" charset="0"/>
                <a:cs typeface="Arial" pitchFamily="34" charset="0"/>
              </a:rPr>
              <a:t>desde ella </a:t>
            </a:r>
            <a:r>
              <a:rPr lang="es-MX" dirty="0" smtClean="0">
                <a:latin typeface="Arial" pitchFamily="34" charset="0"/>
                <a:cs typeface="Arial" pitchFamily="34" charset="0"/>
              </a:rPr>
              <a:t>misma. </a:t>
            </a:r>
          </a:p>
          <a:p>
            <a:pPr hangingPunct="0"/>
            <a:endParaRPr lang="es-MX" dirty="0" smtClean="0">
              <a:latin typeface="Arial" pitchFamily="34" charset="0"/>
              <a:cs typeface="Arial" pitchFamily="34" charset="0"/>
            </a:endParaRPr>
          </a:p>
          <a:p>
            <a:pPr hangingPunct="0"/>
            <a:r>
              <a:rPr lang="es-MX" dirty="0" smtClean="0">
                <a:latin typeface="Arial" pitchFamily="34" charset="0"/>
                <a:cs typeface="Arial" pitchFamily="34" charset="0"/>
              </a:rPr>
              <a:t>Nos alerta contra “la ficción de que el orden es primero”. </a:t>
            </a:r>
          </a:p>
          <a:p>
            <a:pPr hangingPunct="0"/>
            <a:endParaRPr lang="es-MX" dirty="0" smtClean="0">
              <a:latin typeface="Arial" pitchFamily="34" charset="0"/>
              <a:cs typeface="Arial" pitchFamily="34" charset="0"/>
            </a:endParaRPr>
          </a:p>
          <a:p>
            <a:pPr hangingPunct="0"/>
            <a:r>
              <a:rPr lang="es-MX" dirty="0" smtClean="0">
                <a:latin typeface="Arial" pitchFamily="34" charset="0"/>
                <a:cs typeface="Arial" pitchFamily="34" charset="0"/>
              </a:rPr>
              <a:t>Primero viene la capacidad creadora de una sociedad de producirse y </a:t>
            </a:r>
            <a:r>
              <a:rPr lang="es-MX" dirty="0" smtClean="0">
                <a:latin typeface="Arial" pitchFamily="34" charset="0"/>
                <a:cs typeface="Arial" pitchFamily="34" charset="0"/>
              </a:rPr>
              <a:t>transformars. Es la sociedad quien inventa </a:t>
            </a:r>
            <a:r>
              <a:rPr lang="es-MX" dirty="0" smtClean="0">
                <a:latin typeface="Arial" pitchFamily="34" charset="0"/>
                <a:cs typeface="Arial" pitchFamily="34" charset="0"/>
              </a:rPr>
              <a:t>sus normas, sus instituciones y sus </a:t>
            </a:r>
            <a:r>
              <a:rPr lang="es-MX" dirty="0" smtClean="0">
                <a:latin typeface="Arial" pitchFamily="34" charset="0"/>
                <a:cs typeface="Arial" pitchFamily="34" charset="0"/>
              </a:rPr>
              <a:t>prácticas. </a:t>
            </a:r>
          </a:p>
          <a:p>
            <a:pPr hangingPunct="0"/>
            <a:endParaRPr lang="es-MX" dirty="0">
              <a:latin typeface="Arial" pitchFamily="34" charset="0"/>
              <a:cs typeface="Arial" pitchFamily="34" charset="0"/>
            </a:endParaRPr>
          </a:p>
          <a:p>
            <a:pPr hangingPunct="0"/>
            <a:r>
              <a:rPr lang="es-MX" dirty="0">
                <a:latin typeface="Arial" pitchFamily="34" charset="0"/>
                <a:cs typeface="Arial" pitchFamily="34" charset="0"/>
              </a:rPr>
              <a:t>El centro de la teoría social de Touraine es el actor.</a:t>
            </a:r>
          </a:p>
          <a:p>
            <a:pPr hangingPunct="0"/>
            <a:endParaRPr lang="es-MX" dirty="0" smtClean="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7992332"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El actor en vez del sistema</a:t>
            </a:r>
          </a:p>
        </p:txBody>
      </p:sp>
      <p:sp>
        <p:nvSpPr>
          <p:cNvPr id="14" name="13 CuadroTexto"/>
          <p:cNvSpPr txBox="1"/>
          <p:nvPr/>
        </p:nvSpPr>
        <p:spPr>
          <a:xfrm>
            <a:off x="395536" y="2492896"/>
            <a:ext cx="8352928" cy="2862322"/>
          </a:xfrm>
          <a:prstGeom prst="rect">
            <a:avLst/>
          </a:prstGeom>
          <a:noFill/>
          <a:ln>
            <a:solidFill>
              <a:srgbClr val="00B050"/>
            </a:solidFill>
          </a:ln>
        </p:spPr>
        <p:txBody>
          <a:bodyPr wrap="square" rtlCol="0">
            <a:spAutoFit/>
          </a:bodyPr>
          <a:lstStyle/>
          <a:p>
            <a:r>
              <a:rPr lang="es-MX" dirty="0" smtClean="0">
                <a:latin typeface="Arial" pitchFamily="34" charset="0"/>
                <a:cs typeface="Arial" pitchFamily="34" charset="0"/>
              </a:rPr>
              <a:t>Opuestamente a esta ideología neoliberal que privilegia la autorregulación de los mercados, y también contrariamente a algunas creencias revolucionarias en una necesidad histórica, Alain </a:t>
            </a:r>
            <a:r>
              <a:rPr lang="es-MX" dirty="0" err="1" smtClean="0">
                <a:latin typeface="Arial" pitchFamily="34" charset="0"/>
                <a:cs typeface="Arial" pitchFamily="34" charset="0"/>
              </a:rPr>
              <a:t>Touraine</a:t>
            </a:r>
            <a:r>
              <a:rPr lang="es-MX" dirty="0" smtClean="0">
                <a:latin typeface="Arial" pitchFamily="34" charset="0"/>
                <a:cs typeface="Arial" pitchFamily="34" charset="0"/>
              </a:rPr>
              <a:t> no ha cesado de afirmar que no existen ni fatalidad ni necesidad históricas, sino actores que construyen la historia y que producen la sociedad.</a:t>
            </a:r>
          </a:p>
          <a:p>
            <a:endParaRPr lang="es-MX" dirty="0" smtClean="0">
              <a:latin typeface="Arial" pitchFamily="34" charset="0"/>
              <a:cs typeface="Arial" pitchFamily="34" charset="0"/>
            </a:endParaRPr>
          </a:p>
          <a:p>
            <a:pPr>
              <a:tabLst>
                <a:tab pos="7891463" algn="l"/>
              </a:tabLst>
            </a:pPr>
            <a:r>
              <a:rPr lang="es-MX" dirty="0" smtClean="0">
                <a:latin typeface="Arial" pitchFamily="34" charset="0"/>
                <a:cs typeface="Arial" pitchFamily="34" charset="0"/>
              </a:rPr>
              <a:t>La producción de la sociedad por ella misma se realiza entonces a través de conflictos que oponen a los actores centrales y donde lo que está en juego es la propia historicidad. </a:t>
            </a:r>
          </a:p>
          <a:p>
            <a:endParaRPr lang="es-MX" dirty="0" smtClean="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4463940"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La historicidad</a:t>
            </a:r>
          </a:p>
        </p:txBody>
      </p:sp>
      <p:sp>
        <p:nvSpPr>
          <p:cNvPr id="14" name="13 CuadroTexto"/>
          <p:cNvSpPr txBox="1"/>
          <p:nvPr/>
        </p:nvSpPr>
        <p:spPr>
          <a:xfrm>
            <a:off x="395536" y="2492896"/>
            <a:ext cx="8136904" cy="3693319"/>
          </a:xfrm>
          <a:prstGeom prst="rect">
            <a:avLst/>
          </a:prstGeom>
          <a:noFill/>
          <a:ln>
            <a:solidFill>
              <a:srgbClr val="00B050"/>
            </a:solidFill>
          </a:ln>
        </p:spPr>
        <p:txBody>
          <a:bodyPr wrap="square" rtlCol="0">
            <a:spAutoFit/>
          </a:bodyPr>
          <a:lstStyle/>
          <a:p>
            <a:r>
              <a:rPr lang="es-MX" dirty="0" smtClean="0">
                <a:latin typeface="Arial" pitchFamily="34" charset="0"/>
                <a:cs typeface="Arial" pitchFamily="34" charset="0"/>
              </a:rPr>
              <a:t>Concepto b</a:t>
            </a:r>
            <a:r>
              <a:rPr lang="es-MX" dirty="0" smtClean="0">
                <a:latin typeface="Arial" pitchFamily="34" charset="0"/>
                <a:cs typeface="Arial" pitchFamily="34" charset="0"/>
              </a:rPr>
              <a:t>ásico de Touraine.</a:t>
            </a:r>
          </a:p>
          <a:p>
            <a:endParaRPr lang="es-MX" dirty="0">
              <a:latin typeface="Arial" pitchFamily="34" charset="0"/>
              <a:cs typeface="Arial" pitchFamily="34" charset="0"/>
            </a:endParaRPr>
          </a:p>
          <a:p>
            <a:r>
              <a:rPr lang="es-MX" dirty="0" smtClean="0">
                <a:latin typeface="Arial" pitchFamily="34" charset="0"/>
                <a:cs typeface="Arial" pitchFamily="34" charset="0"/>
              </a:rPr>
              <a:t>La historicidad son </a:t>
            </a:r>
            <a:r>
              <a:rPr lang="es-MX" dirty="0" smtClean="0">
                <a:latin typeface="Arial" pitchFamily="34" charset="0"/>
                <a:cs typeface="Arial" pitchFamily="34" charset="0"/>
              </a:rPr>
              <a:t>los </a:t>
            </a:r>
            <a:r>
              <a:rPr lang="es-MX" dirty="0" smtClean="0">
                <a:latin typeface="Arial" pitchFamily="34" charset="0"/>
                <a:cs typeface="Arial" pitchFamily="34" charset="0"/>
              </a:rPr>
              <a:t>desafíos centrales que animan a la sociedad y por los cuales ésta se produce y se reproduce a sí misma.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Llama “historicidad” al trabajo de auto-producción de la sociedad, a la capacidad de una sociedad de intervenir en su propio funcionamiento, de producir sus orientaciones normativas y de construir sus prácticas en un momento determinado de su historia. </a:t>
            </a:r>
            <a:endParaRPr lang="es-MX" dirty="0" smtClean="0">
              <a:latin typeface="Arial" pitchFamily="34" charset="0"/>
              <a:cs typeface="Arial" pitchFamily="34" charset="0"/>
            </a:endParaRPr>
          </a:p>
          <a:p>
            <a:endParaRPr lang="es-MX" dirty="0" smtClean="0">
              <a:latin typeface="Arial" pitchFamily="34" charset="0"/>
              <a:cs typeface="Arial" pitchFamily="34" charset="0"/>
            </a:endParaRPr>
          </a:p>
          <a:p>
            <a:r>
              <a:rPr lang="es-MX" dirty="0" smtClean="0">
                <a:latin typeface="Arial" pitchFamily="34" charset="0"/>
                <a:cs typeface="Arial" pitchFamily="34" charset="0"/>
              </a:rPr>
              <a:t>“La historicidad de la sociedad es su capacidad de producir sus orientaciones sociales y culturales a partir de sus actividades y de conferir un “sentido” a sus prácticas”. 	</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7992332"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Los m</a:t>
            </a:r>
            <a:r>
              <a:rPr lang="es-MX" sz="2400" dirty="0" smtClean="0">
                <a:latin typeface="Arial" pitchFamily="34" charset="0"/>
                <a:cs typeface="Arial" pitchFamily="34" charset="0"/>
              </a:rPr>
              <a:t>ovimientos sociales</a:t>
            </a:r>
            <a:endParaRPr lang="es-MX" sz="2400" dirty="0" smtClean="0">
              <a:latin typeface="Arial" pitchFamily="34" charset="0"/>
              <a:cs typeface="Arial" pitchFamily="34" charset="0"/>
            </a:endParaRPr>
          </a:p>
        </p:txBody>
      </p:sp>
      <p:sp>
        <p:nvSpPr>
          <p:cNvPr id="14" name="13 CuadroTexto"/>
          <p:cNvSpPr txBox="1"/>
          <p:nvPr/>
        </p:nvSpPr>
        <p:spPr>
          <a:xfrm>
            <a:off x="395536" y="2492896"/>
            <a:ext cx="8424936" cy="3416320"/>
          </a:xfrm>
          <a:prstGeom prst="rect">
            <a:avLst/>
          </a:prstGeom>
          <a:noFill/>
          <a:ln>
            <a:solidFill>
              <a:srgbClr val="00B050"/>
            </a:solidFill>
          </a:ln>
        </p:spPr>
        <p:txBody>
          <a:bodyPr wrap="square" rtlCol="0">
            <a:spAutoFit/>
          </a:bodyPr>
          <a:lstStyle/>
          <a:p>
            <a:r>
              <a:rPr lang="es-MX" dirty="0" smtClean="0">
                <a:latin typeface="Arial" pitchFamily="34" charset="0"/>
                <a:cs typeface="Arial" pitchFamily="34" charset="0"/>
              </a:rPr>
              <a:t>Para Alain </a:t>
            </a:r>
            <a:r>
              <a:rPr lang="es-MX" dirty="0" err="1" smtClean="0">
                <a:latin typeface="Arial" pitchFamily="34" charset="0"/>
                <a:cs typeface="Arial" pitchFamily="34" charset="0"/>
              </a:rPr>
              <a:t>Touraine</a:t>
            </a:r>
            <a:r>
              <a:rPr lang="es-MX" dirty="0" smtClean="0">
                <a:latin typeface="Arial" pitchFamily="34" charset="0"/>
                <a:cs typeface="Arial" pitchFamily="34" charset="0"/>
              </a:rPr>
              <a:t>, los movimientos sociales no se reducen a acciones estratégicas ni mucho menos a procesos de formación de identidades.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Se trata antes que nada de actores que llevan sus luchas al plano de la historicidad, es decir, de grupos sociales que luchan con la finalidad de transformar los modelos culturales y conducen sus protestas hasta las orientaciones centrales de una sociedad.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 “Lo propio de un movimiento social es no estar orientado por valores conscientemente expresados. (…) Se define por el enfrentamiento de intereses opuestos por el control de las fuerzas de desarrollo y del ámbito de la experiencia histórica de una sociedad”.</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2" cstate="print"/>
          <a:srcRect/>
          <a:stretch>
            <a:fillRect/>
          </a:stretch>
        </p:blipFill>
        <p:spPr bwMode="auto">
          <a:xfrm>
            <a:off x="1" y="0"/>
            <a:ext cx="9144000" cy="1047750"/>
          </a:xfrm>
          <a:prstGeom prst="rect">
            <a:avLst/>
          </a:prstGeom>
          <a:noFill/>
          <a:ln w="9525">
            <a:noFill/>
            <a:miter lim="800000"/>
            <a:headEnd/>
            <a:tailEnd/>
          </a:ln>
        </p:spPr>
      </p:pic>
      <p:sp>
        <p:nvSpPr>
          <p:cNvPr id="9" name="8 Rectángulo"/>
          <p:cNvSpPr/>
          <p:nvPr/>
        </p:nvSpPr>
        <p:spPr>
          <a:xfrm>
            <a:off x="467544" y="332656"/>
            <a:ext cx="4032448" cy="338554"/>
          </a:xfrm>
          <a:prstGeom prst="rect">
            <a:avLst/>
          </a:prstGeom>
        </p:spPr>
        <p:txBody>
          <a:bodyPr wrap="square">
            <a:spAutoFit/>
          </a:bodyPr>
          <a:lstStyle/>
          <a:p>
            <a:r>
              <a:rPr lang="es-MX" sz="1600" dirty="0" smtClean="0">
                <a:solidFill>
                  <a:schemeClr val="bg1"/>
                </a:solidFill>
                <a:latin typeface="Sansation" pitchFamily="2" charset="0"/>
                <a:cs typeface="Arial" pitchFamily="34" charset="0"/>
              </a:rPr>
              <a:t>Teoría social II</a:t>
            </a:r>
          </a:p>
        </p:txBody>
      </p:sp>
      <p:sp>
        <p:nvSpPr>
          <p:cNvPr id="11" name="10 CuadroTexto"/>
          <p:cNvSpPr txBox="1"/>
          <p:nvPr/>
        </p:nvSpPr>
        <p:spPr>
          <a:xfrm>
            <a:off x="396092" y="1556792"/>
            <a:ext cx="7992332" cy="461665"/>
          </a:xfrm>
          <a:prstGeom prst="rect">
            <a:avLst/>
          </a:prstGeom>
          <a:noFill/>
          <a:ln>
            <a:solidFill>
              <a:srgbClr val="00B050"/>
            </a:solidFill>
          </a:ln>
        </p:spPr>
        <p:txBody>
          <a:bodyPr wrap="square" rtlCol="0">
            <a:spAutoFit/>
          </a:bodyPr>
          <a:lstStyle/>
          <a:p>
            <a:r>
              <a:rPr lang="es-MX" sz="2400" dirty="0" smtClean="0">
                <a:latin typeface="Arial" pitchFamily="34" charset="0"/>
                <a:cs typeface="Arial" pitchFamily="34" charset="0"/>
              </a:rPr>
              <a:t>Movimientos sociales y sociedad</a:t>
            </a:r>
          </a:p>
        </p:txBody>
      </p:sp>
      <p:sp>
        <p:nvSpPr>
          <p:cNvPr id="14" name="13 CuadroTexto"/>
          <p:cNvSpPr txBox="1"/>
          <p:nvPr/>
        </p:nvSpPr>
        <p:spPr>
          <a:xfrm>
            <a:off x="395536" y="2492896"/>
            <a:ext cx="8424936" cy="4247317"/>
          </a:xfrm>
          <a:prstGeom prst="rect">
            <a:avLst/>
          </a:prstGeom>
          <a:noFill/>
          <a:ln>
            <a:solidFill>
              <a:srgbClr val="00B050"/>
            </a:solidFill>
          </a:ln>
        </p:spPr>
        <p:txBody>
          <a:bodyPr wrap="square" rtlCol="0">
            <a:spAutoFit/>
          </a:bodyPr>
          <a:lstStyle/>
          <a:p>
            <a:r>
              <a:rPr lang="es-MX" dirty="0" smtClean="0">
                <a:latin typeface="Arial" pitchFamily="34" charset="0"/>
                <a:cs typeface="Arial" pitchFamily="34" charset="0"/>
              </a:rPr>
              <a:t>Analíticamente, </a:t>
            </a:r>
            <a:r>
              <a:rPr lang="es-MX" dirty="0" err="1" smtClean="0">
                <a:latin typeface="Arial" pitchFamily="34" charset="0"/>
                <a:cs typeface="Arial" pitchFamily="34" charset="0"/>
              </a:rPr>
              <a:t>Touraine</a:t>
            </a:r>
            <a:r>
              <a:rPr lang="es-MX" dirty="0" smtClean="0">
                <a:latin typeface="Arial" pitchFamily="34" charset="0"/>
                <a:cs typeface="Arial" pitchFamily="34" charset="0"/>
              </a:rPr>
              <a:t> distingue tres principios que fundan a un movimiento social: la identidad, la oposición y la totalidad.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El  principio de identidad se refiere a la definición del actor por él mismo. Pero la formación de un movimiento precede a esta conciencia: es el conflicto el que constituye y organiza al actor.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Con el  principio de oposición, se trata precisamente de esta capacidad del movimiento para nombrar a su adversario. Un movimiento no se organiza sino nombrando a su adversario, aunque su acción no presupone esta identificación. Es el conflicto quien hace surgir al adversario y forma la conciencia de los actores involucrados en él.</a:t>
            </a:r>
          </a:p>
          <a:p>
            <a:endParaRPr lang="es-MX" dirty="0" smtClean="0">
              <a:latin typeface="Arial" pitchFamily="34" charset="0"/>
              <a:cs typeface="Arial" pitchFamily="34" charset="0"/>
            </a:endParaRPr>
          </a:p>
          <a:p>
            <a:r>
              <a:rPr lang="es-MX" dirty="0" smtClean="0">
                <a:latin typeface="Arial" pitchFamily="34" charset="0"/>
                <a:cs typeface="Arial" pitchFamily="34" charset="0"/>
              </a:rPr>
              <a:t>Las orientaciones comunes a estos dos adversarios llevan al  principio de totalidad: dominio de la historicidad, de las grandes orientaciones de la sociedad.</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3639</Words>
  <Application>Microsoft Macintosh PowerPoint</Application>
  <PresentationFormat>Presentación en pantalla (4:3)</PresentationFormat>
  <Paragraphs>221</Paragraphs>
  <Slides>38</Slides>
  <Notes>0</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GAE</dc:creator>
  <cp:lastModifiedBy>Dra. Juana E. Suárez Conejero</cp:lastModifiedBy>
  <cp:revision>59</cp:revision>
  <dcterms:created xsi:type="dcterms:W3CDTF">2014-02-19T17:31:27Z</dcterms:created>
  <dcterms:modified xsi:type="dcterms:W3CDTF">2014-11-17T17:02:18Z</dcterms:modified>
</cp:coreProperties>
</file>