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Lst>
  <p:sldSz cx="9144000" cy="6858000" type="screen4x3"/>
  <p:notesSz cx="6858000" cy="9144000"/>
  <p:defaultTextStyle>
    <a:lvl1pPr>
      <a:defRPr>
        <a:latin typeface="Calibri"/>
        <a:ea typeface="Calibri"/>
        <a:cs typeface="Calibri"/>
        <a:sym typeface="Calibri"/>
      </a:defRPr>
    </a:lvl1pPr>
    <a:lvl2pPr indent="457200">
      <a:defRPr>
        <a:latin typeface="Calibri"/>
        <a:ea typeface="Calibri"/>
        <a:cs typeface="Calibri"/>
        <a:sym typeface="Calibri"/>
      </a:defRPr>
    </a:lvl2pPr>
    <a:lvl3pPr indent="914400">
      <a:defRPr>
        <a:latin typeface="Calibri"/>
        <a:ea typeface="Calibri"/>
        <a:cs typeface="Calibri"/>
        <a:sym typeface="Calibri"/>
      </a:defRPr>
    </a:lvl3pPr>
    <a:lvl4pPr indent="1371600">
      <a:defRPr>
        <a:latin typeface="Calibri"/>
        <a:ea typeface="Calibri"/>
        <a:cs typeface="Calibri"/>
        <a:sym typeface="Calibri"/>
      </a:defRPr>
    </a:lvl4pPr>
    <a:lvl5pPr indent="1828800">
      <a:defRPr>
        <a:latin typeface="Calibri"/>
        <a:ea typeface="Calibri"/>
        <a:cs typeface="Calibri"/>
        <a:sym typeface="Calibri"/>
      </a:defRPr>
    </a:lvl5pPr>
    <a:lvl6pPr indent="2286000">
      <a:defRPr>
        <a:latin typeface="Calibri"/>
        <a:ea typeface="Calibri"/>
        <a:cs typeface="Calibri"/>
        <a:sym typeface="Calibri"/>
      </a:defRPr>
    </a:lvl6pPr>
    <a:lvl7pPr indent="2743200">
      <a:defRPr>
        <a:latin typeface="Calibri"/>
        <a:ea typeface="Calibri"/>
        <a:cs typeface="Calibri"/>
        <a:sym typeface="Calibri"/>
      </a:defRPr>
    </a:lvl7pPr>
    <a:lvl8pPr indent="3200400">
      <a:defRPr>
        <a:latin typeface="Calibri"/>
        <a:ea typeface="Calibri"/>
        <a:cs typeface="Calibri"/>
        <a:sym typeface="Calibri"/>
      </a:defRPr>
    </a:lvl8pPr>
    <a:lvl9pPr indent="3657600">
      <a:defRPr>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30"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Shape 46"/>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7" name="Shape 47"/>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2285731783"/>
      </p:ext>
    </p:extLst>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iapositiva de título">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pPr>
            <a:r>
              <a:rPr sz="4400"/>
              <a:t>Texto del título</a:t>
            </a:r>
          </a:p>
        </p:txBody>
      </p:sp>
      <p:sp>
        <p:nvSpPr>
          <p:cNvPr id="7" name="Shape 7"/>
          <p:cNvSpPr>
            <a:spLocks noGrp="1"/>
          </p:cNvSpPr>
          <p:nvPr>
            <p:ph type="body" idx="1"/>
          </p:nvPr>
        </p:nvSpPr>
        <p:spPr>
          <a:xfrm>
            <a:off x="1371600" y="3886200"/>
            <a:ext cx="6400800" cy="29718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lvl="0">
              <a:defRPr sz="1800">
                <a:solidFill>
                  <a:srgbClr val="000000"/>
                </a:solidFill>
              </a:defRPr>
            </a:pPr>
            <a:r>
              <a:rPr sz="3200">
                <a:solidFill>
                  <a:srgbClr val="888888"/>
                </a:solidFill>
              </a:rPr>
              <a:t>Nivel de texto 1</a:t>
            </a:r>
          </a:p>
          <a:p>
            <a:pPr lvl="1">
              <a:defRPr sz="1800">
                <a:solidFill>
                  <a:srgbClr val="000000"/>
                </a:solidFill>
              </a:defRPr>
            </a:pPr>
            <a:r>
              <a:rPr sz="3200">
                <a:solidFill>
                  <a:srgbClr val="888888"/>
                </a:solidFill>
              </a:rPr>
              <a:t>Nivel de texto 2</a:t>
            </a:r>
          </a:p>
          <a:p>
            <a:pPr lvl="2">
              <a:defRPr sz="1800">
                <a:solidFill>
                  <a:srgbClr val="000000"/>
                </a:solidFill>
              </a:defRPr>
            </a:pPr>
            <a:r>
              <a:rPr sz="3200">
                <a:solidFill>
                  <a:srgbClr val="888888"/>
                </a:solidFill>
              </a:rPr>
              <a:t>Nivel de texto 3</a:t>
            </a:r>
          </a:p>
          <a:p>
            <a:pPr lvl="3">
              <a:defRPr sz="1800">
                <a:solidFill>
                  <a:srgbClr val="000000"/>
                </a:solidFill>
              </a:defRPr>
            </a:pPr>
            <a:r>
              <a:rPr sz="3200">
                <a:solidFill>
                  <a:srgbClr val="888888"/>
                </a:solidFill>
              </a:rPr>
              <a:t>Nivel de texto 4</a:t>
            </a:r>
          </a:p>
          <a:p>
            <a:pPr lvl="4">
              <a:defRPr sz="1800">
                <a:solidFill>
                  <a:srgbClr val="000000"/>
                </a:solidFill>
              </a:defRPr>
            </a:pPr>
            <a:r>
              <a:rPr sz="3200">
                <a:solidFill>
                  <a:srgbClr val="888888"/>
                </a:solidFill>
              </a:rPr>
              <a:t>Nivel de texto 5</a:t>
            </a:r>
          </a:p>
        </p:txBody>
      </p:sp>
      <p:sp>
        <p:nvSpPr>
          <p:cNvPr id="8" name="Shape 8"/>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ítulo y texto vertical">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sz="4400"/>
              <a:t>Texto del título</a:t>
            </a:r>
          </a:p>
        </p:txBody>
      </p:sp>
      <p:sp>
        <p:nvSpPr>
          <p:cNvPr id="40" name="Shape 40"/>
          <p:cNvSpPr>
            <a:spLocks noGrp="1"/>
          </p:cNvSpPr>
          <p:nvPr>
            <p:ph type="body" idx="1"/>
          </p:nvPr>
        </p:nvSpPr>
        <p:spPr>
          <a:prstGeom prst="rect">
            <a:avLst/>
          </a:prstGeom>
        </p:spPr>
        <p:txBody>
          <a:bodyPr/>
          <a:lstStyle/>
          <a:p>
            <a:pPr lvl="0">
              <a:defRPr sz="1800"/>
            </a:pPr>
            <a:r>
              <a:rPr sz="3200"/>
              <a:t>Nivel de texto 1</a:t>
            </a:r>
          </a:p>
          <a:p>
            <a:pPr lvl="1">
              <a:defRPr sz="1800"/>
            </a:pPr>
            <a:r>
              <a:rPr sz="3200"/>
              <a:t>Nivel de texto 2</a:t>
            </a:r>
          </a:p>
          <a:p>
            <a:pPr lvl="2">
              <a:defRPr sz="1800"/>
            </a:pPr>
            <a:r>
              <a:rPr sz="3200"/>
              <a:t>Nivel de texto 3</a:t>
            </a:r>
          </a:p>
          <a:p>
            <a:pPr lvl="3">
              <a:defRPr sz="1800"/>
            </a:pPr>
            <a:r>
              <a:rPr sz="3200"/>
              <a:t>Nivel de texto 4</a:t>
            </a:r>
          </a:p>
          <a:p>
            <a:pPr lvl="4">
              <a:defRPr sz="1800"/>
            </a:pPr>
            <a:r>
              <a:rPr sz="3200"/>
              <a:t>Nivel de texto 5</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ítulo vertical y texto">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pPr>
            <a:r>
              <a:rPr sz="4400"/>
              <a:t>Texto del título</a:t>
            </a:r>
          </a:p>
        </p:txBody>
      </p:sp>
      <p:sp>
        <p:nvSpPr>
          <p:cNvPr id="44" name="Shape 44"/>
          <p:cNvSpPr>
            <a:spLocks noGrp="1"/>
          </p:cNvSpPr>
          <p:nvPr>
            <p:ph type="body" idx="1"/>
          </p:nvPr>
        </p:nvSpPr>
        <p:spPr>
          <a:xfrm>
            <a:off x="457200" y="274638"/>
            <a:ext cx="6019800" cy="6583363"/>
          </a:xfrm>
          <a:prstGeom prst="rect">
            <a:avLst/>
          </a:prstGeom>
        </p:spPr>
        <p:txBody>
          <a:bodyPr/>
          <a:lstStyle/>
          <a:p>
            <a:pPr lvl="0">
              <a:defRPr sz="1800"/>
            </a:pPr>
            <a:r>
              <a:rPr sz="3200"/>
              <a:t>Nivel de texto 1</a:t>
            </a:r>
          </a:p>
          <a:p>
            <a:pPr lvl="1">
              <a:defRPr sz="1800"/>
            </a:pPr>
            <a:r>
              <a:rPr sz="3200"/>
              <a:t>Nivel de texto 2</a:t>
            </a:r>
          </a:p>
          <a:p>
            <a:pPr lvl="2">
              <a:defRPr sz="1800"/>
            </a:pPr>
            <a:r>
              <a:rPr sz="3200"/>
              <a:t>Nivel de texto 3</a:t>
            </a:r>
          </a:p>
          <a:p>
            <a:pPr lvl="3">
              <a:defRPr sz="1800"/>
            </a:pPr>
            <a:r>
              <a:rPr sz="3200"/>
              <a:t>Nivel de texto 4</a:t>
            </a:r>
          </a:p>
          <a:p>
            <a:pPr lvl="4">
              <a:defRPr sz="1800"/>
            </a:pPr>
            <a:r>
              <a:rPr sz="3200"/>
              <a:t>Nivel de texto 5</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sz="4400"/>
              <a:t>Texto del título</a:t>
            </a:r>
          </a:p>
        </p:txBody>
      </p:sp>
      <p:sp>
        <p:nvSpPr>
          <p:cNvPr id="11" name="Shape 11"/>
          <p:cNvSpPr>
            <a:spLocks noGrp="1"/>
          </p:cNvSpPr>
          <p:nvPr>
            <p:ph type="body" idx="1"/>
          </p:nvPr>
        </p:nvSpPr>
        <p:spPr>
          <a:prstGeom prst="rect">
            <a:avLst/>
          </a:prstGeom>
        </p:spPr>
        <p:txBody>
          <a:bodyPr/>
          <a:lstStyle/>
          <a:p>
            <a:pPr lvl="0">
              <a:defRPr sz="1800"/>
            </a:pPr>
            <a:r>
              <a:rPr sz="3200"/>
              <a:t>Nivel de texto 1</a:t>
            </a:r>
          </a:p>
          <a:p>
            <a:pPr lvl="1">
              <a:defRPr sz="1800"/>
            </a:pPr>
            <a:r>
              <a:rPr sz="3200"/>
              <a:t>Nivel de texto 2</a:t>
            </a:r>
          </a:p>
          <a:p>
            <a:pPr lvl="2">
              <a:defRPr sz="1800"/>
            </a:pPr>
            <a:r>
              <a:rPr sz="3200"/>
              <a:t>Nivel de texto 3</a:t>
            </a:r>
          </a:p>
          <a:p>
            <a:pPr lvl="3">
              <a:defRPr sz="1800"/>
            </a:pPr>
            <a:r>
              <a:rPr sz="3200"/>
              <a:t>Nivel de texto 4</a:t>
            </a:r>
          </a:p>
          <a:p>
            <a:pPr lvl="4">
              <a:defRPr sz="1800"/>
            </a:pPr>
            <a:r>
              <a:rPr sz="3200"/>
              <a:t>Nivel de texto 5</a:t>
            </a:r>
          </a:p>
        </p:txBody>
      </p:sp>
      <p:sp>
        <p:nvSpPr>
          <p:cNvPr id="12" name="Shape 12"/>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Encabezado de sección">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pPr>
            <a:r>
              <a:rPr sz="4000" b="1" cap="all"/>
              <a:t>Texto del título</a:t>
            </a:r>
          </a:p>
        </p:txBody>
      </p:sp>
      <p:sp>
        <p:nvSpPr>
          <p:cNvPr id="15" name="Shape 15"/>
          <p:cNvSpPr>
            <a:spLocks noGrp="1"/>
          </p:cNvSpPr>
          <p:nvPr>
            <p:ph type="body"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lvl="0">
              <a:defRPr sz="1800">
                <a:solidFill>
                  <a:srgbClr val="000000"/>
                </a:solidFill>
              </a:defRPr>
            </a:pPr>
            <a:r>
              <a:rPr sz="2000">
                <a:solidFill>
                  <a:srgbClr val="888888"/>
                </a:solidFill>
              </a:rPr>
              <a:t>Nivel de texto 1</a:t>
            </a:r>
          </a:p>
          <a:p>
            <a:pPr lvl="1">
              <a:defRPr sz="1800">
                <a:solidFill>
                  <a:srgbClr val="000000"/>
                </a:solidFill>
              </a:defRPr>
            </a:pPr>
            <a:r>
              <a:rPr sz="2000">
                <a:solidFill>
                  <a:srgbClr val="888888"/>
                </a:solidFill>
              </a:rPr>
              <a:t>Nivel de texto 2</a:t>
            </a:r>
          </a:p>
          <a:p>
            <a:pPr lvl="2">
              <a:defRPr sz="1800">
                <a:solidFill>
                  <a:srgbClr val="000000"/>
                </a:solidFill>
              </a:defRPr>
            </a:pPr>
            <a:r>
              <a:rPr sz="2000">
                <a:solidFill>
                  <a:srgbClr val="888888"/>
                </a:solidFill>
              </a:rPr>
              <a:t>Nivel de texto 3</a:t>
            </a:r>
          </a:p>
          <a:p>
            <a:pPr lvl="3">
              <a:defRPr sz="1800">
                <a:solidFill>
                  <a:srgbClr val="000000"/>
                </a:solidFill>
              </a:defRPr>
            </a:pPr>
            <a:r>
              <a:rPr sz="2000">
                <a:solidFill>
                  <a:srgbClr val="888888"/>
                </a:solidFill>
              </a:rPr>
              <a:t>Nivel de texto 4</a:t>
            </a:r>
          </a:p>
          <a:p>
            <a:pPr lvl="4">
              <a:defRPr sz="1800">
                <a:solidFill>
                  <a:srgbClr val="000000"/>
                </a:solidFill>
              </a:defRPr>
            </a:pPr>
            <a:r>
              <a:rPr sz="2000">
                <a:solidFill>
                  <a:srgbClr val="888888"/>
                </a:solidFill>
              </a:rPr>
              <a:t>Nivel de texto 5</a:t>
            </a:r>
          </a:p>
        </p:txBody>
      </p:sp>
      <p:sp>
        <p:nvSpPr>
          <p:cNvPr id="16" name="Shape 16"/>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os objeto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4400"/>
              <a:t>Texto del título</a:t>
            </a:r>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Nivel de texto 1</a:t>
            </a:r>
          </a:p>
          <a:p>
            <a:pPr lvl="1">
              <a:defRPr sz="1800"/>
            </a:pPr>
            <a:r>
              <a:rPr sz="2800"/>
              <a:t>Nivel de texto 2</a:t>
            </a:r>
          </a:p>
          <a:p>
            <a:pPr lvl="2">
              <a:defRPr sz="1800"/>
            </a:pPr>
            <a:r>
              <a:rPr sz="2800"/>
              <a:t>Nivel de texto 3</a:t>
            </a:r>
          </a:p>
          <a:p>
            <a:pPr lvl="3">
              <a:defRPr sz="1800"/>
            </a:pPr>
            <a:r>
              <a:rPr sz="2800"/>
              <a:t>Nivel de texto 4</a:t>
            </a:r>
          </a:p>
          <a:p>
            <a:pPr lvl="4">
              <a:defRPr sz="1800"/>
            </a:pPr>
            <a:r>
              <a:rPr sz="2800"/>
              <a:t>Nivel de texto 5</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ación">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pPr>
            <a:r>
              <a:rPr sz="4400"/>
              <a:t>Texto del título</a:t>
            </a:r>
          </a:p>
        </p:txBody>
      </p:sp>
      <p:sp>
        <p:nvSpPr>
          <p:cNvPr id="23" name="Shape 23"/>
          <p:cNvSpPr>
            <a:spLocks noGrp="1"/>
          </p:cNvSpPr>
          <p:nvPr>
            <p:ph type="body" idx="1"/>
          </p:nvPr>
        </p:nvSpPr>
        <p:spPr>
          <a:xfrm>
            <a:off x="457200" y="1435465"/>
            <a:ext cx="4040188" cy="739411"/>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pPr lvl="0">
              <a:defRPr sz="1800" b="0"/>
            </a:pPr>
            <a:r>
              <a:rPr sz="2400" b="1"/>
              <a:t>Nivel de texto 1</a:t>
            </a:r>
          </a:p>
          <a:p>
            <a:pPr lvl="1">
              <a:defRPr sz="1800" b="0"/>
            </a:pPr>
            <a:r>
              <a:rPr sz="2400" b="1"/>
              <a:t>Nivel de texto 2</a:t>
            </a:r>
          </a:p>
          <a:p>
            <a:pPr lvl="2">
              <a:defRPr sz="1800" b="0"/>
            </a:pPr>
            <a:r>
              <a:rPr sz="2400" b="1"/>
              <a:t>Nivel de texto 3</a:t>
            </a:r>
          </a:p>
          <a:p>
            <a:pPr lvl="3">
              <a:defRPr sz="1800" b="0"/>
            </a:pPr>
            <a:r>
              <a:rPr sz="2400" b="1"/>
              <a:t>Nivel de texto 4</a:t>
            </a:r>
          </a:p>
          <a:p>
            <a:pPr lvl="4">
              <a:defRPr sz="1800" b="0"/>
            </a:pPr>
            <a:r>
              <a:rPr sz="2400" b="1"/>
              <a:t>Nivel de texto 5</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ólo el título">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pPr>
            <a:r>
              <a:rPr sz="4400"/>
              <a:t>Texto del título</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En blanco">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ido con título">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4" cy="1435100"/>
          </a:xfrm>
          <a:prstGeom prst="rect">
            <a:avLst/>
          </a:prstGeom>
        </p:spPr>
        <p:txBody>
          <a:bodyPr anchor="b"/>
          <a:lstStyle>
            <a:lvl1pPr algn="l">
              <a:defRPr sz="2000" b="1"/>
            </a:lvl1pPr>
          </a:lstStyle>
          <a:p>
            <a:pPr lvl="0">
              <a:defRPr sz="1800" b="0"/>
            </a:pPr>
            <a:r>
              <a:rPr sz="2000" b="1"/>
              <a:t>Texto del título</a:t>
            </a:r>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pPr>
            <a:r>
              <a:rPr sz="3200"/>
              <a:t>Nivel de texto 1</a:t>
            </a:r>
          </a:p>
          <a:p>
            <a:pPr lvl="1">
              <a:defRPr sz="1800"/>
            </a:pPr>
            <a:r>
              <a:rPr sz="3200"/>
              <a:t>Nivel de texto 2</a:t>
            </a:r>
          </a:p>
          <a:p>
            <a:pPr lvl="2">
              <a:defRPr sz="1800"/>
            </a:pPr>
            <a:r>
              <a:rPr sz="3200"/>
              <a:t>Nivel de texto 3</a:t>
            </a:r>
          </a:p>
          <a:p>
            <a:pPr lvl="3">
              <a:defRPr sz="1800"/>
            </a:pPr>
            <a:r>
              <a:rPr sz="3200"/>
              <a:t>Nivel de texto 4</a:t>
            </a:r>
          </a:p>
          <a:p>
            <a:pPr lvl="4">
              <a:defRPr sz="1800"/>
            </a:pPr>
            <a:r>
              <a:rPr sz="3200"/>
              <a:t>Nivel de texto 5</a:t>
            </a:r>
          </a:p>
        </p:txBody>
      </p:sp>
      <p:sp>
        <p:nvSpPr>
          <p:cNvPr id="33" name="Shape 33"/>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agen con título">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1" cy="566738"/>
          </a:xfrm>
          <a:prstGeom prst="rect">
            <a:avLst/>
          </a:prstGeom>
        </p:spPr>
        <p:txBody>
          <a:bodyPr anchor="b"/>
          <a:lstStyle>
            <a:lvl1pPr algn="l">
              <a:defRPr sz="2000" b="1"/>
            </a:lvl1pPr>
          </a:lstStyle>
          <a:p>
            <a:pPr lvl="0">
              <a:defRPr sz="1800" b="0"/>
            </a:pPr>
            <a:r>
              <a:rPr sz="2000" b="1"/>
              <a:t>Texto del título</a:t>
            </a:r>
          </a:p>
        </p:txBody>
      </p:sp>
      <p:sp>
        <p:nvSpPr>
          <p:cNvPr id="36" name="Shape 36"/>
          <p:cNvSpPr>
            <a:spLocks noGrp="1"/>
          </p:cNvSpPr>
          <p:nvPr>
            <p:ph type="body"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lvl="0">
              <a:defRPr sz="1800"/>
            </a:pPr>
            <a:r>
              <a:rPr sz="1400"/>
              <a:t>Nivel de texto 1</a:t>
            </a:r>
          </a:p>
          <a:p>
            <a:pPr lvl="1">
              <a:defRPr sz="1800"/>
            </a:pPr>
            <a:r>
              <a:rPr sz="1400"/>
              <a:t>Nivel de texto 2</a:t>
            </a:r>
          </a:p>
          <a:p>
            <a:pPr lvl="2">
              <a:defRPr sz="1800"/>
            </a:pPr>
            <a:r>
              <a:rPr sz="1400"/>
              <a:t>Nivel de texto 3</a:t>
            </a:r>
          </a:p>
          <a:p>
            <a:pPr lvl="3">
              <a:defRPr sz="1800"/>
            </a:pPr>
            <a:r>
              <a:rPr sz="1400"/>
              <a:t>Nivel de texto 4</a:t>
            </a:r>
          </a:p>
          <a:p>
            <a:pPr lvl="4">
              <a:defRPr sz="1800"/>
            </a:pPr>
            <a:r>
              <a:rPr sz="1400"/>
              <a:t>Nivel de texto 5</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6"/>
            <a:ext cx="8229600" cy="1508125"/>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pPr lvl="0">
              <a:defRPr sz="1800"/>
            </a:pPr>
            <a:r>
              <a:rPr sz="4400"/>
              <a:t>Texto del título</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lvl="0">
              <a:defRPr sz="1800"/>
            </a:pPr>
            <a:r>
              <a:rPr sz="3200"/>
              <a:t>Nivel de texto 1</a:t>
            </a:r>
          </a:p>
          <a:p>
            <a:pPr lvl="1">
              <a:defRPr sz="1800"/>
            </a:pPr>
            <a:r>
              <a:rPr sz="3200"/>
              <a:t>Nivel de texto 2</a:t>
            </a:r>
          </a:p>
          <a:p>
            <a:pPr lvl="2">
              <a:defRPr sz="1800"/>
            </a:pPr>
            <a:r>
              <a:rPr sz="3200"/>
              <a:t>Nivel de texto 3</a:t>
            </a:r>
          </a:p>
          <a:p>
            <a:pPr lvl="3">
              <a:defRPr sz="1800"/>
            </a:pPr>
            <a:r>
              <a:rPr sz="3200"/>
              <a:t>Nivel de texto 4</a:t>
            </a:r>
          </a:p>
          <a:p>
            <a:pPr lvl="4">
              <a:defRPr sz="1800"/>
            </a:pPr>
            <a:r>
              <a:rPr sz="3200"/>
              <a:t>Nivel de texto 5</a:t>
            </a:r>
          </a:p>
        </p:txBody>
      </p:sp>
      <p:sp>
        <p:nvSpPr>
          <p:cNvPr id="4" name="Shape 4"/>
          <p:cNvSpPr>
            <a:spLocks noGrp="1"/>
          </p:cNvSpPr>
          <p:nvPr>
            <p:ph type="sldNum" sz="quarter" idx="2"/>
          </p:nvPr>
        </p:nvSpPr>
        <p:spPr>
          <a:xfrm>
            <a:off x="6553200" y="6404292"/>
            <a:ext cx="2133600" cy="269241"/>
          </a:xfrm>
          <a:prstGeom prst="rect">
            <a:avLst/>
          </a:prstGeom>
          <a:ln w="12700">
            <a:miter lim="400000"/>
          </a:ln>
        </p:spPr>
        <p:txBody>
          <a:bodyPr lIns="45719" rIns="45719" anchor="ctr">
            <a:spAutoFit/>
          </a:bodyPr>
          <a:lstStyle>
            <a:lvl1pPr algn="r">
              <a:defRPr sz="1200">
                <a:solidFill>
                  <a:srgbClr val="888888"/>
                </a:solidFill>
              </a:defRPr>
            </a:lvl1pPr>
          </a:lstStyle>
          <a:p>
            <a:pPr lvl="0"/>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a:defRPr sz="4400">
          <a:latin typeface="Calibri"/>
          <a:ea typeface="Calibri"/>
          <a:cs typeface="Calibri"/>
          <a:sym typeface="Calibri"/>
        </a:defRPr>
      </a:lvl1pPr>
      <a:lvl2pPr algn="ctr">
        <a:defRPr sz="4400">
          <a:latin typeface="Calibri"/>
          <a:ea typeface="Calibri"/>
          <a:cs typeface="Calibri"/>
          <a:sym typeface="Calibri"/>
        </a:defRPr>
      </a:lvl2pPr>
      <a:lvl3pPr algn="ctr">
        <a:defRPr sz="4400">
          <a:latin typeface="Calibri"/>
          <a:ea typeface="Calibri"/>
          <a:cs typeface="Calibri"/>
          <a:sym typeface="Calibri"/>
        </a:defRPr>
      </a:lvl3pPr>
      <a:lvl4pPr algn="ctr">
        <a:defRPr sz="4400">
          <a:latin typeface="Calibri"/>
          <a:ea typeface="Calibri"/>
          <a:cs typeface="Calibri"/>
          <a:sym typeface="Calibri"/>
        </a:defRPr>
      </a:lvl4pPr>
      <a:lvl5pPr algn="ctr">
        <a:defRPr sz="4400">
          <a:latin typeface="Calibri"/>
          <a:ea typeface="Calibri"/>
          <a:cs typeface="Calibri"/>
          <a:sym typeface="Calibri"/>
        </a:defRPr>
      </a:lvl5pPr>
      <a:lvl6pPr algn="ctr">
        <a:defRPr sz="4400">
          <a:latin typeface="Calibri"/>
          <a:ea typeface="Calibri"/>
          <a:cs typeface="Calibri"/>
          <a:sym typeface="Calibri"/>
        </a:defRPr>
      </a:lvl6pPr>
      <a:lvl7pPr algn="ctr">
        <a:defRPr sz="4400">
          <a:latin typeface="Calibri"/>
          <a:ea typeface="Calibri"/>
          <a:cs typeface="Calibri"/>
          <a:sym typeface="Calibri"/>
        </a:defRPr>
      </a:lvl7pPr>
      <a:lvl8pPr algn="ctr">
        <a:defRPr sz="4400">
          <a:latin typeface="Calibri"/>
          <a:ea typeface="Calibri"/>
          <a:cs typeface="Calibri"/>
          <a:sym typeface="Calibri"/>
        </a:defRPr>
      </a:lvl8pPr>
      <a:lvl9pPr algn="ctr">
        <a:defRPr sz="4400">
          <a:latin typeface="Calibri"/>
          <a:ea typeface="Calibri"/>
          <a:cs typeface="Calibri"/>
          <a:sym typeface="Calibri"/>
        </a:defRPr>
      </a:lvl9pPr>
    </p:titleStyle>
    <p:bodyStyle>
      <a:lvl1pPr marL="342900" indent="-342900">
        <a:spcBef>
          <a:spcPts val="700"/>
        </a:spcBef>
        <a:buSzPct val="100000"/>
        <a:buFont typeface="Arial"/>
        <a:buChar char="•"/>
        <a:defRPr sz="3200">
          <a:latin typeface="Calibri"/>
          <a:ea typeface="Calibri"/>
          <a:cs typeface="Calibri"/>
          <a:sym typeface="Calibri"/>
        </a:defRPr>
      </a:lvl1pPr>
      <a:lvl2pPr marL="783771" indent="-326571">
        <a:spcBef>
          <a:spcPts val="700"/>
        </a:spcBef>
        <a:buSzPct val="100000"/>
        <a:buFont typeface="Arial"/>
        <a:buChar char="–"/>
        <a:defRPr sz="3200">
          <a:latin typeface="Calibri"/>
          <a:ea typeface="Calibri"/>
          <a:cs typeface="Calibri"/>
          <a:sym typeface="Calibri"/>
        </a:defRPr>
      </a:lvl2pPr>
      <a:lvl3pPr marL="1219200" indent="-304800">
        <a:spcBef>
          <a:spcPts val="700"/>
        </a:spcBef>
        <a:buSzPct val="100000"/>
        <a:buFont typeface="Arial"/>
        <a:buChar char="•"/>
        <a:defRPr sz="3200">
          <a:latin typeface="Calibri"/>
          <a:ea typeface="Calibri"/>
          <a:cs typeface="Calibri"/>
          <a:sym typeface="Calibri"/>
        </a:defRPr>
      </a:lvl3pPr>
      <a:lvl4pPr marL="1737360" indent="-365760">
        <a:spcBef>
          <a:spcPts val="700"/>
        </a:spcBef>
        <a:buSzPct val="100000"/>
        <a:buFont typeface="Arial"/>
        <a:buChar char="–"/>
        <a:defRPr sz="3200">
          <a:latin typeface="Calibri"/>
          <a:ea typeface="Calibri"/>
          <a:cs typeface="Calibri"/>
          <a:sym typeface="Calibri"/>
        </a:defRPr>
      </a:lvl4pPr>
      <a:lvl5pPr marL="2194560" indent="-365760">
        <a:spcBef>
          <a:spcPts val="700"/>
        </a:spcBef>
        <a:buSzPct val="100000"/>
        <a:buFont typeface="Arial"/>
        <a:buChar char="»"/>
        <a:defRPr sz="3200">
          <a:latin typeface="Calibri"/>
          <a:ea typeface="Calibri"/>
          <a:cs typeface="Calibri"/>
          <a:sym typeface="Calibri"/>
        </a:defRPr>
      </a:lvl5pPr>
      <a:lvl6pPr marL="2651760" indent="-365760">
        <a:spcBef>
          <a:spcPts val="700"/>
        </a:spcBef>
        <a:buSzPct val="100000"/>
        <a:buFont typeface="Arial"/>
        <a:buChar char="•"/>
        <a:defRPr sz="3200">
          <a:latin typeface="Calibri"/>
          <a:ea typeface="Calibri"/>
          <a:cs typeface="Calibri"/>
          <a:sym typeface="Calibri"/>
        </a:defRPr>
      </a:lvl6pPr>
      <a:lvl7pPr marL="3108960" indent="-365760">
        <a:spcBef>
          <a:spcPts val="700"/>
        </a:spcBef>
        <a:buSzPct val="100000"/>
        <a:buFont typeface="Arial"/>
        <a:buChar char="•"/>
        <a:defRPr sz="3200">
          <a:latin typeface="Calibri"/>
          <a:ea typeface="Calibri"/>
          <a:cs typeface="Calibri"/>
          <a:sym typeface="Calibri"/>
        </a:defRPr>
      </a:lvl7pPr>
      <a:lvl8pPr marL="3566159" indent="-365759">
        <a:spcBef>
          <a:spcPts val="700"/>
        </a:spcBef>
        <a:buSzPct val="100000"/>
        <a:buFont typeface="Arial"/>
        <a:buChar char="•"/>
        <a:defRPr sz="3200">
          <a:latin typeface="Calibri"/>
          <a:ea typeface="Calibri"/>
          <a:cs typeface="Calibri"/>
          <a:sym typeface="Calibri"/>
        </a:defRPr>
      </a:lvl8pPr>
      <a:lvl9pPr marL="4023359" indent="-365759">
        <a:spcBef>
          <a:spcPts val="700"/>
        </a:spcBef>
        <a:buSzPct val="100000"/>
        <a:buFont typeface="Arial"/>
        <a:buChar char="•"/>
        <a:defRPr sz="3200">
          <a:latin typeface="Calibri"/>
          <a:ea typeface="Calibri"/>
          <a:cs typeface="Calibri"/>
          <a:sym typeface="Calibri"/>
        </a:defRPr>
      </a:lvl9pPr>
    </p:bodyStyle>
    <p:otherStyle>
      <a:lvl1pPr algn="r">
        <a:defRPr sz="1200">
          <a:solidFill>
            <a:schemeClr val="tx1"/>
          </a:solidFill>
          <a:latin typeface="+mn-lt"/>
          <a:ea typeface="+mn-ea"/>
          <a:cs typeface="+mn-cs"/>
          <a:sym typeface="Calibri"/>
        </a:defRPr>
      </a:lvl1pPr>
      <a:lvl2pPr indent="457200" algn="r">
        <a:defRPr sz="1200">
          <a:solidFill>
            <a:schemeClr val="tx1"/>
          </a:solidFill>
          <a:latin typeface="+mn-lt"/>
          <a:ea typeface="+mn-ea"/>
          <a:cs typeface="+mn-cs"/>
          <a:sym typeface="Calibri"/>
        </a:defRPr>
      </a:lvl2pPr>
      <a:lvl3pPr indent="914400" algn="r">
        <a:defRPr sz="1200">
          <a:solidFill>
            <a:schemeClr val="tx1"/>
          </a:solidFill>
          <a:latin typeface="+mn-lt"/>
          <a:ea typeface="+mn-ea"/>
          <a:cs typeface="+mn-cs"/>
          <a:sym typeface="Calibri"/>
        </a:defRPr>
      </a:lvl3pPr>
      <a:lvl4pPr indent="1371600" algn="r">
        <a:defRPr sz="1200">
          <a:solidFill>
            <a:schemeClr val="tx1"/>
          </a:solidFill>
          <a:latin typeface="+mn-lt"/>
          <a:ea typeface="+mn-ea"/>
          <a:cs typeface="+mn-cs"/>
          <a:sym typeface="Calibri"/>
        </a:defRPr>
      </a:lvl4pPr>
      <a:lvl5pPr indent="1828800" algn="r">
        <a:defRPr sz="1200">
          <a:solidFill>
            <a:schemeClr val="tx1"/>
          </a:solidFill>
          <a:latin typeface="+mn-lt"/>
          <a:ea typeface="+mn-ea"/>
          <a:cs typeface="+mn-cs"/>
          <a:sym typeface="Calibri"/>
        </a:defRPr>
      </a:lvl5pPr>
      <a:lvl6pPr indent="2286000" algn="r">
        <a:defRPr sz="1200">
          <a:solidFill>
            <a:schemeClr val="tx1"/>
          </a:solidFill>
          <a:latin typeface="+mn-lt"/>
          <a:ea typeface="+mn-ea"/>
          <a:cs typeface="+mn-cs"/>
          <a:sym typeface="Calibri"/>
        </a:defRPr>
      </a:lvl6pPr>
      <a:lvl7pPr indent="2743200" algn="r">
        <a:defRPr sz="1200">
          <a:solidFill>
            <a:schemeClr val="tx1"/>
          </a:solidFill>
          <a:latin typeface="+mn-lt"/>
          <a:ea typeface="+mn-ea"/>
          <a:cs typeface="+mn-cs"/>
          <a:sym typeface="Calibri"/>
        </a:defRPr>
      </a:lvl7pPr>
      <a:lvl8pPr indent="3200400" algn="r">
        <a:defRPr sz="1200">
          <a:solidFill>
            <a:schemeClr val="tx1"/>
          </a:solidFill>
          <a:latin typeface="+mn-lt"/>
          <a:ea typeface="+mn-ea"/>
          <a:cs typeface="+mn-cs"/>
          <a:sym typeface="Calibri"/>
        </a:defRPr>
      </a:lvl8pPr>
      <a:lvl9pPr indent="3657600" algn="r">
        <a:defRPr sz="1200">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p:nvPr/>
        </p:nvSpPr>
        <p:spPr>
          <a:xfrm>
            <a:off x="755576" y="4581128"/>
            <a:ext cx="3996343" cy="422025"/>
          </a:xfrm>
          <a:prstGeom prst="rect">
            <a:avLst/>
          </a:prstGeom>
          <a:ln>
            <a:solidFill>
              <a:srgbClr val="00B050"/>
            </a:solidFill>
          </a:ln>
          <a:extLst>
            <a:ext uri="{C572A759-6A51-4108-AA02-DFA0A04FC94B}">
              <ma14:wrappingTextBoxFlag xmlns:ma14="http://schemas.microsoft.com/office/mac/drawingml/2011/main" xmlns="" val="1"/>
            </a:ext>
          </a:extLst>
        </p:spPr>
        <p:txBody>
          <a:bodyPr wrap="none" lIns="0" tIns="0" rIns="0" bIns="0">
            <a:spAutoFit/>
          </a:bodyPr>
          <a:lstStyle>
            <a:lvl1pPr>
              <a:defRPr sz="2200">
                <a:latin typeface="Arial"/>
                <a:ea typeface="Arial"/>
                <a:cs typeface="Arial"/>
                <a:sym typeface="Arial"/>
              </a:defRPr>
            </a:lvl1pPr>
          </a:lstStyle>
          <a:p>
            <a:pPr lvl="0">
              <a:defRPr sz="1800"/>
            </a:pPr>
            <a:r>
              <a:rPr sz="2200"/>
              <a:t>Dra. Juana E. Suárez Conejero</a:t>
            </a:r>
          </a:p>
        </p:txBody>
      </p:sp>
      <p:pic>
        <p:nvPicPr>
          <p:cNvPr id="50" name="image1.png"/>
          <p:cNvPicPr/>
          <p:nvPr/>
        </p:nvPicPr>
        <p:blipFill>
          <a:blip r:embed="rId2">
            <a:extLst/>
          </a:blip>
          <a:stretch>
            <a:fillRect/>
          </a:stretch>
        </p:blipFill>
        <p:spPr>
          <a:xfrm>
            <a:off x="1" y="0"/>
            <a:ext cx="9144001" cy="4077073"/>
          </a:xfrm>
          <a:prstGeom prst="rect">
            <a:avLst/>
          </a:prstGeom>
          <a:ln w="12700">
            <a:miter lim="400000"/>
          </a:ln>
        </p:spPr>
      </p:pic>
      <p:sp>
        <p:nvSpPr>
          <p:cNvPr id="51" name="Shape 51"/>
          <p:cNvSpPr/>
          <p:nvPr/>
        </p:nvSpPr>
        <p:spPr>
          <a:xfrm>
            <a:off x="251520" y="1844824"/>
            <a:ext cx="6408712" cy="1310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lvl="0" algn="r"/>
            <a:r>
              <a:rPr sz="4000">
                <a:solidFill>
                  <a:srgbClr val="FFFFFF"/>
                </a:solidFill>
                <a:latin typeface="Sansation"/>
                <a:ea typeface="Sansation"/>
                <a:cs typeface="Sansation"/>
                <a:sym typeface="Sansation"/>
              </a:rPr>
              <a:t>La sociología de Guy Bajoit</a:t>
            </a:r>
          </a:p>
          <a:p>
            <a:pPr lvl="0" algn="r"/>
            <a:r>
              <a:rPr sz="4000">
                <a:solidFill>
                  <a:srgbClr val="FFFFFF"/>
                </a:solidFill>
                <a:latin typeface="Sansation"/>
                <a:ea typeface="Sansation"/>
                <a:cs typeface="Sansation"/>
                <a:sym typeface="Sansation"/>
              </a:rPr>
              <a:t>El cambio sociocultural</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 name="image1.png"/>
          <p:cNvPicPr/>
          <p:nvPr/>
        </p:nvPicPr>
        <p:blipFill>
          <a:blip r:embed="rId2">
            <a:extLst/>
          </a:blip>
          <a:stretch>
            <a:fillRect/>
          </a:stretch>
        </p:blipFill>
        <p:spPr>
          <a:xfrm>
            <a:off x="1" y="0"/>
            <a:ext cx="9144001" cy="1047750"/>
          </a:xfrm>
          <a:prstGeom prst="rect">
            <a:avLst/>
          </a:prstGeom>
          <a:ln w="12700">
            <a:miter lim="400000"/>
          </a:ln>
        </p:spPr>
      </p:pic>
      <p:sp>
        <p:nvSpPr>
          <p:cNvPr id="110" name="Shape 11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11" name="Shape 111"/>
          <p:cNvSpPr/>
          <p:nvPr/>
        </p:nvSpPr>
        <p:spPr>
          <a:xfrm>
            <a:off x="396091" y="1556791"/>
            <a:ext cx="777631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El cambio social en sociedades regidas por leyes</a:t>
            </a:r>
          </a:p>
        </p:txBody>
      </p:sp>
      <p:sp>
        <p:nvSpPr>
          <p:cNvPr id="112" name="Shape 112"/>
          <p:cNvSpPr/>
          <p:nvPr/>
        </p:nvSpPr>
        <p:spPr>
          <a:xfrm>
            <a:off x="395535" y="2492896"/>
            <a:ext cx="8136906" cy="27604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Si pensamos que el orden social resulta de un contrato entre actores que persiguen cada uno su interés individual (incluso cuando actúan en grupos), </a:t>
            </a:r>
            <a:r>
              <a:rPr>
                <a:solidFill>
                  <a:srgbClr val="FF0000"/>
                </a:solidFill>
                <a:latin typeface="Arial"/>
                <a:ea typeface="Arial"/>
                <a:cs typeface="Arial"/>
                <a:sym typeface="Arial"/>
              </a:rPr>
              <a:t>el cambio social se explica por la variación de las relaciones de fuerza entre los actores en búsqueda de la maximización de sus intereses</a:t>
            </a:r>
            <a:r>
              <a:rPr>
                <a:latin typeface="Arial"/>
                <a:ea typeface="Arial"/>
                <a:cs typeface="Arial"/>
                <a:sym typeface="Arial"/>
              </a:rPr>
              <a:t>. En esta búsqueda, cada uno se esfuerza por aprovechar las debilidades de los otros, reforzar su posición en las negociaciones y conseguir compromisos que le son más favorables. </a:t>
            </a:r>
          </a:p>
          <a:p>
            <a:pPr lvl="0"/>
            <a:endParaRPr>
              <a:latin typeface="Arial"/>
              <a:ea typeface="Arial"/>
              <a:cs typeface="Arial"/>
              <a:sym typeface="Arial"/>
            </a:endParaRPr>
          </a:p>
          <a:p>
            <a:pPr lvl="0"/>
            <a:r>
              <a:rPr>
                <a:latin typeface="Arial"/>
                <a:ea typeface="Arial"/>
                <a:cs typeface="Arial"/>
                <a:sym typeface="Arial"/>
              </a:rPr>
              <a:t>El cambio de las relaciones de fuerza se traduce en reformas progresivas de las leyes, que el Estado impone a los actores y garantiza.</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4" name="image1.png"/>
          <p:cNvPicPr/>
          <p:nvPr/>
        </p:nvPicPr>
        <p:blipFill>
          <a:blip r:embed="rId2">
            <a:extLst/>
          </a:blip>
          <a:stretch>
            <a:fillRect/>
          </a:stretch>
        </p:blipFill>
        <p:spPr>
          <a:xfrm>
            <a:off x="1" y="0"/>
            <a:ext cx="9144001" cy="1047750"/>
          </a:xfrm>
          <a:prstGeom prst="rect">
            <a:avLst/>
          </a:prstGeom>
          <a:ln w="12700">
            <a:miter lim="400000"/>
          </a:ln>
        </p:spPr>
      </p:pic>
      <p:sp>
        <p:nvSpPr>
          <p:cNvPr id="115" name="Shape 11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16" name="Shape 11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El cambio social en sociedades regidas por la alienación</a:t>
            </a:r>
          </a:p>
        </p:txBody>
      </p:sp>
      <p:sp>
        <p:nvSpPr>
          <p:cNvPr id="117" name="Shape 117"/>
          <p:cNvSpPr/>
          <p:nvPr/>
        </p:nvSpPr>
        <p:spPr>
          <a:xfrm>
            <a:off x="395535" y="2492896"/>
            <a:ext cx="8136906" cy="3293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Si vemos el orden como producto de una dominación de la clase dominante y de la alienación de la clase dominada, </a:t>
            </a:r>
            <a:r>
              <a:rPr>
                <a:solidFill>
                  <a:srgbClr val="FF0000"/>
                </a:solidFill>
                <a:latin typeface="Arial"/>
                <a:ea typeface="Arial"/>
                <a:cs typeface="Arial"/>
                <a:sym typeface="Arial"/>
              </a:rPr>
              <a:t>el cambio se producirá más bien por rupturas</a:t>
            </a:r>
            <a:r>
              <a:rPr>
                <a:latin typeface="Arial"/>
                <a:ea typeface="Arial"/>
                <a:cs typeface="Arial"/>
                <a:sym typeface="Arial"/>
              </a:rPr>
              <a:t>. Pero estas rupturas no siempre son posibles. Para que lo sean, tiene que haber un crecimiento de las fuerzas productivas, que genere cambios en las condiciones materiales de existencia de vida de la colectividad. Cuando esto ocurre, el modo de producción vigente entra en crisis, lo que produce una situación revolucionaria. Esta situación permite tomar el control del Estado, reemplazar del viejo modo de producción por uno nuevo, por una nueva manera de organizar les relaciones sociales de producción. </a:t>
            </a:r>
          </a:p>
          <a:p>
            <a:pPr lvl="0"/>
            <a:endParaRPr>
              <a:latin typeface="Arial"/>
              <a:ea typeface="Arial"/>
              <a:cs typeface="Arial"/>
              <a:sym typeface="Arial"/>
            </a:endParaRPr>
          </a:p>
          <a:p>
            <a:pPr lvl="0"/>
            <a:r>
              <a:rPr>
                <a:latin typeface="Arial"/>
                <a:ea typeface="Arial"/>
                <a:cs typeface="Arial"/>
                <a:sym typeface="Arial"/>
              </a:rPr>
              <a:t>Es esta contradicción entre fuerzas productivas y relaciones sociales de producción que permite explicar las luchas de clases y las revoluciones.</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 name="image1.png"/>
          <p:cNvPicPr/>
          <p:nvPr/>
        </p:nvPicPr>
        <p:blipFill>
          <a:blip r:embed="rId2">
            <a:extLst/>
          </a:blip>
          <a:stretch>
            <a:fillRect/>
          </a:stretch>
        </p:blipFill>
        <p:spPr>
          <a:xfrm>
            <a:off x="1" y="0"/>
            <a:ext cx="9144001" cy="1047750"/>
          </a:xfrm>
          <a:prstGeom prst="rect">
            <a:avLst/>
          </a:prstGeom>
          <a:ln w="12700">
            <a:miter lim="400000"/>
          </a:ln>
        </p:spPr>
      </p:pic>
      <p:sp>
        <p:nvSpPr>
          <p:cNvPr id="120" name="Shape 12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21" name="Shape 12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El cambio social en sociedades regidas por el Estado</a:t>
            </a:r>
          </a:p>
        </p:txBody>
      </p:sp>
      <p:sp>
        <p:nvSpPr>
          <p:cNvPr id="122" name="Shape 122"/>
          <p:cNvSpPr/>
          <p:nvPr/>
        </p:nvSpPr>
        <p:spPr>
          <a:xfrm>
            <a:off x="395535" y="2492896"/>
            <a:ext cx="8136906" cy="27604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Si el orden está concebido como el producto de una institucionalización de</a:t>
            </a:r>
          </a:p>
          <a:p>
            <a:pPr lvl="0"/>
            <a:r>
              <a:rPr>
                <a:solidFill>
                  <a:srgbClr val="FF0000"/>
                </a:solidFill>
                <a:latin typeface="Arial"/>
                <a:ea typeface="Arial"/>
                <a:cs typeface="Arial"/>
                <a:sym typeface="Arial"/>
              </a:rPr>
              <a:t>la relaciones conflictuales entre grandes actores colectivos, el cambio se producirá justamente por estos conflictos</a:t>
            </a:r>
            <a:r>
              <a:rPr>
                <a:latin typeface="Arial"/>
                <a:ea typeface="Arial"/>
                <a:cs typeface="Arial"/>
                <a:sym typeface="Arial"/>
              </a:rPr>
              <a:t>. Esta institucionalización, en efecto, obliga la clase dirigente (que gestiona la economía) y a las elites políticas (que gestionan el Estado), a tomar en consideración las  reivindicaciones de los movimientos sociales de la clase dominada (y del conjunto de los actores populares organizados), es decir de preocuparse del interés general. </a:t>
            </a:r>
          </a:p>
          <a:p>
            <a:pPr lvl="0"/>
            <a:endParaRPr>
              <a:latin typeface="Arial"/>
              <a:ea typeface="Arial"/>
              <a:cs typeface="Arial"/>
              <a:sym typeface="Arial"/>
            </a:endParaRPr>
          </a:p>
          <a:p>
            <a:pPr lvl="0"/>
            <a:r>
              <a:rPr>
                <a:latin typeface="Arial"/>
                <a:ea typeface="Arial"/>
                <a:cs typeface="Arial"/>
                <a:sym typeface="Arial"/>
              </a:rPr>
              <a:t>Esta conflictividad instituida crea una dinámica creativa que favorece las innovaciones culturales, técnicas, económicas y políticas.</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 name="image1.png"/>
          <p:cNvPicPr/>
          <p:nvPr/>
        </p:nvPicPr>
        <p:blipFill>
          <a:blip r:embed="rId2">
            <a:extLst/>
          </a:blip>
          <a:stretch>
            <a:fillRect/>
          </a:stretch>
        </p:blipFill>
        <p:spPr>
          <a:xfrm>
            <a:off x="1" y="0"/>
            <a:ext cx="9144001" cy="1047750"/>
          </a:xfrm>
          <a:prstGeom prst="rect">
            <a:avLst/>
          </a:prstGeom>
          <a:ln w="12700">
            <a:miter lim="400000"/>
          </a:ln>
        </p:spPr>
      </p:pic>
      <p:sp>
        <p:nvSpPr>
          <p:cNvPr id="125" name="Shape 12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26" name="Shape 12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Los principios del cambio social</a:t>
            </a:r>
          </a:p>
        </p:txBody>
      </p:sp>
      <p:grpSp>
        <p:nvGrpSpPr>
          <p:cNvPr id="129" name="Group 129"/>
          <p:cNvGrpSpPr/>
          <p:nvPr/>
        </p:nvGrpSpPr>
        <p:grpSpPr>
          <a:xfrm>
            <a:off x="683568" y="2420888"/>
            <a:ext cx="7931937" cy="3717750"/>
            <a:chOff x="0" y="0"/>
            <a:chExt cx="7931935" cy="3717749"/>
          </a:xfrm>
        </p:grpSpPr>
        <p:pic>
          <p:nvPicPr>
            <p:cNvPr id="127" name="image3.png"/>
            <p:cNvPicPr/>
            <p:nvPr/>
          </p:nvPicPr>
          <p:blipFill>
            <a:blip r:embed="rId3">
              <a:extLst/>
            </a:blip>
            <a:stretch>
              <a:fillRect/>
            </a:stretch>
          </p:blipFill>
          <p:spPr>
            <a:xfrm>
              <a:off x="15562" y="0"/>
              <a:ext cx="7848874" cy="775097"/>
            </a:xfrm>
            <a:prstGeom prst="rect">
              <a:avLst/>
            </a:prstGeom>
            <a:ln w="12700" cap="flat">
              <a:noFill/>
              <a:miter lim="400000"/>
            </a:ln>
            <a:effectLst/>
          </p:spPr>
        </p:pic>
        <p:pic>
          <p:nvPicPr>
            <p:cNvPr id="128" name="image4.png"/>
            <p:cNvPicPr/>
            <p:nvPr/>
          </p:nvPicPr>
          <p:blipFill>
            <a:blip r:embed="rId4">
              <a:extLst/>
            </a:blip>
            <a:stretch>
              <a:fillRect/>
            </a:stretch>
          </p:blipFill>
          <p:spPr>
            <a:xfrm>
              <a:off x="0" y="659456"/>
              <a:ext cx="7931936" cy="3058294"/>
            </a:xfrm>
            <a:prstGeom prst="rect">
              <a:avLst/>
            </a:prstGeom>
            <a:ln w="12700" cap="flat">
              <a:noFill/>
              <a:miter lim="400000"/>
            </a:ln>
            <a:effectLst/>
          </p:spPr>
        </p:pic>
      </p:gr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 name="image1.png"/>
          <p:cNvPicPr/>
          <p:nvPr/>
        </p:nvPicPr>
        <p:blipFill>
          <a:blip r:embed="rId2">
            <a:extLst/>
          </a:blip>
          <a:stretch>
            <a:fillRect/>
          </a:stretch>
        </p:blipFill>
        <p:spPr>
          <a:xfrm>
            <a:off x="1" y="0"/>
            <a:ext cx="9144001" cy="1047750"/>
          </a:xfrm>
          <a:prstGeom prst="rect">
            <a:avLst/>
          </a:prstGeom>
          <a:ln w="12700">
            <a:miter lim="400000"/>
          </a:ln>
        </p:spPr>
      </p:pic>
      <p:sp>
        <p:nvSpPr>
          <p:cNvPr id="132" name="Shape 132"/>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33" name="Shape 133"/>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Una nueva concepción del cambio social</a:t>
            </a:r>
          </a:p>
        </p:txBody>
      </p:sp>
      <p:sp>
        <p:nvSpPr>
          <p:cNvPr id="134" name="Shape 134"/>
          <p:cNvSpPr/>
          <p:nvPr/>
        </p:nvSpPr>
        <p:spPr>
          <a:xfrm>
            <a:off x="395535" y="2492896"/>
            <a:ext cx="8136906" cy="24937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Las concepciones del orden y del movimiento siguen siendo muy actuales: la mayoría de los sociólogos de hoy siguen encerrados en esta matriz de pensamiento. </a:t>
            </a:r>
          </a:p>
          <a:p>
            <a:pPr lvl="0"/>
            <a:endParaRPr>
              <a:latin typeface="Arial"/>
              <a:ea typeface="Arial"/>
              <a:cs typeface="Arial"/>
              <a:sym typeface="Arial"/>
            </a:endParaRPr>
          </a:p>
          <a:p>
            <a:pPr lvl="0"/>
            <a:r>
              <a:rPr>
                <a:latin typeface="Arial"/>
                <a:ea typeface="Arial"/>
                <a:cs typeface="Arial"/>
                <a:sym typeface="Arial"/>
              </a:rPr>
              <a:t>Estas tradiciones sociológicas privilegian </a:t>
            </a:r>
            <a:r>
              <a:rPr i="1">
                <a:latin typeface="Arial"/>
                <a:ea typeface="Arial"/>
                <a:cs typeface="Arial"/>
                <a:sym typeface="Arial"/>
              </a:rPr>
              <a:t>un solo factor explicativo del </a:t>
            </a:r>
            <a:r>
              <a:rPr>
                <a:latin typeface="Arial"/>
                <a:ea typeface="Arial"/>
                <a:cs typeface="Arial"/>
                <a:sym typeface="Arial"/>
              </a:rPr>
              <a:t>cambio, y esta manera de pensar es reducida y simple. </a:t>
            </a:r>
          </a:p>
          <a:p>
            <a:pPr lvl="0"/>
            <a:endParaRPr>
              <a:latin typeface="Arial"/>
              <a:ea typeface="Arial"/>
              <a:cs typeface="Arial"/>
              <a:sym typeface="Arial"/>
            </a:endParaRPr>
          </a:p>
          <a:p>
            <a:pPr lvl="0"/>
            <a:r>
              <a:rPr>
                <a:latin typeface="Arial"/>
                <a:ea typeface="Arial"/>
                <a:cs typeface="Arial"/>
                <a:sym typeface="Arial"/>
              </a:rPr>
              <a:t>En la actualidad, el orden y el cambio del orden implican una visión más compleja.</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6" name="image1.png"/>
          <p:cNvPicPr/>
          <p:nvPr/>
        </p:nvPicPr>
        <p:blipFill>
          <a:blip r:embed="rId2">
            <a:extLst/>
          </a:blip>
          <a:stretch>
            <a:fillRect/>
          </a:stretch>
        </p:blipFill>
        <p:spPr>
          <a:xfrm>
            <a:off x="1" y="0"/>
            <a:ext cx="9144001" cy="1047750"/>
          </a:xfrm>
          <a:prstGeom prst="rect">
            <a:avLst/>
          </a:prstGeom>
          <a:ln w="12700">
            <a:miter lim="400000"/>
          </a:ln>
        </p:spPr>
      </p:pic>
      <p:sp>
        <p:nvSpPr>
          <p:cNvPr id="137" name="Shape 137"/>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38" name="Shape 138"/>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contradicciones de la vida colectiva actual</a:t>
            </a:r>
          </a:p>
        </p:txBody>
      </p:sp>
      <p:sp>
        <p:nvSpPr>
          <p:cNvPr id="139" name="Shape 139"/>
          <p:cNvSpPr/>
          <p:nvPr/>
        </p:nvSpPr>
        <p:spPr>
          <a:xfrm>
            <a:off x="395535" y="2492896"/>
            <a:ext cx="8136906" cy="1426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a:latin typeface="Arial"/>
                <a:ea typeface="Arial"/>
                <a:cs typeface="Arial"/>
                <a:sym typeface="Arial"/>
              </a:defRPr>
            </a:lvl1pPr>
          </a:lstStyle>
          <a:p>
            <a:pPr lvl="0"/>
            <a:r>
              <a:t>Si nos limitamos a considerar las sociedades industriales capitalistas actuales – las que forman parte de lo que llamamos el “Occidente”, incluyendo las partes del mundo “en vía de occidentalización” –, podemos ver que la vida colectiva, en un mundo “sin fronteras”, obliga a sus actores a resolver, de una u otra manera, siete contradicciones vitales.</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1.png"/>
          <p:cNvPicPr/>
          <p:nvPr/>
        </p:nvPicPr>
        <p:blipFill>
          <a:blip r:embed="rId2">
            <a:extLst/>
          </a:blip>
          <a:stretch>
            <a:fillRect/>
          </a:stretch>
        </p:blipFill>
        <p:spPr>
          <a:xfrm>
            <a:off x="1" y="0"/>
            <a:ext cx="9144001" cy="1047750"/>
          </a:xfrm>
          <a:prstGeom prst="rect">
            <a:avLst/>
          </a:prstGeom>
          <a:ln w="12700">
            <a:miter lim="400000"/>
          </a:ln>
        </p:spPr>
      </p:pic>
      <p:sp>
        <p:nvSpPr>
          <p:cNvPr id="142" name="Shape 142"/>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43" name="Shape 143"/>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Contradicción 1</a:t>
            </a:r>
          </a:p>
        </p:txBody>
      </p:sp>
      <p:sp>
        <p:nvSpPr>
          <p:cNvPr id="144" name="Shape 144"/>
          <p:cNvSpPr/>
          <p:nvPr/>
        </p:nvSpPr>
        <p:spPr>
          <a:xfrm>
            <a:off x="395535" y="2492896"/>
            <a:ext cx="8136906" cy="27604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Contradicción entre la necesaria participación en la carrera tecnológica y la</a:t>
            </a:r>
          </a:p>
          <a:p>
            <a:pPr lvl="0"/>
            <a:r>
              <a:rPr>
                <a:solidFill>
                  <a:srgbClr val="FF0000"/>
                </a:solidFill>
                <a:latin typeface="Arial"/>
                <a:ea typeface="Arial"/>
                <a:cs typeface="Arial"/>
                <a:sym typeface="Arial"/>
              </a:rPr>
              <a:t>protección del medio ambiente. </a:t>
            </a:r>
          </a:p>
          <a:p>
            <a:pPr lvl="0"/>
            <a:endParaRPr>
              <a:latin typeface="Arial"/>
              <a:ea typeface="Arial"/>
              <a:cs typeface="Arial"/>
              <a:sym typeface="Arial"/>
            </a:endParaRPr>
          </a:p>
          <a:p>
            <a:pPr lvl="0"/>
            <a:r>
              <a:rPr>
                <a:latin typeface="Arial"/>
                <a:ea typeface="Arial"/>
                <a:cs typeface="Arial"/>
                <a:sym typeface="Arial"/>
              </a:rPr>
              <a:t>Cada colectividad tiene que participar en la carrera para la innovación tecnológica, lo que las obliga a adoptar el mismo modelo tecnológico que las otras y, si es posible, a contribuir con su aporte a la gran corriente innovadora. </a:t>
            </a:r>
          </a:p>
          <a:p>
            <a:pPr lvl="0"/>
            <a:endParaRPr>
              <a:latin typeface="Arial"/>
              <a:ea typeface="Arial"/>
              <a:cs typeface="Arial"/>
              <a:sym typeface="Arial"/>
            </a:endParaRPr>
          </a:p>
          <a:p>
            <a:pPr lvl="0"/>
            <a:r>
              <a:rPr>
                <a:latin typeface="Arial"/>
                <a:ea typeface="Arial"/>
                <a:cs typeface="Arial"/>
                <a:sym typeface="Arial"/>
              </a:rPr>
              <a:t>Pero, al mismo tiempo, tienen que proteger su medio ambiente y cuidar sus recursos no renovables, para el bienestar de sus ciudadanos actuales y de sus generaciones futuras.</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6" name="image1.png"/>
          <p:cNvPicPr/>
          <p:nvPr/>
        </p:nvPicPr>
        <p:blipFill>
          <a:blip r:embed="rId2">
            <a:extLst/>
          </a:blip>
          <a:stretch>
            <a:fillRect/>
          </a:stretch>
        </p:blipFill>
        <p:spPr>
          <a:xfrm>
            <a:off x="1" y="0"/>
            <a:ext cx="9144001" cy="1047750"/>
          </a:xfrm>
          <a:prstGeom prst="rect">
            <a:avLst/>
          </a:prstGeom>
          <a:ln w="12700">
            <a:miter lim="400000"/>
          </a:ln>
        </p:spPr>
      </p:pic>
      <p:sp>
        <p:nvSpPr>
          <p:cNvPr id="147" name="Shape 147"/>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48" name="Shape 148"/>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Contradicción 2</a:t>
            </a:r>
          </a:p>
        </p:txBody>
      </p:sp>
      <p:sp>
        <p:nvSpPr>
          <p:cNvPr id="149" name="Shape 149"/>
          <p:cNvSpPr/>
          <p:nvPr/>
        </p:nvSpPr>
        <p:spPr>
          <a:xfrm>
            <a:off x="395535" y="2492896"/>
            <a:ext cx="8136906" cy="30271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Contradicción entre la producción y el reparto de la riqueza. </a:t>
            </a:r>
          </a:p>
          <a:p>
            <a:pPr lvl="0"/>
            <a:endParaRPr>
              <a:latin typeface="Arial"/>
              <a:ea typeface="Arial"/>
              <a:cs typeface="Arial"/>
              <a:sym typeface="Arial"/>
            </a:endParaRPr>
          </a:p>
          <a:p>
            <a:pPr lvl="0"/>
            <a:r>
              <a:rPr>
                <a:latin typeface="Arial"/>
                <a:ea typeface="Arial"/>
                <a:cs typeface="Arial"/>
                <a:sym typeface="Arial"/>
              </a:rPr>
              <a:t>Cada colectividad tiene que producir más riquezas que las que consumen, lo que las obliga a organizar un modelo económico que produce plusvalía y, por lo tanto, a disponer (dentro y/o fuera de su espacio territorial) de una clase productora que genera, por su trabajo, más valor económico que lo que cuesta (es decir sus remuneraciones). </a:t>
            </a:r>
          </a:p>
          <a:p>
            <a:pPr lvl="0"/>
            <a:endParaRPr>
              <a:latin typeface="Arial"/>
              <a:ea typeface="Arial"/>
              <a:cs typeface="Arial"/>
              <a:sym typeface="Arial"/>
            </a:endParaRPr>
          </a:p>
          <a:p>
            <a:pPr lvl="0"/>
            <a:r>
              <a:rPr>
                <a:latin typeface="Arial"/>
                <a:ea typeface="Arial"/>
                <a:cs typeface="Arial"/>
                <a:sym typeface="Arial"/>
              </a:rPr>
              <a:t>Pero, al mismo tiempo, no pueden dejar crecer demasiado las desigualdades sociales y tienen que repartir una parte suficiente de su plusvalía económica</a:t>
            </a:r>
          </a:p>
          <a:p>
            <a:pPr lvl="0"/>
            <a:r>
              <a:rPr>
                <a:latin typeface="Arial"/>
                <a:ea typeface="Arial"/>
                <a:cs typeface="Arial"/>
                <a:sym typeface="Arial"/>
              </a:rPr>
              <a:t>para mejorar las condiciones de vida de la población.</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1" name="image1.png"/>
          <p:cNvPicPr/>
          <p:nvPr/>
        </p:nvPicPr>
        <p:blipFill>
          <a:blip r:embed="rId2">
            <a:extLst/>
          </a:blip>
          <a:stretch>
            <a:fillRect/>
          </a:stretch>
        </p:blipFill>
        <p:spPr>
          <a:xfrm>
            <a:off x="1" y="0"/>
            <a:ext cx="9144001" cy="1047750"/>
          </a:xfrm>
          <a:prstGeom prst="rect">
            <a:avLst/>
          </a:prstGeom>
          <a:ln w="12700">
            <a:miter lim="400000"/>
          </a:ln>
        </p:spPr>
      </p:pic>
      <p:sp>
        <p:nvSpPr>
          <p:cNvPr id="152" name="Shape 152"/>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53" name="Shape 153"/>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Contradicción 3</a:t>
            </a:r>
          </a:p>
        </p:txBody>
      </p:sp>
      <p:sp>
        <p:nvSpPr>
          <p:cNvPr id="154" name="Shape 154"/>
          <p:cNvSpPr/>
          <p:nvPr/>
        </p:nvSpPr>
        <p:spPr>
          <a:xfrm>
            <a:off x="395535" y="2492896"/>
            <a:ext cx="8136906" cy="24937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Contradicción entre la necesaria participación en los intercambios económicos</a:t>
            </a:r>
          </a:p>
          <a:p>
            <a:pPr lvl="0"/>
            <a:r>
              <a:rPr>
                <a:solidFill>
                  <a:srgbClr val="FF0000"/>
                </a:solidFill>
                <a:latin typeface="Arial"/>
                <a:ea typeface="Arial"/>
                <a:cs typeface="Arial"/>
                <a:sym typeface="Arial"/>
              </a:rPr>
              <a:t>internacionales y el control de los recursos nacionales. </a:t>
            </a:r>
          </a:p>
          <a:p>
            <a:pPr lvl="0"/>
            <a:endParaRPr>
              <a:latin typeface="Arial"/>
              <a:ea typeface="Arial"/>
              <a:cs typeface="Arial"/>
              <a:sym typeface="Arial"/>
            </a:endParaRPr>
          </a:p>
          <a:p>
            <a:pPr lvl="0"/>
            <a:r>
              <a:rPr>
                <a:latin typeface="Arial"/>
                <a:ea typeface="Arial"/>
                <a:cs typeface="Arial"/>
                <a:sym typeface="Arial"/>
              </a:rPr>
              <a:t>Ninguna colectividad puede replegarse sobre sí misma, todas tienen que participar con sus bienes y servicios en el mercado mundializado y conseguir así las divisas que necesitan para satisfacer las necesidades de su población. </a:t>
            </a:r>
          </a:p>
          <a:p>
            <a:pPr lvl="0"/>
            <a:endParaRPr>
              <a:latin typeface="Arial"/>
              <a:ea typeface="Arial"/>
              <a:cs typeface="Arial"/>
              <a:sym typeface="Arial"/>
            </a:endParaRPr>
          </a:p>
          <a:p>
            <a:pPr lvl="0"/>
            <a:r>
              <a:rPr>
                <a:latin typeface="Arial"/>
                <a:ea typeface="Arial"/>
                <a:cs typeface="Arial"/>
                <a:sym typeface="Arial"/>
              </a:rPr>
              <a:t>Pero, al mismo tiempo, no pueden, en estos intercambios, perder el control de sus recursos nacionales (y, si ya lo perdieron …)</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6" name="image1.png"/>
          <p:cNvPicPr/>
          <p:nvPr/>
        </p:nvPicPr>
        <p:blipFill>
          <a:blip r:embed="rId2">
            <a:extLst/>
          </a:blip>
          <a:stretch>
            <a:fillRect/>
          </a:stretch>
        </p:blipFill>
        <p:spPr>
          <a:xfrm>
            <a:off x="1" y="0"/>
            <a:ext cx="9144001" cy="1047750"/>
          </a:xfrm>
          <a:prstGeom prst="rect">
            <a:avLst/>
          </a:prstGeom>
          <a:ln w="12700">
            <a:miter lim="400000"/>
          </a:ln>
        </p:spPr>
      </p:pic>
      <p:sp>
        <p:nvSpPr>
          <p:cNvPr id="157" name="Shape 157"/>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58" name="Shape 158"/>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Contradicción 4</a:t>
            </a:r>
          </a:p>
        </p:txBody>
      </p:sp>
      <p:sp>
        <p:nvSpPr>
          <p:cNvPr id="159" name="Shape 159"/>
          <p:cNvSpPr/>
          <p:nvPr/>
        </p:nvSpPr>
        <p:spPr>
          <a:xfrm>
            <a:off x="395535" y="2492896"/>
            <a:ext cx="8136906" cy="3293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Contradicción entre la necesidad de tener un Estado fuerte y las exigencias de la democracia política. </a:t>
            </a:r>
          </a:p>
          <a:p>
            <a:pPr lvl="0"/>
            <a:endParaRPr>
              <a:latin typeface="Arial"/>
              <a:ea typeface="Arial"/>
              <a:cs typeface="Arial"/>
              <a:sym typeface="Arial"/>
            </a:endParaRPr>
          </a:p>
          <a:p>
            <a:pPr lvl="0"/>
            <a:r>
              <a:rPr>
                <a:latin typeface="Arial"/>
                <a:ea typeface="Arial"/>
                <a:cs typeface="Arial"/>
                <a:sym typeface="Arial"/>
              </a:rPr>
              <a:t>Para resolver las contradicciones que plantea la vida colectiva, sobre todo en el mundo globalizado, cada colectividad tiene que tener un gobierno fuerte,</a:t>
            </a:r>
          </a:p>
          <a:p>
            <a:pPr lvl="0"/>
            <a:r>
              <a:rPr>
                <a:latin typeface="Arial"/>
                <a:ea typeface="Arial"/>
                <a:cs typeface="Arial"/>
                <a:sym typeface="Arial"/>
              </a:rPr>
              <a:t>competente, eficaz, con autonomía de decisión para adaptarse rápidamente a los cambios de la coyuntura interna y externa. </a:t>
            </a:r>
          </a:p>
          <a:p>
            <a:pPr lvl="0"/>
            <a:endParaRPr>
              <a:latin typeface="Arial"/>
              <a:ea typeface="Arial"/>
              <a:cs typeface="Arial"/>
              <a:sym typeface="Arial"/>
            </a:endParaRPr>
          </a:p>
          <a:p>
            <a:pPr lvl="0"/>
            <a:r>
              <a:rPr>
                <a:latin typeface="Arial"/>
                <a:ea typeface="Arial"/>
                <a:cs typeface="Arial"/>
                <a:sym typeface="Arial"/>
              </a:rPr>
              <a:t>Pero, también, este gobierno tiene que respetar las exigencias de la democracia política: tiene que rendir cuentas a sus ciudadanos, tiene que ser controlado y criticado por unas fuerzas políticas de oposición y, de ser necesario, debe ser reemplazado por otro gobierno.</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1.png"/>
          <p:cNvPicPr/>
          <p:nvPr/>
        </p:nvPicPr>
        <p:blipFill>
          <a:blip r:embed="rId2">
            <a:extLst/>
          </a:blip>
          <a:stretch>
            <a:fillRect/>
          </a:stretch>
        </p:blipFill>
        <p:spPr>
          <a:xfrm>
            <a:off x="1" y="0"/>
            <a:ext cx="9144001" cy="1047750"/>
          </a:xfrm>
          <a:prstGeom prst="rect">
            <a:avLst/>
          </a:prstGeom>
          <a:ln w="12700">
            <a:miter lim="400000"/>
          </a:ln>
        </p:spPr>
      </p:pic>
      <p:sp>
        <p:nvSpPr>
          <p:cNvPr id="54" name="Shape 54"/>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55" name="Shape 55"/>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El orden social</a:t>
            </a:r>
          </a:p>
        </p:txBody>
      </p:sp>
      <p:sp>
        <p:nvSpPr>
          <p:cNvPr id="56" name="Shape 56"/>
          <p:cNvSpPr/>
          <p:nvPr/>
        </p:nvSpPr>
        <p:spPr>
          <a:xfrm>
            <a:off x="395535" y="2492896"/>
            <a:ext cx="8136906" cy="1426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Existen, entre los científicos sociales, desacuerdos profundos sobre la concepción del orden social. </a:t>
            </a:r>
          </a:p>
          <a:p>
            <a:pPr lvl="0"/>
            <a:endParaRPr>
              <a:latin typeface="Arial"/>
              <a:ea typeface="Arial"/>
              <a:cs typeface="Arial"/>
              <a:sym typeface="Arial"/>
            </a:endParaRPr>
          </a:p>
          <a:p>
            <a:pPr lvl="0"/>
            <a:r>
              <a:rPr>
                <a:latin typeface="Arial"/>
                <a:ea typeface="Arial"/>
                <a:cs typeface="Arial"/>
                <a:sym typeface="Arial"/>
              </a:rPr>
              <a:t>Podemos identificar, según las diferentes escuelas, por los menos </a:t>
            </a:r>
            <a:r>
              <a:rPr>
                <a:solidFill>
                  <a:srgbClr val="FF0000"/>
                </a:solidFill>
                <a:latin typeface="Arial"/>
                <a:ea typeface="Arial"/>
                <a:cs typeface="Arial"/>
                <a:sym typeface="Arial"/>
              </a:rPr>
              <a:t>cuatro paradigmas, que se apoyan sobre cuatro principios de orden distintos</a:t>
            </a:r>
            <a:r>
              <a:rPr>
                <a:latin typeface="Arial"/>
                <a:ea typeface="Arial"/>
                <a:cs typeface="Arial"/>
                <a:sym typeface="Arial"/>
              </a:rPr>
              <a:t>.</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1" name="image1.png"/>
          <p:cNvPicPr/>
          <p:nvPr/>
        </p:nvPicPr>
        <p:blipFill>
          <a:blip r:embed="rId2">
            <a:extLst/>
          </a:blip>
          <a:stretch>
            <a:fillRect/>
          </a:stretch>
        </p:blipFill>
        <p:spPr>
          <a:xfrm>
            <a:off x="1" y="0"/>
            <a:ext cx="9144001" cy="1047750"/>
          </a:xfrm>
          <a:prstGeom prst="rect">
            <a:avLst/>
          </a:prstGeom>
          <a:ln w="12700">
            <a:miter lim="400000"/>
          </a:ln>
        </p:spPr>
      </p:pic>
      <p:sp>
        <p:nvSpPr>
          <p:cNvPr id="162" name="Shape 162"/>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63" name="Shape 163"/>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Contradicción 5</a:t>
            </a:r>
          </a:p>
        </p:txBody>
      </p:sp>
      <p:sp>
        <p:nvSpPr>
          <p:cNvPr id="164" name="Shape 164"/>
          <p:cNvSpPr/>
          <p:nvPr/>
        </p:nvSpPr>
        <p:spPr>
          <a:xfrm>
            <a:off x="395535" y="2492896"/>
            <a:ext cx="8136906" cy="3293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Contradicción entre la necesidad de una coexistencia pacífica y las exigencias de la democracia social. </a:t>
            </a:r>
          </a:p>
          <a:p>
            <a:pPr lvl="0"/>
            <a:endParaRPr>
              <a:latin typeface="Arial"/>
              <a:ea typeface="Arial"/>
              <a:cs typeface="Arial"/>
              <a:sym typeface="Arial"/>
            </a:endParaRPr>
          </a:p>
          <a:p>
            <a:pPr lvl="0"/>
            <a:r>
              <a:rPr>
                <a:latin typeface="Arial"/>
                <a:ea typeface="Arial"/>
                <a:cs typeface="Arial"/>
                <a:sym typeface="Arial"/>
              </a:rPr>
              <a:t>Cada colectividad necesita, para asegurar a sus miembros una vida pacífica, instituir dispositivos de negociación y de compromisos que permiten una gestión regulada de los intereses divergentes (es decir instituir un contrato social). </a:t>
            </a:r>
          </a:p>
          <a:p>
            <a:pPr lvl="0"/>
            <a:endParaRPr>
              <a:latin typeface="Arial"/>
              <a:ea typeface="Arial"/>
              <a:cs typeface="Arial"/>
              <a:sym typeface="Arial"/>
            </a:endParaRPr>
          </a:p>
          <a:p>
            <a:pPr lvl="0"/>
            <a:r>
              <a:rPr>
                <a:latin typeface="Arial"/>
                <a:ea typeface="Arial"/>
                <a:cs typeface="Arial"/>
                <a:sym typeface="Arial"/>
              </a:rPr>
              <a:t>Pero, al mismo tiempo, el respeto de la democracia social implica tomar en cuenta un sinnúmero de reivindicaciones, tanto por parte de los grupos de presión instituidos, como por parte de las categorías sociales minoritarias, que no tienen voz, que quedaron afuera del beneficio del contrato social.</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1.png"/>
          <p:cNvPicPr/>
          <p:nvPr/>
        </p:nvPicPr>
        <p:blipFill>
          <a:blip r:embed="rId2">
            <a:extLst/>
          </a:blip>
          <a:stretch>
            <a:fillRect/>
          </a:stretch>
        </p:blipFill>
        <p:spPr>
          <a:xfrm>
            <a:off x="1" y="0"/>
            <a:ext cx="9144001" cy="1047750"/>
          </a:xfrm>
          <a:prstGeom prst="rect">
            <a:avLst/>
          </a:prstGeom>
          <a:ln w="12700">
            <a:miter lim="400000"/>
          </a:ln>
        </p:spPr>
      </p:pic>
      <p:sp>
        <p:nvSpPr>
          <p:cNvPr id="167" name="Shape 167"/>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68" name="Shape 168"/>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Contradicción 6</a:t>
            </a:r>
          </a:p>
        </p:txBody>
      </p:sp>
      <p:sp>
        <p:nvSpPr>
          <p:cNvPr id="169" name="Shape 169"/>
          <p:cNvSpPr/>
          <p:nvPr/>
        </p:nvSpPr>
        <p:spPr>
          <a:xfrm>
            <a:off x="395535" y="2492896"/>
            <a:ext cx="8136906" cy="30271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Contradicción entre la necesidad de integrar a sus miembros y la exigencia de respetar el derecho que cada uno de ellos de realizarse como persona. </a:t>
            </a:r>
          </a:p>
          <a:p>
            <a:pPr lvl="0"/>
            <a:endParaRPr>
              <a:latin typeface="Arial"/>
              <a:ea typeface="Arial"/>
              <a:cs typeface="Arial"/>
              <a:sym typeface="Arial"/>
            </a:endParaRPr>
          </a:p>
          <a:p>
            <a:pPr lvl="0"/>
            <a:r>
              <a:rPr>
                <a:latin typeface="Arial"/>
                <a:ea typeface="Arial"/>
                <a:cs typeface="Arial"/>
                <a:sym typeface="Arial"/>
              </a:rPr>
              <a:t>Cada colectividad tiene que exigir de todos sus miembros (nuevas generaciones, inmigrantes) que se socialicen y que se integren en ella, cumpliendo los roles sociales útiles para el “buen” funcionamiento de sus</a:t>
            </a:r>
          </a:p>
          <a:p>
            <a:pPr lvl="0"/>
            <a:r>
              <a:rPr>
                <a:latin typeface="Arial"/>
                <a:ea typeface="Arial"/>
                <a:cs typeface="Arial"/>
                <a:sym typeface="Arial"/>
              </a:rPr>
              <a:t>organizaciones (familias, escuelas, iglesias, empresas, administraciones…)</a:t>
            </a:r>
          </a:p>
          <a:p>
            <a:pPr lvl="0"/>
            <a:endParaRPr>
              <a:latin typeface="Arial"/>
              <a:ea typeface="Arial"/>
              <a:cs typeface="Arial"/>
              <a:sym typeface="Arial"/>
            </a:endParaRPr>
          </a:p>
          <a:p>
            <a:pPr lvl="0"/>
            <a:r>
              <a:rPr>
                <a:latin typeface="Arial"/>
                <a:ea typeface="Arial"/>
                <a:cs typeface="Arial"/>
                <a:sym typeface="Arial"/>
              </a:rPr>
              <a:t>Pero, a su vez, el respecto de las libertades individuales exige que cada persona tenga el derecho de disponer libremente de su existencia, de tener autonomía y de tomar iniciativas.</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 name="image1.png"/>
          <p:cNvPicPr/>
          <p:nvPr/>
        </p:nvPicPr>
        <p:blipFill>
          <a:blip r:embed="rId2">
            <a:extLst/>
          </a:blip>
          <a:stretch>
            <a:fillRect/>
          </a:stretch>
        </p:blipFill>
        <p:spPr>
          <a:xfrm>
            <a:off x="1" y="0"/>
            <a:ext cx="9144001" cy="1047750"/>
          </a:xfrm>
          <a:prstGeom prst="rect">
            <a:avLst/>
          </a:prstGeom>
          <a:ln w="12700">
            <a:miter lim="400000"/>
          </a:ln>
        </p:spPr>
      </p:pic>
      <p:sp>
        <p:nvSpPr>
          <p:cNvPr id="172" name="Shape 172"/>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73" name="Shape 173"/>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Contradicción 7</a:t>
            </a:r>
          </a:p>
        </p:txBody>
      </p:sp>
      <p:sp>
        <p:nvSpPr>
          <p:cNvPr id="174" name="Shape 174"/>
          <p:cNvSpPr/>
          <p:nvPr/>
        </p:nvSpPr>
        <p:spPr>
          <a:xfrm>
            <a:off x="395535" y="2492896"/>
            <a:ext cx="8136906" cy="38272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Contradicción entre la generalización del modelo cultural del individuo-sujeto-actor y el respeto de las culturas y de las identidades de las minorías. </a:t>
            </a:r>
          </a:p>
          <a:p>
            <a:pPr lvl="0"/>
            <a:endParaRPr>
              <a:latin typeface="Arial"/>
              <a:ea typeface="Arial"/>
              <a:cs typeface="Arial"/>
              <a:sym typeface="Arial"/>
            </a:endParaRPr>
          </a:p>
          <a:p>
            <a:pPr lvl="0"/>
            <a:r>
              <a:rPr>
                <a:latin typeface="Arial"/>
                <a:ea typeface="Arial"/>
                <a:cs typeface="Arial"/>
                <a:sym typeface="Arial"/>
              </a:rPr>
              <a:t>Cada colectividad necesita, para orientar y dar sentido a sus actores y a sus prácticas producir un relato sobre sí mismo, que llamamos “modelo cultural”. Este modelo cultural tiende a generalizarse porque los actores lo imponen, cada uno en función de las exigencias de los problemas que tiene que resolver en sus campos relacionales respectivos. En nuestras sociedades occidentales el modelo cultural reinante actualmente llama a cada individuo a ser sujeto y actor de su existencia personal. </a:t>
            </a:r>
          </a:p>
          <a:p>
            <a:pPr lvl="0"/>
            <a:endParaRPr>
              <a:latin typeface="Arial"/>
              <a:ea typeface="Arial"/>
              <a:cs typeface="Arial"/>
              <a:sym typeface="Arial"/>
            </a:endParaRPr>
          </a:p>
          <a:p>
            <a:pPr lvl="0"/>
            <a:r>
              <a:rPr>
                <a:latin typeface="Arial"/>
                <a:ea typeface="Arial"/>
                <a:cs typeface="Arial"/>
                <a:sym typeface="Arial"/>
              </a:rPr>
              <a:t>Pero, al mismo tiempo, siguen existiendo una gran cantidad de categorías</a:t>
            </a:r>
          </a:p>
          <a:p>
            <a:pPr lvl="0"/>
            <a:r>
              <a:rPr>
                <a:latin typeface="Arial"/>
                <a:ea typeface="Arial"/>
                <a:cs typeface="Arial"/>
                <a:sym typeface="Arial"/>
              </a:rPr>
              <a:t>sociales que no tienen ni el deseo, ni los recursos necesarios, para conformarse con las exigencias de este modelo cultural.</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6" name="image1.png"/>
          <p:cNvPicPr/>
          <p:nvPr/>
        </p:nvPicPr>
        <p:blipFill>
          <a:blip r:embed="rId2">
            <a:extLst/>
          </a:blip>
          <a:stretch>
            <a:fillRect/>
          </a:stretch>
        </p:blipFill>
        <p:spPr>
          <a:xfrm>
            <a:off x="1" y="0"/>
            <a:ext cx="9144001" cy="1047750"/>
          </a:xfrm>
          <a:prstGeom prst="rect">
            <a:avLst/>
          </a:prstGeom>
          <a:ln w="12700">
            <a:miter lim="400000"/>
          </a:ln>
        </p:spPr>
      </p:pic>
      <p:sp>
        <p:nvSpPr>
          <p:cNvPr id="177" name="Shape 177"/>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78" name="Shape 178"/>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mutación cultural actual</a:t>
            </a:r>
          </a:p>
        </p:txBody>
      </p:sp>
      <p:sp>
        <p:nvSpPr>
          <p:cNvPr id="179" name="Shape 179"/>
          <p:cNvSpPr/>
          <p:nvPr/>
        </p:nvSpPr>
        <p:spPr>
          <a:xfrm>
            <a:off x="2744147" y="5013176"/>
            <a:ext cx="810895" cy="39167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lvl="0" algn="ctr"/>
            <a:r>
              <a:rPr sz="1100">
                <a:solidFill>
                  <a:srgbClr val="FFFFFF"/>
                </a:solidFill>
                <a:latin typeface="Arial"/>
                <a:ea typeface="Arial"/>
                <a:cs typeface="Arial"/>
                <a:sym typeface="Arial"/>
              </a:rPr>
              <a:t>Mutación</a:t>
            </a:r>
          </a:p>
          <a:p>
            <a:pPr lvl="0" algn="ctr"/>
            <a:r>
              <a:rPr sz="1100">
                <a:solidFill>
                  <a:srgbClr val="FFFFFF"/>
                </a:solidFill>
                <a:latin typeface="Arial"/>
                <a:ea typeface="Arial"/>
                <a:cs typeface="Arial"/>
                <a:sym typeface="Arial"/>
              </a:rPr>
              <a:t>tecnológica</a:t>
            </a:r>
          </a:p>
        </p:txBody>
      </p:sp>
      <p:pic>
        <p:nvPicPr>
          <p:cNvPr id="180" name="image5.png"/>
          <p:cNvPicPr/>
          <p:nvPr/>
        </p:nvPicPr>
        <p:blipFill>
          <a:blip r:embed="rId3">
            <a:extLst/>
          </a:blip>
          <a:stretch>
            <a:fillRect/>
          </a:stretch>
        </p:blipFill>
        <p:spPr>
          <a:xfrm>
            <a:off x="2339751" y="2348880"/>
            <a:ext cx="4476751" cy="4200526"/>
          </a:xfrm>
          <a:prstGeom prst="rect">
            <a:avLst/>
          </a:prstGeom>
          <a:ln w="12700">
            <a:miter lim="400000"/>
          </a:ln>
        </p:spPr>
      </p:pic>
      <p:sp>
        <p:nvSpPr>
          <p:cNvPr id="181" name="Shape 181"/>
          <p:cNvSpPr/>
          <p:nvPr/>
        </p:nvSpPr>
        <p:spPr>
          <a:xfrm>
            <a:off x="2713110" y="5013176"/>
            <a:ext cx="872969" cy="54407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lvl="0" algn="ctr"/>
            <a:r>
              <a:rPr sz="1100">
                <a:solidFill>
                  <a:srgbClr val="FFFFFF"/>
                </a:solidFill>
                <a:latin typeface="Arial"/>
                <a:ea typeface="Arial"/>
                <a:cs typeface="Arial"/>
                <a:sym typeface="Arial"/>
              </a:rPr>
              <a:t>Mutación</a:t>
            </a:r>
          </a:p>
          <a:p>
            <a:pPr lvl="0" algn="ctr"/>
            <a:r>
              <a:rPr sz="1100">
                <a:solidFill>
                  <a:srgbClr val="FFFFFF"/>
                </a:solidFill>
                <a:latin typeface="Arial"/>
                <a:ea typeface="Arial"/>
                <a:cs typeface="Arial"/>
                <a:sym typeface="Arial"/>
              </a:rPr>
              <a:t>del contrato</a:t>
            </a:r>
          </a:p>
          <a:p>
            <a:pPr lvl="0" algn="ctr"/>
            <a:r>
              <a:rPr sz="1100">
                <a:solidFill>
                  <a:srgbClr val="FFFFFF"/>
                </a:solidFill>
                <a:latin typeface="Arial"/>
                <a:ea typeface="Arial"/>
                <a:cs typeface="Arial"/>
                <a:sym typeface="Arial"/>
              </a:rPr>
              <a:t>social</a:t>
            </a:r>
          </a:p>
        </p:txBody>
      </p:sp>
      <p:sp>
        <p:nvSpPr>
          <p:cNvPr id="182" name="Shape 182"/>
          <p:cNvSpPr/>
          <p:nvPr/>
        </p:nvSpPr>
        <p:spPr>
          <a:xfrm>
            <a:off x="4150951" y="4221088"/>
            <a:ext cx="877607" cy="39167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lvl="0" algn="ctr"/>
            <a:r>
              <a:rPr sz="1100">
                <a:solidFill>
                  <a:srgbClr val="FFFFFF"/>
                </a:solidFill>
                <a:latin typeface="Arial"/>
                <a:ea typeface="Arial"/>
                <a:cs typeface="Arial"/>
                <a:sym typeface="Arial"/>
              </a:rPr>
              <a:t>MUTACIÓN</a:t>
            </a:r>
          </a:p>
          <a:p>
            <a:pPr lvl="0" algn="ctr"/>
            <a:r>
              <a:rPr sz="1100">
                <a:solidFill>
                  <a:srgbClr val="FFFFFF"/>
                </a:solidFill>
                <a:latin typeface="Arial"/>
                <a:ea typeface="Arial"/>
                <a:cs typeface="Arial"/>
                <a:sym typeface="Arial"/>
              </a:rPr>
              <a:t>CULTURAL</a:t>
            </a:r>
          </a:p>
        </p:txBody>
      </p:sp>
      <p:sp>
        <p:nvSpPr>
          <p:cNvPr id="183" name="Shape 183"/>
          <p:cNvSpPr/>
          <p:nvPr/>
        </p:nvSpPr>
        <p:spPr>
          <a:xfrm>
            <a:off x="5591375" y="5013176"/>
            <a:ext cx="733063" cy="54407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lvl="0" algn="ctr"/>
            <a:r>
              <a:rPr sz="1100">
                <a:solidFill>
                  <a:srgbClr val="FFFFFF"/>
                </a:solidFill>
                <a:latin typeface="Arial"/>
                <a:ea typeface="Arial"/>
                <a:cs typeface="Arial"/>
                <a:sym typeface="Arial"/>
              </a:rPr>
              <a:t>Mutación</a:t>
            </a:r>
          </a:p>
          <a:p>
            <a:pPr lvl="0" algn="ctr"/>
            <a:r>
              <a:rPr sz="1100">
                <a:solidFill>
                  <a:srgbClr val="FFFFFF"/>
                </a:solidFill>
                <a:latin typeface="Arial"/>
                <a:ea typeface="Arial"/>
                <a:cs typeface="Arial"/>
                <a:sym typeface="Arial"/>
              </a:rPr>
              <a:t>del orden</a:t>
            </a:r>
          </a:p>
          <a:p>
            <a:pPr lvl="0" algn="ctr"/>
            <a:r>
              <a:rPr sz="1100">
                <a:solidFill>
                  <a:srgbClr val="FFFFFF"/>
                </a:solidFill>
                <a:latin typeface="Arial"/>
                <a:ea typeface="Arial"/>
                <a:cs typeface="Arial"/>
                <a:sym typeface="Arial"/>
              </a:rPr>
              <a:t>intersocial</a:t>
            </a:r>
          </a:p>
        </p:txBody>
      </p:sp>
      <p:sp>
        <p:nvSpPr>
          <p:cNvPr id="184" name="Shape 184"/>
          <p:cNvSpPr/>
          <p:nvPr/>
        </p:nvSpPr>
        <p:spPr>
          <a:xfrm>
            <a:off x="5544717" y="3501008"/>
            <a:ext cx="826379" cy="54407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lvl="0" algn="ctr"/>
            <a:r>
              <a:rPr sz="1100">
                <a:solidFill>
                  <a:srgbClr val="FFFFFF"/>
                </a:solidFill>
                <a:latin typeface="Arial"/>
                <a:ea typeface="Arial"/>
                <a:cs typeface="Arial"/>
                <a:sym typeface="Arial"/>
              </a:rPr>
              <a:t>Mutación</a:t>
            </a:r>
          </a:p>
          <a:p>
            <a:pPr lvl="0" algn="ctr"/>
            <a:r>
              <a:rPr sz="1100">
                <a:solidFill>
                  <a:srgbClr val="FFFFFF"/>
                </a:solidFill>
                <a:latin typeface="Arial"/>
                <a:ea typeface="Arial"/>
                <a:cs typeface="Arial"/>
                <a:sym typeface="Arial"/>
              </a:rPr>
              <a:t>del modelo</a:t>
            </a:r>
          </a:p>
          <a:p>
            <a:pPr lvl="0" algn="ctr"/>
            <a:r>
              <a:rPr sz="1100">
                <a:solidFill>
                  <a:srgbClr val="FFFFFF"/>
                </a:solidFill>
                <a:latin typeface="Arial"/>
                <a:ea typeface="Arial"/>
                <a:cs typeface="Arial"/>
                <a:sym typeface="Arial"/>
              </a:rPr>
              <a:t>económico</a:t>
            </a:r>
          </a:p>
        </p:txBody>
      </p:sp>
      <p:sp>
        <p:nvSpPr>
          <p:cNvPr id="185" name="Shape 185"/>
          <p:cNvSpPr/>
          <p:nvPr/>
        </p:nvSpPr>
        <p:spPr>
          <a:xfrm>
            <a:off x="2693670" y="3501008"/>
            <a:ext cx="911849" cy="54407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lvl="0" algn="ctr"/>
            <a:r>
              <a:rPr sz="1100">
                <a:solidFill>
                  <a:srgbClr val="FFFFFF"/>
                </a:solidFill>
                <a:latin typeface="Arial"/>
                <a:ea typeface="Arial"/>
                <a:cs typeface="Arial"/>
                <a:sym typeface="Arial"/>
              </a:rPr>
              <a:t>Mutación</a:t>
            </a:r>
          </a:p>
          <a:p>
            <a:pPr lvl="0" algn="ctr"/>
            <a:r>
              <a:rPr sz="1100">
                <a:solidFill>
                  <a:srgbClr val="FFFFFF"/>
                </a:solidFill>
                <a:latin typeface="Arial"/>
                <a:ea typeface="Arial"/>
                <a:cs typeface="Arial"/>
                <a:sym typeface="Arial"/>
              </a:rPr>
              <a:t>del modo de</a:t>
            </a:r>
          </a:p>
          <a:p>
            <a:pPr lvl="0" algn="ctr"/>
            <a:r>
              <a:rPr sz="1100">
                <a:solidFill>
                  <a:srgbClr val="FFFFFF"/>
                </a:solidFill>
                <a:latin typeface="Arial"/>
                <a:ea typeface="Arial"/>
                <a:cs typeface="Arial"/>
                <a:sym typeface="Arial"/>
              </a:rPr>
              <a:t>socialización</a:t>
            </a:r>
          </a:p>
        </p:txBody>
      </p:sp>
      <p:sp>
        <p:nvSpPr>
          <p:cNvPr id="186" name="Shape 186"/>
          <p:cNvSpPr/>
          <p:nvPr/>
        </p:nvSpPr>
        <p:spPr>
          <a:xfrm>
            <a:off x="4184307" y="2636911"/>
            <a:ext cx="810895" cy="39167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lvl="0" algn="ctr"/>
            <a:r>
              <a:rPr sz="1100">
                <a:solidFill>
                  <a:srgbClr val="FFFFFF"/>
                </a:solidFill>
                <a:latin typeface="Arial"/>
                <a:ea typeface="Arial"/>
                <a:cs typeface="Arial"/>
                <a:sym typeface="Arial"/>
              </a:rPr>
              <a:t>Mutación</a:t>
            </a:r>
          </a:p>
          <a:p>
            <a:pPr lvl="0" algn="ctr"/>
            <a:r>
              <a:rPr sz="1100">
                <a:solidFill>
                  <a:srgbClr val="FFFFFF"/>
                </a:solidFill>
                <a:latin typeface="Arial"/>
                <a:ea typeface="Arial"/>
                <a:cs typeface="Arial"/>
                <a:sym typeface="Arial"/>
              </a:rPr>
              <a:t>tecnológica</a:t>
            </a:r>
          </a:p>
        </p:txBody>
      </p:sp>
      <p:sp>
        <p:nvSpPr>
          <p:cNvPr id="187" name="Shape 187"/>
          <p:cNvSpPr/>
          <p:nvPr/>
        </p:nvSpPr>
        <p:spPr>
          <a:xfrm>
            <a:off x="4083387" y="5805263"/>
            <a:ext cx="1012737" cy="54407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lvl="0" algn="ctr"/>
            <a:r>
              <a:rPr sz="1100">
                <a:solidFill>
                  <a:srgbClr val="FFFFFF"/>
                </a:solidFill>
                <a:latin typeface="Arial"/>
                <a:ea typeface="Arial"/>
                <a:cs typeface="Arial"/>
                <a:sym typeface="Arial"/>
              </a:rPr>
              <a:t>Mutación</a:t>
            </a:r>
          </a:p>
          <a:p>
            <a:pPr lvl="0" algn="ctr"/>
            <a:r>
              <a:rPr sz="1100">
                <a:solidFill>
                  <a:srgbClr val="FFFFFF"/>
                </a:solidFill>
                <a:latin typeface="Arial"/>
                <a:ea typeface="Arial"/>
                <a:cs typeface="Arial"/>
                <a:sym typeface="Arial"/>
              </a:rPr>
              <a:t>del orden</a:t>
            </a:r>
          </a:p>
          <a:p>
            <a:pPr lvl="0" algn="ctr"/>
            <a:r>
              <a:rPr sz="1100">
                <a:solidFill>
                  <a:srgbClr val="FFFFFF"/>
                </a:solidFill>
                <a:latin typeface="Arial"/>
                <a:ea typeface="Arial"/>
                <a:cs typeface="Arial"/>
                <a:sym typeface="Arial"/>
              </a:rPr>
              <a:t>político interno</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9" name="image1.png"/>
          <p:cNvPicPr/>
          <p:nvPr/>
        </p:nvPicPr>
        <p:blipFill>
          <a:blip r:embed="rId2">
            <a:extLst/>
          </a:blip>
          <a:stretch>
            <a:fillRect/>
          </a:stretch>
        </p:blipFill>
        <p:spPr>
          <a:xfrm>
            <a:off x="1" y="0"/>
            <a:ext cx="9144001" cy="1047750"/>
          </a:xfrm>
          <a:prstGeom prst="rect">
            <a:avLst/>
          </a:prstGeom>
          <a:ln w="12700">
            <a:miter lim="400000"/>
          </a:ln>
        </p:spPr>
      </p:pic>
      <p:sp>
        <p:nvSpPr>
          <p:cNvPr id="190" name="Shape 19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91" name="Shape 19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modelo tecnológico</a:t>
            </a:r>
          </a:p>
        </p:txBody>
      </p:sp>
      <p:sp>
        <p:nvSpPr>
          <p:cNvPr id="192" name="Shape 192"/>
          <p:cNvSpPr/>
          <p:nvPr/>
        </p:nvSpPr>
        <p:spPr>
          <a:xfrm>
            <a:off x="395535" y="2492896"/>
            <a:ext cx="8136906" cy="27604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A partir de los años 70, las innovaciones tecnológicas en informática y en robótica alcanzaron un nivel de desarrollo suficiente para que fuera</a:t>
            </a:r>
          </a:p>
          <a:p>
            <a:pPr lvl="0"/>
            <a:r>
              <a:rPr>
                <a:latin typeface="Arial"/>
                <a:ea typeface="Arial"/>
                <a:cs typeface="Arial"/>
                <a:sym typeface="Arial"/>
              </a:rPr>
              <a:t>interesante (rentable) aplicarlas en las empresas productivas de bienes y servicios. </a:t>
            </a:r>
          </a:p>
          <a:p>
            <a:pPr lvl="0"/>
            <a:endParaRPr>
              <a:latin typeface="Arial"/>
              <a:ea typeface="Arial"/>
              <a:cs typeface="Arial"/>
              <a:sym typeface="Arial"/>
            </a:endParaRPr>
          </a:p>
          <a:p>
            <a:pPr lvl="0"/>
            <a:r>
              <a:rPr>
                <a:solidFill>
                  <a:srgbClr val="FF0000"/>
                </a:solidFill>
                <a:latin typeface="Arial"/>
                <a:ea typeface="Arial"/>
                <a:cs typeface="Arial"/>
                <a:sym typeface="Arial"/>
              </a:rPr>
              <a:t>Los accionistas invirtieron en estos cambios tecnológicos, y exigieron que los gestores de las empresas adoptasen estas nuevas tecnologías.</a:t>
            </a:r>
          </a:p>
          <a:p>
            <a:pPr lvl="0"/>
            <a:endParaRPr>
              <a:latin typeface="Arial"/>
              <a:ea typeface="Arial"/>
              <a:cs typeface="Arial"/>
              <a:sym typeface="Arial"/>
            </a:endParaRPr>
          </a:p>
          <a:p>
            <a:pPr lvl="0"/>
            <a:r>
              <a:rPr>
                <a:latin typeface="Arial"/>
                <a:ea typeface="Arial"/>
                <a:cs typeface="Arial"/>
                <a:sym typeface="Arial"/>
              </a:rPr>
              <a:t>Los empresarios tuvieron que reorganizar completamente la producción. </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 name="image1.png"/>
          <p:cNvPicPr/>
          <p:nvPr/>
        </p:nvPicPr>
        <p:blipFill>
          <a:blip r:embed="rId2">
            <a:extLst/>
          </a:blip>
          <a:stretch>
            <a:fillRect/>
          </a:stretch>
        </p:blipFill>
        <p:spPr>
          <a:xfrm>
            <a:off x="1" y="0"/>
            <a:ext cx="9144001" cy="1047750"/>
          </a:xfrm>
          <a:prstGeom prst="rect">
            <a:avLst/>
          </a:prstGeom>
          <a:ln w="12700">
            <a:miter lim="400000"/>
          </a:ln>
        </p:spPr>
      </p:pic>
      <p:sp>
        <p:nvSpPr>
          <p:cNvPr id="195" name="Shape 19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96" name="Shape 19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modelo tecnológico</a:t>
            </a:r>
          </a:p>
        </p:txBody>
      </p:sp>
      <p:sp>
        <p:nvSpPr>
          <p:cNvPr id="197" name="Shape 197"/>
          <p:cNvSpPr/>
          <p:nvPr/>
        </p:nvSpPr>
        <p:spPr>
          <a:xfrm>
            <a:off x="395535" y="2492896"/>
            <a:ext cx="8136906" cy="409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Las empresas que tuvieron los medios para adoptar estas nuevas tecnologías fueron capaces de lograr un salto adelante en la productividad del trabajo, de competir con más eficacia con las otras, de quitar mercados a las que no las adoptaron o las adoptaron más lentamente, y de generar tasas  importantes de ganancia. </a:t>
            </a:r>
          </a:p>
          <a:p>
            <a:pPr lvl="0"/>
            <a:endParaRPr>
              <a:latin typeface="Arial"/>
              <a:ea typeface="Arial"/>
              <a:cs typeface="Arial"/>
              <a:sym typeface="Arial"/>
            </a:endParaRPr>
          </a:p>
          <a:p>
            <a:pPr lvl="0"/>
            <a:r>
              <a:rPr>
                <a:solidFill>
                  <a:srgbClr val="FF0000"/>
                </a:solidFill>
                <a:latin typeface="Arial"/>
                <a:ea typeface="Arial"/>
                <a:cs typeface="Arial"/>
                <a:sym typeface="Arial"/>
              </a:rPr>
              <a:t>Los que supieron adaptarse con éxito a este cambio de tecnología</a:t>
            </a:r>
            <a:r>
              <a:rPr>
                <a:latin typeface="Arial"/>
                <a:ea typeface="Arial"/>
                <a:cs typeface="Arial"/>
                <a:sym typeface="Arial"/>
              </a:rPr>
              <a:t>, modernizaron completamente su material, despidieron una parte más o menos importante de su personal (alza brutal de la tasa de desocupación) y exigieron la recalificación profesional de los trabajadores que quedaron.</a:t>
            </a:r>
          </a:p>
          <a:p>
            <a:pPr lvl="0"/>
            <a:endParaRPr>
              <a:latin typeface="Arial"/>
              <a:ea typeface="Arial"/>
              <a:cs typeface="Arial"/>
              <a:sym typeface="Arial"/>
            </a:endParaRPr>
          </a:p>
          <a:p>
            <a:pPr lvl="0"/>
            <a:r>
              <a:rPr>
                <a:solidFill>
                  <a:srgbClr val="FF0000"/>
                </a:solidFill>
                <a:latin typeface="Arial"/>
                <a:ea typeface="Arial"/>
                <a:cs typeface="Arial"/>
                <a:sym typeface="Arial"/>
              </a:rPr>
              <a:t>Los que no tenían los recursos, los que no quisieron hacer esta restructuración, los que fracasaron en hacerla</a:t>
            </a:r>
            <a:r>
              <a:rPr>
                <a:latin typeface="Arial"/>
                <a:ea typeface="Arial"/>
                <a:cs typeface="Arial"/>
                <a:sym typeface="Arial"/>
              </a:rPr>
              <a:t>, tuvieron que juntarse con otras empresas (fusiones, con pérdida de control); si no, ¡quebraron y desaparecieron!</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9" name="image1.png"/>
          <p:cNvPicPr/>
          <p:nvPr/>
        </p:nvPicPr>
        <p:blipFill>
          <a:blip r:embed="rId2">
            <a:extLst/>
          </a:blip>
          <a:stretch>
            <a:fillRect/>
          </a:stretch>
        </p:blipFill>
        <p:spPr>
          <a:xfrm>
            <a:off x="1" y="0"/>
            <a:ext cx="9144001" cy="1047750"/>
          </a:xfrm>
          <a:prstGeom prst="rect">
            <a:avLst/>
          </a:prstGeom>
          <a:ln w="12700">
            <a:miter lim="400000"/>
          </a:ln>
        </p:spPr>
      </p:pic>
      <p:sp>
        <p:nvSpPr>
          <p:cNvPr id="200" name="Shape 20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01" name="Shape 20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modelo económico del capitalismo</a:t>
            </a:r>
          </a:p>
        </p:txBody>
      </p:sp>
      <p:sp>
        <p:nvSpPr>
          <p:cNvPr id="202" name="Shape 202"/>
          <p:cNvSpPr/>
          <p:nvPr/>
        </p:nvSpPr>
        <p:spPr>
          <a:xfrm>
            <a:off x="395535" y="2492896"/>
            <a:ext cx="8136906" cy="3293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Las empresas más grandes, que habían tomado con éxito el viraje tecnológico, lograron efectivamente aumentar mucho la productividad del trabajo, y producir una enorme cantidad de bienes y de servicios,  constantemente renovados por los adelantos rápidos de la tecnología</a:t>
            </a:r>
          </a:p>
          <a:p>
            <a:pPr lvl="0"/>
            <a:r>
              <a:rPr>
                <a:latin typeface="Arial"/>
                <a:ea typeface="Arial"/>
                <a:cs typeface="Arial"/>
                <a:sym typeface="Arial"/>
              </a:rPr>
              <a:t>de la informática, de las comunicaciones y de la robótica (las TIC). Para estas empresas, la demanda interna de los mercados nacionales era demasiado pequeña y rígida. </a:t>
            </a:r>
          </a:p>
          <a:p>
            <a:pPr lvl="0"/>
            <a:endParaRPr>
              <a:latin typeface="Arial"/>
              <a:ea typeface="Arial"/>
              <a:cs typeface="Arial"/>
              <a:sym typeface="Arial"/>
            </a:endParaRPr>
          </a:p>
          <a:p>
            <a:pPr lvl="0"/>
            <a:r>
              <a:rPr>
                <a:latin typeface="Arial"/>
                <a:ea typeface="Arial"/>
                <a:cs typeface="Arial"/>
                <a:sym typeface="Arial"/>
              </a:rPr>
              <a:t>Por lo tanto, ellas </a:t>
            </a:r>
            <a:r>
              <a:rPr>
                <a:solidFill>
                  <a:srgbClr val="FF0000"/>
                </a:solidFill>
                <a:latin typeface="Arial"/>
                <a:ea typeface="Arial"/>
                <a:cs typeface="Arial"/>
                <a:sym typeface="Arial"/>
              </a:rPr>
              <a:t>exigieron la reducción, y hasta la desaparición de las barreras arancelarias, y se pusieron a competir entre ellas para conquistar mercados nuevos en el mundo entero </a:t>
            </a:r>
            <a:r>
              <a:rPr>
                <a:latin typeface="Arial"/>
                <a:ea typeface="Arial"/>
                <a:cs typeface="Arial"/>
                <a:sym typeface="Arial"/>
              </a:rPr>
              <a:t>y crear continuamente nuevas necesidades para poder vender todo lo que eran capaces de producir.</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 name="image1.png"/>
          <p:cNvPicPr/>
          <p:nvPr/>
        </p:nvPicPr>
        <p:blipFill>
          <a:blip r:embed="rId2">
            <a:extLst/>
          </a:blip>
          <a:stretch>
            <a:fillRect/>
          </a:stretch>
        </p:blipFill>
        <p:spPr>
          <a:xfrm>
            <a:off x="1" y="0"/>
            <a:ext cx="9144001" cy="1047750"/>
          </a:xfrm>
          <a:prstGeom prst="rect">
            <a:avLst/>
          </a:prstGeom>
          <a:ln w="12700">
            <a:miter lim="400000"/>
          </a:ln>
        </p:spPr>
      </p:pic>
      <p:sp>
        <p:nvSpPr>
          <p:cNvPr id="205" name="Shape 20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06" name="Shape 20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modelo económico del capitalismo</a:t>
            </a:r>
          </a:p>
        </p:txBody>
      </p:sp>
      <p:sp>
        <p:nvSpPr>
          <p:cNvPr id="207" name="Shape 207"/>
          <p:cNvSpPr/>
          <p:nvPr/>
        </p:nvSpPr>
        <p:spPr>
          <a:xfrm>
            <a:off x="395535" y="2492896"/>
            <a:ext cx="8136906" cy="27604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Este proceso tuvo como consecuencia el </a:t>
            </a:r>
            <a:r>
              <a:rPr>
                <a:solidFill>
                  <a:srgbClr val="FF0000"/>
                </a:solidFill>
                <a:latin typeface="Arial"/>
                <a:ea typeface="Arial"/>
                <a:cs typeface="Arial"/>
                <a:sym typeface="Arial"/>
              </a:rPr>
              <a:t>abandono progresivo (pero acelerado) del modelo económico del “capitalismo industrial de Estado nación”</a:t>
            </a:r>
            <a:r>
              <a:rPr>
                <a:latin typeface="Arial"/>
                <a:ea typeface="Arial"/>
                <a:cs typeface="Arial"/>
                <a:sym typeface="Arial"/>
              </a:rPr>
              <a:t> (con regulación keynesiana del mercado por los Estados y con proteccionismo en los intercambios). De acuerdo con los Estados más poderosos (G20) y con las grandes organizaciones internacionales (BM, FMI,</a:t>
            </a:r>
          </a:p>
          <a:p>
            <a:pPr lvl="0"/>
            <a:r>
              <a:rPr>
                <a:latin typeface="Arial"/>
                <a:ea typeface="Arial"/>
                <a:cs typeface="Arial"/>
                <a:sym typeface="Arial"/>
              </a:rPr>
              <a:t>OMC, OCDE…), las grandes empresas multinacionales adoptaron el modelo del “capitalismo neoliberal mundializado”.</a:t>
            </a:r>
          </a:p>
          <a:p>
            <a:pPr lvl="0"/>
            <a:endParaRPr>
              <a:latin typeface="Arial"/>
              <a:ea typeface="Arial"/>
              <a:cs typeface="Arial"/>
              <a:sym typeface="Arial"/>
            </a:endParaRPr>
          </a:p>
          <a:p>
            <a:pPr lvl="0"/>
            <a:r>
              <a:rPr>
                <a:latin typeface="Arial"/>
                <a:ea typeface="Arial"/>
                <a:cs typeface="Arial"/>
                <a:sym typeface="Arial"/>
              </a:rPr>
              <a:t>Este cambio tuvo una consecuencia muy importante sobre el modo de extracción de la plusvalía de la fuerza de trabajo.</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 name="image1.png"/>
          <p:cNvPicPr/>
          <p:nvPr/>
        </p:nvPicPr>
        <p:blipFill>
          <a:blip r:embed="rId2">
            <a:extLst/>
          </a:blip>
          <a:stretch>
            <a:fillRect/>
          </a:stretch>
        </p:blipFill>
        <p:spPr>
          <a:xfrm>
            <a:off x="1" y="0"/>
            <a:ext cx="9144001" cy="1047750"/>
          </a:xfrm>
          <a:prstGeom prst="rect">
            <a:avLst/>
          </a:prstGeom>
          <a:ln w="12700">
            <a:miter lim="400000"/>
          </a:ln>
        </p:spPr>
      </p:pic>
      <p:sp>
        <p:nvSpPr>
          <p:cNvPr id="210" name="Shape 21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11" name="Shape 21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modelo económico del capitalismo</a:t>
            </a:r>
          </a:p>
        </p:txBody>
      </p:sp>
      <p:sp>
        <p:nvSpPr>
          <p:cNvPr id="212" name="Shape 212"/>
          <p:cNvSpPr/>
          <p:nvPr/>
        </p:nvSpPr>
        <p:spPr>
          <a:xfrm>
            <a:off x="395535" y="2492896"/>
            <a:ext cx="8136906" cy="35605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Con el advenimiento del “capitalismo neoliberal mundializado”, la manera más estratégica (no la única, sino la más estratégica) de explotar la fuerza de trabajo ha cambiado. </a:t>
            </a:r>
            <a:r>
              <a:rPr>
                <a:solidFill>
                  <a:srgbClr val="FF0000"/>
                </a:solidFill>
                <a:latin typeface="Arial"/>
                <a:ea typeface="Arial"/>
                <a:cs typeface="Arial"/>
                <a:sym typeface="Arial"/>
              </a:rPr>
              <a:t>Transformar la clase P (productora) en consumidores, gracias a la manipulación de sus necesidades de consumo</a:t>
            </a:r>
            <a:r>
              <a:rPr>
                <a:latin typeface="Arial"/>
                <a:ea typeface="Arial"/>
                <a:cs typeface="Arial"/>
                <a:sym typeface="Arial"/>
              </a:rPr>
              <a:t>, gracias a la</a:t>
            </a:r>
          </a:p>
          <a:p>
            <a:pPr lvl="0"/>
            <a:r>
              <a:rPr>
                <a:latin typeface="Arial"/>
                <a:ea typeface="Arial"/>
                <a:cs typeface="Arial"/>
                <a:sym typeface="Arial"/>
              </a:rPr>
              <a:t>seducción cultural por la publicidad, ha llegado a ser la manera más eficaz para obligarla a trabajar y producir plusvalía, y para reproducir la apropiación por la clase gestora de la riqueza producida. </a:t>
            </a:r>
          </a:p>
          <a:p>
            <a:pPr lvl="0"/>
            <a:endParaRPr>
              <a:latin typeface="Arial"/>
              <a:ea typeface="Arial"/>
              <a:cs typeface="Arial"/>
              <a:sym typeface="Arial"/>
            </a:endParaRPr>
          </a:p>
          <a:p>
            <a:pPr lvl="0"/>
            <a:r>
              <a:rPr>
                <a:latin typeface="Arial"/>
                <a:ea typeface="Arial"/>
                <a:cs typeface="Arial"/>
                <a:sym typeface="Arial"/>
              </a:rPr>
              <a:t>Esta </a:t>
            </a:r>
            <a:r>
              <a:rPr>
                <a:solidFill>
                  <a:srgbClr val="FF0000"/>
                </a:solidFill>
                <a:latin typeface="Arial"/>
                <a:ea typeface="Arial"/>
                <a:cs typeface="Arial"/>
                <a:sym typeface="Arial"/>
              </a:rPr>
              <a:t>seducción cultural, esta manipulación de necesidades</a:t>
            </a:r>
            <a:r>
              <a:rPr>
                <a:latin typeface="Arial"/>
                <a:ea typeface="Arial"/>
                <a:cs typeface="Arial"/>
                <a:sym typeface="Arial"/>
              </a:rPr>
              <a:t>, concierne</a:t>
            </a:r>
          </a:p>
          <a:p>
            <a:pPr lvl="0"/>
            <a:r>
              <a:rPr>
                <a:latin typeface="Arial"/>
                <a:ea typeface="Arial"/>
                <a:cs typeface="Arial"/>
                <a:sym typeface="Arial"/>
              </a:rPr>
              <a:t>principalmente ciertos “bienes” que la clase G (gestora)  vende sobre los mercados, es decir, bienes culturales como la educación, la salud, la información, la distracción, la comunicación, la belleza, la juventud, la “felicidad” (y toda la tecnología apropiada a estos bienes).</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4" name="image1.png"/>
          <p:cNvPicPr/>
          <p:nvPr/>
        </p:nvPicPr>
        <p:blipFill>
          <a:blip r:embed="rId2">
            <a:extLst/>
          </a:blip>
          <a:stretch>
            <a:fillRect/>
          </a:stretch>
        </p:blipFill>
        <p:spPr>
          <a:xfrm>
            <a:off x="1" y="0"/>
            <a:ext cx="9144001" cy="1047750"/>
          </a:xfrm>
          <a:prstGeom prst="rect">
            <a:avLst/>
          </a:prstGeom>
          <a:ln w="12700">
            <a:miter lim="400000"/>
          </a:ln>
        </p:spPr>
      </p:pic>
      <p:sp>
        <p:nvSpPr>
          <p:cNvPr id="215" name="Shape 21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16" name="Shape 21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modelo económico del capitalismo</a:t>
            </a:r>
          </a:p>
        </p:txBody>
      </p:sp>
      <p:sp>
        <p:nvSpPr>
          <p:cNvPr id="217" name="Shape 217"/>
          <p:cNvSpPr/>
          <p:nvPr/>
        </p:nvSpPr>
        <p:spPr>
          <a:xfrm>
            <a:off x="395535" y="2204864"/>
            <a:ext cx="8424938" cy="43606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Las relaciones de clases han cambiado también. Los conflictos centrales ya no son los que oponen “el capital” (la burguesía, sus organizaciones patronales y sus partidos liberales) y “el trabajo” (el proletariado, sus organizaciones sindicales y sus partidos socialistas); estos conflictos ya no son los que oponen a  la vieja “derecha” y a la vieja “izquierda”. </a:t>
            </a:r>
          </a:p>
          <a:p>
            <a:pPr lvl="0"/>
            <a:endParaRPr>
              <a:latin typeface="Arial"/>
              <a:ea typeface="Arial"/>
              <a:cs typeface="Arial"/>
              <a:sym typeface="Arial"/>
            </a:endParaRPr>
          </a:p>
          <a:p>
            <a:pPr lvl="0"/>
            <a:r>
              <a:rPr>
                <a:latin typeface="Arial"/>
                <a:ea typeface="Arial"/>
                <a:cs typeface="Arial"/>
                <a:sym typeface="Arial"/>
              </a:rPr>
              <a:t>Hoy los conflictos centrales son los que </a:t>
            </a:r>
            <a:r>
              <a:rPr>
                <a:solidFill>
                  <a:srgbClr val="FF0000"/>
                </a:solidFill>
                <a:latin typeface="Arial"/>
                <a:ea typeface="Arial"/>
                <a:cs typeface="Arial"/>
                <a:sym typeface="Arial"/>
              </a:rPr>
              <a:t>oponen, de un lado, a los que controlan la manipulación de las necesidades (información, televisión, publicidad, modas, deporte, educación, salud, distracción, etc.) y, de otro lado, el conjunto de los que somos seducidos y manipulados</a:t>
            </a:r>
            <a:r>
              <a:rPr>
                <a:latin typeface="Arial"/>
                <a:ea typeface="Arial"/>
                <a:cs typeface="Arial"/>
                <a:sym typeface="Arial"/>
              </a:rPr>
              <a:t> por un modelo que nos hace competir para consumir.</a:t>
            </a:r>
          </a:p>
          <a:p>
            <a:pPr lvl="0"/>
            <a:endParaRPr>
              <a:latin typeface="Arial"/>
              <a:ea typeface="Arial"/>
              <a:cs typeface="Arial"/>
              <a:sym typeface="Arial"/>
            </a:endParaRPr>
          </a:p>
          <a:p>
            <a:pPr lvl="0"/>
            <a:r>
              <a:rPr>
                <a:latin typeface="Arial"/>
                <a:ea typeface="Arial"/>
                <a:cs typeface="Arial"/>
                <a:sym typeface="Arial"/>
              </a:rPr>
              <a:t>Son dos clases sociales nuevas: una clase gestora que sabe manipular necesidades y vender sus productos, y una clase productora, los </a:t>
            </a:r>
          </a:p>
          <a:p>
            <a:pPr lvl="0"/>
            <a:r>
              <a:rPr>
                <a:latin typeface="Arial"/>
                <a:ea typeface="Arial"/>
                <a:cs typeface="Arial"/>
                <a:sym typeface="Arial"/>
              </a:rPr>
              <a:t>trabajadores-consumidores que perdieron el control de sus necesidades de consumo.</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image1.png"/>
          <p:cNvPicPr/>
          <p:nvPr/>
        </p:nvPicPr>
        <p:blipFill>
          <a:blip r:embed="rId2">
            <a:extLst/>
          </a:blip>
          <a:stretch>
            <a:fillRect/>
          </a:stretch>
        </p:blipFill>
        <p:spPr>
          <a:xfrm>
            <a:off x="1" y="0"/>
            <a:ext cx="9144001" cy="1047750"/>
          </a:xfrm>
          <a:prstGeom prst="rect">
            <a:avLst/>
          </a:prstGeom>
          <a:ln w="12700">
            <a:miter lim="400000"/>
          </a:ln>
        </p:spPr>
      </p:pic>
      <p:sp>
        <p:nvSpPr>
          <p:cNvPr id="59" name="Shape 59"/>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60" name="Shape 60"/>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El orden estructural</a:t>
            </a:r>
          </a:p>
        </p:txBody>
      </p:sp>
      <p:sp>
        <p:nvSpPr>
          <p:cNvPr id="61" name="Shape 61"/>
          <p:cNvSpPr/>
          <p:nvPr/>
        </p:nvSpPr>
        <p:spPr>
          <a:xfrm>
            <a:off x="395535" y="2492896"/>
            <a:ext cx="8136906" cy="3293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Algunos consideran que </a:t>
            </a:r>
            <a:r>
              <a:rPr>
                <a:solidFill>
                  <a:srgbClr val="FF0000"/>
                </a:solidFill>
                <a:latin typeface="Arial"/>
                <a:ea typeface="Arial"/>
                <a:cs typeface="Arial"/>
                <a:sym typeface="Arial"/>
              </a:rPr>
              <a:t>el orden social se reproduce por consenso entre los actores, pero que este consenso es involuntario porque es estructural. </a:t>
            </a:r>
            <a:r>
              <a:rPr>
                <a:latin typeface="Arial"/>
                <a:ea typeface="Arial"/>
                <a:cs typeface="Arial"/>
                <a:sym typeface="Arial"/>
              </a:rPr>
              <a:t>Cada individuo, por su socialización, ha interiorizado normas de conductas, que constituyen sus roles sociales, los cuales permiten formar organizaciones, que se articulan entre ellas en un todo integrado. El control normativo, aplicado tanto a los dirigentes como a los dirigidos, permite eliminar las desviaciones y</a:t>
            </a:r>
          </a:p>
          <a:p>
            <a:pPr lvl="0"/>
            <a:r>
              <a:rPr>
                <a:latin typeface="Arial"/>
                <a:ea typeface="Arial"/>
                <a:cs typeface="Arial"/>
                <a:sym typeface="Arial"/>
              </a:rPr>
              <a:t>garantizar el conformismo y la reproducción.</a:t>
            </a:r>
          </a:p>
          <a:p>
            <a:pPr lvl="0"/>
            <a:endParaRPr>
              <a:latin typeface="Arial"/>
              <a:ea typeface="Arial"/>
              <a:cs typeface="Arial"/>
              <a:sym typeface="Arial"/>
            </a:endParaRPr>
          </a:p>
          <a:p>
            <a:pPr lvl="0"/>
            <a:endParaRPr>
              <a:latin typeface="Arial"/>
              <a:ea typeface="Arial"/>
              <a:cs typeface="Arial"/>
              <a:sym typeface="Arial"/>
            </a:endParaRPr>
          </a:p>
          <a:p>
            <a:pPr lvl="0"/>
            <a:r>
              <a:rPr>
                <a:latin typeface="Arial"/>
                <a:ea typeface="Arial"/>
                <a:cs typeface="Arial"/>
                <a:sym typeface="Arial"/>
              </a:rPr>
              <a:t>Ejemplo: sociedades feudales.</a:t>
            </a:r>
          </a:p>
          <a:p>
            <a:pPr lvl="0"/>
            <a:endParaRPr>
              <a:latin typeface="Arial"/>
              <a:ea typeface="Arial"/>
              <a:cs typeface="Arial"/>
              <a:sym typeface="Arial"/>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9" name="image1.png"/>
          <p:cNvPicPr/>
          <p:nvPr/>
        </p:nvPicPr>
        <p:blipFill>
          <a:blip r:embed="rId2">
            <a:extLst/>
          </a:blip>
          <a:stretch>
            <a:fillRect/>
          </a:stretch>
        </p:blipFill>
        <p:spPr>
          <a:xfrm>
            <a:off x="1" y="0"/>
            <a:ext cx="9144001" cy="1047750"/>
          </a:xfrm>
          <a:prstGeom prst="rect">
            <a:avLst/>
          </a:prstGeom>
          <a:ln w="12700">
            <a:miter lim="400000"/>
          </a:ln>
        </p:spPr>
      </p:pic>
      <p:sp>
        <p:nvSpPr>
          <p:cNvPr id="220" name="Shape 22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21" name="Shape 22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orden internacional</a:t>
            </a:r>
          </a:p>
        </p:txBody>
      </p:sp>
      <p:sp>
        <p:nvSpPr>
          <p:cNvPr id="222" name="Shape 222"/>
          <p:cNvSpPr/>
          <p:nvPr/>
        </p:nvSpPr>
        <p:spPr>
          <a:xfrm>
            <a:off x="395535" y="2492896"/>
            <a:ext cx="8136906" cy="38272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Con el colapso del modelo soviético, las cartas de la hegemonía mundial fueron, otra vez redistribuidas. La nueva “división internacional del trabajo”</a:t>
            </a:r>
          </a:p>
          <a:p>
            <a:pPr lvl="0"/>
            <a:r>
              <a:rPr>
                <a:latin typeface="Arial"/>
                <a:ea typeface="Arial"/>
                <a:cs typeface="Arial"/>
                <a:sym typeface="Arial"/>
              </a:rPr>
              <a:t>desplazó hacia ciertos países del Este (Rusia) y del Sur (China, India, Corea del Sur, Brasil, México …) actividades industriales que, hasta entonces, estaban reservadas a los países occidentales. </a:t>
            </a:r>
          </a:p>
          <a:p>
            <a:pPr lvl="0"/>
            <a:endParaRPr>
              <a:latin typeface="Arial"/>
              <a:ea typeface="Arial"/>
              <a:cs typeface="Arial"/>
              <a:sym typeface="Arial"/>
            </a:endParaRPr>
          </a:p>
          <a:p>
            <a:pPr lvl="0"/>
            <a:r>
              <a:rPr>
                <a:latin typeface="Arial"/>
                <a:ea typeface="Arial"/>
                <a:cs typeface="Arial"/>
                <a:sym typeface="Arial"/>
              </a:rPr>
              <a:t>Una parte importante del “segundo” y del “tercer” mundo reencontraron, o encontraron por fin, el camino de la industrialización, por la vía del capitalismo industrial. </a:t>
            </a:r>
          </a:p>
          <a:p>
            <a:pPr lvl="0"/>
            <a:endParaRPr>
              <a:latin typeface="Arial"/>
              <a:ea typeface="Arial"/>
              <a:cs typeface="Arial"/>
              <a:sym typeface="Arial"/>
            </a:endParaRPr>
          </a:p>
          <a:p>
            <a:pPr lvl="0"/>
            <a:r>
              <a:rPr>
                <a:latin typeface="Arial"/>
                <a:ea typeface="Arial"/>
                <a:cs typeface="Arial"/>
                <a:sym typeface="Arial"/>
              </a:rPr>
              <a:t>Desde entonces, </a:t>
            </a:r>
            <a:r>
              <a:rPr>
                <a:solidFill>
                  <a:srgbClr val="FF0000"/>
                </a:solidFill>
                <a:latin typeface="Arial"/>
                <a:ea typeface="Arial"/>
                <a:cs typeface="Arial"/>
                <a:sym typeface="Arial"/>
              </a:rPr>
              <a:t>una verdadera mutación del imperialismo está en curso, bajo la hegemonía (amenazada) del “primer” mundo, que entró en la era postindustrial, y que se esfuerza por conservar el control de las innovaciones tecnológicas, de las inversiones, del comercio y de las financias mundiales. </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4" name="image1.png"/>
          <p:cNvPicPr/>
          <p:nvPr/>
        </p:nvPicPr>
        <p:blipFill>
          <a:blip r:embed="rId2">
            <a:extLst/>
          </a:blip>
          <a:stretch>
            <a:fillRect/>
          </a:stretch>
        </p:blipFill>
        <p:spPr>
          <a:xfrm>
            <a:off x="1" y="0"/>
            <a:ext cx="9144001" cy="1047750"/>
          </a:xfrm>
          <a:prstGeom prst="rect">
            <a:avLst/>
          </a:prstGeom>
          <a:ln w="12700">
            <a:miter lim="400000"/>
          </a:ln>
        </p:spPr>
      </p:pic>
      <p:sp>
        <p:nvSpPr>
          <p:cNvPr id="225" name="Shape 22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26" name="Shape 22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orden internacional</a:t>
            </a:r>
          </a:p>
        </p:txBody>
      </p:sp>
      <p:sp>
        <p:nvSpPr>
          <p:cNvPr id="227" name="Shape 227"/>
          <p:cNvSpPr/>
          <p:nvPr/>
        </p:nvSpPr>
        <p:spPr>
          <a:xfrm>
            <a:off x="395535" y="2492896"/>
            <a:ext cx="8136906" cy="30271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Con el acuerdo de las naciones más ricas (las del G20), poderosas</a:t>
            </a:r>
          </a:p>
          <a:p>
            <a:pPr lvl="0"/>
            <a:r>
              <a:rPr>
                <a:latin typeface="Arial"/>
                <a:ea typeface="Arial"/>
                <a:cs typeface="Arial"/>
                <a:sym typeface="Arial"/>
              </a:rPr>
              <a:t>organizaciones internacionales están buscando imponer este nuevo orden en el mundo entero. Sin que dispongan todavía de una verdadera potencia militar, estas organizaciones ya tienen la capacidad jurídica y política para imponer su voluntad a los gobiernos y a las uniones regionales.</a:t>
            </a:r>
          </a:p>
          <a:p>
            <a:pPr lvl="0"/>
            <a:endParaRPr>
              <a:latin typeface="Arial"/>
              <a:ea typeface="Arial"/>
              <a:cs typeface="Arial"/>
              <a:sym typeface="Arial"/>
            </a:endParaRPr>
          </a:p>
          <a:p>
            <a:pPr lvl="0"/>
            <a:r>
              <a:rPr>
                <a:latin typeface="Arial"/>
                <a:ea typeface="Arial"/>
                <a:cs typeface="Arial"/>
                <a:sym typeface="Arial"/>
              </a:rPr>
              <a:t>Hoy en día, </a:t>
            </a:r>
            <a:r>
              <a:rPr>
                <a:solidFill>
                  <a:srgbClr val="FF0000"/>
                </a:solidFill>
                <a:latin typeface="Arial"/>
                <a:ea typeface="Arial"/>
                <a:cs typeface="Arial"/>
                <a:sym typeface="Arial"/>
              </a:rPr>
              <a:t>estas organizaciones internacionales, junto con las grandes</a:t>
            </a:r>
          </a:p>
          <a:p>
            <a:pPr lvl="0"/>
            <a:r>
              <a:rPr>
                <a:solidFill>
                  <a:srgbClr val="FF0000"/>
                </a:solidFill>
                <a:latin typeface="Arial"/>
                <a:ea typeface="Arial"/>
                <a:cs typeface="Arial"/>
                <a:sym typeface="Arial"/>
              </a:rPr>
              <a:t>empresas multinacionales, forman la nueva clase dirigente y dominante </a:t>
            </a:r>
            <a:r>
              <a:rPr>
                <a:latin typeface="Arial"/>
                <a:ea typeface="Arial"/>
                <a:cs typeface="Arial"/>
                <a:sym typeface="Arial"/>
              </a:rPr>
              <a:t>y su potencia depende menos de su capacidad de producir bienes y servicios que de su capacidad de manipular y crear nuevas necesidades de consumo, de competencia y de comunicación.</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9" name="image1.png"/>
          <p:cNvPicPr/>
          <p:nvPr/>
        </p:nvPicPr>
        <p:blipFill>
          <a:blip r:embed="rId2">
            <a:extLst/>
          </a:blip>
          <a:stretch>
            <a:fillRect/>
          </a:stretch>
        </p:blipFill>
        <p:spPr>
          <a:xfrm>
            <a:off x="1" y="0"/>
            <a:ext cx="9144001" cy="1047750"/>
          </a:xfrm>
          <a:prstGeom prst="rect">
            <a:avLst/>
          </a:prstGeom>
          <a:ln w="12700">
            <a:miter lim="400000"/>
          </a:ln>
        </p:spPr>
      </p:pic>
      <p:sp>
        <p:nvSpPr>
          <p:cNvPr id="230" name="Shape 23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31" name="Shape 23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orden político interno</a:t>
            </a:r>
          </a:p>
        </p:txBody>
      </p:sp>
      <p:sp>
        <p:nvSpPr>
          <p:cNvPr id="232" name="Shape 232"/>
          <p:cNvSpPr/>
          <p:nvPr/>
        </p:nvSpPr>
        <p:spPr>
          <a:xfrm>
            <a:off x="395535" y="2348880"/>
            <a:ext cx="8136906" cy="409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Si la nación, como base territorial de existencia de las colectividades humanas, no está todavía abandonada, se puede pensar que ya está en vía de serlo. Los Estados nacionales han firmado, por convicción o por obligación, miles de tratados internacionales que los comprometen a seguir ciertas políticas al servicio del gran proyecto tecnológico y económico internacional.</a:t>
            </a:r>
          </a:p>
          <a:p>
            <a:pPr lvl="0"/>
            <a:endParaRPr>
              <a:latin typeface="Arial"/>
              <a:ea typeface="Arial"/>
              <a:cs typeface="Arial"/>
              <a:sym typeface="Arial"/>
            </a:endParaRPr>
          </a:p>
          <a:p>
            <a:pPr lvl="0"/>
            <a:r>
              <a:rPr>
                <a:latin typeface="Arial"/>
                <a:ea typeface="Arial"/>
                <a:cs typeface="Arial"/>
                <a:sym typeface="Arial"/>
              </a:rPr>
              <a:t>Uno de los efectos de estos compromisos es que, en nombre de la competencia “leal”, tuvieron que dejar de ayudar a sus empresas nacionales, y permitir que se hagan fagocitar por las más poderosas sobre el mercado internacional. </a:t>
            </a:r>
          </a:p>
          <a:p>
            <a:pPr lvl="0"/>
            <a:endParaRPr>
              <a:latin typeface="Arial"/>
              <a:ea typeface="Arial"/>
              <a:cs typeface="Arial"/>
              <a:sym typeface="Arial"/>
            </a:endParaRPr>
          </a:p>
          <a:p>
            <a:pPr lvl="0"/>
            <a:r>
              <a:rPr>
                <a:latin typeface="Arial"/>
                <a:ea typeface="Arial"/>
                <a:cs typeface="Arial"/>
                <a:sym typeface="Arial"/>
              </a:rPr>
              <a:t>De la misma manera, </a:t>
            </a:r>
            <a:r>
              <a:rPr>
                <a:solidFill>
                  <a:srgbClr val="FF0000"/>
                </a:solidFill>
                <a:latin typeface="Arial"/>
                <a:ea typeface="Arial"/>
                <a:cs typeface="Arial"/>
                <a:sym typeface="Arial"/>
              </a:rPr>
              <a:t>en nombre de las exigencias de la competitividad, tienen que reducir al mínimo los gastos estatales</a:t>
            </a:r>
            <a:r>
              <a:rPr>
                <a:latin typeface="Arial"/>
                <a:ea typeface="Arial"/>
                <a:cs typeface="Arial"/>
                <a:sym typeface="Arial"/>
              </a:rPr>
              <a:t>: comprimir los presupuestos nacionales, privatizar sus empresas y ciertos servicios públicos, abrir sus</a:t>
            </a:r>
          </a:p>
          <a:p>
            <a:pPr lvl="0"/>
            <a:r>
              <a:rPr>
                <a:latin typeface="Arial"/>
                <a:ea typeface="Arial"/>
                <a:cs typeface="Arial"/>
                <a:sym typeface="Arial"/>
              </a:rPr>
              <a:t>fronteras a los inversores extranjeros, aplicar los “ajustes estructurales”.</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4" name="image1.png"/>
          <p:cNvPicPr/>
          <p:nvPr/>
        </p:nvPicPr>
        <p:blipFill>
          <a:blip r:embed="rId2">
            <a:extLst/>
          </a:blip>
          <a:stretch>
            <a:fillRect/>
          </a:stretch>
        </p:blipFill>
        <p:spPr>
          <a:xfrm>
            <a:off x="1" y="0"/>
            <a:ext cx="9144001" cy="1047750"/>
          </a:xfrm>
          <a:prstGeom prst="rect">
            <a:avLst/>
          </a:prstGeom>
          <a:ln w="12700">
            <a:miter lim="400000"/>
          </a:ln>
        </p:spPr>
      </p:pic>
      <p:sp>
        <p:nvSpPr>
          <p:cNvPr id="235" name="Shape 23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36" name="Shape 23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orden político interno</a:t>
            </a:r>
          </a:p>
        </p:txBody>
      </p:sp>
      <p:sp>
        <p:nvSpPr>
          <p:cNvPr id="237" name="Shape 237"/>
          <p:cNvSpPr/>
          <p:nvPr/>
        </p:nvSpPr>
        <p:spPr>
          <a:xfrm>
            <a:off x="395535" y="2348880"/>
            <a:ext cx="8136906" cy="38272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La concepción de la democracia se está transformando poco a poco. Estamos</a:t>
            </a:r>
          </a:p>
          <a:p>
            <a:pPr lvl="0"/>
            <a:r>
              <a:rPr>
                <a:latin typeface="Arial"/>
                <a:ea typeface="Arial"/>
                <a:cs typeface="Arial"/>
                <a:sym typeface="Arial"/>
              </a:rPr>
              <a:t>pasando de la era de la democracia representativa y nacional a una nueva forma de democracia, más descentralizada (refuerzo de los poderes locales), más pragmática (menos ideologizada, menos marcada por la oposición entre la derecha y la izquierda tradicionales), más tecnocrática (los elegidos se hacen ayudar por expertos técnicos y científicos), más mediatizada (la prensa y la televisión suplen la falta de vigilancia de los ciudadanos) y más</a:t>
            </a:r>
          </a:p>
          <a:p>
            <a:pPr lvl="0"/>
            <a:r>
              <a:rPr>
                <a:latin typeface="Arial"/>
                <a:ea typeface="Arial"/>
                <a:cs typeface="Arial"/>
                <a:sym typeface="Arial"/>
              </a:rPr>
              <a:t>transparente (rechazo de la corrupción, del nepotismo y del clientelismo).</a:t>
            </a:r>
          </a:p>
          <a:p>
            <a:pPr lvl="0"/>
            <a:endParaRPr>
              <a:latin typeface="Arial"/>
              <a:ea typeface="Arial"/>
              <a:cs typeface="Arial"/>
              <a:sym typeface="Arial"/>
            </a:endParaRPr>
          </a:p>
          <a:p>
            <a:pPr lvl="0"/>
            <a:r>
              <a:rPr>
                <a:latin typeface="Arial"/>
                <a:ea typeface="Arial"/>
                <a:cs typeface="Arial"/>
                <a:sym typeface="Arial"/>
              </a:rPr>
              <a:t>Después del fin de la era soviética –e incluso desde antes–, </a:t>
            </a:r>
            <a:r>
              <a:rPr>
                <a:solidFill>
                  <a:srgbClr val="FF0000"/>
                </a:solidFill>
                <a:latin typeface="Arial"/>
                <a:ea typeface="Arial"/>
                <a:cs typeface="Arial"/>
                <a:sym typeface="Arial"/>
              </a:rPr>
              <a:t>nos hemos quedado sin ideologías legítimas que propongan una alternativa al capitalismo </a:t>
            </a:r>
            <a:r>
              <a:rPr>
                <a:latin typeface="Arial"/>
                <a:ea typeface="Arial"/>
                <a:cs typeface="Arial"/>
                <a:sym typeface="Arial"/>
              </a:rPr>
              <a:t>neoliberal en vía de mundialización.</a:t>
            </a:r>
          </a:p>
          <a:p>
            <a:pPr lvl="0"/>
            <a:endParaRPr>
              <a:latin typeface="Arial"/>
              <a:ea typeface="Arial"/>
              <a:cs typeface="Arial"/>
              <a:sym typeface="Arial"/>
            </a:endParaRPr>
          </a:p>
          <a:p>
            <a:pPr lvl="0"/>
            <a:r>
              <a:rPr>
                <a:latin typeface="Arial"/>
                <a:ea typeface="Arial"/>
                <a:cs typeface="Arial"/>
                <a:sym typeface="Arial"/>
              </a:rPr>
              <a:t>“Otro mundo es posible”, seguramente; pero ¡no sabemos cual!</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9" name="image1.png"/>
          <p:cNvPicPr/>
          <p:nvPr/>
        </p:nvPicPr>
        <p:blipFill>
          <a:blip r:embed="rId2">
            <a:extLst/>
          </a:blip>
          <a:stretch>
            <a:fillRect/>
          </a:stretch>
        </p:blipFill>
        <p:spPr>
          <a:xfrm>
            <a:off x="1" y="0"/>
            <a:ext cx="9144001" cy="1047750"/>
          </a:xfrm>
          <a:prstGeom prst="rect">
            <a:avLst/>
          </a:prstGeom>
          <a:ln w="12700">
            <a:miter lim="400000"/>
          </a:ln>
        </p:spPr>
      </p:pic>
      <p:sp>
        <p:nvSpPr>
          <p:cNvPr id="240" name="Shape 24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41" name="Shape 24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contrato social</a:t>
            </a:r>
          </a:p>
        </p:txBody>
      </p:sp>
      <p:sp>
        <p:nvSpPr>
          <p:cNvPr id="242" name="Shape 242"/>
          <p:cNvSpPr/>
          <p:nvPr/>
        </p:nvSpPr>
        <p:spPr>
          <a:xfrm>
            <a:off x="395535" y="2348880"/>
            <a:ext cx="8136906" cy="27604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El “contrato social” es el conjunto de los dispositivos instituidos por un Estado para garantizar una vida común pacífica </a:t>
            </a:r>
            <a:r>
              <a:rPr>
                <a:latin typeface="Arial"/>
                <a:ea typeface="Arial"/>
                <a:cs typeface="Arial"/>
                <a:sym typeface="Arial"/>
              </a:rPr>
              <a:t>(sin uso de la violencia) entre los múltiples grupos sociales y culturales que componen una colectividad humana y que tienen intereses y proyectos diferentes y, en parte, opuestos. </a:t>
            </a:r>
          </a:p>
          <a:p>
            <a:pPr lvl="0"/>
            <a:endParaRPr>
              <a:latin typeface="Arial"/>
              <a:ea typeface="Arial"/>
              <a:cs typeface="Arial"/>
              <a:sym typeface="Arial"/>
            </a:endParaRPr>
          </a:p>
          <a:p>
            <a:pPr lvl="0"/>
            <a:r>
              <a:rPr>
                <a:latin typeface="Arial"/>
                <a:ea typeface="Arial"/>
                <a:cs typeface="Arial"/>
                <a:sym typeface="Arial"/>
              </a:rPr>
              <a:t>Uno de los dispositivos indispensables para garantizar el contrato social es la </a:t>
            </a:r>
            <a:r>
              <a:rPr>
                <a:solidFill>
                  <a:srgbClr val="FF0000"/>
                </a:solidFill>
                <a:latin typeface="Arial"/>
                <a:ea typeface="Arial"/>
                <a:cs typeface="Arial"/>
                <a:sym typeface="Arial"/>
              </a:rPr>
              <a:t>solidaridad instituida </a:t>
            </a:r>
            <a:r>
              <a:rPr>
                <a:latin typeface="Arial"/>
                <a:ea typeface="Arial"/>
                <a:cs typeface="Arial"/>
                <a:sym typeface="Arial"/>
              </a:rPr>
              <a:t>entre los que tienen y los que no tienen los recursos necesarios para tener una “vida buena” –según la idea cultural que la colectividad se hace, en su época y en su lugar, de lo que es “tener una vida buena”.</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4" name="image1.png"/>
          <p:cNvPicPr/>
          <p:nvPr/>
        </p:nvPicPr>
        <p:blipFill>
          <a:blip r:embed="rId2">
            <a:extLst/>
          </a:blip>
          <a:stretch>
            <a:fillRect/>
          </a:stretch>
        </p:blipFill>
        <p:spPr>
          <a:xfrm>
            <a:off x="1" y="0"/>
            <a:ext cx="9144001" cy="1047750"/>
          </a:xfrm>
          <a:prstGeom prst="rect">
            <a:avLst/>
          </a:prstGeom>
          <a:ln w="12700">
            <a:miter lim="400000"/>
          </a:ln>
        </p:spPr>
      </p:pic>
      <p:sp>
        <p:nvSpPr>
          <p:cNvPr id="245" name="Shape 24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46" name="Shape 24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contrato social</a:t>
            </a:r>
          </a:p>
        </p:txBody>
      </p:sp>
      <p:sp>
        <p:nvSpPr>
          <p:cNvPr id="247" name="Shape 247"/>
          <p:cNvSpPr/>
          <p:nvPr/>
        </p:nvSpPr>
        <p:spPr>
          <a:xfrm>
            <a:off x="395535" y="2348880"/>
            <a:ext cx="8136906" cy="409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Cuando el contrato social valoraba la idea de “igualdad,” tener una “vida buena” se definía como ser capaz de satisfacer, por su trabajo, sus propias necesidades y de producir riquezas útiles a la colectividad. </a:t>
            </a:r>
          </a:p>
          <a:p>
            <a:pPr lvl="0"/>
            <a:endParaRPr>
              <a:latin typeface="Arial"/>
              <a:ea typeface="Arial"/>
              <a:cs typeface="Arial"/>
              <a:sym typeface="Arial"/>
            </a:endParaRPr>
          </a:p>
          <a:p>
            <a:pPr lvl="0"/>
            <a:r>
              <a:rPr>
                <a:latin typeface="Arial"/>
                <a:ea typeface="Arial"/>
                <a:cs typeface="Arial"/>
                <a:sym typeface="Arial"/>
              </a:rPr>
              <a:t>Se suponía que todos los seres humanos nacían iguales y que las únicas</a:t>
            </a:r>
          </a:p>
          <a:p>
            <a:pPr lvl="0"/>
            <a:r>
              <a:rPr>
                <a:latin typeface="Arial"/>
                <a:ea typeface="Arial"/>
                <a:cs typeface="Arial"/>
                <a:sym typeface="Arial"/>
              </a:rPr>
              <a:t>diferencias legítimas que podían existir entre ellos eran las diferencias de utilidad en la vida colectiva. Los que eran igualmente útiles tenían que tener el mismo trato, el mismo nivel de vida: a cada uno según las necesidades que corresponden a su utilidad. </a:t>
            </a:r>
          </a:p>
          <a:p>
            <a:pPr lvl="0"/>
            <a:endParaRPr>
              <a:latin typeface="Arial"/>
              <a:ea typeface="Arial"/>
              <a:cs typeface="Arial"/>
              <a:sym typeface="Arial"/>
            </a:endParaRPr>
          </a:p>
          <a:p>
            <a:pPr lvl="0"/>
            <a:r>
              <a:rPr>
                <a:latin typeface="Arial"/>
                <a:ea typeface="Arial"/>
                <a:cs typeface="Arial"/>
                <a:sym typeface="Arial"/>
              </a:rPr>
              <a:t>Esta concepción del contrato social dio lugar a las políticas sociales de los Estados. Con las conquistas de los movimientos obreros y del socialismo, los “pobres” fueron considerados como víctimas de la sociedad. Entonces, las políticas sociales de los Estados se transformaron en políticas de asistencia y de protección social.</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9" name="image1.png"/>
          <p:cNvPicPr/>
          <p:nvPr/>
        </p:nvPicPr>
        <p:blipFill>
          <a:blip r:embed="rId2">
            <a:extLst/>
          </a:blip>
          <a:stretch>
            <a:fillRect/>
          </a:stretch>
        </p:blipFill>
        <p:spPr>
          <a:xfrm>
            <a:off x="1" y="0"/>
            <a:ext cx="9144001" cy="1047750"/>
          </a:xfrm>
          <a:prstGeom prst="rect">
            <a:avLst/>
          </a:prstGeom>
          <a:ln w="12700">
            <a:miter lim="400000"/>
          </a:ln>
        </p:spPr>
      </p:pic>
      <p:sp>
        <p:nvSpPr>
          <p:cNvPr id="250" name="Shape 25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51" name="Shape 25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contrato social</a:t>
            </a:r>
          </a:p>
        </p:txBody>
      </p:sp>
      <p:sp>
        <p:nvSpPr>
          <p:cNvPr id="252" name="Shape 252"/>
          <p:cNvSpPr/>
          <p:nvPr/>
        </p:nvSpPr>
        <p:spPr>
          <a:xfrm>
            <a:off x="395535" y="2348880"/>
            <a:ext cx="8136906" cy="35605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Los cambios que hemos analizados produjeron paulatinamente una mutación de la concepción del contrato social. </a:t>
            </a:r>
            <a:r>
              <a:rPr>
                <a:solidFill>
                  <a:srgbClr val="FF0000"/>
                </a:solidFill>
                <a:latin typeface="Arial"/>
                <a:ea typeface="Arial"/>
                <a:cs typeface="Arial"/>
                <a:sym typeface="Arial"/>
              </a:rPr>
              <a:t>Los Estados comenzaron a explicarnos que las políticas sociales habían sido demasiado generosas, que eran, a mediano y largo plazo insostenibles y que ¡no podíamos continuar así! </a:t>
            </a:r>
          </a:p>
          <a:p>
            <a:pPr lvl="0"/>
            <a:endParaRPr>
              <a:latin typeface="Arial"/>
              <a:ea typeface="Arial"/>
              <a:cs typeface="Arial"/>
              <a:sym typeface="Arial"/>
            </a:endParaRPr>
          </a:p>
          <a:p>
            <a:pPr lvl="0"/>
            <a:r>
              <a:rPr>
                <a:latin typeface="Arial"/>
                <a:ea typeface="Arial"/>
                <a:cs typeface="Arial"/>
                <a:sym typeface="Arial"/>
              </a:rPr>
              <a:t>El argumento que nos dicen es que la seguridad social es demasiado cara y estos costos excesivos perjudican la “competitividad de nuestras empresas sobre los mercados internacionales”. </a:t>
            </a:r>
          </a:p>
          <a:p>
            <a:pPr lvl="0"/>
            <a:endParaRPr>
              <a:latin typeface="Arial"/>
              <a:ea typeface="Arial"/>
              <a:cs typeface="Arial"/>
              <a:sym typeface="Arial"/>
            </a:endParaRPr>
          </a:p>
          <a:p>
            <a:pPr lvl="0"/>
            <a:r>
              <a:rPr>
                <a:latin typeface="Arial"/>
                <a:ea typeface="Arial"/>
                <a:cs typeface="Arial"/>
                <a:sym typeface="Arial"/>
              </a:rPr>
              <a:t>Por lo tanto, las políticas sociales cambiaron. </a:t>
            </a:r>
            <a:r>
              <a:rPr>
                <a:solidFill>
                  <a:srgbClr val="FF0000"/>
                </a:solidFill>
                <a:latin typeface="Arial"/>
                <a:ea typeface="Arial"/>
                <a:cs typeface="Arial"/>
                <a:sym typeface="Arial"/>
              </a:rPr>
              <a:t>El “pobre” (en esta concepción) tiene que ser ayudado, pero no asistido </a:t>
            </a:r>
            <a:r>
              <a:rPr>
                <a:latin typeface="Arial"/>
                <a:ea typeface="Arial"/>
                <a:cs typeface="Arial"/>
                <a:sym typeface="Arial"/>
              </a:rPr>
              <a:t>(se supone que la asistencia lo hunde en su condición social y lo transforma en un aprovechador). </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4" name="image1.png"/>
          <p:cNvPicPr/>
          <p:nvPr/>
        </p:nvPicPr>
        <p:blipFill>
          <a:blip r:embed="rId2">
            <a:extLst/>
          </a:blip>
          <a:stretch>
            <a:fillRect/>
          </a:stretch>
        </p:blipFill>
        <p:spPr>
          <a:xfrm>
            <a:off x="1" y="0"/>
            <a:ext cx="9144001" cy="1047750"/>
          </a:xfrm>
          <a:prstGeom prst="rect">
            <a:avLst/>
          </a:prstGeom>
          <a:ln w="12700">
            <a:miter lim="400000"/>
          </a:ln>
        </p:spPr>
      </p:pic>
      <p:sp>
        <p:nvSpPr>
          <p:cNvPr id="255" name="Shape 25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56" name="Shape 25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orden intersocial</a:t>
            </a:r>
          </a:p>
        </p:txBody>
      </p:sp>
      <p:sp>
        <p:nvSpPr>
          <p:cNvPr id="257" name="Shape 257"/>
          <p:cNvSpPr/>
          <p:nvPr/>
        </p:nvSpPr>
        <p:spPr>
          <a:xfrm>
            <a:off x="395535" y="2348880"/>
            <a:ext cx="8136906" cy="30271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Al generalizarse en el mundo el modelo capitalista neoliberal, cambió profundamente nuestra relación con el control social y el ejercicio de la autoridad.</a:t>
            </a:r>
          </a:p>
          <a:p>
            <a:pPr lvl="0"/>
            <a:endParaRPr>
              <a:latin typeface="Arial"/>
              <a:ea typeface="Arial"/>
              <a:cs typeface="Arial"/>
              <a:sym typeface="Arial"/>
            </a:endParaRPr>
          </a:p>
          <a:p>
            <a:pPr lvl="0"/>
            <a:r>
              <a:rPr>
                <a:latin typeface="Arial"/>
                <a:ea typeface="Arial"/>
                <a:cs typeface="Arial"/>
                <a:sym typeface="Arial"/>
              </a:rPr>
              <a:t>Podemos describir este cambio como el paso progresivo de un modelo disciplinario a un modelo reflexivo de socialización y de integración o, dicho de otra manera, de una </a:t>
            </a:r>
            <a:r>
              <a:rPr>
                <a:solidFill>
                  <a:srgbClr val="FF0000"/>
                </a:solidFill>
                <a:latin typeface="Arial"/>
                <a:ea typeface="Arial"/>
                <a:cs typeface="Arial"/>
                <a:sym typeface="Arial"/>
              </a:rPr>
              <a:t>sociedad del Deber a una sociedad del Derecho</a:t>
            </a:r>
            <a:r>
              <a:rPr>
                <a:latin typeface="Arial"/>
                <a:ea typeface="Arial"/>
                <a:cs typeface="Arial"/>
                <a:sym typeface="Arial"/>
              </a:rPr>
              <a:t>. </a:t>
            </a:r>
          </a:p>
          <a:p>
            <a:pPr lvl="0"/>
            <a:endParaRPr>
              <a:latin typeface="Arial"/>
              <a:ea typeface="Arial"/>
              <a:cs typeface="Arial"/>
              <a:sym typeface="Arial"/>
            </a:endParaRPr>
          </a:p>
          <a:p>
            <a:pPr lvl="0"/>
            <a:r>
              <a:rPr>
                <a:latin typeface="Arial"/>
                <a:ea typeface="Arial"/>
                <a:cs typeface="Arial"/>
                <a:sym typeface="Arial"/>
              </a:rPr>
              <a:t>Estos dos modelos son tipos ideales: en la vida real, coexisten con dosis variables y con tensiones entre ellos; estas tensiones se manifiestan, por ejemplo, entre las generaciones en la familia o en la escuela, etc.</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9" name="image1.png"/>
          <p:cNvPicPr/>
          <p:nvPr/>
        </p:nvPicPr>
        <p:blipFill>
          <a:blip r:embed="rId2">
            <a:extLst/>
          </a:blip>
          <a:stretch>
            <a:fillRect/>
          </a:stretch>
        </p:blipFill>
        <p:spPr>
          <a:xfrm>
            <a:off x="1" y="0"/>
            <a:ext cx="9144001" cy="1047750"/>
          </a:xfrm>
          <a:prstGeom prst="rect">
            <a:avLst/>
          </a:prstGeom>
          <a:ln w="12700">
            <a:miter lim="400000"/>
          </a:ln>
        </p:spPr>
      </p:pic>
      <p:sp>
        <p:nvSpPr>
          <p:cNvPr id="260" name="Shape 26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61" name="Shape 26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orden intersocial</a:t>
            </a:r>
          </a:p>
        </p:txBody>
      </p:sp>
      <p:sp>
        <p:nvSpPr>
          <p:cNvPr id="262" name="Shape 262"/>
          <p:cNvSpPr/>
          <p:nvPr/>
        </p:nvSpPr>
        <p:spPr>
          <a:xfrm>
            <a:off x="395535" y="2348880"/>
            <a:ext cx="8136906" cy="35605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En el modelo disciplinario, las normas preexisten a la relación en un código formal</a:t>
            </a:r>
            <a:r>
              <a:rPr>
                <a:latin typeface="Arial"/>
                <a:ea typeface="Arial"/>
                <a:cs typeface="Arial"/>
                <a:sym typeface="Arial"/>
              </a:rPr>
              <a:t> (escrito u oral); el detentor de la autoridad tiene un estatus social de más prestigio que le permite imponer la norma, y lo protege de la contestación; él es soberano para evaluar la conformidad de las conductas a las normas; y es él también quien decide y aplica a todos las sanciones, a todos de la misma manera.</a:t>
            </a:r>
          </a:p>
          <a:p>
            <a:pPr lvl="0"/>
            <a:endParaRPr>
              <a:latin typeface="Arial"/>
              <a:ea typeface="Arial"/>
              <a:cs typeface="Arial"/>
              <a:sym typeface="Arial"/>
            </a:endParaRPr>
          </a:p>
          <a:p>
            <a:pPr lvl="0"/>
            <a:r>
              <a:rPr>
                <a:solidFill>
                  <a:srgbClr val="FF0000"/>
                </a:solidFill>
                <a:latin typeface="Arial"/>
                <a:ea typeface="Arial"/>
                <a:cs typeface="Arial"/>
                <a:sym typeface="Arial"/>
              </a:rPr>
              <a:t>En el modelo reflexivo, las normas se discuten con los que tienen que someterse a ellas </a:t>
            </a:r>
            <a:r>
              <a:rPr>
                <a:latin typeface="Arial"/>
                <a:ea typeface="Arial"/>
                <a:cs typeface="Arial"/>
                <a:sym typeface="Arial"/>
              </a:rPr>
              <a:t>y se aplican caso por caso, considerando las peculiaridades de cada uno; el estatus del detentor de la autoridad depende de su capacidad de justificar las normas y de convencer; la evaluación de las conductas y las sanciones de las desviaciones se establecen por medio de una discusión argumentada entre las partes concernidas.</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4" name="image1.png"/>
          <p:cNvPicPr/>
          <p:nvPr/>
        </p:nvPicPr>
        <p:blipFill>
          <a:blip r:embed="rId2">
            <a:extLst/>
          </a:blip>
          <a:stretch>
            <a:fillRect/>
          </a:stretch>
        </p:blipFill>
        <p:spPr>
          <a:xfrm>
            <a:off x="1" y="0"/>
            <a:ext cx="9144001" cy="1047750"/>
          </a:xfrm>
          <a:prstGeom prst="rect">
            <a:avLst/>
          </a:prstGeom>
          <a:ln w="12700">
            <a:miter lim="400000"/>
          </a:ln>
        </p:spPr>
      </p:pic>
      <p:sp>
        <p:nvSpPr>
          <p:cNvPr id="265" name="Shape 26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66" name="Shape 26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orden intersocial</a:t>
            </a:r>
          </a:p>
        </p:txBody>
      </p:sp>
      <p:sp>
        <p:nvSpPr>
          <p:cNvPr id="267" name="Shape 267"/>
          <p:cNvSpPr/>
          <p:nvPr/>
        </p:nvSpPr>
        <p:spPr>
          <a:xfrm>
            <a:off x="395535" y="2348880"/>
            <a:ext cx="8136906" cy="35605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Ejemplo de esta mutación son las relaciones entre el empresario y el trabajador. </a:t>
            </a:r>
          </a:p>
          <a:p>
            <a:pPr lvl="0"/>
            <a:endParaRPr>
              <a:latin typeface="Arial"/>
              <a:ea typeface="Arial"/>
              <a:cs typeface="Arial"/>
              <a:sym typeface="Arial"/>
            </a:endParaRPr>
          </a:p>
          <a:p>
            <a:pPr lvl="0"/>
            <a:r>
              <a:rPr>
                <a:latin typeface="Arial"/>
                <a:ea typeface="Arial"/>
                <a:cs typeface="Arial"/>
                <a:sym typeface="Arial"/>
              </a:rPr>
              <a:t>Las empresas e instituciones de hoy demandan otro tipo de trabajador: </a:t>
            </a:r>
          </a:p>
          <a:p>
            <a:pPr marL="450850" lvl="0" indent="-269875">
              <a:buSzPct val="100000"/>
              <a:buFont typeface="Arial"/>
              <a:buChar char="•"/>
            </a:pPr>
            <a:r>
              <a:rPr>
                <a:latin typeface="Arial"/>
                <a:ea typeface="Arial"/>
                <a:cs typeface="Arial"/>
                <a:sym typeface="Arial"/>
              </a:rPr>
              <a:t>que sea más flexible en sus horarios (dispuesto a hacer horas suplementarias cuando se necesita); </a:t>
            </a:r>
          </a:p>
          <a:p>
            <a:pPr marL="450850" lvl="0" indent="-269875">
              <a:buSzPct val="100000"/>
              <a:buFont typeface="Arial"/>
              <a:buChar char="•"/>
            </a:pPr>
            <a:r>
              <a:rPr>
                <a:latin typeface="Arial"/>
                <a:ea typeface="Arial"/>
                <a:cs typeface="Arial"/>
                <a:sym typeface="Arial"/>
              </a:rPr>
              <a:t>que acepte empleos atípicos con menos o sin seguridad social; </a:t>
            </a:r>
          </a:p>
          <a:p>
            <a:pPr marL="450850" lvl="0" indent="-269875">
              <a:buSzPct val="100000"/>
              <a:buFont typeface="Arial"/>
              <a:buChar char="•"/>
            </a:pPr>
            <a:r>
              <a:rPr>
                <a:latin typeface="Arial"/>
                <a:ea typeface="Arial"/>
                <a:cs typeface="Arial"/>
                <a:sym typeface="Arial"/>
              </a:rPr>
              <a:t>que esté más implicado en el destino de “su” institución (más responsable, más autónomo, más creativo, más comunicativo);</a:t>
            </a:r>
          </a:p>
          <a:p>
            <a:pPr marL="450850" lvl="0" indent="-269875">
              <a:buSzPct val="100000"/>
              <a:buFont typeface="Arial"/>
              <a:buChar char="•"/>
            </a:pPr>
            <a:r>
              <a:rPr>
                <a:latin typeface="Arial"/>
                <a:ea typeface="Arial"/>
                <a:cs typeface="Arial"/>
                <a:sym typeface="Arial"/>
              </a:rPr>
              <a:t>que se ponga metas a alcanzar y participe en evaluaciones regulares; </a:t>
            </a:r>
          </a:p>
          <a:p>
            <a:pPr marL="450850" lvl="0" indent="-269875">
              <a:buSzPct val="100000"/>
              <a:buFont typeface="Arial"/>
              <a:buChar char="•"/>
            </a:pPr>
            <a:r>
              <a:rPr>
                <a:latin typeface="Arial"/>
                <a:ea typeface="Arial"/>
                <a:cs typeface="Arial"/>
                <a:sym typeface="Arial"/>
              </a:rPr>
              <a:t>que sea menos sindicalizado (contratos más individualizados); </a:t>
            </a:r>
          </a:p>
          <a:p>
            <a:pPr marL="450850" lvl="0" indent="-269875">
              <a:buSzPct val="100000"/>
              <a:buFont typeface="Arial"/>
              <a:buChar char="•"/>
            </a:pPr>
            <a:r>
              <a:rPr>
                <a:latin typeface="Arial"/>
                <a:ea typeface="Arial"/>
                <a:cs typeface="Arial"/>
                <a:sym typeface="Arial"/>
              </a:rPr>
              <a:t>que sea también más formado técnicamente y dispuesto a recalificarse constantemente.</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 name="image1.png"/>
          <p:cNvPicPr/>
          <p:nvPr/>
        </p:nvPicPr>
        <p:blipFill>
          <a:blip r:embed="rId2">
            <a:extLst/>
          </a:blip>
          <a:stretch>
            <a:fillRect/>
          </a:stretch>
        </p:blipFill>
        <p:spPr>
          <a:xfrm>
            <a:off x="1" y="0"/>
            <a:ext cx="9144001" cy="1047750"/>
          </a:xfrm>
          <a:prstGeom prst="rect">
            <a:avLst/>
          </a:prstGeom>
          <a:ln w="12700">
            <a:miter lim="400000"/>
          </a:ln>
        </p:spPr>
      </p:pic>
      <p:sp>
        <p:nvSpPr>
          <p:cNvPr id="64" name="Shape 64"/>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65" name="Shape 65"/>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El orden intencional</a:t>
            </a:r>
          </a:p>
        </p:txBody>
      </p:sp>
      <p:sp>
        <p:nvSpPr>
          <p:cNvPr id="66" name="Shape 66"/>
          <p:cNvSpPr/>
          <p:nvPr/>
        </p:nvSpPr>
        <p:spPr>
          <a:xfrm>
            <a:off x="395535" y="2492896"/>
            <a:ext cx="8136906" cy="30271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Otros piensan también que </a:t>
            </a:r>
            <a:r>
              <a:rPr>
                <a:solidFill>
                  <a:srgbClr val="FF0000"/>
                </a:solidFill>
                <a:latin typeface="Arial"/>
                <a:ea typeface="Arial"/>
                <a:cs typeface="Arial"/>
                <a:sym typeface="Arial"/>
              </a:rPr>
              <a:t>el orden social se reproduce por consenso entre actores, pero que este consenso es voluntario, intencional. </a:t>
            </a:r>
            <a:r>
              <a:rPr>
                <a:latin typeface="Arial"/>
                <a:ea typeface="Arial"/>
                <a:cs typeface="Arial"/>
                <a:sym typeface="Arial"/>
              </a:rPr>
              <a:t>Cada individuo, por su socialización, ha interiorizado intereses y proyectos distintos y, en sus relaciones con los otros, trata de maximizar sus ganancias y minimizar sus pérdidas. Sus estrategias están reguladas por reglas del juego social, que cada actor tiene interés en aceptar (porque sin reglas, arriesgarían perder</a:t>
            </a:r>
          </a:p>
          <a:p>
            <a:pPr lvl="0"/>
            <a:r>
              <a:rPr>
                <a:latin typeface="Arial"/>
                <a:ea typeface="Arial"/>
                <a:cs typeface="Arial"/>
                <a:sym typeface="Arial"/>
              </a:rPr>
              <a:t>más), y que son garantizadas por una instancia considerada como legítima, que puede imponer a cada uno, por la fuerza, el respecto de la ley.</a:t>
            </a:r>
          </a:p>
          <a:p>
            <a:pPr lvl="0"/>
            <a:endParaRPr>
              <a:latin typeface="Arial"/>
              <a:ea typeface="Arial"/>
              <a:cs typeface="Arial"/>
              <a:sym typeface="Arial"/>
            </a:endParaRPr>
          </a:p>
          <a:p>
            <a:pPr lvl="0"/>
            <a:r>
              <a:rPr>
                <a:latin typeface="Arial"/>
                <a:ea typeface="Arial"/>
                <a:cs typeface="Arial"/>
                <a:sym typeface="Arial"/>
              </a:rPr>
              <a:t>Ejemplo: sociedades nacientes capitalistas.</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9" name="image1.png"/>
          <p:cNvPicPr/>
          <p:nvPr/>
        </p:nvPicPr>
        <p:blipFill>
          <a:blip r:embed="rId2">
            <a:extLst/>
          </a:blip>
          <a:stretch>
            <a:fillRect/>
          </a:stretch>
        </p:blipFill>
        <p:spPr>
          <a:xfrm>
            <a:off x="1" y="0"/>
            <a:ext cx="9144001" cy="1047750"/>
          </a:xfrm>
          <a:prstGeom prst="rect">
            <a:avLst/>
          </a:prstGeom>
          <a:ln w="12700">
            <a:miter lim="400000"/>
          </a:ln>
        </p:spPr>
      </p:pic>
      <p:sp>
        <p:nvSpPr>
          <p:cNvPr id="270" name="Shape 27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71" name="Shape 27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Mutación del orden intersocial</a:t>
            </a:r>
          </a:p>
        </p:txBody>
      </p:sp>
      <p:sp>
        <p:nvSpPr>
          <p:cNvPr id="272" name="Shape 272"/>
          <p:cNvSpPr/>
          <p:nvPr/>
        </p:nvSpPr>
        <p:spPr>
          <a:xfrm>
            <a:off x="395535" y="2348880"/>
            <a:ext cx="8136906" cy="3293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Los trabajadores (sobre todo los jóvenes, y más aún en tiempo de crisis):</a:t>
            </a:r>
          </a:p>
          <a:p>
            <a:pPr lvl="0"/>
            <a:endParaRPr>
              <a:latin typeface="Arial"/>
              <a:ea typeface="Arial"/>
              <a:cs typeface="Arial"/>
              <a:sym typeface="Arial"/>
            </a:endParaRPr>
          </a:p>
          <a:p>
            <a:pPr marL="541337" lvl="0" indent="-269875">
              <a:buSzPct val="100000"/>
              <a:buFont typeface="Arial"/>
              <a:buChar char="•"/>
            </a:pPr>
            <a:r>
              <a:rPr>
                <a:latin typeface="Arial"/>
                <a:ea typeface="Arial"/>
                <a:cs typeface="Arial"/>
                <a:sym typeface="Arial"/>
              </a:rPr>
              <a:t>se adaptan, </a:t>
            </a:r>
          </a:p>
          <a:p>
            <a:pPr marL="541337" lvl="0" indent="-269875">
              <a:buSzPct val="100000"/>
              <a:buFont typeface="Arial"/>
              <a:buChar char="•"/>
            </a:pPr>
            <a:r>
              <a:rPr>
                <a:latin typeface="Arial"/>
                <a:ea typeface="Arial"/>
                <a:cs typeface="Arial"/>
                <a:sym typeface="Arial"/>
              </a:rPr>
              <a:t>se acomodan: estudian más tiempo; combinan estudios y empleos; </a:t>
            </a:r>
          </a:p>
          <a:p>
            <a:pPr marL="541337" lvl="0" indent="-269875">
              <a:buSzPct val="100000"/>
              <a:buFont typeface="Arial"/>
              <a:buChar char="•"/>
            </a:pPr>
            <a:r>
              <a:rPr>
                <a:latin typeface="Arial"/>
                <a:ea typeface="Arial"/>
                <a:cs typeface="Arial"/>
                <a:sym typeface="Arial"/>
              </a:rPr>
              <a:t>soportan los cambios frecuentes de empleador que les permiten hacer experiencias múltiples; </a:t>
            </a:r>
          </a:p>
          <a:p>
            <a:pPr marL="541337" lvl="0" indent="-269875">
              <a:buSzPct val="100000"/>
              <a:buFont typeface="Arial"/>
              <a:buChar char="•"/>
            </a:pPr>
            <a:r>
              <a:rPr>
                <a:latin typeface="Arial"/>
                <a:ea typeface="Arial"/>
                <a:cs typeface="Arial"/>
                <a:sym typeface="Arial"/>
              </a:rPr>
              <a:t>se sindicalizan menos y cuentan más con la solidaridad de su familia;</a:t>
            </a:r>
          </a:p>
          <a:p>
            <a:pPr marL="541337" lvl="0" indent="-269875">
              <a:buSzPct val="100000"/>
              <a:buFont typeface="Arial"/>
              <a:buChar char="•"/>
            </a:pPr>
            <a:r>
              <a:rPr>
                <a:latin typeface="Arial"/>
                <a:ea typeface="Arial"/>
                <a:cs typeface="Arial"/>
                <a:sym typeface="Arial"/>
              </a:rPr>
              <a:t>consideran que tener un buen ambiente de trabajo, tener responsabilidades y ser autónomos, tomar iniciativas, realizarse como persona individual en el trabajo, son valores más importantes que la seguridad del empleo.</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4" name="image1.png"/>
          <p:cNvPicPr/>
          <p:nvPr/>
        </p:nvPicPr>
        <p:blipFill>
          <a:blip r:embed="rId2">
            <a:extLst/>
          </a:blip>
          <a:stretch>
            <a:fillRect/>
          </a:stretch>
        </p:blipFill>
        <p:spPr>
          <a:xfrm>
            <a:off x="1" y="0"/>
            <a:ext cx="9144001" cy="1047750"/>
          </a:xfrm>
          <a:prstGeom prst="rect">
            <a:avLst/>
          </a:prstGeom>
          <a:ln w="12700">
            <a:miter lim="400000"/>
          </a:ln>
        </p:spPr>
      </p:pic>
      <p:sp>
        <p:nvSpPr>
          <p:cNvPr id="275" name="Shape 27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76" name="Shape 27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MUTACIÓN CULTURAL</a:t>
            </a:r>
          </a:p>
        </p:txBody>
      </p:sp>
      <p:sp>
        <p:nvSpPr>
          <p:cNvPr id="277" name="Shape 277"/>
          <p:cNvSpPr/>
          <p:nvPr/>
        </p:nvSpPr>
        <p:spPr>
          <a:xfrm>
            <a:off x="395535" y="2348880"/>
            <a:ext cx="8136906" cy="27604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Todos estos cambios </a:t>
            </a:r>
            <a:r>
              <a:rPr>
                <a:solidFill>
                  <a:srgbClr val="FF0000"/>
                </a:solidFill>
                <a:latin typeface="Arial"/>
                <a:ea typeface="Arial"/>
                <a:cs typeface="Arial"/>
                <a:sym typeface="Arial"/>
              </a:rPr>
              <a:t>se expresan en la cultura, en la producción de sentido</a:t>
            </a:r>
            <a:r>
              <a:rPr>
                <a:latin typeface="Arial"/>
                <a:ea typeface="Arial"/>
                <a:cs typeface="Arial"/>
                <a:sym typeface="Arial"/>
              </a:rPr>
              <a:t>, en los discursos de los actores, en sus prácticas, acciones y en el sentido de estas.</a:t>
            </a:r>
          </a:p>
          <a:p>
            <a:pPr lvl="0"/>
            <a:endParaRPr>
              <a:latin typeface="Arial"/>
              <a:ea typeface="Arial"/>
              <a:cs typeface="Arial"/>
              <a:sym typeface="Arial"/>
            </a:endParaRPr>
          </a:p>
          <a:p>
            <a:pPr lvl="0"/>
            <a:r>
              <a:rPr>
                <a:latin typeface="Arial"/>
                <a:ea typeface="Arial"/>
                <a:cs typeface="Arial"/>
                <a:sym typeface="Arial"/>
              </a:rPr>
              <a:t>Las relaciones de trabajo, impuestas por el modelo económico neoliberal, necesitan individuos: imaginativos, creativos, competitivos, consumidores,</a:t>
            </a:r>
          </a:p>
          <a:p>
            <a:pPr lvl="0"/>
            <a:r>
              <a:rPr>
                <a:latin typeface="Arial"/>
                <a:ea typeface="Arial"/>
                <a:cs typeface="Arial"/>
                <a:sym typeface="Arial"/>
              </a:rPr>
              <a:t>conectados con la web, implicados en la vida de las empresas. </a:t>
            </a:r>
          </a:p>
          <a:p>
            <a:pPr lvl="0"/>
            <a:endParaRPr>
              <a:latin typeface="Arial"/>
              <a:ea typeface="Arial"/>
              <a:cs typeface="Arial"/>
              <a:sym typeface="Arial"/>
            </a:endParaRPr>
          </a:p>
          <a:p>
            <a:pPr lvl="0"/>
            <a:r>
              <a:rPr>
                <a:solidFill>
                  <a:srgbClr val="FF0000"/>
                </a:solidFill>
                <a:latin typeface="Arial"/>
                <a:ea typeface="Arial"/>
                <a:cs typeface="Arial"/>
                <a:sym typeface="Arial"/>
              </a:rPr>
              <a:t>Producir era un acto colectivo, Consumir y Competir son actos individuales.</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9" name="image1.png"/>
          <p:cNvPicPr/>
          <p:nvPr/>
        </p:nvPicPr>
        <p:blipFill>
          <a:blip r:embed="rId2">
            <a:extLst/>
          </a:blip>
          <a:stretch>
            <a:fillRect/>
          </a:stretch>
        </p:blipFill>
        <p:spPr>
          <a:xfrm>
            <a:off x="1" y="0"/>
            <a:ext cx="9144001" cy="1047750"/>
          </a:xfrm>
          <a:prstGeom prst="rect">
            <a:avLst/>
          </a:prstGeom>
          <a:ln w="12700">
            <a:miter lim="400000"/>
          </a:ln>
        </p:spPr>
      </p:pic>
      <p:sp>
        <p:nvSpPr>
          <p:cNvPr id="280" name="Shape 28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81" name="Shape 28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MUTACIÓN CULTURAL</a:t>
            </a:r>
          </a:p>
        </p:txBody>
      </p:sp>
      <p:sp>
        <p:nvSpPr>
          <p:cNvPr id="282" name="Shape 282"/>
          <p:cNvSpPr/>
          <p:nvPr/>
        </p:nvSpPr>
        <p:spPr>
          <a:xfrm>
            <a:off x="395535" y="2348880"/>
            <a:ext cx="8136906" cy="30271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El nuevo contrato social necesita de individuos autónomos, que sepan cada día “inventar su vida” y que sean responsables de ellos mismos. </a:t>
            </a:r>
          </a:p>
          <a:p>
            <a:pPr lvl="0"/>
            <a:endParaRPr>
              <a:latin typeface="Arial"/>
              <a:ea typeface="Arial"/>
              <a:cs typeface="Arial"/>
              <a:sym typeface="Arial"/>
            </a:endParaRPr>
          </a:p>
          <a:p>
            <a:pPr lvl="0"/>
            <a:r>
              <a:rPr>
                <a:latin typeface="Arial"/>
                <a:ea typeface="Arial"/>
                <a:cs typeface="Arial"/>
                <a:sym typeface="Arial"/>
              </a:rPr>
              <a:t>Estos individuos, impregnados por la publicidad y la televisión, tienen el deseo de participar en el gran movimiento de innovación propuesto por la revolución tecnológica (comprar y cambiar su computadora, su teléfono móvil, su auto, su vivienda, sus vacaciones, su look, pero también, su formación, su salud, su juventud, sus amores, en fin, ¡su… felicidad!). </a:t>
            </a:r>
          </a:p>
          <a:p>
            <a:pPr lvl="0"/>
            <a:endParaRPr>
              <a:latin typeface="Arial"/>
              <a:ea typeface="Arial"/>
              <a:cs typeface="Arial"/>
              <a:sym typeface="Arial"/>
            </a:endParaRPr>
          </a:p>
          <a:p>
            <a:pPr lvl="0"/>
            <a:r>
              <a:rPr>
                <a:latin typeface="Arial"/>
                <a:ea typeface="Arial"/>
                <a:cs typeface="Arial"/>
                <a:sym typeface="Arial"/>
              </a:rPr>
              <a:t>Y por eso ellos están dispuestos a ocupar empleos que respondan a las exigencias de los directivos de las empresas y de sus accionistas.</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4" name="image1.png"/>
          <p:cNvPicPr/>
          <p:nvPr/>
        </p:nvPicPr>
        <p:blipFill>
          <a:blip r:embed="rId2">
            <a:extLst/>
          </a:blip>
          <a:stretch>
            <a:fillRect/>
          </a:stretch>
        </p:blipFill>
        <p:spPr>
          <a:xfrm>
            <a:off x="1" y="0"/>
            <a:ext cx="9144001" cy="1047750"/>
          </a:xfrm>
          <a:prstGeom prst="rect">
            <a:avLst/>
          </a:prstGeom>
          <a:ln w="12700">
            <a:miter lim="400000"/>
          </a:ln>
        </p:spPr>
      </p:pic>
      <p:sp>
        <p:nvSpPr>
          <p:cNvPr id="285" name="Shape 28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86" name="Shape 28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MUTACIÓN CULTURAL</a:t>
            </a:r>
          </a:p>
        </p:txBody>
      </p:sp>
      <p:sp>
        <p:nvSpPr>
          <p:cNvPr id="287" name="Shape 287"/>
          <p:cNvSpPr/>
          <p:nvPr/>
        </p:nvSpPr>
        <p:spPr>
          <a:xfrm>
            <a:off x="395535" y="2348880"/>
            <a:ext cx="8136906" cy="35605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Y eso conlleva a un </a:t>
            </a:r>
            <a:r>
              <a:rPr>
                <a:solidFill>
                  <a:srgbClr val="FF0000"/>
                </a:solidFill>
                <a:latin typeface="Arial"/>
                <a:ea typeface="Arial"/>
                <a:cs typeface="Arial"/>
                <a:sym typeface="Arial"/>
              </a:rPr>
              <a:t>NUEVO discurso</a:t>
            </a:r>
            <a:r>
              <a:rPr>
                <a:latin typeface="Arial"/>
                <a:ea typeface="Arial"/>
                <a:cs typeface="Arial"/>
                <a:sym typeface="Arial"/>
              </a:rPr>
              <a:t>.</a:t>
            </a:r>
          </a:p>
          <a:p>
            <a:pPr lvl="0"/>
            <a:endParaRPr>
              <a:latin typeface="Arial"/>
              <a:ea typeface="Arial"/>
              <a:cs typeface="Arial"/>
              <a:sym typeface="Arial"/>
            </a:endParaRPr>
          </a:p>
          <a:p>
            <a:pPr lvl="0"/>
            <a:r>
              <a:rPr>
                <a:latin typeface="Arial"/>
                <a:ea typeface="Arial"/>
                <a:cs typeface="Arial"/>
                <a:sym typeface="Arial"/>
              </a:rPr>
              <a:t>Para no explicitar sus razones (porque son ilegítimas) (ganancias enormes de, corrupción de los políticos, manipulación y engaño de los consumidores, la precarización y exclusión de los trabajadores, entrega al mercado de los bienes públicos, destrucción del medio ambiente, perpetuación del subdesarrollo, etc.), </a:t>
            </a:r>
            <a:r>
              <a:rPr>
                <a:solidFill>
                  <a:srgbClr val="FF0000"/>
                </a:solidFill>
                <a:latin typeface="Arial"/>
                <a:ea typeface="Arial"/>
                <a:cs typeface="Arial"/>
                <a:sym typeface="Arial"/>
              </a:rPr>
              <a:t>los nuevos actores G (privados y públicos) invocan motivos legítimos: protección de los intereses de los consumidores, responsabilidad social de las empresas y sus esfuerzos para proteger el medio ambiente, derechos del individuo a la dignidad humana, y sobre todo, el derecho de cada uno de ser uno mismo, de ser auténtico, de elegir sur vida según su libre arbitrio, en fin, el derecho de cada individuo de ser sujeto y actor de su existencia personal.</a:t>
            </a:r>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9" name="image1.png"/>
          <p:cNvPicPr/>
          <p:nvPr/>
        </p:nvPicPr>
        <p:blipFill>
          <a:blip r:embed="rId2">
            <a:extLst/>
          </a:blip>
          <a:stretch>
            <a:fillRect/>
          </a:stretch>
        </p:blipFill>
        <p:spPr>
          <a:xfrm>
            <a:off x="1" y="0"/>
            <a:ext cx="9144001" cy="1047750"/>
          </a:xfrm>
          <a:prstGeom prst="rect">
            <a:avLst/>
          </a:prstGeom>
          <a:ln w="12700">
            <a:miter lim="400000"/>
          </a:ln>
        </p:spPr>
      </p:pic>
      <p:sp>
        <p:nvSpPr>
          <p:cNvPr id="290" name="Shape 29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91" name="Shape 29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MUTACIÓN CULTURAL</a:t>
            </a:r>
          </a:p>
        </p:txBody>
      </p:sp>
      <p:sp>
        <p:nvSpPr>
          <p:cNvPr id="292" name="Shape 292"/>
          <p:cNvSpPr/>
          <p:nvPr/>
        </p:nvSpPr>
        <p:spPr>
          <a:xfrm>
            <a:off x="395535" y="2348880"/>
            <a:ext cx="8136906" cy="3293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Los dominados forman sus expectativas de vida sobre la base de estos “discursos”: cada uno de ellos no puede dejar de creer que el acceso a estos bienes sociales y culturales es un derecho que tiene. </a:t>
            </a:r>
          </a:p>
          <a:p>
            <a:pPr lvl="0"/>
            <a:endParaRPr>
              <a:latin typeface="Arial"/>
              <a:ea typeface="Arial"/>
              <a:cs typeface="Arial"/>
              <a:sym typeface="Arial"/>
            </a:endParaRPr>
          </a:p>
          <a:p>
            <a:pPr lvl="0"/>
            <a:r>
              <a:rPr>
                <a:solidFill>
                  <a:srgbClr val="FF0000"/>
                </a:solidFill>
                <a:latin typeface="Arial"/>
                <a:ea typeface="Arial"/>
                <a:cs typeface="Arial"/>
                <a:sym typeface="Arial"/>
              </a:rPr>
              <a:t>Experimentan en su vida diaria el desfase entre sus expectativas y su realidad. </a:t>
            </a:r>
          </a:p>
          <a:p>
            <a:pPr lvl="0"/>
            <a:endParaRPr>
              <a:latin typeface="Arial"/>
              <a:ea typeface="Arial"/>
              <a:cs typeface="Arial"/>
              <a:sym typeface="Arial"/>
            </a:endParaRPr>
          </a:p>
          <a:p>
            <a:pPr lvl="0"/>
            <a:r>
              <a:rPr>
                <a:latin typeface="Arial"/>
                <a:ea typeface="Arial"/>
                <a:cs typeface="Arial"/>
                <a:sym typeface="Arial"/>
              </a:rPr>
              <a:t>Muchos de ellos (no todos) </a:t>
            </a:r>
            <a:r>
              <a:rPr>
                <a:solidFill>
                  <a:srgbClr val="FF2600"/>
                </a:solidFill>
                <a:latin typeface="Arial"/>
                <a:ea typeface="Arial"/>
                <a:cs typeface="Arial"/>
                <a:sym typeface="Arial"/>
              </a:rPr>
              <a:t>se sienten con la vida que llevan. frustrados, inconformes</a:t>
            </a:r>
            <a:endParaRPr>
              <a:latin typeface="Arial"/>
              <a:ea typeface="Arial"/>
              <a:cs typeface="Arial"/>
              <a:sym typeface="Arial"/>
            </a:endParaRPr>
          </a:p>
          <a:p>
            <a:pPr lvl="0"/>
            <a:endParaRPr>
              <a:latin typeface="Arial"/>
              <a:ea typeface="Arial"/>
              <a:cs typeface="Arial"/>
              <a:sym typeface="Arial"/>
            </a:endParaRPr>
          </a:p>
          <a:p>
            <a:pPr lvl="0"/>
            <a:r>
              <a:rPr>
                <a:latin typeface="Arial"/>
                <a:ea typeface="Arial"/>
                <a:cs typeface="Arial"/>
                <a:sym typeface="Arial"/>
              </a:rPr>
              <a:t>Muchos de ellos (sobre todo los jóvenes), </a:t>
            </a:r>
            <a:r>
              <a:rPr>
                <a:solidFill>
                  <a:srgbClr val="FF0000"/>
                </a:solidFill>
                <a:latin typeface="Arial"/>
                <a:ea typeface="Arial"/>
                <a:cs typeface="Arial"/>
                <a:sym typeface="Arial"/>
              </a:rPr>
              <a:t>reaccionan a esta frustración </a:t>
            </a:r>
            <a:r>
              <a:rPr>
                <a:latin typeface="Arial"/>
                <a:ea typeface="Arial"/>
                <a:cs typeface="Arial"/>
                <a:sym typeface="Arial"/>
              </a:rPr>
              <a:t>de diversas maneras: delincuencia, drogas, rebelión, o a través de la formación de nuevos movimientos sociales que reclaman estos derechos.</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4" name="image1.png"/>
          <p:cNvPicPr/>
          <p:nvPr/>
        </p:nvPicPr>
        <p:blipFill>
          <a:blip r:embed="rId2">
            <a:extLst/>
          </a:blip>
          <a:stretch>
            <a:fillRect/>
          </a:stretch>
        </p:blipFill>
        <p:spPr>
          <a:xfrm>
            <a:off x="1" y="0"/>
            <a:ext cx="9144001" cy="1047750"/>
          </a:xfrm>
          <a:prstGeom prst="rect">
            <a:avLst/>
          </a:prstGeom>
          <a:ln w="12700">
            <a:miter lim="400000"/>
          </a:ln>
        </p:spPr>
      </p:pic>
      <p:sp>
        <p:nvSpPr>
          <p:cNvPr id="295" name="Shape 29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296" name="Shape 296"/>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MUTACIÓN CULTURAL</a:t>
            </a:r>
          </a:p>
        </p:txBody>
      </p:sp>
      <p:sp>
        <p:nvSpPr>
          <p:cNvPr id="297" name="Shape 297"/>
          <p:cNvSpPr/>
          <p:nvPr/>
        </p:nvSpPr>
        <p:spPr>
          <a:xfrm>
            <a:off x="395535" y="2348880"/>
            <a:ext cx="8136906" cy="24937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Este cambio de discurso representa una verdadera </a:t>
            </a:r>
            <a:r>
              <a:rPr>
                <a:solidFill>
                  <a:srgbClr val="FF0000"/>
                </a:solidFill>
                <a:latin typeface="Arial"/>
                <a:ea typeface="Arial"/>
                <a:cs typeface="Arial"/>
                <a:sym typeface="Arial"/>
              </a:rPr>
              <a:t>mutación cultural</a:t>
            </a:r>
            <a:r>
              <a:rPr>
                <a:latin typeface="Arial"/>
                <a:ea typeface="Arial"/>
                <a:cs typeface="Arial"/>
                <a:sym typeface="Arial"/>
              </a:rPr>
              <a:t>, un cambio del modelo cultural reinante. </a:t>
            </a:r>
          </a:p>
          <a:p>
            <a:pPr lvl="0"/>
            <a:endParaRPr>
              <a:latin typeface="Arial"/>
              <a:ea typeface="Arial"/>
              <a:cs typeface="Arial"/>
              <a:sym typeface="Arial"/>
            </a:endParaRPr>
          </a:p>
          <a:p>
            <a:pPr lvl="0"/>
            <a:r>
              <a:rPr>
                <a:latin typeface="Arial"/>
                <a:ea typeface="Arial"/>
                <a:cs typeface="Arial"/>
                <a:sym typeface="Arial"/>
              </a:rPr>
              <a:t>Hemos pasado, en los últimos  treinta o cuarenta años, de un modelo cultural reinante (el de la modernidad racionalista), fundamentado en los </a:t>
            </a:r>
            <a:r>
              <a:rPr>
                <a:solidFill>
                  <a:srgbClr val="FF0000"/>
                </a:solidFill>
                <a:latin typeface="Arial"/>
                <a:ea typeface="Arial"/>
                <a:cs typeface="Arial"/>
                <a:sym typeface="Arial"/>
              </a:rPr>
              <a:t>principios de Progreso, de Razón, de Deber, de Igualdad y de Nación</a:t>
            </a:r>
            <a:r>
              <a:rPr>
                <a:latin typeface="Arial"/>
                <a:ea typeface="Arial"/>
                <a:cs typeface="Arial"/>
                <a:sym typeface="Arial"/>
              </a:rPr>
              <a:t>, a otro modelo, fundamentado en los </a:t>
            </a:r>
            <a:r>
              <a:rPr>
                <a:solidFill>
                  <a:srgbClr val="FF0000"/>
                </a:solidFill>
                <a:latin typeface="Arial"/>
                <a:ea typeface="Arial"/>
                <a:cs typeface="Arial"/>
                <a:sym typeface="Arial"/>
              </a:rPr>
              <a:t>principios del Individuo, la Identidad, la Autonomía, el Sujeto, el Actor, la Equidad</a:t>
            </a:r>
            <a:r>
              <a:rPr>
                <a:latin typeface="Arial"/>
                <a:ea typeface="Arial"/>
                <a:cs typeface="Arial"/>
                <a:sym typeface="Arial"/>
              </a:rPr>
              <a:t>. </a:t>
            </a:r>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9" name="image1.png"/>
          <p:cNvPicPr/>
          <p:nvPr/>
        </p:nvPicPr>
        <p:blipFill>
          <a:blip r:embed="rId2">
            <a:extLst/>
          </a:blip>
          <a:stretch>
            <a:fillRect/>
          </a:stretch>
        </p:blipFill>
        <p:spPr>
          <a:xfrm>
            <a:off x="1" y="0"/>
            <a:ext cx="9144001" cy="1047750"/>
          </a:xfrm>
          <a:prstGeom prst="rect">
            <a:avLst/>
          </a:prstGeom>
          <a:ln w="12700">
            <a:miter lim="400000"/>
          </a:ln>
        </p:spPr>
      </p:pic>
      <p:sp>
        <p:nvSpPr>
          <p:cNvPr id="300" name="Shape 30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301" name="Shape 301"/>
          <p:cNvSpPr/>
          <p:nvPr/>
        </p:nvSpPr>
        <p:spPr>
          <a:xfrm>
            <a:off x="396091" y="1556791"/>
            <a:ext cx="813635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MUTACIÓN CULTURAL</a:t>
            </a:r>
          </a:p>
        </p:txBody>
      </p:sp>
      <p:sp>
        <p:nvSpPr>
          <p:cNvPr id="302" name="Shape 302"/>
          <p:cNvSpPr/>
          <p:nvPr/>
        </p:nvSpPr>
        <p:spPr>
          <a:xfrm>
            <a:off x="395535" y="2348880"/>
            <a:ext cx="8136906" cy="409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En resumen, vivimos tiempos contradictorios, en que:</a:t>
            </a:r>
          </a:p>
          <a:p>
            <a:pPr lvl="0"/>
            <a:endParaRPr>
              <a:latin typeface="Arial"/>
              <a:ea typeface="Arial"/>
              <a:cs typeface="Arial"/>
              <a:sym typeface="Arial"/>
            </a:endParaRPr>
          </a:p>
          <a:p>
            <a:pPr marL="342900" lvl="0" indent="-342900">
              <a:buSzPct val="100000"/>
              <a:buFont typeface="Arial"/>
              <a:buAutoNum type="arabicPeriod"/>
            </a:pPr>
            <a:r>
              <a:rPr>
                <a:latin typeface="Arial"/>
                <a:ea typeface="Arial"/>
                <a:cs typeface="Arial"/>
                <a:sym typeface="Arial"/>
              </a:rPr>
              <a:t>Hay un llamado a la competencia que engendra precariedad. Y al mismo tiempo, estamos como nunca antes invitados y seducidos por el consumo.</a:t>
            </a:r>
          </a:p>
          <a:p>
            <a:pPr marL="342900" lvl="0" indent="-342900">
              <a:buSzPct val="100000"/>
              <a:buFont typeface="Arial"/>
              <a:buAutoNum type="arabicPeriod"/>
            </a:pPr>
            <a:r>
              <a:rPr>
                <a:latin typeface="Arial"/>
                <a:ea typeface="Arial"/>
                <a:cs typeface="Arial"/>
                <a:sym typeface="Arial"/>
              </a:rPr>
              <a:t>El nuevo tipo de ciudadano (más descentralizado, más pragmático) entra en contradicción con los políticos y políticas tradicionales.</a:t>
            </a:r>
          </a:p>
          <a:p>
            <a:pPr marL="342900" lvl="0" indent="-342900">
              <a:buSzPct val="100000"/>
              <a:buFont typeface="Arial"/>
              <a:buAutoNum type="arabicPeriod"/>
            </a:pPr>
            <a:r>
              <a:rPr>
                <a:latin typeface="Arial"/>
                <a:ea typeface="Arial"/>
                <a:cs typeface="Arial"/>
                <a:sym typeface="Arial"/>
              </a:rPr>
              <a:t>La llamada a la autonomía se contradice con los insuficientes medios y servicios públicos. El sistema produce más rápido la precariedad y la exclusión que lo que sus políticas logran reducirlas.</a:t>
            </a:r>
          </a:p>
          <a:p>
            <a:pPr marL="342900" lvl="0" indent="-342900">
              <a:buSzPct val="100000"/>
              <a:buFont typeface="Arial"/>
              <a:buAutoNum type="arabicPeriod"/>
            </a:pPr>
            <a:r>
              <a:rPr>
                <a:latin typeface="Arial"/>
                <a:ea typeface="Arial"/>
                <a:cs typeface="Arial"/>
                <a:sym typeface="Arial"/>
              </a:rPr>
              <a:t>La llamada a la autonomía y a la autorealización individual entra en contradicción con el vacío normativo existente. El futuro está lleno de incertidumbre.</a:t>
            </a:r>
          </a:p>
          <a:p>
            <a:pPr marL="342900" lvl="0" indent="-342900">
              <a:buSzPct val="100000"/>
              <a:buFont typeface="Arial"/>
              <a:buAutoNum type="arabicPeriod"/>
            </a:pPr>
            <a:r>
              <a:rPr>
                <a:latin typeface="Arial"/>
                <a:ea typeface="Arial"/>
                <a:cs typeface="Arial"/>
                <a:sym typeface="Arial"/>
              </a:rPr>
              <a:t>La llamada al pluralismo y a la tolerancia de las diferencias entra en contradicción con la “estandarización de la vida social” que produce la mundialización o globalización.</a:t>
            </a:r>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4" name="image1.png"/>
          <p:cNvPicPr/>
          <p:nvPr/>
        </p:nvPicPr>
        <p:blipFill>
          <a:blip r:embed="rId2">
            <a:extLst/>
          </a:blip>
          <a:stretch>
            <a:fillRect/>
          </a:stretch>
        </p:blipFill>
        <p:spPr>
          <a:xfrm>
            <a:off x="1" y="0"/>
            <a:ext cx="9144001" cy="1047750"/>
          </a:xfrm>
          <a:prstGeom prst="rect">
            <a:avLst/>
          </a:prstGeom>
          <a:ln w="12700">
            <a:miter lim="400000"/>
          </a:ln>
        </p:spPr>
      </p:pic>
      <p:sp>
        <p:nvSpPr>
          <p:cNvPr id="305" name="Shape 30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306" name="Shape 306"/>
          <p:cNvSpPr/>
          <p:nvPr/>
        </p:nvSpPr>
        <p:spPr>
          <a:xfrm>
            <a:off x="396091" y="1556791"/>
            <a:ext cx="8352374"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LÓGICAS DE ACCIÓN EN LA MUTACIÓN CULTURAL</a:t>
            </a:r>
          </a:p>
        </p:txBody>
      </p:sp>
      <p:sp>
        <p:nvSpPr>
          <p:cNvPr id="307" name="Shape 307"/>
          <p:cNvSpPr/>
          <p:nvPr/>
        </p:nvSpPr>
        <p:spPr>
          <a:xfrm>
            <a:off x="395535" y="2348880"/>
            <a:ext cx="8136906" cy="3293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Esta mutación dificulta que los actores le otorguen un sentido a la acción social.</a:t>
            </a:r>
          </a:p>
          <a:p>
            <a:pPr lvl="0"/>
            <a:endParaRPr>
              <a:latin typeface="Arial"/>
              <a:ea typeface="Arial"/>
              <a:cs typeface="Arial"/>
              <a:sym typeface="Arial"/>
            </a:endParaRPr>
          </a:p>
          <a:p>
            <a:pPr lvl="0"/>
            <a:r>
              <a:rPr>
                <a:latin typeface="Arial"/>
                <a:ea typeface="Arial"/>
                <a:cs typeface="Arial"/>
                <a:sym typeface="Arial"/>
              </a:rPr>
              <a:t>El sistema les exige cada vez más, y se va produciendo un desfase entre las expectativas de logro del éxito y los límites o los obstáculos que los actores perciben para el logro de esos objetivos.</a:t>
            </a:r>
          </a:p>
          <a:p>
            <a:pPr lvl="0"/>
            <a:endParaRPr>
              <a:latin typeface="Arial"/>
              <a:ea typeface="Arial"/>
              <a:cs typeface="Arial"/>
              <a:sym typeface="Arial"/>
            </a:endParaRPr>
          </a:p>
          <a:p>
            <a:pPr lvl="0"/>
            <a:r>
              <a:rPr>
                <a:latin typeface="Arial"/>
                <a:ea typeface="Arial"/>
                <a:cs typeface="Arial"/>
                <a:sym typeface="Arial"/>
              </a:rPr>
              <a:t>Este desfase son las </a:t>
            </a:r>
            <a:r>
              <a:rPr>
                <a:solidFill>
                  <a:srgbClr val="FF0000"/>
                </a:solidFill>
                <a:latin typeface="Arial"/>
                <a:ea typeface="Arial"/>
                <a:cs typeface="Arial"/>
                <a:sym typeface="Arial"/>
              </a:rPr>
              <a:t>tensiones existenciales</a:t>
            </a:r>
            <a:r>
              <a:rPr>
                <a:latin typeface="Arial"/>
                <a:ea typeface="Arial"/>
                <a:cs typeface="Arial"/>
                <a:sym typeface="Arial"/>
              </a:rPr>
              <a:t>. </a:t>
            </a:r>
          </a:p>
          <a:p>
            <a:pPr lvl="0"/>
            <a:endParaRPr>
              <a:latin typeface="Arial"/>
              <a:ea typeface="Arial"/>
              <a:cs typeface="Arial"/>
              <a:sym typeface="Arial"/>
            </a:endParaRPr>
          </a:p>
          <a:p>
            <a:pPr lvl="0"/>
            <a:r>
              <a:rPr>
                <a:latin typeface="Arial"/>
                <a:ea typeface="Arial"/>
                <a:cs typeface="Arial"/>
                <a:sym typeface="Arial"/>
              </a:rPr>
              <a:t>Según la forma en que los actores gestionan estas tensiones, se identifican seis lógicas de acción del sujeto:</a:t>
            </a:r>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9" name="image1.png"/>
          <p:cNvPicPr/>
          <p:nvPr/>
        </p:nvPicPr>
        <p:blipFill>
          <a:blip r:embed="rId2">
            <a:extLst/>
          </a:blip>
          <a:stretch>
            <a:fillRect/>
          </a:stretch>
        </p:blipFill>
        <p:spPr>
          <a:xfrm>
            <a:off x="1" y="0"/>
            <a:ext cx="9144001" cy="1047750"/>
          </a:xfrm>
          <a:prstGeom prst="rect">
            <a:avLst/>
          </a:prstGeom>
          <a:ln w="12700">
            <a:miter lim="400000"/>
          </a:ln>
        </p:spPr>
      </p:pic>
      <p:sp>
        <p:nvSpPr>
          <p:cNvPr id="310" name="Shape 31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311" name="Shape 311"/>
          <p:cNvSpPr/>
          <p:nvPr/>
        </p:nvSpPr>
        <p:spPr>
          <a:xfrm>
            <a:off x="396091" y="1556791"/>
            <a:ext cx="8352374"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LÓGICAS DE ACCIÓN EN LA MUTACIÓN CULTURAL</a:t>
            </a:r>
          </a:p>
        </p:txBody>
      </p:sp>
      <p:sp>
        <p:nvSpPr>
          <p:cNvPr id="312" name="Shape 312"/>
          <p:cNvSpPr/>
          <p:nvPr/>
        </p:nvSpPr>
        <p:spPr>
          <a:xfrm>
            <a:off x="395535" y="2348880"/>
            <a:ext cx="8136906" cy="35605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BÚSQUEDA DEL RECONOCIMIENTO SOCIAL</a:t>
            </a:r>
          </a:p>
          <a:p>
            <a:pPr lvl="0"/>
            <a:r>
              <a:rPr>
                <a:latin typeface="Arial"/>
                <a:ea typeface="Arial"/>
                <a:cs typeface="Arial"/>
                <a:sym typeface="Arial"/>
              </a:rPr>
              <a:t>La lógica de la movilidad</a:t>
            </a:r>
          </a:p>
          <a:p>
            <a:pPr lvl="0"/>
            <a:r>
              <a:rPr>
                <a:latin typeface="Arial"/>
                <a:ea typeface="Arial"/>
                <a:cs typeface="Arial"/>
                <a:sym typeface="Arial"/>
              </a:rPr>
              <a:t>La lógica de la integración</a:t>
            </a:r>
          </a:p>
          <a:p>
            <a:pPr lvl="0"/>
            <a:endParaRPr>
              <a:latin typeface="Arial"/>
              <a:ea typeface="Arial"/>
              <a:cs typeface="Arial"/>
              <a:sym typeface="Arial"/>
            </a:endParaRPr>
          </a:p>
          <a:p>
            <a:pPr lvl="0"/>
            <a:r>
              <a:rPr>
                <a:latin typeface="Arial"/>
                <a:ea typeface="Arial"/>
                <a:cs typeface="Arial"/>
                <a:sym typeface="Arial"/>
              </a:rPr>
              <a:t>BÚSQUEDA DE LA AUTOREALIZACIÓN PERSONAL</a:t>
            </a:r>
          </a:p>
          <a:p>
            <a:pPr lvl="0"/>
            <a:r>
              <a:rPr>
                <a:latin typeface="Arial"/>
                <a:ea typeface="Arial"/>
                <a:cs typeface="Arial"/>
                <a:sym typeface="Arial"/>
              </a:rPr>
              <a:t>La lógica de la autenticidad</a:t>
            </a:r>
          </a:p>
          <a:p>
            <a:pPr lvl="0"/>
            <a:r>
              <a:rPr>
                <a:latin typeface="Arial"/>
                <a:ea typeface="Arial"/>
                <a:cs typeface="Arial"/>
                <a:sym typeface="Arial"/>
              </a:rPr>
              <a:t>La lógica hedonista</a:t>
            </a:r>
          </a:p>
          <a:p>
            <a:pPr lvl="0"/>
            <a:endParaRPr>
              <a:latin typeface="Arial"/>
              <a:ea typeface="Arial"/>
              <a:cs typeface="Arial"/>
              <a:sym typeface="Arial"/>
            </a:endParaRPr>
          </a:p>
          <a:p>
            <a:pPr lvl="0"/>
            <a:r>
              <a:rPr>
                <a:latin typeface="Arial"/>
                <a:ea typeface="Arial"/>
                <a:cs typeface="Arial"/>
                <a:sym typeface="Arial"/>
              </a:rPr>
              <a:t>DUDA EN LAS BÚSQUEDAS</a:t>
            </a:r>
          </a:p>
          <a:p>
            <a:pPr lvl="0"/>
            <a:r>
              <a:rPr>
                <a:latin typeface="Arial"/>
                <a:ea typeface="Arial"/>
                <a:cs typeface="Arial"/>
                <a:sym typeface="Arial"/>
              </a:rPr>
              <a:t>La lógica pragmática</a:t>
            </a:r>
          </a:p>
          <a:p>
            <a:pPr lvl="0"/>
            <a:r>
              <a:rPr>
                <a:latin typeface="Arial"/>
                <a:ea typeface="Arial"/>
                <a:cs typeface="Arial"/>
                <a:sym typeface="Arial"/>
              </a:rPr>
              <a:t>La lógica anómica</a:t>
            </a:r>
          </a:p>
          <a:p>
            <a:pPr lvl="0"/>
            <a:endParaRPr>
              <a:latin typeface="Arial"/>
              <a:ea typeface="Arial"/>
              <a:cs typeface="Arial"/>
              <a:sym typeface="Arial"/>
            </a:endParaRPr>
          </a:p>
          <a:p>
            <a:pPr lvl="0"/>
            <a:r>
              <a:rPr>
                <a:latin typeface="Arial"/>
                <a:ea typeface="Arial"/>
                <a:cs typeface="Arial"/>
                <a:sym typeface="Arial"/>
              </a:rPr>
              <a:t> </a:t>
            </a:r>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4" name="image1.png"/>
          <p:cNvPicPr/>
          <p:nvPr/>
        </p:nvPicPr>
        <p:blipFill>
          <a:blip r:embed="rId2">
            <a:extLst/>
          </a:blip>
          <a:stretch>
            <a:fillRect/>
          </a:stretch>
        </p:blipFill>
        <p:spPr>
          <a:xfrm>
            <a:off x="1" y="0"/>
            <a:ext cx="9144001" cy="1047750"/>
          </a:xfrm>
          <a:prstGeom prst="rect">
            <a:avLst/>
          </a:prstGeom>
          <a:ln w="12700">
            <a:miter lim="400000"/>
          </a:ln>
        </p:spPr>
      </p:pic>
      <p:sp>
        <p:nvSpPr>
          <p:cNvPr id="315" name="Shape 31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316" name="Shape 316"/>
          <p:cNvSpPr/>
          <p:nvPr/>
        </p:nvSpPr>
        <p:spPr>
          <a:xfrm>
            <a:off x="396091" y="1556791"/>
            <a:ext cx="8352374"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LÓGICAS DE ACCIÓN EN LA MUTACIÓN CULTURAL</a:t>
            </a:r>
          </a:p>
        </p:txBody>
      </p:sp>
      <p:sp>
        <p:nvSpPr>
          <p:cNvPr id="317" name="Shape 317"/>
          <p:cNvSpPr/>
          <p:nvPr/>
        </p:nvSpPr>
        <p:spPr>
          <a:xfrm>
            <a:off x="395535" y="2348880"/>
            <a:ext cx="8136906" cy="409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BÚSQUEDA DEL RECONOCIMIENTO SOCIAL</a:t>
            </a:r>
          </a:p>
          <a:p>
            <a:pPr lvl="0"/>
            <a:r>
              <a:rPr>
                <a:latin typeface="Arial"/>
                <a:ea typeface="Arial"/>
                <a:cs typeface="Arial"/>
                <a:sym typeface="Arial"/>
              </a:rPr>
              <a:t>La lógica de la movilidad</a:t>
            </a:r>
          </a:p>
          <a:p>
            <a:pPr lvl="0"/>
            <a:endParaRPr>
              <a:latin typeface="Arial"/>
              <a:ea typeface="Arial"/>
              <a:cs typeface="Arial"/>
              <a:sym typeface="Arial"/>
            </a:endParaRPr>
          </a:p>
          <a:p>
            <a:pPr lvl="0"/>
            <a:r>
              <a:rPr>
                <a:latin typeface="Arial"/>
                <a:ea typeface="Arial"/>
                <a:cs typeface="Arial"/>
                <a:sym typeface="Arial"/>
              </a:rPr>
              <a:t>Son aquellos que se baten por ascender dentro del universo de la competencia. No importa a qué precio, no importa lo que haya que hacer.</a:t>
            </a:r>
          </a:p>
          <a:p>
            <a:pPr lvl="0"/>
            <a:endParaRPr>
              <a:latin typeface="Arial"/>
              <a:ea typeface="Arial"/>
              <a:cs typeface="Arial"/>
              <a:sym typeface="Arial"/>
            </a:endParaRPr>
          </a:p>
          <a:p>
            <a:pPr lvl="0"/>
            <a:r>
              <a:rPr>
                <a:latin typeface="Arial"/>
                <a:ea typeface="Arial"/>
                <a:cs typeface="Arial"/>
                <a:sym typeface="Arial"/>
              </a:rPr>
              <a:t>Hay que lograr “ser alguien”. Hay que lograr pertenecer a una “clase más alta”. Hay que lograr la movilidad social.</a:t>
            </a:r>
          </a:p>
          <a:p>
            <a:pPr lvl="0"/>
            <a:endParaRPr>
              <a:latin typeface="Arial"/>
              <a:ea typeface="Arial"/>
              <a:cs typeface="Arial"/>
              <a:sym typeface="Arial"/>
            </a:endParaRPr>
          </a:p>
          <a:p>
            <a:pPr lvl="0"/>
            <a:r>
              <a:rPr>
                <a:latin typeface="Arial"/>
                <a:ea typeface="Arial"/>
                <a:cs typeface="Arial"/>
                <a:sym typeface="Arial"/>
              </a:rPr>
              <a:t>Los obstáculos que perciben para el logro de este objetivo son atribuidos a factores externos, a fuerzas sociales y accesibles. El sistema social se percibe cerrado, difícil de penetrar, por lo cual se requiere una gran fuerza de voluntad para lograr su cometido. </a:t>
            </a:r>
          </a:p>
          <a:p>
            <a:pPr lvl="0"/>
            <a:endParaRPr>
              <a:latin typeface="Arial"/>
              <a:ea typeface="Arial"/>
              <a:cs typeface="Arial"/>
              <a:sym typeface="Arial"/>
            </a:endParaRPr>
          </a:p>
          <a:p>
            <a:pPr lvl="0"/>
            <a:r>
              <a:rPr>
                <a:solidFill>
                  <a:srgbClr val="FF0000"/>
                </a:solidFill>
                <a:latin typeface="Arial"/>
                <a:ea typeface="Arial"/>
                <a:cs typeface="Arial"/>
                <a:sym typeface="Arial"/>
              </a:rPr>
              <a:t>SON LOS ARRIBISTAS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 name="image1.png"/>
          <p:cNvPicPr/>
          <p:nvPr/>
        </p:nvPicPr>
        <p:blipFill>
          <a:blip r:embed="rId2">
            <a:extLst/>
          </a:blip>
          <a:stretch>
            <a:fillRect/>
          </a:stretch>
        </p:blipFill>
        <p:spPr>
          <a:xfrm>
            <a:off x="1" y="0"/>
            <a:ext cx="9144001" cy="1047750"/>
          </a:xfrm>
          <a:prstGeom prst="rect">
            <a:avLst/>
          </a:prstGeom>
          <a:ln w="12700">
            <a:miter lim="400000"/>
          </a:ln>
        </p:spPr>
      </p:pic>
      <p:sp>
        <p:nvSpPr>
          <p:cNvPr id="69" name="Shape 69"/>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70" name="Shape 70"/>
          <p:cNvSpPr/>
          <p:nvPr/>
        </p:nvSpPr>
        <p:spPr>
          <a:xfrm>
            <a:off x="396091" y="1556791"/>
            <a:ext cx="5544062"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El orden a través de la dominación</a:t>
            </a:r>
          </a:p>
        </p:txBody>
      </p:sp>
      <p:sp>
        <p:nvSpPr>
          <p:cNvPr id="71" name="Shape 71"/>
          <p:cNvSpPr/>
          <p:nvPr/>
        </p:nvSpPr>
        <p:spPr>
          <a:xfrm>
            <a:off x="395535" y="2492896"/>
            <a:ext cx="8136906" cy="30271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Muchos científicos sociales pensaron que </a:t>
            </a:r>
            <a:r>
              <a:rPr>
                <a:solidFill>
                  <a:srgbClr val="FF0000"/>
                </a:solidFill>
                <a:latin typeface="Arial"/>
                <a:ea typeface="Arial"/>
                <a:cs typeface="Arial"/>
                <a:sym typeface="Arial"/>
              </a:rPr>
              <a:t>el orden social no se reproduce por consenso, sino por dominación de algunos actores sobre el conjunto de la sociedad. </a:t>
            </a:r>
            <a:r>
              <a:rPr>
                <a:latin typeface="Arial"/>
                <a:ea typeface="Arial"/>
                <a:cs typeface="Arial"/>
                <a:sym typeface="Arial"/>
              </a:rPr>
              <a:t>Para ellos, esta dominación es estructural: está interiorizada por los dominados y produce en ellos tres formas de alienación: económica (pierden el control del valor de su fuerza de trabajo y de sus productos), política (son reprimidos por el Estado si se rebelan) e ideológica (tienen una “falsa</a:t>
            </a:r>
          </a:p>
          <a:p>
            <a:pPr lvl="0"/>
            <a:r>
              <a:rPr>
                <a:latin typeface="Arial"/>
                <a:ea typeface="Arial"/>
                <a:cs typeface="Arial"/>
                <a:sym typeface="Arial"/>
              </a:rPr>
              <a:t>consciencia”: consideran la dominación como normal). La reproducción del orden está garantizada porque los dominados no tienen otra salida que someterse.</a:t>
            </a:r>
          </a:p>
          <a:p>
            <a:pPr lvl="0"/>
            <a:endParaRPr>
              <a:latin typeface="Arial"/>
              <a:ea typeface="Arial"/>
              <a:cs typeface="Arial"/>
              <a:sym typeface="Arial"/>
            </a:endParaRPr>
          </a:p>
          <a:p>
            <a:pPr lvl="0"/>
            <a:r>
              <a:rPr>
                <a:latin typeface="Arial"/>
                <a:ea typeface="Arial"/>
                <a:cs typeface="Arial"/>
                <a:sym typeface="Arial"/>
              </a:rPr>
              <a:t>Ejemplo: sociedad socialistas.</a:t>
            </a: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9" name="image1.png"/>
          <p:cNvPicPr/>
          <p:nvPr/>
        </p:nvPicPr>
        <p:blipFill>
          <a:blip r:embed="rId2">
            <a:extLst/>
          </a:blip>
          <a:stretch>
            <a:fillRect/>
          </a:stretch>
        </p:blipFill>
        <p:spPr>
          <a:xfrm>
            <a:off x="1" y="0"/>
            <a:ext cx="9144001" cy="1047750"/>
          </a:xfrm>
          <a:prstGeom prst="rect">
            <a:avLst/>
          </a:prstGeom>
          <a:ln w="12700">
            <a:miter lim="400000"/>
          </a:ln>
        </p:spPr>
      </p:pic>
      <p:sp>
        <p:nvSpPr>
          <p:cNvPr id="320" name="Shape 32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321" name="Shape 321"/>
          <p:cNvSpPr/>
          <p:nvPr/>
        </p:nvSpPr>
        <p:spPr>
          <a:xfrm>
            <a:off x="396091" y="1556791"/>
            <a:ext cx="8352374"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LÓGICAS DE ACCIÓN EN LA MUTACIÓN CULTURAL</a:t>
            </a:r>
          </a:p>
        </p:txBody>
      </p:sp>
      <p:sp>
        <p:nvSpPr>
          <p:cNvPr id="322" name="Shape 322"/>
          <p:cNvSpPr/>
          <p:nvPr/>
        </p:nvSpPr>
        <p:spPr>
          <a:xfrm>
            <a:off x="395535" y="2348880"/>
            <a:ext cx="8136906" cy="38272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BÚSQUEDA DEL RECONOCIMIENTO SOCIAL</a:t>
            </a:r>
          </a:p>
          <a:p>
            <a:pPr lvl="0"/>
            <a:r>
              <a:rPr>
                <a:latin typeface="Arial"/>
                <a:ea typeface="Arial"/>
                <a:cs typeface="Arial"/>
                <a:sym typeface="Arial"/>
              </a:rPr>
              <a:t>La lógica de la integración</a:t>
            </a:r>
          </a:p>
          <a:p>
            <a:pPr lvl="0"/>
            <a:endParaRPr>
              <a:latin typeface="Arial"/>
              <a:ea typeface="Arial"/>
              <a:cs typeface="Arial"/>
              <a:sym typeface="Arial"/>
            </a:endParaRPr>
          </a:p>
          <a:p>
            <a:pPr lvl="0"/>
            <a:r>
              <a:rPr>
                <a:latin typeface="Arial"/>
                <a:ea typeface="Arial"/>
                <a:cs typeface="Arial"/>
                <a:sym typeface="Arial"/>
              </a:rPr>
              <a:t>Son aquellos que se refugian en los “valores seguros del pasado”, ya sean familiares, nacionales, religiosos, étnicos, etc. Ellos solo quieren que la sociedad les garantice un mínimo, que no los excluya.</a:t>
            </a:r>
          </a:p>
          <a:p>
            <a:pPr lvl="0"/>
            <a:endParaRPr>
              <a:latin typeface="Arial"/>
              <a:ea typeface="Arial"/>
              <a:cs typeface="Arial"/>
              <a:sym typeface="Arial"/>
            </a:endParaRPr>
          </a:p>
          <a:p>
            <a:pPr lvl="0"/>
            <a:r>
              <a:rPr>
                <a:latin typeface="Arial"/>
                <a:ea typeface="Arial"/>
                <a:cs typeface="Arial"/>
                <a:sym typeface="Arial"/>
              </a:rPr>
              <a:t>El éxito es la reproducción en el futuro de un ideal situado en el pasado. Los obstáculos para lograrlo son atribuidos a fuerzas externas, pero en este caso son consideradas fuerzas metasociales e inaccesibles, tales como la naturaleza, la suerte o la fatalidad. </a:t>
            </a:r>
          </a:p>
          <a:p>
            <a:pPr lvl="0"/>
            <a:endParaRPr>
              <a:latin typeface="Arial"/>
              <a:ea typeface="Arial"/>
              <a:cs typeface="Arial"/>
              <a:sym typeface="Arial"/>
            </a:endParaRPr>
          </a:p>
          <a:p>
            <a:pPr lvl="0"/>
            <a:r>
              <a:rPr>
                <a:solidFill>
                  <a:srgbClr val="FF0000"/>
                </a:solidFill>
                <a:latin typeface="Arial"/>
                <a:ea typeface="Arial"/>
                <a:cs typeface="Arial"/>
                <a:sym typeface="Arial"/>
              </a:rPr>
              <a:t>SON LOS NOSTÁLGICOS</a:t>
            </a:r>
          </a:p>
          <a:p>
            <a:pPr lvl="0"/>
            <a:r>
              <a:rPr>
                <a:latin typeface="Arial"/>
                <a:ea typeface="Arial"/>
                <a:cs typeface="Arial"/>
                <a:sym typeface="Arial"/>
              </a:rPr>
              <a:t> </a:t>
            </a:r>
          </a:p>
        </p:txBody>
      </p:sp>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4" name="image1.png"/>
          <p:cNvPicPr/>
          <p:nvPr/>
        </p:nvPicPr>
        <p:blipFill>
          <a:blip r:embed="rId2">
            <a:extLst/>
          </a:blip>
          <a:stretch>
            <a:fillRect/>
          </a:stretch>
        </p:blipFill>
        <p:spPr>
          <a:xfrm>
            <a:off x="1" y="0"/>
            <a:ext cx="9144001" cy="1047750"/>
          </a:xfrm>
          <a:prstGeom prst="rect">
            <a:avLst/>
          </a:prstGeom>
          <a:ln w="12700">
            <a:miter lim="400000"/>
          </a:ln>
        </p:spPr>
      </p:pic>
      <p:sp>
        <p:nvSpPr>
          <p:cNvPr id="325" name="Shape 32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326" name="Shape 326"/>
          <p:cNvSpPr/>
          <p:nvPr/>
        </p:nvSpPr>
        <p:spPr>
          <a:xfrm>
            <a:off x="396091" y="1556791"/>
            <a:ext cx="8352374"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LÓGICAS DE ACCIÓN EN LA MUTACIÓN CULTURAL</a:t>
            </a:r>
          </a:p>
        </p:txBody>
      </p:sp>
      <p:sp>
        <p:nvSpPr>
          <p:cNvPr id="327" name="Shape 327"/>
          <p:cNvSpPr/>
          <p:nvPr/>
        </p:nvSpPr>
        <p:spPr>
          <a:xfrm>
            <a:off x="395535" y="2348880"/>
            <a:ext cx="8136906" cy="409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BÚSQUEDA DE LA AUTOREALIZACIÓN PERSONAL</a:t>
            </a:r>
          </a:p>
          <a:p>
            <a:pPr lvl="0"/>
            <a:r>
              <a:rPr>
                <a:latin typeface="Arial"/>
                <a:ea typeface="Arial"/>
                <a:cs typeface="Arial"/>
                <a:sym typeface="Arial"/>
              </a:rPr>
              <a:t>La lógica de la autenticidad</a:t>
            </a:r>
          </a:p>
          <a:p>
            <a:pPr lvl="0"/>
            <a:endParaRPr>
              <a:latin typeface="Arial"/>
              <a:ea typeface="Arial"/>
              <a:cs typeface="Arial"/>
              <a:sym typeface="Arial"/>
            </a:endParaRPr>
          </a:p>
          <a:p>
            <a:pPr lvl="0"/>
            <a:r>
              <a:rPr>
                <a:latin typeface="Arial"/>
                <a:ea typeface="Arial"/>
                <a:cs typeface="Arial"/>
                <a:sym typeface="Arial"/>
              </a:rPr>
              <a:t>Algunos descubren una pasión, un talento, una vocación que los llama y que deben seguir. Ellos expanden los nuevos valores individualistas, pero saben que no son legítimos.</a:t>
            </a:r>
          </a:p>
          <a:p>
            <a:pPr lvl="0"/>
            <a:endParaRPr>
              <a:latin typeface="Arial"/>
              <a:ea typeface="Arial"/>
              <a:cs typeface="Arial"/>
              <a:sym typeface="Arial"/>
            </a:endParaRPr>
          </a:p>
          <a:p>
            <a:pPr lvl="0"/>
            <a:r>
              <a:rPr>
                <a:latin typeface="Arial"/>
                <a:ea typeface="Arial"/>
                <a:cs typeface="Arial"/>
                <a:sym typeface="Arial"/>
              </a:rPr>
              <a:t>En este caso el proyecto de vida es percibido como una esencia que cada uno lleva consigo mismo. El éxito está dado por ir hacia ese fin, evolucionar, llegar a ser; tener la facultad de elegir todo el tiempo.</a:t>
            </a:r>
          </a:p>
          <a:p>
            <a:pPr lvl="0"/>
            <a:r>
              <a:rPr>
                <a:latin typeface="Arial"/>
                <a:ea typeface="Arial"/>
                <a:cs typeface="Arial"/>
                <a:sym typeface="Arial"/>
              </a:rPr>
              <a:t> </a:t>
            </a:r>
          </a:p>
          <a:p>
            <a:pPr lvl="0"/>
            <a:r>
              <a:rPr>
                <a:latin typeface="Arial"/>
                <a:ea typeface="Arial"/>
                <a:cs typeface="Arial"/>
                <a:sym typeface="Arial"/>
              </a:rPr>
              <a:t>Los obstáculos para lograr su cometido están en ellos mismos, son causas internas que se lo impiden. </a:t>
            </a:r>
          </a:p>
          <a:p>
            <a:pPr lvl="0"/>
            <a:endParaRPr>
              <a:latin typeface="Arial"/>
              <a:ea typeface="Arial"/>
              <a:cs typeface="Arial"/>
              <a:sym typeface="Arial"/>
            </a:endParaRPr>
          </a:p>
          <a:p>
            <a:pPr lvl="0"/>
            <a:r>
              <a:rPr>
                <a:solidFill>
                  <a:srgbClr val="FF0000"/>
                </a:solidFill>
                <a:latin typeface="Arial"/>
                <a:ea typeface="Arial"/>
                <a:cs typeface="Arial"/>
                <a:sym typeface="Arial"/>
              </a:rPr>
              <a:t>SON LOS AUTOTÉLICOS </a:t>
            </a:r>
            <a:r>
              <a:rPr>
                <a:latin typeface="Arial"/>
                <a:ea typeface="Arial"/>
                <a:cs typeface="Arial"/>
                <a:sym typeface="Arial"/>
              </a:rPr>
              <a:t>(del griego auto – yo , telos – meta) </a:t>
            </a:r>
          </a:p>
        </p:txBody>
      </p:sp>
    </p:spTree>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9" name="image1.png"/>
          <p:cNvPicPr/>
          <p:nvPr/>
        </p:nvPicPr>
        <p:blipFill>
          <a:blip r:embed="rId2">
            <a:extLst/>
          </a:blip>
          <a:stretch>
            <a:fillRect/>
          </a:stretch>
        </p:blipFill>
        <p:spPr>
          <a:xfrm>
            <a:off x="1" y="0"/>
            <a:ext cx="9144001" cy="1047750"/>
          </a:xfrm>
          <a:prstGeom prst="rect">
            <a:avLst/>
          </a:prstGeom>
          <a:ln w="12700">
            <a:miter lim="400000"/>
          </a:ln>
        </p:spPr>
      </p:pic>
      <p:sp>
        <p:nvSpPr>
          <p:cNvPr id="330" name="Shape 33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331" name="Shape 331"/>
          <p:cNvSpPr/>
          <p:nvPr/>
        </p:nvSpPr>
        <p:spPr>
          <a:xfrm>
            <a:off x="396091" y="1556791"/>
            <a:ext cx="8352374"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LÓGICAS DE ACCIÓN EN LA MUTACIÓN CULTURAL</a:t>
            </a:r>
          </a:p>
        </p:txBody>
      </p:sp>
      <p:sp>
        <p:nvSpPr>
          <p:cNvPr id="332" name="Shape 332"/>
          <p:cNvSpPr/>
          <p:nvPr/>
        </p:nvSpPr>
        <p:spPr>
          <a:xfrm>
            <a:off x="395535" y="2348880"/>
            <a:ext cx="8136906" cy="409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BÚSQUEDA DE LA AUTOREALIZACIÓN PERSONAL</a:t>
            </a:r>
          </a:p>
          <a:p>
            <a:pPr lvl="0"/>
            <a:r>
              <a:rPr>
                <a:latin typeface="Arial"/>
                <a:ea typeface="Arial"/>
                <a:cs typeface="Arial"/>
                <a:sym typeface="Arial"/>
              </a:rPr>
              <a:t>La lógica hedonista (búsqueda del placer)</a:t>
            </a:r>
          </a:p>
          <a:p>
            <a:pPr lvl="0"/>
            <a:endParaRPr>
              <a:latin typeface="Arial"/>
              <a:ea typeface="Arial"/>
              <a:cs typeface="Arial"/>
              <a:sym typeface="Arial"/>
            </a:endParaRPr>
          </a:p>
          <a:p>
            <a:pPr lvl="0"/>
            <a:r>
              <a:rPr>
                <a:latin typeface="Arial"/>
                <a:ea typeface="Arial"/>
                <a:cs typeface="Arial"/>
                <a:sym typeface="Arial"/>
              </a:rPr>
              <a:t>Como rechazo al mundo “podrido”, algunos prefieren “vivir el presente”, disfrutar la vida dentro de sus espacios reducidos … Cultivan la calidad de vida, el bienestar físico y mental.</a:t>
            </a:r>
          </a:p>
          <a:p>
            <a:pPr lvl="0"/>
            <a:endParaRPr>
              <a:latin typeface="Arial"/>
              <a:ea typeface="Arial"/>
              <a:cs typeface="Arial"/>
              <a:sym typeface="Arial"/>
            </a:endParaRPr>
          </a:p>
          <a:p>
            <a:pPr lvl="0"/>
            <a:r>
              <a:rPr>
                <a:latin typeface="Arial"/>
                <a:ea typeface="Arial"/>
                <a:cs typeface="Arial"/>
                <a:sym typeface="Arial"/>
              </a:rPr>
              <a:t>El objetivo de la vida es estar bien consigo mismo y con los suyos, en su universo social de convivencia y de comunicación.</a:t>
            </a:r>
          </a:p>
          <a:p>
            <a:pPr lvl="0"/>
            <a:endParaRPr>
              <a:latin typeface="Arial"/>
              <a:ea typeface="Arial"/>
              <a:cs typeface="Arial"/>
              <a:sym typeface="Arial"/>
            </a:endParaRPr>
          </a:p>
          <a:p>
            <a:pPr lvl="0"/>
            <a:r>
              <a:rPr>
                <a:latin typeface="Arial"/>
                <a:ea typeface="Arial"/>
                <a:cs typeface="Arial"/>
                <a:sym typeface="Arial"/>
              </a:rPr>
              <a:t>Al igual que en el autotelismo, en el hedonismo los obstáculos percibidos para lograr el objetivo propuesto son internos.</a:t>
            </a:r>
          </a:p>
          <a:p>
            <a:pPr lvl="0"/>
            <a:endParaRPr>
              <a:latin typeface="Arial"/>
              <a:ea typeface="Arial"/>
              <a:cs typeface="Arial"/>
              <a:sym typeface="Arial"/>
            </a:endParaRPr>
          </a:p>
          <a:p>
            <a:pPr lvl="0"/>
            <a:r>
              <a:rPr>
                <a:solidFill>
                  <a:srgbClr val="FF0000"/>
                </a:solidFill>
                <a:latin typeface="Arial"/>
                <a:ea typeface="Arial"/>
                <a:cs typeface="Arial"/>
                <a:sym typeface="Arial"/>
              </a:rPr>
              <a:t>SON LOS HEDONISTAS</a:t>
            </a:r>
          </a:p>
          <a:p>
            <a:pPr lvl="0"/>
            <a:r>
              <a:rPr>
                <a:latin typeface="Arial"/>
                <a:ea typeface="Arial"/>
                <a:cs typeface="Arial"/>
                <a:sym typeface="Arial"/>
              </a:rPr>
              <a:t> </a:t>
            </a:r>
          </a:p>
        </p:txBody>
      </p:sp>
    </p:spTree>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4" name="image1.png"/>
          <p:cNvPicPr/>
          <p:nvPr/>
        </p:nvPicPr>
        <p:blipFill>
          <a:blip r:embed="rId2">
            <a:extLst/>
          </a:blip>
          <a:stretch>
            <a:fillRect/>
          </a:stretch>
        </p:blipFill>
        <p:spPr>
          <a:xfrm>
            <a:off x="1" y="0"/>
            <a:ext cx="9144001" cy="1047750"/>
          </a:xfrm>
          <a:prstGeom prst="rect">
            <a:avLst/>
          </a:prstGeom>
          <a:ln w="12700">
            <a:miter lim="400000"/>
          </a:ln>
        </p:spPr>
      </p:pic>
      <p:sp>
        <p:nvSpPr>
          <p:cNvPr id="335" name="Shape 33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336" name="Shape 336"/>
          <p:cNvSpPr/>
          <p:nvPr/>
        </p:nvSpPr>
        <p:spPr>
          <a:xfrm>
            <a:off x="396091" y="1556791"/>
            <a:ext cx="8352374"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LÓGICAS DE ACCIÓN EN LA MUTACIÓN CULTURAL</a:t>
            </a:r>
          </a:p>
        </p:txBody>
      </p:sp>
      <p:sp>
        <p:nvSpPr>
          <p:cNvPr id="337" name="Shape 337"/>
          <p:cNvSpPr/>
          <p:nvPr/>
        </p:nvSpPr>
        <p:spPr>
          <a:xfrm>
            <a:off x="395535" y="2235990"/>
            <a:ext cx="8136906" cy="43606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DUDA EN LAS BÚSQUEDAS</a:t>
            </a:r>
          </a:p>
          <a:p>
            <a:pPr lvl="0"/>
            <a:r>
              <a:rPr>
                <a:latin typeface="Arial"/>
                <a:ea typeface="Arial"/>
                <a:cs typeface="Arial"/>
                <a:sym typeface="Arial"/>
              </a:rPr>
              <a:t>La lógica pragmática</a:t>
            </a:r>
          </a:p>
          <a:p>
            <a:pPr lvl="0"/>
            <a:endParaRPr>
              <a:latin typeface="Arial"/>
              <a:ea typeface="Arial"/>
              <a:cs typeface="Arial"/>
              <a:sym typeface="Arial"/>
            </a:endParaRPr>
          </a:p>
          <a:p>
            <a:pPr lvl="0"/>
            <a:r>
              <a:rPr>
                <a:latin typeface="Arial"/>
                <a:ea typeface="Arial"/>
                <a:cs typeface="Arial"/>
                <a:sym typeface="Arial"/>
              </a:rPr>
              <a:t>En estos actores se encuentran entre dos concepciones de éxito, que son opuestas y que valoran por igual. Por una parte, se trata de tener un proyecto de movilidad  arribista y por otro, tener un proyecto de autorrealización autotélica. Los pragmáticos tratan de combinar las dos formas y terminan viviendo una, pero sin convicción. Estas son personalidades desgarradas, desencantadas, incluso, están pueden estar amenazadas por la anomia si no logran sus objetivos, si fracasan en su intento. </a:t>
            </a:r>
          </a:p>
          <a:p>
            <a:pPr lvl="0"/>
            <a:r>
              <a:rPr>
                <a:latin typeface="Arial"/>
                <a:ea typeface="Arial"/>
                <a:cs typeface="Arial"/>
                <a:sym typeface="Arial"/>
              </a:rPr>
              <a:t> </a:t>
            </a:r>
          </a:p>
          <a:p>
            <a:pPr lvl="0"/>
            <a:r>
              <a:rPr>
                <a:latin typeface="Arial"/>
                <a:ea typeface="Arial"/>
                <a:cs typeface="Arial"/>
                <a:sym typeface="Arial"/>
              </a:rPr>
              <a:t>Los obstáculos los proporcionan la duda, la indecisión, la imposibilidad de creer o de escoger entre sus expectativas  contradictorias y la obligación  de tener que elegir. </a:t>
            </a:r>
          </a:p>
          <a:p>
            <a:pPr lvl="0"/>
            <a:endParaRPr>
              <a:latin typeface="Arial"/>
              <a:ea typeface="Arial"/>
              <a:cs typeface="Arial"/>
              <a:sym typeface="Arial"/>
            </a:endParaRPr>
          </a:p>
          <a:p>
            <a:pPr lvl="0"/>
            <a:r>
              <a:rPr>
                <a:solidFill>
                  <a:srgbClr val="FF0000"/>
                </a:solidFill>
                <a:latin typeface="Arial"/>
                <a:ea typeface="Arial"/>
                <a:cs typeface="Arial"/>
                <a:sym typeface="Arial"/>
              </a:rPr>
              <a:t>SON LOS PRAGMÁTICOS</a:t>
            </a:r>
          </a:p>
        </p:txBody>
      </p:sp>
    </p:spTree>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9" name="image1.png"/>
          <p:cNvPicPr/>
          <p:nvPr/>
        </p:nvPicPr>
        <p:blipFill>
          <a:blip r:embed="rId2">
            <a:extLst/>
          </a:blip>
          <a:stretch>
            <a:fillRect/>
          </a:stretch>
        </p:blipFill>
        <p:spPr>
          <a:xfrm>
            <a:off x="1" y="0"/>
            <a:ext cx="9144001" cy="1047750"/>
          </a:xfrm>
          <a:prstGeom prst="rect">
            <a:avLst/>
          </a:prstGeom>
          <a:ln w="12700">
            <a:miter lim="400000"/>
          </a:ln>
        </p:spPr>
      </p:pic>
      <p:sp>
        <p:nvSpPr>
          <p:cNvPr id="340" name="Shape 34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341" name="Shape 341"/>
          <p:cNvSpPr/>
          <p:nvPr/>
        </p:nvSpPr>
        <p:spPr>
          <a:xfrm>
            <a:off x="396091" y="1556791"/>
            <a:ext cx="8352374"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LÓGICAS DE ACCIÓN EN LA MUTACIÓN CULTURAL</a:t>
            </a:r>
          </a:p>
        </p:txBody>
      </p:sp>
      <p:sp>
        <p:nvSpPr>
          <p:cNvPr id="342" name="Shape 342"/>
          <p:cNvSpPr/>
          <p:nvPr/>
        </p:nvSpPr>
        <p:spPr>
          <a:xfrm>
            <a:off x="395535" y="2348880"/>
            <a:ext cx="8136906" cy="35605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DUDA EN LAS BÚSQUEDAS</a:t>
            </a:r>
          </a:p>
          <a:p>
            <a:pPr lvl="0"/>
            <a:r>
              <a:rPr>
                <a:latin typeface="Arial"/>
                <a:ea typeface="Arial"/>
                <a:cs typeface="Arial"/>
                <a:sym typeface="Arial"/>
              </a:rPr>
              <a:t>La lógica anómica</a:t>
            </a:r>
          </a:p>
          <a:p>
            <a:pPr lvl="0"/>
            <a:endParaRPr>
              <a:latin typeface="Arial"/>
              <a:ea typeface="Arial"/>
              <a:cs typeface="Arial"/>
              <a:sym typeface="Arial"/>
            </a:endParaRPr>
          </a:p>
          <a:p>
            <a:pPr lvl="0"/>
            <a:r>
              <a:rPr>
                <a:latin typeface="Arial"/>
                <a:ea typeface="Arial"/>
                <a:cs typeface="Arial"/>
                <a:sym typeface="Arial"/>
              </a:rPr>
              <a:t>La duda y la pérdida de referencias desencadena en estos actores una sensación de angustia, de parálisis relativa, de anomia. </a:t>
            </a:r>
          </a:p>
          <a:p>
            <a:pPr lvl="0"/>
            <a:endParaRPr>
              <a:latin typeface="Arial"/>
              <a:ea typeface="Arial"/>
              <a:cs typeface="Arial"/>
              <a:sym typeface="Arial"/>
            </a:endParaRPr>
          </a:p>
          <a:p>
            <a:pPr lvl="0"/>
            <a:r>
              <a:rPr>
                <a:latin typeface="Arial"/>
                <a:ea typeface="Arial"/>
                <a:cs typeface="Arial"/>
                <a:sym typeface="Arial"/>
              </a:rPr>
              <a:t>Los anómicos se repliegan sobre sí mismos y adoptan una actitud de apatía. </a:t>
            </a:r>
          </a:p>
          <a:p>
            <a:pPr lvl="0"/>
            <a:endParaRPr>
              <a:latin typeface="Arial"/>
              <a:ea typeface="Arial"/>
              <a:cs typeface="Arial"/>
              <a:sym typeface="Arial"/>
            </a:endParaRPr>
          </a:p>
          <a:p>
            <a:pPr lvl="0"/>
            <a:r>
              <a:rPr>
                <a:latin typeface="Arial"/>
                <a:ea typeface="Arial"/>
                <a:cs typeface="Arial"/>
                <a:sym typeface="Arial"/>
              </a:rPr>
              <a:t>La tensión existencial se produce por la ausencia de una imagen de éxito, un vacío y la convicción de no saber qué se quiere. </a:t>
            </a:r>
          </a:p>
          <a:p>
            <a:pPr lvl="0"/>
            <a:r>
              <a:rPr>
                <a:latin typeface="Arial"/>
                <a:ea typeface="Arial"/>
                <a:cs typeface="Arial"/>
                <a:sym typeface="Arial"/>
              </a:rPr>
              <a:t> </a:t>
            </a:r>
          </a:p>
          <a:p>
            <a:pPr lvl="0"/>
            <a:r>
              <a:rPr>
                <a:solidFill>
                  <a:srgbClr val="FF0000"/>
                </a:solidFill>
                <a:latin typeface="Arial"/>
                <a:ea typeface="Arial"/>
                <a:cs typeface="Arial"/>
                <a:sym typeface="Arial"/>
              </a:rPr>
              <a:t>SON LOS ANÓMICOS</a:t>
            </a:r>
          </a:p>
          <a:p>
            <a:pPr lvl="0"/>
            <a:r>
              <a:rPr>
                <a:latin typeface="Arial"/>
                <a:ea typeface="Arial"/>
                <a:cs typeface="Arial"/>
                <a:sym typeface="Arial"/>
              </a:rPr>
              <a:t> </a:t>
            </a:r>
          </a:p>
        </p:txBody>
      </p:sp>
    </p:spTree>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4" name="image1.png"/>
          <p:cNvPicPr/>
          <p:nvPr/>
        </p:nvPicPr>
        <p:blipFill>
          <a:blip r:embed="rId2">
            <a:extLst/>
          </a:blip>
          <a:stretch>
            <a:fillRect/>
          </a:stretch>
        </p:blipFill>
        <p:spPr>
          <a:xfrm>
            <a:off x="1" y="0"/>
            <a:ext cx="9144001" cy="1047750"/>
          </a:xfrm>
          <a:prstGeom prst="rect">
            <a:avLst/>
          </a:prstGeom>
          <a:ln w="12700">
            <a:miter lim="400000"/>
          </a:ln>
        </p:spPr>
      </p:pic>
      <p:sp>
        <p:nvSpPr>
          <p:cNvPr id="345" name="Shape 34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346" name="Shape 346"/>
          <p:cNvSpPr/>
          <p:nvPr/>
        </p:nvSpPr>
        <p:spPr>
          <a:xfrm>
            <a:off x="396091" y="1556791"/>
            <a:ext cx="8352374"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LÓGICAS DE ACCIÓN EN LA MUTACIÓN CULTURAL</a:t>
            </a:r>
          </a:p>
        </p:txBody>
      </p:sp>
      <p:sp>
        <p:nvSpPr>
          <p:cNvPr id="347" name="Shape 347"/>
          <p:cNvSpPr/>
          <p:nvPr/>
        </p:nvSpPr>
        <p:spPr>
          <a:xfrm>
            <a:off x="395535" y="2348880"/>
            <a:ext cx="8136906" cy="22270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Las </a:t>
            </a:r>
            <a:r>
              <a:rPr>
                <a:solidFill>
                  <a:srgbClr val="FF0000"/>
                </a:solidFill>
                <a:latin typeface="Arial"/>
                <a:ea typeface="Arial"/>
                <a:cs typeface="Arial"/>
                <a:sym typeface="Arial"/>
              </a:rPr>
              <a:t>tipologías son conceptos, instrumentos de análisis y no representaciones de la realidad. </a:t>
            </a:r>
            <a:r>
              <a:rPr>
                <a:latin typeface="Arial"/>
                <a:ea typeface="Arial"/>
                <a:cs typeface="Arial"/>
                <a:sym typeface="Arial"/>
              </a:rPr>
              <a:t>No podemos pensar que los individuos se encasillan en un tipo y de ahí no se mueven. </a:t>
            </a:r>
          </a:p>
          <a:p>
            <a:pPr lvl="0"/>
            <a:endParaRPr>
              <a:latin typeface="Arial"/>
              <a:ea typeface="Arial"/>
              <a:cs typeface="Arial"/>
              <a:sym typeface="Arial"/>
            </a:endParaRPr>
          </a:p>
          <a:p>
            <a:pPr lvl="0"/>
            <a:r>
              <a:rPr>
                <a:latin typeface="Arial"/>
                <a:ea typeface="Arial"/>
                <a:cs typeface="Arial"/>
                <a:sym typeface="Arial"/>
              </a:rPr>
              <a:t>Estamos ante la presencia la presencia de diversas lógicas de acción, por lo tanto, una misma persona puede estar en más de uno de estos tipos simultáneamente. </a:t>
            </a:r>
          </a:p>
          <a:p>
            <a:pPr lvl="0"/>
            <a:r>
              <a:rPr>
                <a:latin typeface="Arial"/>
                <a:ea typeface="Arial"/>
                <a:cs typeface="Arial"/>
                <a:sym typeface="Arial"/>
              </a:rPr>
              <a:t> </a:t>
            </a:r>
          </a:p>
        </p:txBody>
      </p:sp>
    </p:spTree>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 name="Shape 349"/>
          <p:cNvSpPr/>
          <p:nvPr/>
        </p:nvSpPr>
        <p:spPr>
          <a:xfrm>
            <a:off x="755576" y="4581128"/>
            <a:ext cx="2659643" cy="422025"/>
          </a:xfrm>
          <a:prstGeom prst="rect">
            <a:avLst/>
          </a:prstGeom>
          <a:ln>
            <a:solidFill>
              <a:srgbClr val="00B050"/>
            </a:solidFill>
          </a:ln>
          <a:extLst>
            <a:ext uri="{C572A759-6A51-4108-AA02-DFA0A04FC94B}">
              <ma14:wrappingTextBoxFlag xmlns:ma14="http://schemas.microsoft.com/office/mac/drawingml/2011/main" xmlns="" val="1"/>
            </a:ext>
          </a:extLst>
        </p:spPr>
        <p:txBody>
          <a:bodyPr wrap="none" lIns="0" tIns="0" rIns="0" bIns="0">
            <a:spAutoFit/>
          </a:bodyPr>
          <a:lstStyle>
            <a:lvl1pPr>
              <a:defRPr sz="2200">
                <a:latin typeface="Arial"/>
                <a:ea typeface="Arial"/>
                <a:cs typeface="Arial"/>
                <a:sym typeface="Arial"/>
              </a:defRPr>
            </a:lvl1pPr>
          </a:lstStyle>
          <a:p>
            <a:pPr lvl="0">
              <a:defRPr sz="1800"/>
            </a:pPr>
            <a:r>
              <a:rPr sz="2200"/>
              <a:t>MUCHAS GRACIAS</a:t>
            </a:r>
          </a:p>
        </p:txBody>
      </p:sp>
      <p:pic>
        <p:nvPicPr>
          <p:cNvPr id="350" name="image1.png"/>
          <p:cNvPicPr/>
          <p:nvPr/>
        </p:nvPicPr>
        <p:blipFill>
          <a:blip r:embed="rId2">
            <a:extLst/>
          </a:blip>
          <a:stretch>
            <a:fillRect/>
          </a:stretch>
        </p:blipFill>
        <p:spPr>
          <a:xfrm>
            <a:off x="1" y="0"/>
            <a:ext cx="9144001" cy="4077073"/>
          </a:xfrm>
          <a:prstGeom prst="rect">
            <a:avLst/>
          </a:prstGeom>
          <a:ln w="12700">
            <a:miter lim="400000"/>
          </a:ln>
        </p:spPr>
      </p:pic>
      <p:sp>
        <p:nvSpPr>
          <p:cNvPr id="351" name="Shape 351"/>
          <p:cNvSpPr/>
          <p:nvPr/>
        </p:nvSpPr>
        <p:spPr>
          <a:xfrm>
            <a:off x="251520" y="1844824"/>
            <a:ext cx="6408712" cy="131064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lgn="r"/>
            <a:r>
              <a:rPr sz="4000">
                <a:solidFill>
                  <a:srgbClr val="FFFFFF"/>
                </a:solidFill>
                <a:latin typeface="Sansation"/>
                <a:ea typeface="Sansation"/>
                <a:cs typeface="Sansation"/>
                <a:sym typeface="Sansation"/>
              </a:rPr>
              <a:t>La sociología de Guy Bajoit</a:t>
            </a:r>
          </a:p>
          <a:p>
            <a:pPr lvl="0" algn="r"/>
            <a:r>
              <a:rPr sz="4000">
                <a:solidFill>
                  <a:srgbClr val="FFFFFF"/>
                </a:solidFill>
                <a:latin typeface="Sansation"/>
                <a:ea typeface="Sansation"/>
                <a:cs typeface="Sansation"/>
                <a:sym typeface="Sansation"/>
              </a:rPr>
              <a:t>El cambio sociocultural</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 name="image1.png"/>
          <p:cNvPicPr/>
          <p:nvPr/>
        </p:nvPicPr>
        <p:blipFill>
          <a:blip r:embed="rId2">
            <a:extLst/>
          </a:blip>
          <a:stretch>
            <a:fillRect/>
          </a:stretch>
        </p:blipFill>
        <p:spPr>
          <a:xfrm>
            <a:off x="1" y="0"/>
            <a:ext cx="9144001" cy="1047750"/>
          </a:xfrm>
          <a:prstGeom prst="rect">
            <a:avLst/>
          </a:prstGeom>
          <a:ln w="12700">
            <a:miter lim="400000"/>
          </a:ln>
        </p:spPr>
      </p:pic>
      <p:sp>
        <p:nvSpPr>
          <p:cNvPr id="74" name="Shape 74"/>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75" name="Shape 75"/>
          <p:cNvSpPr/>
          <p:nvPr/>
        </p:nvSpPr>
        <p:spPr>
          <a:xfrm>
            <a:off x="396091" y="1556791"/>
            <a:ext cx="6264142"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El orden a través de la institucionalización</a:t>
            </a:r>
          </a:p>
        </p:txBody>
      </p:sp>
      <p:sp>
        <p:nvSpPr>
          <p:cNvPr id="76" name="Shape 76"/>
          <p:cNvSpPr/>
          <p:nvPr/>
        </p:nvSpPr>
        <p:spPr>
          <a:xfrm>
            <a:off x="395535" y="2492896"/>
            <a:ext cx="8136906" cy="24937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Otros comparten la idea de que </a:t>
            </a:r>
            <a:r>
              <a:rPr>
                <a:solidFill>
                  <a:srgbClr val="FF0000"/>
                </a:solidFill>
                <a:latin typeface="Arial"/>
                <a:ea typeface="Arial"/>
                <a:cs typeface="Arial"/>
                <a:sym typeface="Arial"/>
              </a:rPr>
              <a:t>el orden social descansa sobre la dominación, pero ven su reproducción como el resultado de la institucionalización de las relaciones de fuerzas entre actores colectivos organizados </a:t>
            </a:r>
            <a:r>
              <a:rPr>
                <a:latin typeface="Arial"/>
                <a:ea typeface="Arial"/>
                <a:cs typeface="Arial"/>
                <a:sym typeface="Arial"/>
              </a:rPr>
              <a:t>(movimientos sociales, luchas de clase), que entran en conflictos entre ellos, y que tienen interés en instituir sus relaciones conflictivas para no ser desbordados por ellas. Los compromisos instituidos, que los actores establecen entre ellos,</a:t>
            </a:r>
          </a:p>
          <a:p>
            <a:pPr lvl="0"/>
            <a:r>
              <a:rPr>
                <a:latin typeface="Arial"/>
                <a:ea typeface="Arial"/>
                <a:cs typeface="Arial"/>
                <a:sym typeface="Arial"/>
              </a:rPr>
              <a:t>están garantizados por un árbitro, el Estado.</a:t>
            </a:r>
          </a:p>
          <a:p>
            <a:pPr lvl="0"/>
            <a:endParaRPr>
              <a:latin typeface="Arial"/>
              <a:ea typeface="Arial"/>
              <a:cs typeface="Arial"/>
              <a:sym typeface="Arial"/>
            </a:endParaRPr>
          </a:p>
          <a:p>
            <a:pPr lvl="0"/>
            <a:r>
              <a:rPr>
                <a:latin typeface="Arial"/>
                <a:ea typeface="Arial"/>
                <a:cs typeface="Arial"/>
                <a:sym typeface="Arial"/>
              </a:rPr>
              <a:t>Ejemplo: sociedades capitalistas de la post guerra.</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 name="image1.png"/>
          <p:cNvPicPr/>
          <p:nvPr/>
        </p:nvPicPr>
        <p:blipFill>
          <a:blip r:embed="rId2">
            <a:extLst/>
          </a:blip>
          <a:stretch>
            <a:fillRect/>
          </a:stretch>
        </p:blipFill>
        <p:spPr>
          <a:xfrm>
            <a:off x="1" y="0"/>
            <a:ext cx="9144001" cy="1047750"/>
          </a:xfrm>
          <a:prstGeom prst="rect">
            <a:avLst/>
          </a:prstGeom>
          <a:ln w="12700">
            <a:miter lim="400000"/>
          </a:ln>
        </p:spPr>
      </p:pic>
      <p:sp>
        <p:nvSpPr>
          <p:cNvPr id="79" name="Shape 79"/>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80" name="Shape 80"/>
          <p:cNvSpPr/>
          <p:nvPr/>
        </p:nvSpPr>
        <p:spPr>
          <a:xfrm>
            <a:off x="395536" y="1268759"/>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Los principios del orden social</a:t>
            </a:r>
          </a:p>
        </p:txBody>
      </p:sp>
      <p:pic>
        <p:nvPicPr>
          <p:cNvPr id="81" name="image2.png"/>
          <p:cNvPicPr/>
          <p:nvPr/>
        </p:nvPicPr>
        <p:blipFill>
          <a:blip r:embed="rId3">
            <a:extLst/>
          </a:blip>
          <a:stretch>
            <a:fillRect/>
          </a:stretch>
        </p:blipFill>
        <p:spPr>
          <a:xfrm>
            <a:off x="683568" y="2492896"/>
            <a:ext cx="7452321" cy="3584467"/>
          </a:xfrm>
          <a:prstGeom prst="rect">
            <a:avLst/>
          </a:prstGeom>
          <a:ln w="12700">
            <a:miter lim="400000"/>
          </a:ln>
        </p:spPr>
      </p:pic>
      <p:grpSp>
        <p:nvGrpSpPr>
          <p:cNvPr id="85" name="Group 85"/>
          <p:cNvGrpSpPr/>
          <p:nvPr/>
        </p:nvGrpSpPr>
        <p:grpSpPr>
          <a:xfrm>
            <a:off x="3203848" y="2034618"/>
            <a:ext cx="2200733" cy="1301151"/>
            <a:chOff x="0" y="0"/>
            <a:chExt cx="2200732" cy="1301149"/>
          </a:xfrm>
        </p:grpSpPr>
        <p:sp>
          <p:nvSpPr>
            <p:cNvPr id="82" name="Shape 82"/>
            <p:cNvSpPr/>
            <p:nvPr/>
          </p:nvSpPr>
          <p:spPr>
            <a:xfrm>
              <a:off x="0" y="26229"/>
              <a:ext cx="1728192" cy="360041"/>
            </a:xfrm>
            <a:prstGeom prst="rect">
              <a:avLst/>
            </a:prstGeom>
            <a:solidFill>
              <a:srgbClr val="FFFFFF"/>
            </a:solidFill>
            <a:ln w="25400" cap="flat">
              <a:solidFill>
                <a:srgbClr val="C0504D"/>
              </a:solidFill>
              <a:prstDash val="solid"/>
              <a:bevel/>
            </a:ln>
            <a:effectLst/>
          </p:spPr>
          <p:txBody>
            <a:bodyPr wrap="square" lIns="0" tIns="0" rIns="0" bIns="0" numCol="1" anchor="ctr">
              <a:noAutofit/>
            </a:bodyPr>
            <a:lstStyle/>
            <a:p>
              <a:pPr lvl="0" algn="ctr">
                <a:defRPr sz="2200">
                  <a:solidFill>
                    <a:srgbClr val="808080"/>
                  </a:solidFill>
                  <a:latin typeface="Arial"/>
                  <a:ea typeface="Arial"/>
                  <a:cs typeface="Arial"/>
                  <a:sym typeface="Arial"/>
                </a:defRPr>
              </a:pPr>
              <a:endParaRPr/>
            </a:p>
          </p:txBody>
        </p:sp>
        <p:sp>
          <p:nvSpPr>
            <p:cNvPr id="83" name="Shape 83"/>
            <p:cNvSpPr/>
            <p:nvPr/>
          </p:nvSpPr>
          <p:spPr>
            <a:xfrm>
              <a:off x="1829602" y="281598"/>
              <a:ext cx="371131" cy="1019552"/>
            </a:xfrm>
            <a:custGeom>
              <a:avLst/>
              <a:gdLst/>
              <a:ahLst/>
              <a:cxnLst>
                <a:cxn ang="0">
                  <a:pos x="wd2" y="hd2"/>
                </a:cxn>
                <a:cxn ang="5400000">
                  <a:pos x="wd2" y="hd2"/>
                </a:cxn>
                <a:cxn ang="10800000">
                  <a:pos x="wd2" y="hd2"/>
                </a:cxn>
                <a:cxn ang="16200000">
                  <a:pos x="wd2" y="hd2"/>
                </a:cxn>
              </a:cxnLst>
              <a:rect l="0" t="0" r="r" b="b"/>
              <a:pathLst>
                <a:path w="21600" h="21600" extrusionOk="0">
                  <a:moveTo>
                    <a:pt x="0" y="49"/>
                  </a:moveTo>
                  <a:lnTo>
                    <a:pt x="21020" y="0"/>
                  </a:lnTo>
                  <a:lnTo>
                    <a:pt x="21600" y="21600"/>
                  </a:lnTo>
                </a:path>
              </a:pathLst>
            </a:custGeom>
            <a:noFill/>
            <a:ln w="25400" cap="flat">
              <a:solidFill>
                <a:srgbClr val="C0504D"/>
              </a:solidFill>
              <a:prstDash val="solid"/>
              <a:bevel/>
            </a:ln>
            <a:effectLst/>
          </p:spPr>
          <p:txBody>
            <a:bodyPr wrap="square" lIns="0" tIns="0" rIns="0" bIns="0" numCol="1" anchor="ctr">
              <a:noAutofit/>
            </a:bodyPr>
            <a:lstStyle/>
            <a:p>
              <a:pPr lvl="0" algn="ctr">
                <a:defRPr sz="2200">
                  <a:solidFill>
                    <a:srgbClr val="808080"/>
                  </a:solidFill>
                  <a:latin typeface="Arial"/>
                  <a:ea typeface="Arial"/>
                  <a:cs typeface="Arial"/>
                  <a:sym typeface="Arial"/>
                </a:defRPr>
              </a:pPr>
              <a:endParaRPr/>
            </a:p>
          </p:txBody>
        </p:sp>
        <p:sp>
          <p:nvSpPr>
            <p:cNvPr id="84" name="Shape 84"/>
            <p:cNvSpPr/>
            <p:nvPr/>
          </p:nvSpPr>
          <p:spPr>
            <a:xfrm>
              <a:off x="0" y="0"/>
              <a:ext cx="1728192" cy="4125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spAutoFit/>
            </a:bodyPr>
            <a:lstStyle>
              <a:lvl1pPr algn="ctr">
                <a:defRPr sz="2200">
                  <a:solidFill>
                    <a:srgbClr val="808080"/>
                  </a:solidFill>
                  <a:latin typeface="Arial"/>
                  <a:ea typeface="Arial"/>
                  <a:cs typeface="Arial"/>
                  <a:sym typeface="Arial"/>
                </a:defRPr>
              </a:lvl1pPr>
            </a:lstStyle>
            <a:p>
              <a:pPr lvl="0">
                <a:defRPr sz="1800">
                  <a:solidFill>
                    <a:srgbClr val="000000"/>
                  </a:solidFill>
                </a:defRPr>
              </a:pPr>
              <a:r>
                <a:rPr sz="2200">
                  <a:solidFill>
                    <a:srgbClr val="808080"/>
                  </a:solidFill>
                </a:rPr>
                <a:t>Las Normas</a:t>
              </a:r>
            </a:p>
          </p:txBody>
        </p:sp>
      </p:grpSp>
      <p:grpSp>
        <p:nvGrpSpPr>
          <p:cNvPr id="89" name="Group 89"/>
          <p:cNvGrpSpPr/>
          <p:nvPr/>
        </p:nvGrpSpPr>
        <p:grpSpPr>
          <a:xfrm>
            <a:off x="6758946" y="2034618"/>
            <a:ext cx="2205543" cy="1323729"/>
            <a:chOff x="0" y="0"/>
            <a:chExt cx="2205542" cy="1323727"/>
          </a:xfrm>
        </p:grpSpPr>
        <p:sp>
          <p:nvSpPr>
            <p:cNvPr id="86" name="Shape 86"/>
            <p:cNvSpPr/>
            <p:nvPr/>
          </p:nvSpPr>
          <p:spPr>
            <a:xfrm>
              <a:off x="693374" y="26229"/>
              <a:ext cx="1512169" cy="360041"/>
            </a:xfrm>
            <a:prstGeom prst="rect">
              <a:avLst/>
            </a:prstGeom>
            <a:solidFill>
              <a:srgbClr val="FFFFFF"/>
            </a:solidFill>
            <a:ln w="25400" cap="flat">
              <a:solidFill>
                <a:srgbClr val="C0504D"/>
              </a:solidFill>
              <a:prstDash val="solid"/>
              <a:bevel/>
            </a:ln>
            <a:effectLst/>
          </p:spPr>
          <p:txBody>
            <a:bodyPr wrap="square" lIns="0" tIns="0" rIns="0" bIns="0" numCol="1" anchor="ctr">
              <a:noAutofit/>
            </a:bodyPr>
            <a:lstStyle/>
            <a:p>
              <a:pPr lvl="0" algn="ctr">
                <a:defRPr sz="2200">
                  <a:solidFill>
                    <a:srgbClr val="808080"/>
                  </a:solidFill>
                  <a:latin typeface="Arial"/>
                  <a:ea typeface="Arial"/>
                  <a:cs typeface="Arial"/>
                  <a:sym typeface="Arial"/>
                </a:defRPr>
              </a:pPr>
              <a:endParaRPr/>
            </a:p>
          </p:txBody>
        </p:sp>
        <p:sp>
          <p:nvSpPr>
            <p:cNvPr id="87" name="Shape 87"/>
            <p:cNvSpPr/>
            <p:nvPr/>
          </p:nvSpPr>
          <p:spPr>
            <a:xfrm>
              <a:off x="0" y="295215"/>
              <a:ext cx="575547" cy="102851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96" y="188"/>
                  </a:lnTo>
                  <a:lnTo>
                    <a:pt x="0" y="21600"/>
                  </a:lnTo>
                </a:path>
              </a:pathLst>
            </a:custGeom>
            <a:noFill/>
            <a:ln w="25400" cap="flat">
              <a:solidFill>
                <a:srgbClr val="C0504D"/>
              </a:solidFill>
              <a:prstDash val="solid"/>
              <a:bevel/>
            </a:ln>
            <a:effectLst/>
          </p:spPr>
          <p:txBody>
            <a:bodyPr wrap="square" lIns="0" tIns="0" rIns="0" bIns="0" numCol="1" anchor="ctr">
              <a:noAutofit/>
            </a:bodyPr>
            <a:lstStyle/>
            <a:p>
              <a:pPr lvl="0" algn="ctr">
                <a:defRPr sz="2200">
                  <a:solidFill>
                    <a:srgbClr val="808080"/>
                  </a:solidFill>
                  <a:latin typeface="Arial"/>
                  <a:ea typeface="Arial"/>
                  <a:cs typeface="Arial"/>
                  <a:sym typeface="Arial"/>
                </a:defRPr>
              </a:pPr>
              <a:endParaRPr/>
            </a:p>
          </p:txBody>
        </p:sp>
        <p:sp>
          <p:nvSpPr>
            <p:cNvPr id="88" name="Shape 88"/>
            <p:cNvSpPr/>
            <p:nvPr/>
          </p:nvSpPr>
          <p:spPr>
            <a:xfrm>
              <a:off x="693374" y="0"/>
              <a:ext cx="1512169" cy="4125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spAutoFit/>
            </a:bodyPr>
            <a:lstStyle>
              <a:lvl1pPr algn="ctr">
                <a:defRPr sz="2200">
                  <a:solidFill>
                    <a:srgbClr val="808080"/>
                  </a:solidFill>
                  <a:latin typeface="Arial"/>
                  <a:ea typeface="Arial"/>
                  <a:cs typeface="Arial"/>
                  <a:sym typeface="Arial"/>
                </a:defRPr>
              </a:lvl1pPr>
            </a:lstStyle>
            <a:p>
              <a:pPr lvl="0">
                <a:defRPr sz="1800">
                  <a:solidFill>
                    <a:srgbClr val="000000"/>
                  </a:solidFill>
                </a:defRPr>
              </a:pPr>
              <a:r>
                <a:rPr sz="2200">
                  <a:solidFill>
                    <a:srgbClr val="808080"/>
                  </a:solidFill>
                </a:rPr>
                <a:t>La Ley</a:t>
              </a:r>
            </a:p>
          </p:txBody>
        </p:sp>
      </p:grpSp>
      <p:grpSp>
        <p:nvGrpSpPr>
          <p:cNvPr id="93" name="Group 93"/>
          <p:cNvGrpSpPr/>
          <p:nvPr/>
        </p:nvGrpSpPr>
        <p:grpSpPr>
          <a:xfrm>
            <a:off x="1907703" y="5841469"/>
            <a:ext cx="2623612" cy="782113"/>
            <a:chOff x="0" y="0"/>
            <a:chExt cx="2623610" cy="782111"/>
          </a:xfrm>
        </p:grpSpPr>
        <p:sp>
          <p:nvSpPr>
            <p:cNvPr id="90" name="Shape 90"/>
            <p:cNvSpPr/>
            <p:nvPr/>
          </p:nvSpPr>
          <p:spPr>
            <a:xfrm>
              <a:off x="0" y="395841"/>
              <a:ext cx="2016225" cy="360042"/>
            </a:xfrm>
            <a:prstGeom prst="rect">
              <a:avLst/>
            </a:prstGeom>
            <a:solidFill>
              <a:srgbClr val="FFFFFF"/>
            </a:solidFill>
            <a:ln w="25400" cap="flat">
              <a:solidFill>
                <a:srgbClr val="C0504D"/>
              </a:solidFill>
              <a:prstDash val="solid"/>
              <a:bevel/>
            </a:ln>
            <a:effectLst/>
          </p:spPr>
          <p:txBody>
            <a:bodyPr wrap="square" lIns="0" tIns="0" rIns="0" bIns="0" numCol="1" anchor="ctr">
              <a:noAutofit/>
            </a:bodyPr>
            <a:lstStyle/>
            <a:p>
              <a:pPr lvl="0" algn="ctr">
                <a:defRPr sz="2200">
                  <a:solidFill>
                    <a:srgbClr val="808080"/>
                  </a:solidFill>
                  <a:latin typeface="Arial"/>
                  <a:ea typeface="Arial"/>
                  <a:cs typeface="Arial"/>
                  <a:sym typeface="Arial"/>
                </a:defRPr>
              </a:pPr>
              <a:endParaRPr/>
            </a:p>
          </p:txBody>
        </p:sp>
        <p:sp>
          <p:nvSpPr>
            <p:cNvPr id="91" name="Shape 91"/>
            <p:cNvSpPr/>
            <p:nvPr/>
          </p:nvSpPr>
          <p:spPr>
            <a:xfrm>
              <a:off x="2145826" y="0"/>
              <a:ext cx="477785" cy="653537"/>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523"/>
                  </a:lnTo>
                  <a:lnTo>
                    <a:pt x="21447" y="0"/>
                  </a:lnTo>
                </a:path>
              </a:pathLst>
            </a:custGeom>
            <a:noFill/>
            <a:ln w="25400" cap="flat">
              <a:solidFill>
                <a:srgbClr val="C0504D"/>
              </a:solidFill>
              <a:prstDash val="solid"/>
              <a:bevel/>
            </a:ln>
            <a:effectLst/>
          </p:spPr>
          <p:txBody>
            <a:bodyPr wrap="square" lIns="0" tIns="0" rIns="0" bIns="0" numCol="1" anchor="ctr">
              <a:noAutofit/>
            </a:bodyPr>
            <a:lstStyle/>
            <a:p>
              <a:pPr lvl="0" algn="ctr">
                <a:defRPr sz="2200">
                  <a:solidFill>
                    <a:srgbClr val="808080"/>
                  </a:solidFill>
                  <a:latin typeface="Arial"/>
                  <a:ea typeface="Arial"/>
                  <a:cs typeface="Arial"/>
                  <a:sym typeface="Arial"/>
                </a:defRPr>
              </a:pPr>
              <a:endParaRPr/>
            </a:p>
          </p:txBody>
        </p:sp>
        <p:sp>
          <p:nvSpPr>
            <p:cNvPr id="92" name="Shape 92"/>
            <p:cNvSpPr/>
            <p:nvPr/>
          </p:nvSpPr>
          <p:spPr>
            <a:xfrm>
              <a:off x="0" y="369612"/>
              <a:ext cx="2016225" cy="4125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spAutoFit/>
            </a:bodyPr>
            <a:lstStyle>
              <a:lvl1pPr algn="ctr">
                <a:defRPr sz="2200">
                  <a:solidFill>
                    <a:srgbClr val="808080"/>
                  </a:solidFill>
                  <a:latin typeface="Arial"/>
                  <a:ea typeface="Arial"/>
                  <a:cs typeface="Arial"/>
                  <a:sym typeface="Arial"/>
                </a:defRPr>
              </a:lvl1pPr>
            </a:lstStyle>
            <a:p>
              <a:pPr lvl="0">
                <a:defRPr sz="1800">
                  <a:solidFill>
                    <a:srgbClr val="000000"/>
                  </a:solidFill>
                </a:defRPr>
              </a:pPr>
              <a:r>
                <a:rPr sz="2200">
                  <a:solidFill>
                    <a:srgbClr val="808080"/>
                  </a:solidFill>
                </a:rPr>
                <a:t>La Alienación</a:t>
              </a:r>
            </a:p>
          </p:txBody>
        </p:sp>
      </p:grpSp>
      <p:grpSp>
        <p:nvGrpSpPr>
          <p:cNvPr id="97" name="Group 97"/>
          <p:cNvGrpSpPr/>
          <p:nvPr/>
        </p:nvGrpSpPr>
        <p:grpSpPr>
          <a:xfrm>
            <a:off x="6761501" y="5841476"/>
            <a:ext cx="2202988" cy="782106"/>
            <a:chOff x="0" y="0"/>
            <a:chExt cx="2202987" cy="782104"/>
          </a:xfrm>
        </p:grpSpPr>
        <p:sp>
          <p:nvSpPr>
            <p:cNvPr id="94" name="Shape 94"/>
            <p:cNvSpPr/>
            <p:nvPr/>
          </p:nvSpPr>
          <p:spPr>
            <a:xfrm>
              <a:off x="690818" y="395834"/>
              <a:ext cx="1512170" cy="360042"/>
            </a:xfrm>
            <a:prstGeom prst="rect">
              <a:avLst/>
            </a:prstGeom>
            <a:solidFill>
              <a:srgbClr val="FFFFFF"/>
            </a:solidFill>
            <a:ln w="25400" cap="flat">
              <a:solidFill>
                <a:srgbClr val="C0504D"/>
              </a:solidFill>
              <a:prstDash val="solid"/>
              <a:bevel/>
            </a:ln>
            <a:effectLst/>
          </p:spPr>
          <p:txBody>
            <a:bodyPr wrap="square" lIns="0" tIns="0" rIns="0" bIns="0" numCol="1" anchor="ctr">
              <a:noAutofit/>
            </a:bodyPr>
            <a:lstStyle/>
            <a:p>
              <a:pPr lvl="0" algn="ctr">
                <a:defRPr sz="2200">
                  <a:solidFill>
                    <a:srgbClr val="808080"/>
                  </a:solidFill>
                  <a:latin typeface="Arial"/>
                  <a:ea typeface="Arial"/>
                  <a:cs typeface="Arial"/>
                  <a:sym typeface="Arial"/>
                </a:defRPr>
              </a:pPr>
              <a:endParaRPr/>
            </a:p>
          </p:txBody>
        </p:sp>
        <p:sp>
          <p:nvSpPr>
            <p:cNvPr id="95" name="Shape 95"/>
            <p:cNvSpPr/>
            <p:nvPr/>
          </p:nvSpPr>
          <p:spPr>
            <a:xfrm>
              <a:off x="0" y="0"/>
              <a:ext cx="572991" cy="676109"/>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526"/>
                  </a:lnTo>
                  <a:lnTo>
                    <a:pt x="330" y="0"/>
                  </a:lnTo>
                </a:path>
              </a:pathLst>
            </a:custGeom>
            <a:noFill/>
            <a:ln w="25400" cap="flat">
              <a:solidFill>
                <a:srgbClr val="C0504D"/>
              </a:solidFill>
              <a:prstDash val="solid"/>
              <a:bevel/>
            </a:ln>
            <a:effectLst/>
          </p:spPr>
          <p:txBody>
            <a:bodyPr wrap="square" lIns="0" tIns="0" rIns="0" bIns="0" numCol="1" anchor="ctr">
              <a:noAutofit/>
            </a:bodyPr>
            <a:lstStyle/>
            <a:p>
              <a:pPr lvl="0" algn="ctr">
                <a:defRPr sz="2200">
                  <a:solidFill>
                    <a:srgbClr val="808080"/>
                  </a:solidFill>
                  <a:latin typeface="Arial"/>
                  <a:ea typeface="Arial"/>
                  <a:cs typeface="Arial"/>
                  <a:sym typeface="Arial"/>
                </a:defRPr>
              </a:pPr>
              <a:endParaRPr/>
            </a:p>
          </p:txBody>
        </p:sp>
        <p:sp>
          <p:nvSpPr>
            <p:cNvPr id="96" name="Shape 96"/>
            <p:cNvSpPr/>
            <p:nvPr/>
          </p:nvSpPr>
          <p:spPr>
            <a:xfrm>
              <a:off x="690818" y="369605"/>
              <a:ext cx="1512170" cy="4125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spAutoFit/>
            </a:bodyPr>
            <a:lstStyle>
              <a:lvl1pPr algn="ctr">
                <a:defRPr sz="2200">
                  <a:solidFill>
                    <a:srgbClr val="808080"/>
                  </a:solidFill>
                  <a:latin typeface="Arial"/>
                  <a:ea typeface="Arial"/>
                  <a:cs typeface="Arial"/>
                  <a:sym typeface="Arial"/>
                </a:defRPr>
              </a:lvl1pPr>
            </a:lstStyle>
            <a:p>
              <a:pPr lvl="0">
                <a:defRPr sz="1800">
                  <a:solidFill>
                    <a:srgbClr val="000000"/>
                  </a:solidFill>
                </a:defRPr>
              </a:pPr>
              <a:r>
                <a:rPr sz="2200">
                  <a:solidFill>
                    <a:srgbClr val="808080"/>
                  </a:solidFill>
                </a:rPr>
                <a:t>El Estado</a:t>
              </a:r>
            </a:p>
          </p:txBody>
        </p:sp>
      </p:gr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8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89"/>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3" nodeType="afterEffect">
                                  <p:stCondLst>
                                    <p:cond delay="0"/>
                                  </p:stCondLst>
                                  <p:iterate>
                                    <p:tmAbs val="0"/>
                                  </p:iterate>
                                  <p:childTnLst>
                                    <p:set>
                                      <p:cBhvr>
                                        <p:cTn id="12" fill="hold"/>
                                        <p:tgtEl>
                                          <p:spTgt spid="97"/>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4" nodeType="afterEffect">
                                  <p:stCondLst>
                                    <p:cond delay="0"/>
                                  </p:stCondLst>
                                  <p:iterate>
                                    <p:tmAbs val="0"/>
                                  </p:iterate>
                                  <p:childTnLst>
                                    <p:set>
                                      <p:cBhvr>
                                        <p:cTn id="15" fill="hold"/>
                                        <p:tgtEl>
                                          <p:spTgt spid="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1" animBg="1" advAuto="0"/>
      <p:bldP spid="89" grpId="2" animBg="1" advAuto="0"/>
      <p:bldP spid="93" grpId="4" animBg="1" advAuto="0"/>
      <p:bldP spid="97" grpId="3"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9" name="image1.png"/>
          <p:cNvPicPr/>
          <p:nvPr/>
        </p:nvPicPr>
        <p:blipFill>
          <a:blip r:embed="rId2">
            <a:extLst/>
          </a:blip>
          <a:stretch>
            <a:fillRect/>
          </a:stretch>
        </p:blipFill>
        <p:spPr>
          <a:xfrm>
            <a:off x="1" y="0"/>
            <a:ext cx="9144001" cy="1047750"/>
          </a:xfrm>
          <a:prstGeom prst="rect">
            <a:avLst/>
          </a:prstGeom>
          <a:ln w="12700">
            <a:miter lim="400000"/>
          </a:ln>
        </p:spPr>
      </p:pic>
      <p:sp>
        <p:nvSpPr>
          <p:cNvPr id="100" name="Shape 100"/>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01" name="Shape 101"/>
          <p:cNvSpPr/>
          <p:nvPr/>
        </p:nvSpPr>
        <p:spPr>
          <a:xfrm>
            <a:off x="396091" y="1556791"/>
            <a:ext cx="6264142"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El cambio social</a:t>
            </a:r>
          </a:p>
        </p:txBody>
      </p:sp>
      <p:sp>
        <p:nvSpPr>
          <p:cNvPr id="102" name="Shape 102"/>
          <p:cNvSpPr/>
          <p:nvPr/>
        </p:nvSpPr>
        <p:spPr>
          <a:xfrm>
            <a:off x="395535" y="2492896"/>
            <a:ext cx="8136906" cy="626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a:latin typeface="Arial"/>
                <a:ea typeface="Arial"/>
                <a:cs typeface="Arial"/>
                <a:sym typeface="Arial"/>
              </a:defRPr>
            </a:lvl1pPr>
          </a:lstStyle>
          <a:p>
            <a:pPr lvl="0"/>
            <a:r>
              <a:t>Las concepciones del cambio social derivan directamente de las del orden y, por lo tanto, podemos distinguir también cuatro principios de cambio.</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 name="image1.png"/>
          <p:cNvPicPr/>
          <p:nvPr/>
        </p:nvPicPr>
        <p:blipFill>
          <a:blip r:embed="rId2">
            <a:extLst/>
          </a:blip>
          <a:stretch>
            <a:fillRect/>
          </a:stretch>
        </p:blipFill>
        <p:spPr>
          <a:xfrm>
            <a:off x="1" y="0"/>
            <a:ext cx="9144001" cy="1047750"/>
          </a:xfrm>
          <a:prstGeom prst="rect">
            <a:avLst/>
          </a:prstGeom>
          <a:ln w="12700">
            <a:miter lim="400000"/>
          </a:ln>
        </p:spPr>
      </p:pic>
      <p:sp>
        <p:nvSpPr>
          <p:cNvPr id="105" name="Shape 105"/>
          <p:cNvSpPr/>
          <p:nvPr/>
        </p:nvSpPr>
        <p:spPr>
          <a:xfrm>
            <a:off x="467543" y="332656"/>
            <a:ext cx="4032449" cy="3327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1600">
                <a:solidFill>
                  <a:srgbClr val="FFFFFF"/>
                </a:solidFill>
                <a:latin typeface="Sansation"/>
                <a:ea typeface="Sansation"/>
                <a:cs typeface="Sansation"/>
                <a:sym typeface="Sansation"/>
              </a:defRPr>
            </a:lvl1pPr>
          </a:lstStyle>
          <a:p>
            <a:pPr lvl="0">
              <a:defRPr sz="1800">
                <a:solidFill>
                  <a:srgbClr val="000000"/>
                </a:solidFill>
              </a:defRPr>
            </a:pPr>
            <a:r>
              <a:rPr sz="1600">
                <a:solidFill>
                  <a:srgbClr val="FFFFFF"/>
                </a:solidFill>
              </a:rPr>
              <a:t>Teoría social II</a:t>
            </a:r>
          </a:p>
        </p:txBody>
      </p:sp>
      <p:sp>
        <p:nvSpPr>
          <p:cNvPr id="106" name="Shape 106"/>
          <p:cNvSpPr/>
          <p:nvPr/>
        </p:nvSpPr>
        <p:spPr>
          <a:xfrm>
            <a:off x="396091" y="1556791"/>
            <a:ext cx="777631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El cambio social en sociedades regidas por normas</a:t>
            </a:r>
          </a:p>
        </p:txBody>
      </p:sp>
      <p:sp>
        <p:nvSpPr>
          <p:cNvPr id="107" name="Shape 107"/>
          <p:cNvSpPr/>
          <p:nvPr/>
        </p:nvSpPr>
        <p:spPr>
          <a:xfrm>
            <a:off x="395535" y="2492896"/>
            <a:ext cx="8136906" cy="30271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solidFill>
                  <a:srgbClr val="FF0000"/>
                </a:solidFill>
                <a:latin typeface="Arial"/>
                <a:ea typeface="Arial"/>
                <a:cs typeface="Arial"/>
                <a:sym typeface="Arial"/>
              </a:rPr>
              <a:t>El cambio parte de las innovaciones culturales </a:t>
            </a:r>
            <a:r>
              <a:rPr>
                <a:latin typeface="Arial"/>
                <a:ea typeface="Arial"/>
                <a:cs typeface="Arial"/>
                <a:sym typeface="Arial"/>
              </a:rPr>
              <a:t>(tanto técnicas como simbólicas) de los actores: estas innovaciones cambian los valores a los cuales los actores se adhieren y las normas de sus conductas. Estas innovaciones pueden venir de actores internos, pero, en general, vienen del</a:t>
            </a:r>
          </a:p>
          <a:p>
            <a:pPr lvl="0"/>
            <a:r>
              <a:rPr>
                <a:latin typeface="Arial"/>
                <a:ea typeface="Arial"/>
                <a:cs typeface="Arial"/>
                <a:sym typeface="Arial"/>
              </a:rPr>
              <a:t>exterior de la colectividad (por sus intercambios con otras). En los dos casos, estos valores, estas normas y estas técnicas nuevas son apropiados por individuos y grupos innovadores, que entran en conflicto con otros que son más bien conservadores; hasta que, poco a poco, por un proceso de evolución lenta, las innovaciones se imponen al conjunto de la colectividad; después, en el nuevo orden, son transmitidas e interiorizadas por las generaciones siguientes por medio de su socialización.</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5996</Words>
  <Application>Microsoft Office PowerPoint</Application>
  <PresentationFormat>Presentación en pantalla (4:3)</PresentationFormat>
  <Paragraphs>425</Paragraphs>
  <Slides>56</Slides>
  <Notes>0</Notes>
  <HiddenSlides>0</HiddenSlides>
  <MMClips>0</MMClips>
  <ScaleCrop>false</ScaleCrop>
  <HeadingPairs>
    <vt:vector size="4" baseType="variant">
      <vt:variant>
        <vt:lpstr>Tema</vt:lpstr>
      </vt:variant>
      <vt:variant>
        <vt:i4>1</vt:i4>
      </vt:variant>
      <vt:variant>
        <vt:lpstr>Títulos de diapositiva</vt:lpstr>
      </vt:variant>
      <vt:variant>
        <vt:i4>56</vt:i4>
      </vt:variant>
    </vt:vector>
  </HeadingPairs>
  <TitlesOfParts>
    <vt:vector size="57" baseType="lpstr">
      <vt:lpstr>Default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laptop</dc:creator>
  <cp:lastModifiedBy>Windows User</cp:lastModifiedBy>
  <cp:revision>1</cp:revision>
  <dcterms:modified xsi:type="dcterms:W3CDTF">2020-01-27T21:01:00Z</dcterms:modified>
</cp:coreProperties>
</file>