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2" r:id="rId4"/>
    <p:sldId id="275" r:id="rId5"/>
    <p:sldId id="283" r:id="rId6"/>
    <p:sldId id="282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4" r:id="rId16"/>
    <p:sldId id="295" r:id="rId17"/>
    <p:sldId id="296" r:id="rId18"/>
    <p:sldId id="297" r:id="rId19"/>
    <p:sldId id="298" r:id="rId20"/>
    <p:sldId id="299" r:id="rId21"/>
    <p:sldId id="301" r:id="rId22"/>
    <p:sldId id="302" r:id="rId23"/>
    <p:sldId id="303" r:id="rId24"/>
    <p:sldId id="305" r:id="rId25"/>
    <p:sldId id="306" r:id="rId26"/>
    <p:sldId id="307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7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2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24/04/18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p3.usal.edu.ar/index.php/miriada/article/download/1421/1810" TargetMode="External"/><Relationship Id="rId3" Type="http://schemas.openxmlformats.org/officeDocument/2006/relationships/hyperlink" Target="https://www.lanacion.com.ar/1822802-francois-dubet-no-solo-somos-victimas-de-desigualdades-somos-tambien-sus-autores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16792" y="5251948"/>
            <a:ext cx="4038600" cy="933450"/>
          </a:xfrm>
        </p:spPr>
        <p:txBody>
          <a:bodyPr>
            <a:normAutofit/>
          </a:bodyPr>
          <a:lstStyle/>
          <a:p>
            <a:r>
              <a:rPr lang="es-ES" dirty="0" err="1" smtClean="0"/>
              <a:t>Francois</a:t>
            </a:r>
            <a:r>
              <a:rPr lang="es-ES" dirty="0" smtClean="0"/>
              <a:t> </a:t>
            </a:r>
            <a:r>
              <a:rPr lang="es-ES" dirty="0" err="1" smtClean="0"/>
              <a:t>Dubet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3115" y="5263028"/>
            <a:ext cx="5503677" cy="1361655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Lectura comentada de:</a:t>
            </a:r>
          </a:p>
          <a:p>
            <a:endParaRPr lang="es-ES" dirty="0"/>
          </a:p>
          <a:p>
            <a:r>
              <a:rPr lang="es-ES_tradnl" u="sng" dirty="0">
                <a:hlinkClick r:id="rId2"/>
              </a:rPr>
              <a:t>http://p3.usal.edu.ar/index.php/miriada/article/download/1421/1810</a:t>
            </a:r>
            <a:endParaRPr lang="es-MX" dirty="0"/>
          </a:p>
          <a:p>
            <a:r>
              <a:rPr lang="es-ES_tradnl" dirty="0"/>
              <a:t> </a:t>
            </a:r>
            <a:endParaRPr lang="es-MX" dirty="0"/>
          </a:p>
          <a:p>
            <a:r>
              <a:rPr lang="es-ES_tradnl" u="sng" dirty="0">
                <a:hlinkClick r:id="rId3"/>
              </a:rPr>
              <a:t>https://www.lanacion.com.ar/1822802-francois-dubet-no-solo-somos-victimas-de-desigualdades-somos-tambien-sus-autores</a:t>
            </a:r>
            <a:endParaRPr lang="es-MX" dirty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1912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989814"/>
            <a:ext cx="83724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El mayor problema </a:t>
            </a:r>
            <a:r>
              <a:rPr lang="es-MX" sz="2400" dirty="0" smtClean="0"/>
              <a:t>es </a:t>
            </a:r>
            <a:r>
              <a:rPr lang="es-MX" sz="2400" dirty="0"/>
              <a:t>del orden de las </a:t>
            </a:r>
            <a:r>
              <a:rPr lang="es-MX" sz="2400" dirty="0" smtClean="0"/>
              <a:t>representaciones sociales </a:t>
            </a:r>
            <a:r>
              <a:rPr lang="es-MX" sz="2400" dirty="0"/>
              <a:t>capaces de dar fundamento a la solidaridad.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Antes, la solidaridad </a:t>
            </a:r>
            <a:r>
              <a:rPr lang="es-MX" sz="2400" dirty="0"/>
              <a:t>descansaba sobre tres pilares : la división del trabajo "funcional" y las clases sociales; las instituciones de integración como la Iglesia y la escuela, y el imaginario de la sociedad como una comunidad nacional compuesta de semejantes.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4827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356447"/>
            <a:ext cx="83724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Por </a:t>
            </a:r>
            <a:r>
              <a:rPr lang="es-MX" sz="2400" dirty="0"/>
              <a:t>razones vinculadas con los cambios del capitalismo y las transformaciones culturales, esos tres pilares de la solidaridad se </a:t>
            </a:r>
            <a:r>
              <a:rPr lang="es-MX" sz="2400" dirty="0" smtClean="0"/>
              <a:t>est</a:t>
            </a:r>
            <a:r>
              <a:rPr lang="es-MX" sz="2400" dirty="0" smtClean="0"/>
              <a:t>án desintegrando, </a:t>
            </a:r>
            <a:r>
              <a:rPr lang="es-MX" sz="2400" dirty="0" smtClean="0"/>
              <a:t>y estamos renunciando a </a:t>
            </a:r>
            <a:r>
              <a:rPr lang="es-MX" sz="2400" dirty="0"/>
              <a:t>querer </a:t>
            </a:r>
            <a:r>
              <a:rPr lang="es-MX" sz="2400" dirty="0" smtClean="0"/>
              <a:t>la igualdad social, </a:t>
            </a:r>
            <a:r>
              <a:rPr lang="es-MX" sz="2400" dirty="0"/>
              <a:t>porque ya no consideramos a los otros lo suficientemente semejantes a </a:t>
            </a:r>
            <a:r>
              <a:rPr lang="es-MX" sz="2400" dirty="0" smtClean="0"/>
              <a:t>nosotros.</a:t>
            </a:r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6966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356447"/>
            <a:ext cx="837245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L</a:t>
            </a:r>
            <a:r>
              <a:rPr lang="es-MX" sz="2400" dirty="0" smtClean="0"/>
              <a:t>as </a:t>
            </a:r>
            <a:r>
              <a:rPr lang="es-MX" sz="2400" dirty="0"/>
              <a:t>encuestas muestran que las personas explican cada vez con mayor frecuencia la desocupación y la pobreza </a:t>
            </a:r>
            <a:r>
              <a:rPr lang="es-MX" sz="2400" dirty="0" smtClean="0"/>
              <a:t>como resultado de las </a:t>
            </a:r>
            <a:r>
              <a:rPr lang="es-MX" sz="2400" dirty="0"/>
              <a:t>conductas de los desempleados y </a:t>
            </a:r>
            <a:r>
              <a:rPr lang="es-MX" sz="2400" dirty="0" smtClean="0"/>
              <a:t>de los </a:t>
            </a:r>
            <a:r>
              <a:rPr lang="es-MX" sz="2400" dirty="0"/>
              <a:t>pobres.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De </a:t>
            </a:r>
            <a:r>
              <a:rPr lang="es-MX" sz="2400" dirty="0"/>
              <a:t>ahí la idea de que ellos merecerían menos nuestra solidaridad, dado que son responsables de su suerte. </a:t>
            </a:r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09770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356447"/>
            <a:ext cx="8372450" cy="701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Esto es consecuencia </a:t>
            </a:r>
            <a:r>
              <a:rPr lang="es-MX" sz="2400" dirty="0"/>
              <a:t>de la creencia en nuestra libertad común y </a:t>
            </a:r>
            <a:r>
              <a:rPr lang="es-MX" sz="2400" dirty="0" smtClean="0"/>
              <a:t>en nuestra </a:t>
            </a:r>
            <a:r>
              <a:rPr lang="es-MX" sz="2400" dirty="0"/>
              <a:t>igualdad fundamental: </a:t>
            </a:r>
            <a:r>
              <a:rPr lang="es-MX" sz="2400" dirty="0" smtClean="0"/>
              <a:t>mientras más </a:t>
            </a:r>
            <a:r>
              <a:rPr lang="es-MX" sz="2400" dirty="0"/>
              <a:t>afirmamos que somos libres e iguales, más nos volvemos responsables de nosotros mismos y, bajo el reino formal de la igualdad de oportunidades, el éxito de unos supone que los otros son responsables de sus fracasos.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Si </a:t>
            </a:r>
            <a:r>
              <a:rPr lang="es-MX" sz="2400" dirty="0"/>
              <a:t>estas personas son además de origen extranjero o de un color diferente, es fácil pensar que no les debemos nada. La libertad y la igualdad no siempre son </a:t>
            </a:r>
            <a:r>
              <a:rPr lang="es-MX" sz="2400" dirty="0" smtClean="0"/>
              <a:t>van de la mano con </a:t>
            </a:r>
            <a:r>
              <a:rPr lang="es-MX" sz="2400" dirty="0"/>
              <a:t>la fraternidad.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282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109293"/>
            <a:ext cx="8372450" cy="701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L</a:t>
            </a:r>
            <a:r>
              <a:rPr lang="es-MX" sz="2400" dirty="0" smtClean="0"/>
              <a:t>os </a:t>
            </a:r>
            <a:r>
              <a:rPr lang="es-MX" sz="2400" dirty="0"/>
              <a:t>fundamentos de la solidaridad y de la fraternidad se debilitan en todas </a:t>
            </a:r>
            <a:r>
              <a:rPr lang="es-MX" sz="2400" dirty="0" smtClean="0"/>
              <a:t>partes. Se proponen soluciones </a:t>
            </a:r>
            <a:r>
              <a:rPr lang="es-MX" sz="2400" dirty="0"/>
              <a:t>irreales, peligrosas y moralmente inaceptables.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Las </a:t>
            </a:r>
            <a:r>
              <a:rPr lang="es-MX" sz="2400" dirty="0"/>
              <a:t>políticas sociales deben ser </a:t>
            </a:r>
            <a:r>
              <a:rPr lang="es-MX" sz="2400" dirty="0" smtClean="0"/>
              <a:t>m</a:t>
            </a:r>
            <a:r>
              <a:rPr lang="es-MX" sz="2400" dirty="0" smtClean="0"/>
              <a:t>ás </a:t>
            </a:r>
            <a:r>
              <a:rPr lang="es-MX" sz="2400" dirty="0" smtClean="0"/>
              <a:t>eficaces</a:t>
            </a:r>
            <a:r>
              <a:rPr lang="es-MX" sz="2400" dirty="0"/>
              <a:t>. </a:t>
            </a:r>
            <a:r>
              <a:rPr lang="es-MX" sz="2400" dirty="0" smtClean="0"/>
              <a:t>Es importante </a:t>
            </a:r>
            <a:r>
              <a:rPr lang="es-MX" sz="2400" dirty="0"/>
              <a:t>que asuman una dimensión simbólica y pongan en evidencia los mecanismos de la solidaridad.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Por </a:t>
            </a:r>
            <a:r>
              <a:rPr lang="es-MX" sz="2400" dirty="0"/>
              <a:t>ejemplo, es indispensable saber quién "paga" y quién "</a:t>
            </a:r>
            <a:r>
              <a:rPr lang="es-MX" sz="2400" dirty="0" smtClean="0"/>
              <a:t>gana”. </a:t>
            </a:r>
            <a:r>
              <a:rPr lang="es-MX" sz="2400" dirty="0"/>
              <a:t>Es necesario también que las políticas sociales dejen claros los principios de justicia sobre los que se apoyan: la igualdad, el mérito, las necesidades. </a:t>
            </a:r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85687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109293"/>
            <a:ext cx="83724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Dubet plantea </a:t>
            </a:r>
            <a:r>
              <a:rPr lang="es-MX" sz="2400" dirty="0" smtClean="0"/>
              <a:t>dos </a:t>
            </a:r>
            <a:r>
              <a:rPr lang="es-MX" sz="2400" dirty="0"/>
              <a:t>grandes concepciones teóricas vigentes y que animan los debates acerca de la justicia social: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la </a:t>
            </a:r>
            <a:r>
              <a:rPr lang="es-MX" sz="2400" dirty="0"/>
              <a:t>igualdad de </a:t>
            </a:r>
            <a:r>
              <a:rPr lang="es-MX" sz="2400" dirty="0" smtClean="0"/>
              <a:t>posiciones</a:t>
            </a:r>
          </a:p>
          <a:p>
            <a:endParaRPr lang="es-MX" sz="2400" dirty="0"/>
          </a:p>
          <a:p>
            <a:r>
              <a:rPr lang="es-MX" sz="2400" dirty="0" smtClean="0"/>
              <a:t>la </a:t>
            </a:r>
            <a:r>
              <a:rPr lang="es-MX" sz="2400" dirty="0"/>
              <a:t>igualdad de </a:t>
            </a:r>
            <a:r>
              <a:rPr lang="es-MX" sz="2400" dirty="0" smtClean="0"/>
              <a:t>oportunidades</a:t>
            </a:r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9338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109293"/>
            <a:ext cx="8372450" cy="701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L</a:t>
            </a:r>
            <a:r>
              <a:rPr lang="es-MX" sz="2400" dirty="0" smtClean="0"/>
              <a:t>a </a:t>
            </a:r>
            <a:r>
              <a:rPr lang="es-MX" sz="2400" dirty="0"/>
              <a:t>igualdad de </a:t>
            </a:r>
            <a:r>
              <a:rPr lang="es-MX" sz="2400" dirty="0" smtClean="0"/>
              <a:t>posiciones </a:t>
            </a:r>
            <a:r>
              <a:rPr lang="es-MX" sz="2400" dirty="0"/>
              <a:t>se refiere al grado en que están próximas o distantes las distintas posiciones que los individuos pueden ocupar en una sociedad (independientemente de quiénes son los que las ocupan realmente): por ejemplo trabajadores no calificados, técnicos o directivos en las empresas.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/>
              <a:t>L</a:t>
            </a:r>
            <a:r>
              <a:rPr lang="es-MX" sz="2400" dirty="0" smtClean="0"/>
              <a:t>a </a:t>
            </a:r>
            <a:r>
              <a:rPr lang="es-MX" sz="2400" dirty="0"/>
              <a:t>igualdad de </a:t>
            </a:r>
            <a:r>
              <a:rPr lang="es-MX" sz="2400" dirty="0" smtClean="0"/>
              <a:t>oportunidades se </a:t>
            </a:r>
            <a:r>
              <a:rPr lang="es-MX" sz="2400" dirty="0"/>
              <a:t>refiere a la equivalencia en las probabilidades que los individuos tienen de alcanzar u ocupar esas posiciones, sin importar cuán distantes estén ellas unas de </a:t>
            </a:r>
            <a:r>
              <a:rPr lang="es-MX" sz="2400" dirty="0" smtClean="0"/>
              <a:t>otras.</a:t>
            </a:r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3495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109293"/>
            <a:ext cx="837245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Estas dos perspectivas confrontadas no son “meros diagramas teóricos</a:t>
            </a:r>
            <a:r>
              <a:rPr lang="es-MX" sz="2400" dirty="0" smtClean="0"/>
              <a:t>”.</a:t>
            </a:r>
          </a:p>
          <a:p>
            <a:endParaRPr lang="es-MX" sz="2400" dirty="0"/>
          </a:p>
          <a:p>
            <a:r>
              <a:rPr lang="es-MX" sz="2400" dirty="0"/>
              <a:t>S</a:t>
            </a:r>
            <a:r>
              <a:rPr lang="es-MX" sz="2400" dirty="0" smtClean="0"/>
              <a:t>on </a:t>
            </a:r>
            <a:r>
              <a:rPr lang="es-MX" sz="2400" dirty="0"/>
              <a:t>sostenidas por actores diferentes, involucran distintos intereses y tienen consecuencias sobre la orientación que asumen las políticas sociales que se adoptan. </a:t>
            </a:r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8882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109293"/>
            <a:ext cx="8372450" cy="5909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Una representaci</a:t>
            </a:r>
            <a:r>
              <a:rPr lang="es-MX" sz="2400" dirty="0" smtClean="0"/>
              <a:t>ón </a:t>
            </a:r>
            <a:r>
              <a:rPr lang="es-MX" sz="2400" dirty="0" smtClean="0"/>
              <a:t>de </a:t>
            </a:r>
            <a:r>
              <a:rPr lang="es-MX" sz="2400" dirty="0"/>
              <a:t>la justicia social </a:t>
            </a:r>
            <a:r>
              <a:rPr lang="es-MX" sz="2400" dirty="0" smtClean="0"/>
              <a:t>es la que busca que </a:t>
            </a:r>
            <a:r>
              <a:rPr lang="es-MX" sz="2400" dirty="0"/>
              <a:t>se reduzcan las diferencias </a:t>
            </a:r>
            <a:r>
              <a:rPr lang="es-MX" sz="2400" dirty="0" smtClean="0"/>
              <a:t>entre las posiciones </a:t>
            </a:r>
            <a:r>
              <a:rPr lang="es-MX" sz="2400" dirty="0"/>
              <a:t>sociales ocupadas por individuos desigualmente dotados</a:t>
            </a:r>
            <a:r>
              <a:rPr lang="es-MX" sz="2400" dirty="0" smtClean="0"/>
              <a:t>: diferencias de </a:t>
            </a:r>
            <a:r>
              <a:rPr lang="es-MX" sz="2400" dirty="0"/>
              <a:t>ingresos, condiciones de vida, acceso a servicios, etc. entre las </a:t>
            </a:r>
            <a:r>
              <a:rPr lang="es-MX" sz="2400" dirty="0" smtClean="0"/>
              <a:t>posiciones. </a:t>
            </a:r>
            <a:r>
              <a:rPr lang="es-MX" sz="2400" dirty="0"/>
              <a:t>De manera que, al aproximarse las posiciones “...la movilidad social de los individuos no sea ya una prioridad</a:t>
            </a:r>
            <a:r>
              <a:rPr lang="es-MX" sz="2400" dirty="0" smtClean="0"/>
              <a:t>”.</a:t>
            </a:r>
          </a:p>
          <a:p>
            <a:endParaRPr lang="es-MX" sz="2400" dirty="0"/>
          </a:p>
          <a:p>
            <a:r>
              <a:rPr lang="es-MX" sz="2400" dirty="0" smtClean="0"/>
              <a:t>SOCIEDAD IGUALITARIA</a:t>
            </a:r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5791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833902"/>
            <a:ext cx="8372450" cy="701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Otra representaci</a:t>
            </a:r>
            <a:r>
              <a:rPr lang="es-MX" sz="2400" dirty="0" smtClean="0"/>
              <a:t>ón de la justicia social,</a:t>
            </a:r>
            <a:r>
              <a:rPr lang="es-MX" sz="2400" dirty="0" smtClean="0"/>
              <a:t> </a:t>
            </a:r>
            <a:r>
              <a:rPr lang="es-MX" sz="2400" dirty="0"/>
              <a:t>y que tiende a ser dominante hoy </a:t>
            </a:r>
            <a:r>
              <a:rPr lang="es-MX" sz="2400" dirty="0" smtClean="0"/>
              <a:t>día, tiene </a:t>
            </a:r>
            <a:r>
              <a:rPr lang="es-MX" sz="2400" dirty="0"/>
              <a:t>un fundamento meritocrático y busca asegurar que todos tengan posibilidad de acceder </a:t>
            </a:r>
            <a:r>
              <a:rPr lang="es-MX" sz="2400" dirty="0" smtClean="0"/>
              <a:t>a </a:t>
            </a:r>
            <a:r>
              <a:rPr lang="es-MX" sz="2400" dirty="0"/>
              <a:t>las posiciones más ventajosas, independientemente de sus orígenes y herencias, si se esfuerzan lo bastante.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No busca nivelar posiciones, sino remover </a:t>
            </a:r>
            <a:r>
              <a:rPr lang="es-MX" sz="2400" dirty="0"/>
              <a:t>obstáculos y discriminaciones que “...perturbarían una competencia al término de la cual los individuos, iguales en el punto de partida, ocuparían posiciones jerarquizadas</a:t>
            </a:r>
            <a:r>
              <a:rPr lang="es-MX" sz="2400" dirty="0" smtClean="0"/>
              <a:t>”.</a:t>
            </a:r>
          </a:p>
          <a:p>
            <a:endParaRPr lang="es-MX" sz="2400" dirty="0"/>
          </a:p>
          <a:p>
            <a:r>
              <a:rPr lang="es-MX" sz="2400" dirty="0" smtClean="0"/>
              <a:t>SOCIEDAD MERITOCR</a:t>
            </a:r>
            <a:r>
              <a:rPr lang="es-MX" sz="2400" dirty="0" smtClean="0"/>
              <a:t>ÁTICA</a:t>
            </a:r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257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Francois</a:t>
            </a:r>
            <a:r>
              <a:rPr lang="es-ES" dirty="0" smtClean="0"/>
              <a:t> </a:t>
            </a:r>
            <a:r>
              <a:rPr lang="es-ES" dirty="0" err="1" smtClean="0"/>
              <a:t>Dubet</a:t>
            </a:r>
            <a:endParaRPr lang="es-ES" sz="3200" dirty="0"/>
          </a:p>
        </p:txBody>
      </p:sp>
      <p:sp>
        <p:nvSpPr>
          <p:cNvPr id="2" name="CuadroTexto 1"/>
          <p:cNvSpPr txBox="1"/>
          <p:nvPr/>
        </p:nvSpPr>
        <p:spPr>
          <a:xfrm>
            <a:off x="2003268" y="193791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492630" y="1937917"/>
            <a:ext cx="162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379704" y="1780789"/>
            <a:ext cx="455645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Sociólogo francés</a:t>
            </a:r>
          </a:p>
          <a:p>
            <a:r>
              <a:rPr lang="es-MX" dirty="0"/>
              <a:t>Profesor de la Universidad de Burdeos</a:t>
            </a:r>
          </a:p>
          <a:p>
            <a:r>
              <a:rPr lang="es-MX" dirty="0"/>
              <a:t>Director de la École des Hautes Études en Sciences Sociales. </a:t>
            </a:r>
          </a:p>
          <a:p>
            <a:r>
              <a:rPr lang="es-MX" dirty="0"/>
              <a:t>Discípulo de Alain Touraine</a:t>
            </a:r>
          </a:p>
          <a:p>
            <a:r>
              <a:rPr lang="es-MX" dirty="0"/>
              <a:t>Principales obras:</a:t>
            </a:r>
          </a:p>
          <a:p>
            <a:r>
              <a:rPr lang="es-MX" dirty="0"/>
              <a:t>La Galère: jeunes en survie</a:t>
            </a:r>
            <a:br>
              <a:rPr lang="es-MX" dirty="0"/>
            </a:br>
            <a:r>
              <a:rPr lang="es-MX" dirty="0"/>
              <a:t>El declive de la institución: profesiones, sujetos e individuos en la modernidad</a:t>
            </a:r>
            <a:br>
              <a:rPr lang="es-MX" dirty="0"/>
            </a:br>
            <a:r>
              <a:rPr lang="es-MX" dirty="0"/>
              <a:t>La escuela de las oportunidades: ¿Qué es una escuela justa?</a:t>
            </a:r>
            <a:br>
              <a:rPr lang="es-MX" dirty="0"/>
            </a:br>
            <a:r>
              <a:rPr lang="es-MX" dirty="0"/>
              <a:t>L'expérience sociologique</a:t>
            </a:r>
            <a:br>
              <a:rPr lang="es-MX" dirty="0"/>
            </a:br>
            <a:r>
              <a:rPr lang="es-MX" dirty="0"/>
              <a:t>Faits d'école</a:t>
            </a:r>
            <a:br>
              <a:rPr lang="es-MX" dirty="0"/>
            </a:br>
            <a:r>
              <a:rPr lang="es-MX" dirty="0"/>
              <a:t>Travail des sociétés</a:t>
            </a:r>
          </a:p>
          <a:p>
            <a:r>
              <a:rPr lang="es-MX" dirty="0"/>
              <a:t>Sociología de la experiencia</a:t>
            </a:r>
          </a:p>
          <a:p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141" y="2307249"/>
            <a:ext cx="3137914" cy="343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60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835472"/>
            <a:ext cx="8372450" cy="6647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Dubet </a:t>
            </a:r>
            <a:r>
              <a:rPr lang="es-MX" sz="2400" dirty="0"/>
              <a:t>proclama las virtudes de ambas concepciones y afirma que existen suficientes razones para querer vivir en una sociedad que sea, al tiempo, relativamente igualitaria y relativamente meritocrática.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Pero </a:t>
            </a:r>
            <a:r>
              <a:rPr lang="es-MX" sz="2400" dirty="0"/>
              <a:t>cree, sin embargo que, al momento de pensar en términos de políticas, ello no nos dispensa de priorizar una u otra vía. Por ejemplo, no es lo mismo apostar al aumento de los bajos salarios y a las mejoras de las condiciones de vida de los barrios </a:t>
            </a:r>
            <a:r>
              <a:rPr lang="es-MX" sz="2400" dirty="0" smtClean="0"/>
              <a:t>populares, </a:t>
            </a:r>
            <a:r>
              <a:rPr lang="es-MX" sz="2400" dirty="0"/>
              <a:t>que procurar que los niños de esos barrios tengan las mismas oportunidades que los otros de acceder a la elite en función de su </a:t>
            </a:r>
            <a:r>
              <a:rPr lang="es-MX" sz="2400" dirty="0" smtClean="0"/>
              <a:t>mérito.</a:t>
            </a:r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806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481933"/>
            <a:ext cx="8372450" cy="7755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La </a:t>
            </a:r>
            <a:r>
              <a:rPr lang="es-MX" sz="2400" dirty="0" smtClean="0"/>
              <a:t>igualdad de posiciones se correlaciona con el </a:t>
            </a:r>
            <a:r>
              <a:rPr lang="es-MX" sz="2400" dirty="0"/>
              <a:t>estado Benefactor </a:t>
            </a:r>
            <a:r>
              <a:rPr lang="es-MX" sz="2400" dirty="0" smtClean="0"/>
              <a:t>y con el tema de la equidad </a:t>
            </a:r>
            <a:r>
              <a:rPr lang="es-MX" sz="2400" dirty="0"/>
              <a:t>en la distribución de los ingresos.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Pero la </a:t>
            </a:r>
            <a:r>
              <a:rPr lang="es-MX" sz="2400" dirty="0"/>
              <a:t>igualdad de </a:t>
            </a:r>
            <a:r>
              <a:rPr lang="es-MX" sz="2400" dirty="0" smtClean="0"/>
              <a:t>posiciones ha </a:t>
            </a:r>
            <a:r>
              <a:rPr lang="es-MX" sz="2400" dirty="0"/>
              <a:t>estado dominada por la tensión entre dos grandes </a:t>
            </a:r>
            <a:r>
              <a:rPr lang="es-MX" sz="2400" dirty="0" smtClean="0"/>
              <a:t>tendencias:</a:t>
            </a:r>
          </a:p>
          <a:p>
            <a:endParaRPr lang="es-MX" sz="2400" dirty="0"/>
          </a:p>
          <a:p>
            <a:pPr marL="457200" indent="-457200">
              <a:buAutoNum type="arabicPeriod"/>
            </a:pPr>
            <a:r>
              <a:rPr lang="es-MX" sz="2400" dirty="0" smtClean="0"/>
              <a:t>Reducir </a:t>
            </a:r>
            <a:r>
              <a:rPr lang="es-MX" sz="2400" dirty="0"/>
              <a:t>las </a:t>
            </a:r>
            <a:r>
              <a:rPr lang="es-MX" sz="2400" dirty="0" smtClean="0"/>
              <a:t>distancias</a:t>
            </a:r>
            <a:endParaRPr lang="es-MX" sz="2400" dirty="0"/>
          </a:p>
          <a:p>
            <a:pPr marL="457200" indent="-457200">
              <a:buAutoNum type="arabicPeriod"/>
            </a:pPr>
            <a:r>
              <a:rPr lang="es-MX" sz="2400" dirty="0" smtClean="0"/>
              <a:t>Fijar las </a:t>
            </a:r>
            <a:r>
              <a:rPr lang="es-MX" sz="2400" dirty="0"/>
              <a:t>posiciones y </a:t>
            </a:r>
            <a:r>
              <a:rPr lang="es-MX" sz="2400" dirty="0" smtClean="0"/>
              <a:t>asegurarlas</a:t>
            </a:r>
          </a:p>
          <a:p>
            <a:pPr marL="457200" indent="-457200">
              <a:buAutoNum type="arabicPeriod"/>
            </a:pPr>
            <a:endParaRPr lang="es-MX" sz="2400" dirty="0"/>
          </a:p>
          <a:p>
            <a:r>
              <a:rPr lang="es-MX" sz="2400" dirty="0"/>
              <a:t>Por un lado es necesario reducir las desigualdades entre las posiciones sociales; por otro </a:t>
            </a:r>
            <a:r>
              <a:rPr lang="es-MX" sz="2400" dirty="0" smtClean="0"/>
              <a:t>lado es </a:t>
            </a:r>
            <a:r>
              <a:rPr lang="es-MX" sz="2400" dirty="0"/>
              <a:t>necesario que cada uno esté en su </a:t>
            </a:r>
            <a:r>
              <a:rPr lang="es-MX" sz="2400" dirty="0" smtClean="0"/>
              <a:t>lugar, </a:t>
            </a:r>
            <a:r>
              <a:rPr lang="es-MX" sz="2400" dirty="0"/>
              <a:t>siempre y cuando ese lugar sea aceptable y esté asegurado.</a:t>
            </a:r>
          </a:p>
          <a:p>
            <a:pPr marL="457200" indent="-457200">
              <a:buAutoNum type="arabicPeriod"/>
            </a:pPr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6200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864388"/>
            <a:ext cx="8372450" cy="6278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L</a:t>
            </a:r>
            <a:r>
              <a:rPr lang="es-MX" sz="2400" dirty="0" smtClean="0"/>
              <a:t>a </a:t>
            </a:r>
            <a:r>
              <a:rPr lang="es-MX" sz="2400" dirty="0"/>
              <a:t>protección de las posiciones puede volver difícil disminuir la reducción de las </a:t>
            </a:r>
            <a:r>
              <a:rPr lang="es-MX" sz="2400" dirty="0" smtClean="0"/>
              <a:t>desigualdades. </a:t>
            </a:r>
          </a:p>
          <a:p>
            <a:endParaRPr lang="es-MX" sz="2400" dirty="0"/>
          </a:p>
          <a:p>
            <a:r>
              <a:rPr lang="es-MX" sz="2400" dirty="0" smtClean="0"/>
              <a:t>Si protegemos a </a:t>
            </a:r>
            <a:r>
              <a:rPr lang="es-MX" sz="2400" dirty="0"/>
              <a:t>los </a:t>
            </a:r>
            <a:r>
              <a:rPr lang="es-MX" sz="2400" dirty="0" smtClean="0"/>
              <a:t>incluidos, provocamos exclusiones</a:t>
            </a:r>
            <a:r>
              <a:rPr lang="es-MX" sz="2400" dirty="0"/>
              <a:t>: ello se tornó patente </a:t>
            </a:r>
            <a:r>
              <a:rPr lang="es-MX" sz="2400" dirty="0" smtClean="0"/>
              <a:t>cuando con </a:t>
            </a:r>
            <a:r>
              <a:rPr lang="es-MX" sz="2400" dirty="0"/>
              <a:t>el crecimiento </a:t>
            </a:r>
            <a:r>
              <a:rPr lang="es-MX" sz="2400" dirty="0" smtClean="0"/>
              <a:t>tecnol</a:t>
            </a:r>
            <a:r>
              <a:rPr lang="es-MX" sz="2400" dirty="0" smtClean="0"/>
              <a:t>ógico </a:t>
            </a:r>
            <a:r>
              <a:rPr lang="es-MX" sz="2400" dirty="0" smtClean="0"/>
              <a:t>ya </a:t>
            </a:r>
            <a:r>
              <a:rPr lang="es-MX" sz="2400" dirty="0"/>
              <a:t>no </a:t>
            </a:r>
            <a:r>
              <a:rPr lang="es-MX" sz="2400" dirty="0" smtClean="0"/>
              <a:t>hubo empleos </a:t>
            </a:r>
            <a:r>
              <a:rPr lang="es-MX" sz="2400" dirty="0"/>
              <a:t>para todos.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Es </a:t>
            </a:r>
            <a:r>
              <a:rPr lang="es-MX" sz="2400" dirty="0"/>
              <a:t>decir, si no hay suficientes posiciones protegidas para ser ocupadas por todos, entonces algunos no se benefician de la reducción de las </a:t>
            </a:r>
            <a:r>
              <a:rPr lang="es-MX" sz="2400" dirty="0" smtClean="0"/>
              <a:t>desigualdades.</a:t>
            </a:r>
            <a:endParaRPr lang="es-MX" sz="2400" dirty="0"/>
          </a:p>
          <a:p>
            <a:pPr marL="457200" indent="-457200">
              <a:buAutoNum type="arabicPeriod"/>
            </a:pPr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332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114328"/>
            <a:ext cx="8372450" cy="7386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..</a:t>
            </a:r>
            <a:r>
              <a:rPr lang="es-MX" sz="2400" dirty="0" smtClean="0"/>
              <a:t>. “para </a:t>
            </a:r>
            <a:r>
              <a:rPr lang="es-MX" sz="2400" dirty="0"/>
              <a:t>aquellos que no tienen posición estable y que vienen a hacer competencia a los asalariados </a:t>
            </a:r>
            <a:r>
              <a:rPr lang="es-MX" sz="2400" dirty="0" smtClean="0"/>
              <a:t>protegidos, </a:t>
            </a:r>
            <a:r>
              <a:rPr lang="es-MX" sz="2400" dirty="0"/>
              <a:t>la justicia de las posiciones resulta profundamente conservadora: favorece a quienes ya cuentan con una posición </a:t>
            </a:r>
            <a:r>
              <a:rPr lang="es-MX" sz="2400" dirty="0" smtClean="0"/>
              <a:t>establecida, </a:t>
            </a:r>
            <a:r>
              <a:rPr lang="es-MX" sz="2400" dirty="0"/>
              <a:t>e invita a los outsiders a mantenerse en el lugar subordinado que les es </a:t>
            </a:r>
            <a:r>
              <a:rPr lang="es-MX" sz="2400" dirty="0" smtClean="0"/>
              <a:t>acordado”.</a:t>
            </a:r>
          </a:p>
          <a:p>
            <a:endParaRPr lang="es-MX" sz="2400" dirty="0"/>
          </a:p>
          <a:p>
            <a:r>
              <a:rPr lang="es-MX" sz="2400" dirty="0" smtClean="0"/>
              <a:t>Y cuando </a:t>
            </a:r>
            <a:r>
              <a:rPr lang="es-MX" sz="2400" dirty="0"/>
              <a:t>la insuficiencia de las posiciones hace que estas sean poco permeables e inaccesibles para muchos, entonces aparece la demanda de </a:t>
            </a:r>
            <a:r>
              <a:rPr lang="es-MX" sz="2400" b="1" u="sng" dirty="0"/>
              <a:t>la igualdad de oportunidades</a:t>
            </a:r>
            <a:r>
              <a:rPr lang="es-MX" sz="2400" dirty="0"/>
              <a:t>, a fin de que los lugares existentes se abran al acceso de quienes se han visto discriminados.</a:t>
            </a:r>
          </a:p>
          <a:p>
            <a:endParaRPr lang="es-MX" sz="2400" dirty="0"/>
          </a:p>
          <a:p>
            <a:pPr marL="457200" indent="-457200">
              <a:buAutoNum type="arabicPeriod"/>
            </a:pPr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55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8474" y="254601"/>
            <a:ext cx="7556313" cy="1116106"/>
          </a:xfrm>
        </p:spPr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202413"/>
            <a:ext cx="7556313" cy="7386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 </a:t>
            </a:r>
            <a:r>
              <a:rPr lang="es-MX" sz="2400" dirty="0" smtClean="0"/>
              <a:t>La </a:t>
            </a:r>
            <a:r>
              <a:rPr lang="es-MX" sz="2400" dirty="0"/>
              <a:t>desigualdad se viene ensanchando en los últimos años, en todas partes, y más acentuadamente aún en los países que </a:t>
            </a:r>
            <a:r>
              <a:rPr lang="es-MX" sz="2400" dirty="0" smtClean="0"/>
              <a:t>optaron </a:t>
            </a:r>
            <a:r>
              <a:rPr lang="es-MX" sz="2400" dirty="0"/>
              <a:t>por la igualdad de </a:t>
            </a:r>
            <a:r>
              <a:rPr lang="es-MX" sz="2400" dirty="0" smtClean="0"/>
              <a:t>oportunidades.</a:t>
            </a:r>
          </a:p>
          <a:p>
            <a:endParaRPr lang="es-MX" sz="2400" dirty="0"/>
          </a:p>
          <a:p>
            <a:r>
              <a:rPr lang="es-MX" sz="2400" dirty="0" smtClean="0"/>
              <a:t>Por ejemplo, </a:t>
            </a:r>
            <a:r>
              <a:rPr lang="es-MX" sz="2400" dirty="0"/>
              <a:t>el sistema </a:t>
            </a:r>
            <a:r>
              <a:rPr lang="es-MX" sz="2400" dirty="0" smtClean="0"/>
              <a:t>educativo asegura </a:t>
            </a:r>
            <a:r>
              <a:rPr lang="es-MX" sz="2400" dirty="0"/>
              <a:t>a los jóvenes provenientes de hogares pobres una representación en las </a:t>
            </a:r>
            <a:r>
              <a:rPr lang="es-MX" sz="2400" dirty="0" smtClean="0"/>
              <a:t>universidades. Pero </a:t>
            </a:r>
            <a:r>
              <a:rPr lang="es-MX" sz="2400" dirty="0"/>
              <a:t>los jóvenes pobres se cuentan por </a:t>
            </a:r>
            <a:r>
              <a:rPr lang="es-MX" sz="2400" dirty="0" smtClean="0"/>
              <a:t>millones. </a:t>
            </a:r>
          </a:p>
          <a:p>
            <a:endParaRPr lang="es-MX" sz="2400" dirty="0"/>
          </a:p>
          <a:p>
            <a:r>
              <a:rPr lang="es-MX" sz="2400" dirty="0" smtClean="0"/>
              <a:t>“</a:t>
            </a:r>
            <a:r>
              <a:rPr lang="es-MX" sz="2400" dirty="0"/>
              <a:t>...la suma de las salvaciones individuales no trae necesariamente consigo la salvación colectiva (...</a:t>
            </a:r>
            <a:r>
              <a:rPr lang="es-MX" sz="2400" dirty="0" smtClean="0"/>
              <a:t>), </a:t>
            </a:r>
            <a:r>
              <a:rPr lang="es-MX" sz="2400" dirty="0"/>
              <a:t>la justicia que se hace a los individuos no es necesariamente </a:t>
            </a:r>
            <a:r>
              <a:rPr lang="es-MX" sz="2400" dirty="0" smtClean="0"/>
              <a:t>de provecho </a:t>
            </a:r>
            <a:r>
              <a:rPr lang="es-MX" sz="2400" dirty="0"/>
              <a:t>para toda la </a:t>
            </a:r>
            <a:r>
              <a:rPr lang="es-MX" sz="2400" dirty="0" smtClean="0"/>
              <a:t>sociedad.</a:t>
            </a:r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5754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826260"/>
            <a:ext cx="8372450" cy="6647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El veredicto final de Dubet le hace pronunciarse por la igualdad de las posiciones con dos líneas argumentales decisivas: </a:t>
            </a:r>
            <a:endParaRPr lang="es-MX" sz="2400" dirty="0" smtClean="0"/>
          </a:p>
          <a:p>
            <a:endParaRPr lang="es-MX" sz="2400" dirty="0"/>
          </a:p>
          <a:p>
            <a:pPr marL="457200" indent="-457200">
              <a:buAutoNum type="arabicPeriod"/>
            </a:pPr>
            <a:r>
              <a:rPr lang="es-MX" sz="2400" dirty="0" smtClean="0"/>
              <a:t>Mientras </a:t>
            </a:r>
            <a:r>
              <a:rPr lang="es-MX" sz="2400" dirty="0"/>
              <a:t>que la mayor igualdad de oportunidades no reduce la distancia entre posiciones, al revés, la igualdad de las posiciones favorece en cambio la de las oportunidades. </a:t>
            </a:r>
            <a:endParaRPr lang="es-MX" sz="2400" dirty="0" smtClean="0"/>
          </a:p>
          <a:p>
            <a:endParaRPr lang="es-MX" sz="2400" dirty="0" smtClean="0"/>
          </a:p>
          <a:p>
            <a:pPr marL="457200" indent="-457200">
              <a:buAutoNum type="arabicPeriod"/>
            </a:pPr>
            <a:r>
              <a:rPr lang="es-MX" sz="2400" dirty="0" smtClean="0"/>
              <a:t>Por </a:t>
            </a:r>
            <a:r>
              <a:rPr lang="es-MX" sz="2400" dirty="0"/>
              <a:t>otra parte, aun cuando las oportunidades de acceso a escasas posiciones de privilegio estuvieran parejamente repartidas, persistirían las desigualdades. </a:t>
            </a:r>
            <a:endParaRPr lang="es-MX" sz="2400" dirty="0" smtClean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663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smtClean="0"/>
              <a:t>La igualdad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826260"/>
            <a:ext cx="8372450" cy="6278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endParaRPr lang="es-MX" sz="2400" dirty="0"/>
          </a:p>
          <a:p>
            <a:r>
              <a:rPr lang="es-MX" sz="2400" dirty="0"/>
              <a:t>Y la desigualdad, nos dice, hace mal.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/>
              <a:t>L</a:t>
            </a:r>
            <a:r>
              <a:rPr lang="es-MX" sz="2400" dirty="0" smtClean="0"/>
              <a:t>as </a:t>
            </a:r>
            <a:r>
              <a:rPr lang="es-MX" sz="2400" dirty="0"/>
              <a:t>desigualdades aumentan la hostilidad y la desconfianza entre grupos e individuos, generan relaciones sociales más agresivas, </a:t>
            </a:r>
            <a:r>
              <a:rPr lang="es-MX" sz="2400" dirty="0" smtClean="0"/>
              <a:t>y acentúan </a:t>
            </a:r>
            <a:r>
              <a:rPr lang="es-MX" sz="2400" dirty="0"/>
              <a:t>el consumo conspicuo de los más ricos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dirty="0"/>
              <a:t>En suma, </a:t>
            </a:r>
            <a:r>
              <a:rPr lang="es-MX" sz="2400" dirty="0" smtClean="0"/>
              <a:t>la </a:t>
            </a:r>
            <a:r>
              <a:rPr lang="es-MX" sz="2400" dirty="0"/>
              <a:t>igualdad entre las posiciones es buena en sí misma </a:t>
            </a:r>
            <a:r>
              <a:rPr lang="es-MX" sz="2400" dirty="0" smtClean="0"/>
              <a:t>ya </a:t>
            </a:r>
            <a:r>
              <a:rPr lang="es-MX" sz="2400" dirty="0"/>
              <a:t>que “…constituye sin duda la mejor manera de realizar la igualdad de oportunidades</a:t>
            </a:r>
            <a:r>
              <a:rPr lang="es-MX" sz="2400" dirty="0" smtClean="0"/>
              <a:t>”.</a:t>
            </a:r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734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MUCHAS GRACIAS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9195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Francois</a:t>
            </a:r>
            <a:r>
              <a:rPr lang="es-ES" dirty="0" smtClean="0"/>
              <a:t> </a:t>
            </a:r>
            <a:r>
              <a:rPr lang="es-ES" dirty="0" err="1" smtClean="0"/>
              <a:t>Dubet</a:t>
            </a:r>
            <a:endParaRPr lang="es-ES" sz="3200" dirty="0"/>
          </a:p>
        </p:txBody>
      </p:sp>
      <p:sp>
        <p:nvSpPr>
          <p:cNvPr id="2" name="CuadroTexto 1"/>
          <p:cNvSpPr txBox="1"/>
          <p:nvPr/>
        </p:nvSpPr>
        <p:spPr>
          <a:xfrm>
            <a:off x="2003268" y="193791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492630" y="1937917"/>
            <a:ext cx="162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379704" y="1780789"/>
            <a:ext cx="45564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Sus temas de investigación se refieren, </a:t>
            </a:r>
            <a:r>
              <a:rPr lang="es-MX" dirty="0" smtClean="0"/>
              <a:t>principalmente</a:t>
            </a:r>
            <a:r>
              <a:rPr lang="es-MX" dirty="0"/>
              <a:t> </a:t>
            </a:r>
            <a:r>
              <a:rPr lang="es-MX" dirty="0" smtClean="0"/>
              <a:t>a:</a:t>
            </a:r>
          </a:p>
          <a:p>
            <a:endParaRPr lang="es-MX" dirty="0"/>
          </a:p>
          <a:p>
            <a:r>
              <a:rPr lang="es-MX" dirty="0"/>
              <a:t>L</a:t>
            </a:r>
            <a:r>
              <a:rPr lang="es-MX" dirty="0" smtClean="0"/>
              <a:t>a </a:t>
            </a:r>
            <a:r>
              <a:rPr lang="es-MX" dirty="0"/>
              <a:t>sociología de la </a:t>
            </a:r>
            <a:r>
              <a:rPr lang="es-MX" dirty="0" smtClean="0"/>
              <a:t>educación</a:t>
            </a:r>
            <a:endParaRPr lang="es-MX" dirty="0"/>
          </a:p>
          <a:p>
            <a:r>
              <a:rPr lang="es-MX" dirty="0" smtClean="0"/>
              <a:t>Las desigualdades</a:t>
            </a:r>
            <a:endParaRPr lang="es-MX" dirty="0"/>
          </a:p>
          <a:p>
            <a:r>
              <a:rPr lang="es-MX" dirty="0" smtClean="0"/>
              <a:t>La </a:t>
            </a:r>
            <a:r>
              <a:rPr lang="es-MX" dirty="0"/>
              <a:t>marginalidad </a:t>
            </a:r>
            <a:r>
              <a:rPr lang="es-MX" dirty="0" smtClean="0"/>
              <a:t>juvenil</a:t>
            </a:r>
            <a:endParaRPr lang="es-MX" dirty="0"/>
          </a:p>
          <a:p>
            <a:r>
              <a:rPr lang="es-MX" dirty="0" smtClean="0"/>
              <a:t>La inmigración</a:t>
            </a:r>
          </a:p>
          <a:p>
            <a:r>
              <a:rPr lang="es-MX" dirty="0"/>
              <a:t>L</a:t>
            </a:r>
            <a:r>
              <a:rPr lang="es-MX" dirty="0" smtClean="0"/>
              <a:t>a </a:t>
            </a:r>
            <a:r>
              <a:rPr lang="es-MX" dirty="0"/>
              <a:t>capacidad de inclusión social de las instituciones </a:t>
            </a:r>
            <a:r>
              <a:rPr lang="es-MX" dirty="0" smtClean="0"/>
              <a:t>educativas</a:t>
            </a:r>
          </a:p>
          <a:p>
            <a:endParaRPr lang="es-MX" dirty="0"/>
          </a:p>
          <a:p>
            <a:r>
              <a:rPr lang="es-MX" dirty="0" smtClean="0"/>
              <a:t>Se </a:t>
            </a:r>
            <a:r>
              <a:rPr lang="es-MX" dirty="0"/>
              <a:t>reconoce, a sí mismo como perteneciente a la izquierda francesa</a:t>
            </a:r>
          </a:p>
          <a:p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156" y="1464440"/>
            <a:ext cx="2908300" cy="417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852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448105"/>
            <a:ext cx="837245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200" dirty="0"/>
              <a:t>Entre los años 1900 y 1980, las desigualdades sociales se redujeron fuertemente en las sociedades industriales desarrolladas. </a:t>
            </a:r>
            <a:endParaRPr lang="es-MX" sz="2200" dirty="0" smtClean="0"/>
          </a:p>
          <a:p>
            <a:endParaRPr lang="es-MX" sz="2200" dirty="0"/>
          </a:p>
          <a:p>
            <a:r>
              <a:rPr lang="es-MX" sz="2200" dirty="0" smtClean="0"/>
              <a:t>Hoy</a:t>
            </a:r>
            <a:r>
              <a:rPr lang="es-MX" sz="2200" dirty="0"/>
              <a:t>, la tendencia se ha revertido y las desigualdades sociales se incrementan. </a:t>
            </a:r>
            <a:endParaRPr lang="es-MX" sz="2200" dirty="0" smtClean="0"/>
          </a:p>
          <a:p>
            <a:endParaRPr lang="es-MX" sz="2200" dirty="0"/>
          </a:p>
          <a:p>
            <a:r>
              <a:rPr lang="es-MX" sz="2200" dirty="0" smtClean="0"/>
              <a:t>Este </a:t>
            </a:r>
            <a:r>
              <a:rPr lang="es-MX" sz="2200" dirty="0"/>
              <a:t>retorno de las desigualdades no es sólo un efecto mecánico de las mutaciones del capitalismo, sino </a:t>
            </a:r>
            <a:r>
              <a:rPr lang="es-MX" sz="2200" dirty="0" smtClean="0"/>
              <a:t>también </a:t>
            </a:r>
            <a:r>
              <a:rPr lang="es-MX" sz="2200" dirty="0"/>
              <a:t>responde al hecho de que los individuos ya no eligen la igualdad social.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8715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448105"/>
            <a:ext cx="83724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La hipótesis </a:t>
            </a:r>
            <a:r>
              <a:rPr lang="es-MX" sz="2400" dirty="0"/>
              <a:t>es que la elección de la igualdad </a:t>
            </a:r>
            <a:r>
              <a:rPr lang="es-MX" sz="2400" dirty="0" smtClean="0"/>
              <a:t>o de </a:t>
            </a:r>
            <a:r>
              <a:rPr lang="es-MX" sz="2400" dirty="0"/>
              <a:t>la reducción de las desigualdades, descansa sobre los lazos y los sentimientos de solidaridad, que hoy están en </a:t>
            </a:r>
            <a:r>
              <a:rPr lang="es-MX" sz="2400" dirty="0" smtClean="0"/>
              <a:t>declive.</a:t>
            </a:r>
          </a:p>
          <a:p>
            <a:endParaRPr lang="es-MX" sz="2400" dirty="0"/>
          </a:p>
          <a:p>
            <a:r>
              <a:rPr lang="es-MX" sz="2400" dirty="0" smtClean="0"/>
              <a:t>El apego </a:t>
            </a:r>
            <a:r>
              <a:rPr lang="es-MX" sz="2400" dirty="0"/>
              <a:t>formal al principio de igualdad no se transforma en deseo de igualdad social cuando elegimos </a:t>
            </a:r>
            <a:r>
              <a:rPr lang="es-MX" sz="2400" dirty="0" smtClean="0"/>
              <a:t>sobre nuestras opciones : escuela privada, seguridad </a:t>
            </a:r>
            <a:r>
              <a:rPr lang="es-MX" sz="2400" dirty="0"/>
              <a:t>privada, </a:t>
            </a:r>
            <a:r>
              <a:rPr lang="es-MX" sz="2400" dirty="0" smtClean="0"/>
              <a:t>etc .</a:t>
            </a:r>
            <a:r>
              <a:rPr lang="es-MX" sz="2400" dirty="0"/>
              <a:t>..</a:t>
            </a:r>
          </a:p>
          <a:p>
            <a:r>
              <a:rPr lang="es-MX" sz="2200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51176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2421917"/>
            <a:ext cx="8372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Para Dubet la </a:t>
            </a:r>
            <a:r>
              <a:rPr lang="es-MX" sz="2400" dirty="0"/>
              <a:t>igualdad social consiste en hacer que los ciudadanos de una misma sociedad dispongan de condiciones de vida suficientemente </a:t>
            </a:r>
            <a:r>
              <a:rPr lang="es-MX" sz="2400" dirty="0" smtClean="0"/>
              <a:t>próximas, </a:t>
            </a:r>
            <a:r>
              <a:rPr lang="es-MX" sz="2400" dirty="0"/>
              <a:t>para que tengan el sentimiento de vivir en el mismo mundo y ser solidarios y dependientes los unos de los otros.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3014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989814"/>
            <a:ext cx="837245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A</a:t>
            </a:r>
            <a:r>
              <a:rPr lang="es-MX" sz="2400" dirty="0" smtClean="0"/>
              <a:t>ceptamos </a:t>
            </a:r>
            <a:r>
              <a:rPr lang="es-MX" sz="2400" dirty="0"/>
              <a:t>las desigualdades sociales mientras no amenacen el sentimiento que tenemos de ser fundamentalmente </a:t>
            </a:r>
            <a:r>
              <a:rPr lang="es-MX" sz="2400" dirty="0" smtClean="0"/>
              <a:t>iguales, </a:t>
            </a:r>
            <a:r>
              <a:rPr lang="es-MX" sz="2400" dirty="0"/>
              <a:t>a pesar de nuestras diferencias y a pesar de las desigualdades "naturales" entre los individuos.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Diversas </a:t>
            </a:r>
            <a:r>
              <a:rPr lang="es-MX" sz="2400" dirty="0"/>
              <a:t>investigaciones muestran que los individuos consideran que una sociedad en la que el 10% más rico fuera tres veces más rico que el 10% más pobre sería una sociedad con desigualdades sociales "justas" y aceptables.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962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989814"/>
            <a:ext cx="837245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Con frecuencia denunciamos las desigualdades grandes para justificar mejor las pequeñas desigualdades que nos son favorables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dirty="0" smtClean="0"/>
              <a:t>Las grandes </a:t>
            </a:r>
            <a:r>
              <a:rPr lang="es-MX" sz="2400" dirty="0"/>
              <a:t>desigualdades que condenamos </a:t>
            </a:r>
            <a:r>
              <a:rPr lang="es-MX" sz="2400" dirty="0" smtClean="0"/>
              <a:t>son el resultado de las pequeñas </a:t>
            </a:r>
            <a:r>
              <a:rPr lang="es-MX" sz="2400" dirty="0"/>
              <a:t>desigualdades que defendemos.</a:t>
            </a:r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7688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Dubet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smtClean="0"/>
              <a:t> ¿Por qué preferimos la desigualdad?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2109293"/>
            <a:ext cx="678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8474" y="1989814"/>
            <a:ext cx="8372450" cy="701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Por ejemplo: la escuela.</a:t>
            </a:r>
          </a:p>
          <a:p>
            <a:endParaRPr lang="es-MX" sz="2400" dirty="0" smtClean="0"/>
          </a:p>
          <a:p>
            <a:r>
              <a:rPr lang="es-MX" sz="2400" dirty="0" smtClean="0"/>
              <a:t>Cuando </a:t>
            </a:r>
            <a:r>
              <a:rPr lang="es-MX" sz="2400" dirty="0"/>
              <a:t>elegimos defender las "pequeñas" desigualdades entre las escuelas, producimos, a pesar nuestro, grandes desigualdades escolares en términos de trayectorias </a:t>
            </a:r>
            <a:r>
              <a:rPr lang="es-MX" sz="2400" dirty="0" smtClean="0"/>
              <a:t>escolares, </a:t>
            </a:r>
            <a:r>
              <a:rPr lang="es-MX" sz="2400" dirty="0"/>
              <a:t>y ellas producen grandes desigualdades en términos de ganancias.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El </a:t>
            </a:r>
            <a:r>
              <a:rPr lang="es-MX" sz="2400" dirty="0"/>
              <a:t>mecanismo es el </a:t>
            </a:r>
            <a:r>
              <a:rPr lang="es-MX" sz="2400" dirty="0" smtClean="0"/>
              <a:t>mismo, por ejemplo, </a:t>
            </a:r>
            <a:r>
              <a:rPr lang="es-MX" sz="2400" dirty="0"/>
              <a:t>para las desigualdades de la atención de la salud entre los grupos sociales. </a:t>
            </a:r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5236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Cuadrícul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Tema1.thmx</Template>
  <TotalTime>8630</TotalTime>
  <Words>1765</Words>
  <Application>Microsoft Macintosh PowerPoint</Application>
  <PresentationFormat>Presentación en pantalla (4:3)</PresentationFormat>
  <Paragraphs>302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Tema1</vt:lpstr>
      <vt:lpstr>Francois Dubet</vt:lpstr>
      <vt:lpstr>Francois Dubet</vt:lpstr>
      <vt:lpstr>Francois Dubet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¿Por qué preferimos la desigualdad?</vt:lpstr>
      <vt:lpstr>Dubet – La igualdad</vt:lpstr>
      <vt:lpstr>Dubet – La igualdad</vt:lpstr>
      <vt:lpstr>Dubet – La igualdad</vt:lpstr>
      <vt:lpstr>Dubet – La igualdad</vt:lpstr>
      <vt:lpstr>Dubet – La igualdad</vt:lpstr>
      <vt:lpstr>Dubet – La igualdad</vt:lpstr>
      <vt:lpstr>Dubet – La igualdad</vt:lpstr>
      <vt:lpstr>Dubet – La igualdad</vt:lpstr>
      <vt:lpstr>Dubet – La igualdad</vt:lpstr>
      <vt:lpstr>Dubet – La igualdad</vt:lpstr>
      <vt:lpstr>Dubet – La igualdad</vt:lpstr>
      <vt:lpstr>Dubet – La igualdad</vt:lpstr>
      <vt:lpstr>MUCHAS GRACIAS</vt:lpstr>
    </vt:vector>
  </TitlesOfParts>
  <Company>Grupo Avance Educativo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Montesquieu, Comte y Spencer</dc:title>
  <dc:creator>Dra. Juana E. Suárez Conejero</dc:creator>
  <cp:lastModifiedBy>Dra. Juana E. Suárez Conejero</cp:lastModifiedBy>
  <cp:revision>102</cp:revision>
  <dcterms:created xsi:type="dcterms:W3CDTF">2017-08-11T15:39:29Z</dcterms:created>
  <dcterms:modified xsi:type="dcterms:W3CDTF">2018-04-24T23:39:52Z</dcterms:modified>
</cp:coreProperties>
</file>