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Sniglet"/>
      <p:regular r:id="rId15"/>
    </p:embeddedFont>
    <p:embeddedFont>
      <p:font typeface="Roboto"/>
      <p:regular r:id="rId16"/>
      <p:bold r:id="rId17"/>
      <p:italic r:id="rId18"/>
      <p:boldItalic r:id="rId19"/>
    </p:embeddedFont>
    <p:embeddedFont>
      <p:font typeface="Chelsea Market"/>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helseaMarket-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Sniglet-regular.fntdata"/><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18363e4d95467d1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8363e4d95467d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577ed0a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577ed0a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577ed0a5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577ed0a5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5577ed0a5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577ed0a5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5577ed0a5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577ed0a5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577ed0a5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577ed0a5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577ed0a5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577ed0a5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5805ce9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5805ce9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PfpgxIYKFD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263471" y="1099625"/>
            <a:ext cx="3769200" cy="192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6000">
                <a:latin typeface="Chelsea Market"/>
                <a:ea typeface="Chelsea Market"/>
                <a:cs typeface="Chelsea Market"/>
                <a:sym typeface="Chelsea Market"/>
              </a:rPr>
              <a:t>Fran</a:t>
            </a:r>
            <a:r>
              <a:rPr lang="es" sz="6000">
                <a:latin typeface="Chelsea Market"/>
                <a:ea typeface="Chelsea Market"/>
                <a:cs typeface="Chelsea Market"/>
                <a:sym typeface="Chelsea Market"/>
              </a:rPr>
              <a:t>çois Dubet</a:t>
            </a:r>
            <a:endParaRPr sz="6000">
              <a:latin typeface="Chelsea Market"/>
              <a:ea typeface="Chelsea Market"/>
              <a:cs typeface="Chelsea Market"/>
              <a:sym typeface="Chelsea Market"/>
            </a:endParaRPr>
          </a:p>
        </p:txBody>
      </p:sp>
      <p:pic>
        <p:nvPicPr>
          <p:cNvPr id="86" name="Google Shape;86;p13"/>
          <p:cNvPicPr preferRelativeResize="0"/>
          <p:nvPr/>
        </p:nvPicPr>
        <p:blipFill>
          <a:blip r:embed="rId3">
            <a:alphaModFix/>
          </a:blip>
          <a:stretch>
            <a:fillRect/>
          </a:stretch>
        </p:blipFill>
        <p:spPr>
          <a:xfrm>
            <a:off x="4032671" y="206438"/>
            <a:ext cx="4730630" cy="47306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txBox="1"/>
          <p:nvPr>
            <p:ph idx="1" type="body"/>
          </p:nvPr>
        </p:nvSpPr>
        <p:spPr>
          <a:xfrm>
            <a:off x="311700" y="658050"/>
            <a:ext cx="8520600" cy="391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2400">
                <a:solidFill>
                  <a:srgbClr val="222222"/>
                </a:solidFill>
                <a:highlight>
                  <a:srgbClr val="FFFFFF"/>
                </a:highlight>
                <a:latin typeface="Sniglet"/>
                <a:ea typeface="Sniglet"/>
                <a:cs typeface="Sniglet"/>
                <a:sym typeface="Sniglet"/>
              </a:rPr>
              <a:t>François Dubet (23 de mayo de 1946 Périgueux, Francia) es un sociólogo francés, ex director de estudios en la Escuela de Altos Estudios en Ciencias Sociales.</a:t>
            </a:r>
            <a:r>
              <a:rPr b="1" lang="es" sz="2400">
                <a:solidFill>
                  <a:srgbClr val="222222"/>
                </a:solidFill>
                <a:highlight>
                  <a:srgbClr val="FFFFFF"/>
                </a:highlight>
                <a:latin typeface="Sniglet"/>
                <a:ea typeface="Sniglet"/>
                <a:cs typeface="Sniglet"/>
                <a:sym typeface="Sniglet"/>
              </a:rPr>
              <a:t> </a:t>
            </a:r>
            <a:r>
              <a:rPr lang="es" sz="2400">
                <a:solidFill>
                  <a:schemeClr val="dk1"/>
                </a:solidFill>
                <a:latin typeface="Sniglet"/>
                <a:ea typeface="Sniglet"/>
                <a:cs typeface="Sniglet"/>
                <a:sym typeface="Sniglet"/>
              </a:rPr>
              <a:t>Es autor de numerosas obras dedicadas a la marginalidad juvenil, a la escuela y a las instituciones y ha dirigido la realización del estudio Le Collège 2000, para el Ministerio de Educación Escolar.</a:t>
            </a:r>
            <a:endParaRPr sz="2400">
              <a:solidFill>
                <a:schemeClr val="dk1"/>
              </a:solidFill>
              <a:latin typeface="Sniglet"/>
              <a:ea typeface="Sniglet"/>
              <a:cs typeface="Sniglet"/>
              <a:sym typeface="Sniglet"/>
            </a:endParaRPr>
          </a:p>
          <a:p>
            <a:pPr indent="0" lvl="0" marL="0" rtl="0" algn="ctr">
              <a:spcBef>
                <a:spcPts val="0"/>
              </a:spcBef>
              <a:spcAft>
                <a:spcPts val="1600"/>
              </a:spcAft>
              <a:buNone/>
            </a:pPr>
            <a:r>
              <a:t/>
            </a:r>
            <a:endParaRPr sz="2400">
              <a:latin typeface="Sniglet"/>
              <a:ea typeface="Sniglet"/>
              <a:cs typeface="Sniglet"/>
              <a:sym typeface="Snigle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2400">
                <a:solidFill>
                  <a:srgbClr val="000000"/>
                </a:solidFill>
                <a:latin typeface="Sniglet"/>
                <a:ea typeface="Sniglet"/>
                <a:cs typeface="Sniglet"/>
                <a:sym typeface="Sniglet"/>
              </a:rPr>
              <a:t>Su idea principal, largamente desarrollada en muchas de sus obras, es heredada de la sociología de Alain Touraine y del desmantelamiento de la figura institucional. Para Dubet hemos entrado en la modernidad tardía, largo proceso sociohistórico promotor de la figura subjetiva y responsable de la deconstrucción de la institución.</a:t>
            </a:r>
            <a:endParaRPr sz="2400">
              <a:solidFill>
                <a:srgbClr val="000000"/>
              </a:solidFill>
              <a:latin typeface="Sniglet"/>
              <a:ea typeface="Sniglet"/>
              <a:cs typeface="Sniglet"/>
              <a:sym typeface="Sniglet"/>
            </a:endParaRPr>
          </a:p>
          <a:p>
            <a:pPr indent="0" lvl="0" marL="0" rtl="0" algn="l">
              <a:spcBef>
                <a:spcPts val="0"/>
              </a:spcBef>
              <a:spcAft>
                <a:spcPts val="1600"/>
              </a:spcAft>
              <a:buNone/>
            </a:pPr>
            <a:r>
              <a:t/>
            </a:r>
            <a:endParaRPr sz="2400">
              <a:solidFill>
                <a:srgbClr val="000000"/>
              </a:solidFill>
              <a:latin typeface="Sniglet"/>
              <a:ea typeface="Sniglet"/>
              <a:cs typeface="Sniglet"/>
              <a:sym typeface="Snigle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6"/>
          <p:cNvSpPr txBox="1"/>
          <p:nvPr>
            <p:ph idx="1" type="body"/>
          </p:nvPr>
        </p:nvSpPr>
        <p:spPr>
          <a:xfrm>
            <a:off x="311700" y="671475"/>
            <a:ext cx="8520600" cy="147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 sz="2400">
                <a:solidFill>
                  <a:srgbClr val="000000"/>
                </a:solidFill>
                <a:latin typeface="Sniglet"/>
                <a:ea typeface="Sniglet"/>
                <a:cs typeface="Sniglet"/>
                <a:sym typeface="Sniglet"/>
              </a:rPr>
              <a:t>Es referente en sociología de la educación. Ha investigado las desigualdades sociales, la inmigración, la marginalidad juvenil y el trabajo del sociólogo.</a:t>
            </a:r>
            <a:endParaRPr sz="2400">
              <a:solidFill>
                <a:srgbClr val="000000"/>
              </a:solidFill>
              <a:latin typeface="Sniglet"/>
              <a:ea typeface="Sniglet"/>
              <a:cs typeface="Sniglet"/>
              <a:sym typeface="Sniglet"/>
            </a:endParaRPr>
          </a:p>
          <a:p>
            <a:pPr indent="0" lvl="0" marL="0" rtl="0" algn="l">
              <a:spcBef>
                <a:spcPts val="0"/>
              </a:spcBef>
              <a:spcAft>
                <a:spcPts val="1600"/>
              </a:spcAft>
              <a:buNone/>
            </a:pPr>
            <a:r>
              <a:t/>
            </a:r>
            <a:endParaRPr/>
          </a:p>
        </p:txBody>
      </p:sp>
      <p:pic>
        <p:nvPicPr>
          <p:cNvPr id="102" name="Google Shape;102;p16"/>
          <p:cNvPicPr preferRelativeResize="0"/>
          <p:nvPr/>
        </p:nvPicPr>
        <p:blipFill>
          <a:blip r:embed="rId3">
            <a:alphaModFix/>
          </a:blip>
          <a:stretch>
            <a:fillRect/>
          </a:stretch>
        </p:blipFill>
        <p:spPr>
          <a:xfrm>
            <a:off x="311700" y="2215875"/>
            <a:ext cx="4121999" cy="2318625"/>
          </a:xfrm>
          <a:prstGeom prst="rect">
            <a:avLst/>
          </a:prstGeom>
          <a:noFill/>
          <a:ln>
            <a:noFill/>
          </a:ln>
        </p:spPr>
      </p:pic>
      <p:pic>
        <p:nvPicPr>
          <p:cNvPr id="103" name="Google Shape;103;p16"/>
          <p:cNvPicPr preferRelativeResize="0"/>
          <p:nvPr/>
        </p:nvPicPr>
        <p:blipFill>
          <a:blip r:embed="rId4">
            <a:alphaModFix/>
          </a:blip>
          <a:stretch>
            <a:fillRect/>
          </a:stretch>
        </p:blipFill>
        <p:spPr>
          <a:xfrm>
            <a:off x="4710300" y="2447400"/>
            <a:ext cx="4122000" cy="20870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7"/>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ctr">
              <a:lnSpc>
                <a:spcPct val="155172"/>
              </a:lnSpc>
              <a:spcBef>
                <a:spcPts val="0"/>
              </a:spcBef>
              <a:spcAft>
                <a:spcPts val="3000"/>
              </a:spcAft>
              <a:buClr>
                <a:schemeClr val="dk1"/>
              </a:buClr>
              <a:buSzPts val="1100"/>
              <a:buFont typeface="Arial"/>
              <a:buNone/>
            </a:pPr>
            <a:r>
              <a:rPr b="1" lang="es" sz="3000">
                <a:latin typeface="Sniglet"/>
                <a:ea typeface="Sniglet"/>
                <a:cs typeface="Sniglet"/>
                <a:sym typeface="Sniglet"/>
              </a:rPr>
              <a:t> ¿Por qué preferimos la desigualdad?</a:t>
            </a:r>
            <a:endParaRPr sz="3000">
              <a:latin typeface="Sniglet"/>
              <a:ea typeface="Sniglet"/>
              <a:cs typeface="Sniglet"/>
              <a:sym typeface="Sniglet"/>
            </a:endParaRPr>
          </a:p>
        </p:txBody>
      </p:sp>
      <p:sp>
        <p:nvSpPr>
          <p:cNvPr id="109" name="Google Shape;109;p17"/>
          <p:cNvSpPr txBox="1"/>
          <p:nvPr>
            <p:ph idx="1" type="body"/>
          </p:nvPr>
        </p:nvSpPr>
        <p:spPr>
          <a:xfrm>
            <a:off x="311700" y="773250"/>
            <a:ext cx="8520600" cy="4136400"/>
          </a:xfrm>
          <a:prstGeom prst="rect">
            <a:avLst/>
          </a:prstGeom>
          <a:noFill/>
          <a:ln>
            <a:noFill/>
          </a:ln>
        </p:spPr>
        <p:txBody>
          <a:bodyPr anchorCtr="0" anchor="t" bIns="91425" lIns="91425" spcFirstLastPara="1" rIns="91425" wrap="square" tIns="91425">
            <a:noAutofit/>
          </a:bodyPr>
          <a:lstStyle/>
          <a:p>
            <a:pPr indent="0" lvl="0" marL="0" marR="0" rtl="0" algn="just">
              <a:lnSpc>
                <a:spcPct val="155172"/>
              </a:lnSpc>
              <a:spcBef>
                <a:spcPts val="0"/>
              </a:spcBef>
              <a:spcAft>
                <a:spcPts val="3000"/>
              </a:spcAft>
              <a:buNone/>
            </a:pPr>
            <a:r>
              <a:rPr lang="es">
                <a:solidFill>
                  <a:srgbClr val="000000"/>
                </a:solidFill>
                <a:latin typeface="Sniglet"/>
                <a:ea typeface="Sniglet"/>
                <a:cs typeface="Sniglet"/>
                <a:sym typeface="Sniglet"/>
              </a:rPr>
              <a:t>Entre los años 1900 y 1980, las desigualdades sociales se redujeron fuertemente en las sociedades industriales desarrolladas. Hoy, la tendencia se ha revertido y las desigualdades sociales se incrementan… este retorno de las desigualdades no es sólo un efecto mecánico de las mutaciones del capitalismo, sino que también responde al hecho de que los individuos ya no eligen la igualdad social. Mi hipótesis es que la elección de la igualdad o, más modestamente, de la reducción de las desigualdades, descansa sobre los lazos y los sentimientos de solidaridad, que hoy están en declive, y de cierta manera no queremos más "pagar por los otros". </a:t>
            </a:r>
            <a:endParaRPr>
              <a:solidFill>
                <a:srgbClr val="000000"/>
              </a:solidFill>
              <a:latin typeface="Sniglet"/>
              <a:ea typeface="Sniglet"/>
              <a:cs typeface="Sniglet"/>
              <a:sym typeface="Snigle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8"/>
          <p:cNvSpPr txBox="1"/>
          <p:nvPr>
            <p:ph type="title"/>
          </p:nvPr>
        </p:nvSpPr>
        <p:spPr>
          <a:xfrm>
            <a:off x="392325" y="209200"/>
            <a:ext cx="8520600" cy="943200"/>
          </a:xfrm>
          <a:prstGeom prst="rect">
            <a:avLst/>
          </a:prstGeom>
        </p:spPr>
        <p:txBody>
          <a:bodyPr anchorCtr="0" anchor="t" bIns="91425" lIns="91425" spcFirstLastPara="1" rIns="91425" wrap="square" tIns="91425">
            <a:noAutofit/>
          </a:bodyPr>
          <a:lstStyle/>
          <a:p>
            <a:pPr indent="0" lvl="0" marL="0" rtl="0" algn="l">
              <a:lnSpc>
                <a:spcPct val="155172"/>
              </a:lnSpc>
              <a:spcBef>
                <a:spcPts val="0"/>
              </a:spcBef>
              <a:spcAft>
                <a:spcPts val="3000"/>
              </a:spcAft>
              <a:buClr>
                <a:schemeClr val="dk1"/>
              </a:buClr>
              <a:buSzPts val="1100"/>
              <a:buFont typeface="Arial"/>
              <a:buNone/>
            </a:pPr>
            <a:r>
              <a:rPr b="1" lang="es" sz="2000">
                <a:latin typeface="Sniglet"/>
                <a:ea typeface="Sniglet"/>
                <a:cs typeface="Sniglet"/>
                <a:sym typeface="Sniglet"/>
              </a:rPr>
              <a:t> ¿Cómo puede el nuevo individuo -singular, cada vez más potenciado- convivir con la idea y las demandas de la solidaridad y la fraternidad?</a:t>
            </a:r>
            <a:endParaRPr sz="2000">
              <a:latin typeface="Sniglet"/>
              <a:ea typeface="Sniglet"/>
              <a:cs typeface="Sniglet"/>
              <a:sym typeface="Sniglet"/>
            </a:endParaRPr>
          </a:p>
        </p:txBody>
      </p:sp>
      <p:sp>
        <p:nvSpPr>
          <p:cNvPr id="115" name="Google Shape;115;p18"/>
          <p:cNvSpPr txBox="1"/>
          <p:nvPr>
            <p:ph idx="1" type="body"/>
          </p:nvPr>
        </p:nvSpPr>
        <p:spPr>
          <a:xfrm>
            <a:off x="241725" y="1152400"/>
            <a:ext cx="8671200" cy="3837600"/>
          </a:xfrm>
          <a:prstGeom prst="rect">
            <a:avLst/>
          </a:prstGeom>
        </p:spPr>
        <p:txBody>
          <a:bodyPr anchorCtr="0" anchor="t" bIns="91425" lIns="91425" spcFirstLastPara="1" rIns="91425" wrap="square" tIns="91425">
            <a:noAutofit/>
          </a:bodyPr>
          <a:lstStyle/>
          <a:p>
            <a:pPr indent="0" lvl="0" marL="0" rtl="0" algn="just">
              <a:lnSpc>
                <a:spcPct val="155172"/>
              </a:lnSpc>
              <a:spcBef>
                <a:spcPts val="0"/>
              </a:spcBef>
              <a:spcAft>
                <a:spcPts val="0"/>
              </a:spcAft>
              <a:buClr>
                <a:schemeClr val="dk1"/>
              </a:buClr>
              <a:buSzPts val="1100"/>
              <a:buFont typeface="Arial"/>
              <a:buNone/>
            </a:pPr>
            <a:r>
              <a:rPr lang="es" sz="2200">
                <a:solidFill>
                  <a:srgbClr val="000000"/>
                </a:solidFill>
                <a:latin typeface="Sniglet"/>
                <a:ea typeface="Sniglet"/>
                <a:cs typeface="Sniglet"/>
                <a:sym typeface="Sniglet"/>
              </a:rPr>
              <a:t>No creo que el individualismo sea el enemigo, ni que los individuos sean siempre egoístas. El mundo de antes no era siempre benevolente y agradable. Además, defendemos nuestras singularidades individuales mientras denunciamos el individualismo egoísta de los otros. El mayor problema me parece más bien que es del orden de las representaciones capaces de dar fundamento a la solidaridad. </a:t>
            </a:r>
            <a:endParaRPr sz="2200">
              <a:solidFill>
                <a:srgbClr val="000000"/>
              </a:solidFill>
              <a:latin typeface="Sniglet"/>
              <a:ea typeface="Sniglet"/>
              <a:cs typeface="Sniglet"/>
              <a:sym typeface="Sniglet"/>
            </a:endParaRPr>
          </a:p>
          <a:p>
            <a:pPr indent="0" lvl="0" marL="0" rtl="0" algn="just">
              <a:spcBef>
                <a:spcPts val="3000"/>
              </a:spcBef>
              <a:spcAft>
                <a:spcPts val="1600"/>
              </a:spcAft>
              <a:buNone/>
            </a:pPr>
            <a:r>
              <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9"/>
          <p:cNvSpPr txBox="1"/>
          <p:nvPr>
            <p:ph idx="1" type="body"/>
          </p:nvPr>
        </p:nvSpPr>
        <p:spPr>
          <a:xfrm>
            <a:off x="311700" y="289775"/>
            <a:ext cx="8520600" cy="4646700"/>
          </a:xfrm>
          <a:prstGeom prst="rect">
            <a:avLst/>
          </a:prstGeom>
        </p:spPr>
        <p:txBody>
          <a:bodyPr anchorCtr="0" anchor="t" bIns="91425" lIns="91425" spcFirstLastPara="1" rIns="91425" wrap="square" tIns="91425">
            <a:noAutofit/>
          </a:bodyPr>
          <a:lstStyle/>
          <a:p>
            <a:pPr indent="0" lvl="0" marL="0" rtl="0" algn="just">
              <a:lnSpc>
                <a:spcPct val="155172"/>
              </a:lnSpc>
              <a:spcBef>
                <a:spcPts val="0"/>
              </a:spcBef>
              <a:spcAft>
                <a:spcPts val="3000"/>
              </a:spcAft>
              <a:buClr>
                <a:schemeClr val="dk1"/>
              </a:buClr>
              <a:buSzPts val="1100"/>
              <a:buFont typeface="Arial"/>
              <a:buNone/>
            </a:pPr>
            <a:r>
              <a:rPr lang="es" sz="1900">
                <a:solidFill>
                  <a:srgbClr val="000000"/>
                </a:solidFill>
                <a:latin typeface="Sniglet"/>
                <a:ea typeface="Sniglet"/>
                <a:cs typeface="Sniglet"/>
                <a:sym typeface="Sniglet"/>
              </a:rPr>
              <a:t>Hace un largo tiempo, sobre todo en Europa, esta representación descansaba sobre tres pilares : la división del trabajo "funcional" y las clases sociales; las instituciones de integración como la Iglesia y la escuela, y el imaginario de la sociedad como una comunidad nacional compuesta de semejantes. Por razones vinculadas con los cambios del capitalismo y las transformaciones culturales, esos tres pilares de la solidaridad se desintegraron y renunciamos a querer una cierta igualdad social porque ya no consideramos a los otros lo suficientemente semejantes a nosotros para querer su igualdad social, aceptando algunos "sacrificios", como los impuestos o la asistencia a la misma escuela.</a:t>
            </a:r>
            <a:endParaRPr sz="19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0"/>
          <p:cNvSpPr txBox="1"/>
          <p:nvPr>
            <p:ph idx="1" type="body"/>
          </p:nvPr>
        </p:nvSpPr>
        <p:spPr>
          <a:xfrm>
            <a:off x="311700" y="268600"/>
            <a:ext cx="8520600" cy="4300200"/>
          </a:xfrm>
          <a:prstGeom prst="rect">
            <a:avLst/>
          </a:prstGeom>
        </p:spPr>
        <p:txBody>
          <a:bodyPr anchorCtr="0" anchor="t" bIns="91425" lIns="91425" spcFirstLastPara="1" rIns="91425" wrap="square" tIns="91425">
            <a:noAutofit/>
          </a:bodyPr>
          <a:lstStyle/>
          <a:p>
            <a:pPr indent="0" lvl="0" marL="0" rtl="0" algn="ctr">
              <a:lnSpc>
                <a:spcPct val="155172"/>
              </a:lnSpc>
              <a:spcBef>
                <a:spcPts val="0"/>
              </a:spcBef>
              <a:spcAft>
                <a:spcPts val="0"/>
              </a:spcAft>
              <a:buClr>
                <a:schemeClr val="dk1"/>
              </a:buClr>
              <a:buSzPts val="1100"/>
              <a:buFont typeface="Arial"/>
              <a:buNone/>
            </a:pPr>
            <a:r>
              <a:rPr b="1" lang="es" sz="2400">
                <a:solidFill>
                  <a:schemeClr val="dk1"/>
                </a:solidFill>
                <a:latin typeface="Sniglet"/>
                <a:ea typeface="Sniglet"/>
                <a:cs typeface="Sniglet"/>
                <a:sym typeface="Sniglet"/>
              </a:rPr>
              <a:t>¿Qué tan optimista es sobre el futuro?</a:t>
            </a:r>
            <a:endParaRPr b="1" sz="2400">
              <a:solidFill>
                <a:schemeClr val="dk1"/>
              </a:solidFill>
              <a:latin typeface="Sniglet"/>
              <a:ea typeface="Sniglet"/>
              <a:cs typeface="Sniglet"/>
              <a:sym typeface="Sniglet"/>
            </a:endParaRPr>
          </a:p>
          <a:p>
            <a:pPr indent="0" lvl="0" marL="0" rtl="0" algn="just">
              <a:lnSpc>
                <a:spcPct val="155172"/>
              </a:lnSpc>
              <a:spcBef>
                <a:spcPts val="3000"/>
              </a:spcBef>
              <a:spcAft>
                <a:spcPts val="0"/>
              </a:spcAft>
              <a:buClr>
                <a:schemeClr val="dk1"/>
              </a:buClr>
              <a:buSzPts val="1100"/>
              <a:buFont typeface="Arial"/>
              <a:buNone/>
            </a:pPr>
            <a:r>
              <a:rPr lang="es" sz="2000">
                <a:solidFill>
                  <a:srgbClr val="000000"/>
                </a:solidFill>
                <a:latin typeface="Sniglet"/>
                <a:ea typeface="Sniglet"/>
                <a:cs typeface="Sniglet"/>
                <a:sym typeface="Sniglet"/>
              </a:rPr>
              <a:t>Personalmente, no soy muy optimista, pero como sociólogo no ignoro que las sociedades tienen más recursos de los que solemos creer y que lo peor no necesariamente ocurre. En todo caso, las ciencias sociales deben hacer su trabajo y colaborar a la reflexión y los debates evitando las respuestas y las ilusiones antiguas, señalando a cada uno sus responsabilidades. No somos sólo víctimas de desigualdades sociales, somos también un poco sus autores.</a:t>
            </a:r>
            <a:endParaRPr sz="2000">
              <a:solidFill>
                <a:srgbClr val="000000"/>
              </a:solidFill>
              <a:latin typeface="Sniglet"/>
              <a:ea typeface="Sniglet"/>
              <a:cs typeface="Sniglet"/>
              <a:sym typeface="Sniglet"/>
            </a:endParaRPr>
          </a:p>
          <a:p>
            <a:pPr indent="0" lvl="0" marL="0" rtl="0" algn="l">
              <a:spcBef>
                <a:spcPts val="3000"/>
              </a:spcBef>
              <a:spcAft>
                <a:spcPts val="1600"/>
              </a:spcAft>
              <a:buNone/>
            </a:pPr>
            <a:r>
              <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1"/>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Entrevista</a:t>
            </a:r>
            <a:endParaRPr/>
          </a:p>
          <a:p>
            <a:pPr indent="0" lvl="0" marL="0" rtl="0" algn="l">
              <a:spcBef>
                <a:spcPts val="1600"/>
              </a:spcBef>
              <a:spcAft>
                <a:spcPts val="1600"/>
              </a:spcAft>
              <a:buNone/>
            </a:pPr>
            <a:r>
              <a:rPr lang="es" sz="2400" u="sng">
                <a:solidFill>
                  <a:schemeClr val="hlink"/>
                </a:solidFill>
                <a:latin typeface="Arial"/>
                <a:ea typeface="Arial"/>
                <a:cs typeface="Arial"/>
                <a:sym typeface="Arial"/>
                <a:hlinkClick r:id="rId3"/>
              </a:rPr>
              <a:t>https://www.youtube.com/watch?v=PfpgxIYKFDE</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